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58" r:id="rId5"/>
    <p:sldId id="265" r:id="rId6"/>
    <p:sldId id="266" r:id="rId7"/>
    <p:sldId id="262" r:id="rId8"/>
    <p:sldId id="260" r:id="rId9"/>
    <p:sldId id="261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4" d="100"/>
          <a:sy n="104" d="100"/>
        </p:scale>
        <p:origin x="-16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8685BC-9A6E-5A4E-AA29-B362E2198645}" type="datetimeFigureOut">
              <a:rPr lang="en-US" smtClean="0"/>
              <a:t>24/02/17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0DCED-B95E-974A-BD71-68516C5764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jpeg"/><Relationship Id="rId3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865437"/>
            <a:ext cx="7772400" cy="1470025"/>
          </a:xfrm>
        </p:spPr>
        <p:txBody>
          <a:bodyPr/>
          <a:lstStyle/>
          <a:p>
            <a:r>
              <a:rPr lang="en-US" dirty="0" smtClean="0"/>
              <a:t>Diamonds in Angola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72328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 smtClean="0"/>
              <a:t>Calvao</a:t>
            </a:r>
            <a:r>
              <a:rPr lang="en-US" dirty="0" smtClean="0"/>
              <a:t>, F. Diamonds</a:t>
            </a:r>
            <a:r>
              <a:rPr lang="en-US" dirty="0"/>
              <a:t>, machines and </a:t>
            </a:r>
            <a:r>
              <a:rPr lang="en-US" dirty="0" err="1" smtClean="0"/>
              <a:t>colours</a:t>
            </a:r>
            <a:r>
              <a:rPr lang="en-US" dirty="0" smtClean="0"/>
              <a:t>: moving materials in ritual exchange. In </a:t>
            </a:r>
            <a:r>
              <a:rPr lang="en-US" dirty="0" err="1" smtClean="0"/>
              <a:t>Drazen</a:t>
            </a:r>
            <a:r>
              <a:rPr lang="en-US" dirty="0" smtClean="0"/>
              <a:t> and </a:t>
            </a:r>
            <a:r>
              <a:rPr lang="en-US" dirty="0" err="1" smtClean="0"/>
              <a:t>Kuchler</a:t>
            </a:r>
            <a:r>
              <a:rPr lang="en-US" dirty="0" smtClean="0"/>
              <a:t> </a:t>
            </a:r>
            <a:r>
              <a:rPr lang="en-US" i="1" dirty="0" smtClean="0"/>
              <a:t>The social life of materials</a:t>
            </a:r>
            <a:endParaRPr lang="en-US" i="1" dirty="0"/>
          </a:p>
        </p:txBody>
      </p:sp>
      <p:pic>
        <p:nvPicPr>
          <p:cNvPr id="4" name="Picture 3" descr="diamond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91447" y="170954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575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Ethnography of diamond sales in Angola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Offers vignettes of how the price of diamonds is reached between traders and diggers</a:t>
            </a:r>
          </a:p>
          <a:p>
            <a:r>
              <a:rPr lang="en-US" dirty="0" smtClean="0"/>
              <a:t>Links the materiality of the stone with its value </a:t>
            </a:r>
          </a:p>
          <a:p>
            <a:r>
              <a:rPr lang="en-US" dirty="0" smtClean="0"/>
              <a:t>Links the materiality with social practices, signs and language</a:t>
            </a:r>
            <a:endParaRPr lang="en-US" dirty="0"/>
          </a:p>
        </p:txBody>
      </p:sp>
      <p:pic>
        <p:nvPicPr>
          <p:cNvPr id="6" name="Content Placeholder 5" descr="390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17762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world is full of diamonds</a:t>
            </a:r>
            <a:r>
              <a:rPr lang="mr-IN" dirty="0" smtClean="0"/>
              <a:t>…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Their value emerges through rituals ‘talk of exchange’</a:t>
            </a:r>
          </a:p>
          <a:p>
            <a:r>
              <a:rPr lang="en-US" dirty="0" smtClean="0"/>
              <a:t>Claims are made that value becomes tangible (both visible and ‘touchable’) when the activities of engaging parties are </a:t>
            </a:r>
            <a:r>
              <a:rPr lang="en-US" dirty="0" err="1" smtClean="0"/>
              <a:t>scrutinised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and that this is connected to the materiality of the material</a:t>
            </a:r>
            <a:endParaRPr lang="en-US" dirty="0"/>
          </a:p>
        </p:txBody>
      </p:sp>
      <p:pic>
        <p:nvPicPr>
          <p:cNvPr id="6" name="Content Placeholder 5" descr="Miners-hands1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78935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Colour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Colour</a:t>
            </a:r>
            <a:r>
              <a:rPr lang="en-US" dirty="0" smtClean="0"/>
              <a:t> is measured by the lack of </a:t>
            </a:r>
            <a:r>
              <a:rPr lang="en-US" dirty="0" err="1" smtClean="0"/>
              <a:t>colour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pure/white</a:t>
            </a:r>
          </a:p>
          <a:p>
            <a:r>
              <a:rPr lang="en-US" dirty="0" smtClean="0"/>
              <a:t>Details how </a:t>
            </a:r>
            <a:r>
              <a:rPr lang="en-US" dirty="0" err="1" smtClean="0"/>
              <a:t>colour</a:t>
            </a:r>
            <a:r>
              <a:rPr lang="en-US" dirty="0" smtClean="0"/>
              <a:t> is determined </a:t>
            </a:r>
          </a:p>
          <a:p>
            <a:r>
              <a:rPr lang="en-US" dirty="0" smtClean="0"/>
              <a:t>Claims that </a:t>
            </a:r>
            <a:r>
              <a:rPr lang="en-US" dirty="0" err="1" smtClean="0"/>
              <a:t>colour</a:t>
            </a:r>
            <a:r>
              <a:rPr lang="en-US" dirty="0" smtClean="0"/>
              <a:t> depreciates with circulation</a:t>
            </a:r>
            <a:endParaRPr lang="en-US" dirty="0"/>
          </a:p>
        </p:txBody>
      </p:sp>
      <p:pic>
        <p:nvPicPr>
          <p:cNvPr id="5" name="Content Placeholder 4" descr="lucapa_roughdiamonds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8228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205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714956"/>
            <a:ext cx="7772400" cy="1470025"/>
          </a:xfrm>
        </p:spPr>
        <p:txBody>
          <a:bodyPr/>
          <a:lstStyle/>
          <a:p>
            <a:r>
              <a:rPr lang="en-US" dirty="0" smtClean="0"/>
              <a:t>Warning disturbing images follow</a:t>
            </a:r>
            <a:endParaRPr lang="en-US" dirty="0"/>
          </a:p>
        </p:txBody>
      </p:sp>
      <p:pic>
        <p:nvPicPr>
          <p:cNvPr id="6" name="Picture 5" descr="warning-640x36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184982"/>
            <a:ext cx="9144000" cy="4846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408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Dialogues of diamonds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Language reveals how diamonds link to survival and wealth</a:t>
            </a:r>
          </a:p>
          <a:p>
            <a:r>
              <a:rPr lang="en-US" dirty="0" smtClean="0"/>
              <a:t>Echoes of Hutchinson’s ethnography of the </a:t>
            </a:r>
            <a:r>
              <a:rPr lang="en-US" dirty="0" err="1" smtClean="0"/>
              <a:t>Nuer</a:t>
            </a:r>
            <a:r>
              <a:rPr lang="en-US" dirty="0" smtClean="0"/>
              <a:t>, cows, guns and money (paper v blood)</a:t>
            </a:r>
            <a:endParaRPr lang="en-US" dirty="0"/>
          </a:p>
        </p:txBody>
      </p:sp>
      <p:pic>
        <p:nvPicPr>
          <p:cNvPr id="5" name="Content Placeholder 4" descr="shilluck-children.pn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71064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Diamonds</a:t>
            </a:r>
            <a:r>
              <a:rPr lang="en-US" dirty="0"/>
              <a:t> </a:t>
            </a:r>
            <a:r>
              <a:rPr lang="en-US" dirty="0" smtClean="0"/>
              <a:t>cause conflict, displacement, child </a:t>
            </a:r>
            <a:r>
              <a:rPr lang="en-US" dirty="0" err="1" smtClean="0"/>
              <a:t>labour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Diamonds fund war (e.g.: </a:t>
            </a:r>
            <a:r>
              <a:rPr lang="en-US" dirty="0" err="1" smtClean="0"/>
              <a:t>Sierre</a:t>
            </a:r>
            <a:r>
              <a:rPr lang="en-US" dirty="0" smtClean="0"/>
              <a:t> Leone)</a:t>
            </a:r>
          </a:p>
          <a:p>
            <a:r>
              <a:rPr lang="en-US" dirty="0" smtClean="0"/>
              <a:t>Displace people (e.g.: San SA)</a:t>
            </a:r>
          </a:p>
          <a:p>
            <a:r>
              <a:rPr lang="en-US" dirty="0" smtClean="0"/>
              <a:t>Child </a:t>
            </a:r>
            <a:r>
              <a:rPr lang="en-US" dirty="0" err="1" smtClean="0"/>
              <a:t>labour</a:t>
            </a:r>
            <a:endParaRPr lang="en-US" dirty="0" smtClean="0"/>
          </a:p>
          <a:p>
            <a:r>
              <a:rPr lang="en-US" dirty="0" smtClean="0"/>
              <a:t>Poor working conditions</a:t>
            </a:r>
            <a:endParaRPr lang="en-US" dirty="0"/>
          </a:p>
        </p:txBody>
      </p:sp>
      <p:pic>
        <p:nvPicPr>
          <p:cNvPr id="5" name="Content Placeholder 4" descr="blood-diamond-31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2067974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1185385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Blood diamonds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Diamonds used to fund wars are called ‘blood diamonds’</a:t>
            </a:r>
          </a:p>
          <a:p>
            <a:r>
              <a:rPr lang="en-US" dirty="0" smtClean="0"/>
              <a:t>They are mined in the war zone, which is controlled by war lords</a:t>
            </a:r>
          </a:p>
          <a:p>
            <a:r>
              <a:rPr lang="en-US" dirty="0" smtClean="0"/>
              <a:t>Punishment and control is strict</a:t>
            </a:r>
            <a:endParaRPr lang="en-US" dirty="0"/>
          </a:p>
        </p:txBody>
      </p:sp>
      <p:pic>
        <p:nvPicPr>
          <p:cNvPr id="5" name="Content Placeholder 4" descr="diamond bullets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62424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Working conditions</a:t>
            </a:r>
            <a:endParaRPr lang="en-US" dirty="0"/>
          </a:p>
        </p:txBody>
      </p:sp>
      <p:pic>
        <p:nvPicPr>
          <p:cNvPr id="5" name="Content Placeholder 4" descr="102845991.width-1024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20100513-diamond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90492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Meanings of diamonds</a:t>
            </a:r>
            <a:endParaRPr lang="en-US" dirty="0"/>
          </a:p>
        </p:txBody>
      </p:sp>
      <p:pic>
        <p:nvPicPr>
          <p:cNvPr id="5" name="Content Placeholder 4" descr="missing-arm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Diamond-jewellery-011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5348820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129</TotalTime>
  <Words>246</Words>
  <Application>Microsoft Macintosh PowerPoint</Application>
  <PresentationFormat>On-screen Show (4:3)</PresentationFormat>
  <Paragraphs>28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Black</vt:lpstr>
      <vt:lpstr>Diamonds in Angola </vt:lpstr>
      <vt:lpstr>Ethnography of diamond sales in Angola</vt:lpstr>
      <vt:lpstr>The world is full of diamonds…</vt:lpstr>
      <vt:lpstr>Colour </vt:lpstr>
      <vt:lpstr>PowerPoint Presentation</vt:lpstr>
      <vt:lpstr>Warning disturbing images follow</vt:lpstr>
      <vt:lpstr>Dialogues of diamonds</vt:lpstr>
      <vt:lpstr>Diamonds cause conflict, displacement, child labour</vt:lpstr>
      <vt:lpstr>Blood diamonds</vt:lpstr>
      <vt:lpstr>Working conditions</vt:lpstr>
      <vt:lpstr>Meanings of diamonds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Diamonds </dc:title>
  <dc:creator>Luci Attala</dc:creator>
  <cp:lastModifiedBy>Luci Attala</cp:lastModifiedBy>
  <cp:revision>6</cp:revision>
  <dcterms:created xsi:type="dcterms:W3CDTF">2017-02-24T08:25:07Z</dcterms:created>
  <dcterms:modified xsi:type="dcterms:W3CDTF">2017-02-24T10:34:39Z</dcterms:modified>
</cp:coreProperties>
</file>