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
  </p:notesMasterIdLst>
  <p:sldIdLst>
    <p:sldId id="310" r:id="rId3"/>
    <p:sldId id="286" r:id="rId4"/>
    <p:sldId id="308" r:id="rId5"/>
    <p:sldId id="309" r:id="rId6"/>
    <p:sldId id="291" r:id="rId7"/>
    <p:sldId id="287" r:id="rId8"/>
    <p:sldId id="288" r:id="rId9"/>
    <p:sldId id="289" r:id="rId10"/>
    <p:sldId id="290"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davies" initials="rd" lastIdx="1" clrIdx="0">
    <p:extLst>
      <p:ext uri="{19B8F6BF-5375-455C-9EA6-DF929625EA0E}">
        <p15:presenceInfo xmlns:p15="http://schemas.microsoft.com/office/powerpoint/2012/main" userId="6ea457f562930dc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4094" autoAdjust="0"/>
  </p:normalViewPr>
  <p:slideViewPr>
    <p:cSldViewPr snapToGrid="0">
      <p:cViewPr varScale="1">
        <p:scale>
          <a:sx n="60" d="100"/>
          <a:sy n="60" d="100"/>
        </p:scale>
        <p:origin x="72" y="8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0DD62-6E57-4E31-A35D-05E90751DB4A}"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4AC7BF-4EA6-4FC3-B5DE-0EAA32B336F5}" type="slidenum">
              <a:rPr lang="en-GB" smtClean="0"/>
              <a:t>‹#›</a:t>
            </a:fld>
            <a:endParaRPr lang="en-GB"/>
          </a:p>
        </p:txBody>
      </p:sp>
    </p:spTree>
    <p:extLst>
      <p:ext uri="{BB962C8B-B14F-4D97-AF65-F5344CB8AC3E}">
        <p14:creationId xmlns:p14="http://schemas.microsoft.com/office/powerpoint/2010/main" val="576014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3477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8882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8609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8627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838A9-9BD8-4D22-BCD2-CF8997A5CA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79DBA5-9217-4F8E-9399-DA3CB04AD6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DF25AA-79D4-4D71-8D97-0F845BF32DD8}"/>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D7D9503D-F1AD-470B-8F37-30E7207E9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DF6D5-3B09-4839-894E-BEEFD32320F5}"/>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28184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BD7D-95BC-4FB8-961B-D63E552966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D00F9D-568C-4B51-80C9-BD4084189D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145AC-F755-4E18-A3AF-1F3049065D26}"/>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51BB2601-4D62-48C3-96B0-2A09CE8C4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26F105-DFE6-4115-A74A-5FCF983E903C}"/>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151611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91650-D43C-4155-A7F5-95DC3E4BFF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5437AC-B5EA-4CD8-BC71-51D8CDB17D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8D8AD9-1C37-45BD-83A4-7A5221E69EC9}"/>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30B451BF-F99E-4F71-B81A-DFC118F93A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32C4B4-58F4-4D77-A686-C4D7AFC7DE0E}"/>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620303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E5A6-7950-4B8F-92EE-E407FCB8C5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DE3700-979A-4B0D-8558-F74D254AD9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6C71AD-A632-400A-ABDF-D90E2E714B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62835-6765-42BC-8A32-28EE054FA4F7}"/>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719666E8-97A7-4403-9D16-8492925EF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E0B7C-82C6-4953-B761-33EFA279918B}"/>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638967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0BABD-EF5F-4604-8826-6AA181FDB9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EB82E6-86EC-40BD-8DC0-39AF8676A2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8D8992-E055-46A2-B464-CD9F0ADB3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270655-5021-421C-A8E2-8161D7780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EEB2FE-14F3-4992-8416-4F41870185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9A4880-A68D-49B4-82D3-FF2E1FC0BA8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8" name="Footer Placeholder 7">
            <a:extLst>
              <a:ext uri="{FF2B5EF4-FFF2-40B4-BE49-F238E27FC236}">
                <a16:creationId xmlns:a16="http://schemas.microsoft.com/office/drawing/2014/main" id="{A2EA4833-5DE5-4AF1-9D2C-34CA6ACED4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E50715-65F5-452C-9354-7ED1815F4409}"/>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5381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2ABA-1A92-4FFB-8DBC-390EF26AA1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AEA921-576D-40C0-953E-93961501BAF4}"/>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4" name="Footer Placeholder 3">
            <a:extLst>
              <a:ext uri="{FF2B5EF4-FFF2-40B4-BE49-F238E27FC236}">
                <a16:creationId xmlns:a16="http://schemas.microsoft.com/office/drawing/2014/main" id="{6F6731C8-0675-45A2-B384-01CCA7A7BD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1E3341-F60C-41D5-BCD5-2A779B999D4B}"/>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80981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87352A-AA68-4A0D-A4BE-E77093280BA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3" name="Footer Placeholder 2">
            <a:extLst>
              <a:ext uri="{FF2B5EF4-FFF2-40B4-BE49-F238E27FC236}">
                <a16:creationId xmlns:a16="http://schemas.microsoft.com/office/drawing/2014/main" id="{2913AD2D-2DE8-43D6-B8AC-067936427F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380841-C288-47DD-BECF-8A8883A97582}"/>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240219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5CE4-5059-4A3D-99ED-C561077D7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71D281-4043-4DB0-A109-0720A7169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E8279B-6F96-4E09-91DD-45BBF840C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83D7A1-D0AF-4F36-AD2C-2B6C8D94055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6970C64A-C4B6-4964-AEDB-6496E8DE93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32B532-77A2-44B7-9F64-0C6A5FDD614D}"/>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76051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1AA-A0FB-4B6C-AF86-9B35402C6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9551D3-9084-4C69-A245-0F63B7884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0CD609-667D-45AD-88FD-594F598DD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F856FB-8B99-4766-B17D-199D948A95C9}"/>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5947739E-2640-4B4C-9CFB-3372C4D204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3C7FD-184C-47F2-B444-62E1CE864C35}"/>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753327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61BD-24F0-45CE-A2FF-E9BAF16FE8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C4862-F2A1-487C-AACA-871257E86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D781E-572D-4E2F-85D8-9E8EFA00B63F}"/>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F8295710-004B-401C-A911-4CDB617B2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EC3444-DCC7-49FC-88D1-BE6C07413C12}"/>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233831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826104-01A9-4E39-BE9F-16F7EE750E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AC59B7-17E0-4106-BB4D-EBC989683D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9FA5CB-6682-4330-9D00-34A148AFEE61}"/>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15F6AF3B-0B01-4DCD-9BEF-C2CC94A6FE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B96CB-CD01-4D53-84AB-7E1CD9E80DFA}"/>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456784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12/4/2019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5971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12/4/2019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4343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12/4/2019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8259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12/4/2019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6162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12/4/2019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0023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12/4/2019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43170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12/4/2019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0418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12/4/2019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702443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12/4/2019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2187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12/4/2019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2660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12/4/2019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6513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991076-F06C-4CBC-A2EF-28A966D7FE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21ACDE-37D8-49B4-8DDE-45672E63D2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F1328-5178-44E5-A4DE-12B188061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B97BC491-8F04-464C-A825-B60761C170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6A4853-1B5F-450A-B631-2C051AAD1D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FF33F-4F04-486F-90C7-E8B4E702D49D}" type="slidenum">
              <a:rPr lang="en-GB" smtClean="0"/>
              <a:t>‹#›</a:t>
            </a:fld>
            <a:endParaRPr lang="en-GB"/>
          </a:p>
        </p:txBody>
      </p:sp>
    </p:spTree>
    <p:extLst>
      <p:ext uri="{BB962C8B-B14F-4D97-AF65-F5344CB8AC3E}">
        <p14:creationId xmlns:p14="http://schemas.microsoft.com/office/powerpoint/2010/main" val="21877411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12/4/2019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706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53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allaminternet.com/team/susan-hallam/" TargetMode="External"/><Relationship Id="rId2" Type="http://schemas.openxmlformats.org/officeDocument/2006/relationships/hyperlink" Target="https://www.gov.uk/guidance/accessibility-requirements-for-public-sector-websites-and-apps" TargetMode="External"/><Relationship Id="rId1" Type="http://schemas.openxmlformats.org/officeDocument/2006/relationships/slideLayout" Target="../slideLayouts/slideLayout2.xml"/><Relationship Id="rId5" Type="http://schemas.openxmlformats.org/officeDocument/2006/relationships/hyperlink" Target="https://www.copyrightservice.co.uk/copyright/p01_uk_copyright_law" TargetMode="External"/><Relationship Id="rId4" Type="http://schemas.openxmlformats.org/officeDocument/2006/relationships/hyperlink" Target="https://www.hallaminternet.com/internet-marketing-and-the-law-legal-issues-affecting-you-and-your-websi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57D070-1671-42BE-B854-8F03F83A4523}"/>
              </a:ext>
            </a:extLst>
          </p:cNvPr>
          <p:cNvPicPr>
            <a:picLocks noChangeAspect="1"/>
          </p:cNvPicPr>
          <p:nvPr/>
        </p:nvPicPr>
        <p:blipFill rotWithShape="1">
          <a:blip r:embed="rId2"/>
          <a:srcRect t="12054" b="3677"/>
          <a:stretch/>
        </p:blipFill>
        <p:spPr>
          <a:xfrm>
            <a:off x="-1" y="16338"/>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F0502020204030204"/>
              <a:ea typeface="+mn-ea"/>
              <a:cs typeface="+mn-cs"/>
            </a:endParaRPr>
          </a:p>
        </p:txBody>
      </p:sp>
      <p:sp>
        <p:nvSpPr>
          <p:cNvPr id="2" name="Title 1">
            <a:extLst>
              <a:ext uri="{FF2B5EF4-FFF2-40B4-BE49-F238E27FC236}">
                <a16:creationId xmlns:a16="http://schemas.microsoft.com/office/drawing/2014/main" id="{53ED9C56-3910-49C0-855F-632738356E9E}"/>
              </a:ext>
            </a:extLst>
          </p:cNvPr>
          <p:cNvSpPr>
            <a:spLocks noGrp="1"/>
          </p:cNvSpPr>
          <p:nvPr>
            <p:ph type="ctrTitle"/>
          </p:nvPr>
        </p:nvSpPr>
        <p:spPr>
          <a:xfrm>
            <a:off x="691763" y="3271627"/>
            <a:ext cx="6470692" cy="1545458"/>
          </a:xfrm>
        </p:spPr>
        <p:txBody>
          <a:bodyPr>
            <a:noAutofit/>
          </a:bodyPr>
          <a:lstStyle/>
          <a:p>
            <a:r>
              <a:rPr lang="en-GB" sz="5400" b="1" dirty="0">
                <a:solidFill>
                  <a:schemeClr val="tx1"/>
                </a:solidFill>
              </a:rPr>
              <a:t>&lt;</a:t>
            </a:r>
            <a:r>
              <a:rPr lang="en-GB" sz="5400" b="1" dirty="0" err="1">
                <a:solidFill>
                  <a:schemeClr val="tx1"/>
                </a:solidFill>
              </a:rPr>
              <a:t>Div</a:t>
            </a:r>
            <a:r>
              <a:rPr lang="en-GB" sz="5400" b="1" dirty="0">
                <a:solidFill>
                  <a:schemeClr val="tx1"/>
                </a:solidFill>
              </a:rPr>
              <a:t>&gt; Digital</a:t>
            </a:r>
            <a:br>
              <a:rPr lang="en-GB" sz="5400" b="1" dirty="0">
                <a:solidFill>
                  <a:schemeClr val="tx1"/>
                </a:solidFill>
              </a:rPr>
            </a:br>
            <a:r>
              <a:rPr lang="en-GB" sz="5400" b="1" dirty="0">
                <a:solidFill>
                  <a:schemeClr val="tx1"/>
                </a:solidFill>
              </a:rPr>
              <a:t>The Business</a:t>
            </a:r>
          </a:p>
        </p:txBody>
      </p:sp>
      <p:sp>
        <p:nvSpPr>
          <p:cNvPr id="3" name="Subtitle 2">
            <a:extLst>
              <a:ext uri="{FF2B5EF4-FFF2-40B4-BE49-F238E27FC236}">
                <a16:creationId xmlns:a16="http://schemas.microsoft.com/office/drawing/2014/main" id="{744EE2FC-A55B-4B37-BDE2-C077D940A013}"/>
              </a:ext>
            </a:extLst>
          </p:cNvPr>
          <p:cNvSpPr>
            <a:spLocks noGrp="1"/>
          </p:cNvSpPr>
          <p:nvPr>
            <p:ph type="subTitle" idx="1"/>
          </p:nvPr>
        </p:nvSpPr>
        <p:spPr>
          <a:xfrm>
            <a:off x="735791" y="4735798"/>
            <a:ext cx="6470693" cy="724519"/>
          </a:xfrm>
        </p:spPr>
        <p:txBody>
          <a:bodyPr>
            <a:noAutofit/>
          </a:bodyPr>
          <a:lstStyle/>
          <a:p>
            <a:r>
              <a:rPr lang="en-GB" sz="1800" spc="0" dirty="0">
                <a:latin typeface="Calibri" panose="020F0502020204030204"/>
              </a:rPr>
              <a:t>Name: Rhys Davies	Course: Web Development</a:t>
            </a:r>
            <a:br>
              <a:rPr lang="en-GB" sz="1800" spc="0" dirty="0">
                <a:latin typeface="Calibri" panose="020F0502020204030204"/>
              </a:rPr>
            </a:br>
            <a:r>
              <a:rPr lang="en-GB" sz="1800" spc="0" dirty="0">
                <a:latin typeface="Calibri" panose="020F0502020204030204"/>
              </a:rPr>
              <a:t>ID: 1803152		Role: Frontend and Backend dev</a:t>
            </a:r>
            <a:br>
              <a:rPr lang="en-GB" sz="1800" spc="0" dirty="0">
                <a:latin typeface="Calibri" panose="020F0502020204030204"/>
              </a:rPr>
            </a:br>
            <a:br>
              <a:rPr lang="en-GB" sz="1800" spc="0" dirty="0">
                <a:latin typeface="Calibri" panose="020F0502020204030204"/>
              </a:rPr>
            </a:br>
            <a:endParaRPr lang="en-GB" sz="1800" dirty="0"/>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77315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342747"/>
          </a:xfrm>
        </p:spPr>
        <p:txBody>
          <a:bodyPr vert="horz" lIns="0" tIns="45720" rIns="0" bIns="45720" rtlCol="0">
            <a:normAutofit fontScale="92500" lnSpcReduction="10000"/>
          </a:bodyPr>
          <a:lstStyle/>
          <a:p>
            <a:pPr algn="ctr"/>
            <a:r>
              <a:rPr lang="en-US" sz="4000" dirty="0">
                <a:solidFill>
                  <a:schemeClr val="tx1"/>
                </a:solidFill>
              </a:rPr>
              <a:t>The Name:	&lt;</a:t>
            </a:r>
            <a:r>
              <a:rPr lang="en-US" sz="4000" dirty="0" err="1">
                <a:solidFill>
                  <a:schemeClr val="tx1"/>
                </a:solidFill>
              </a:rPr>
              <a:t>Div</a:t>
            </a:r>
            <a:r>
              <a:rPr lang="en-US" sz="4000" dirty="0">
                <a:solidFill>
                  <a:schemeClr val="tx1"/>
                </a:solidFill>
              </a:rPr>
              <a:t>&gt;Digital</a:t>
            </a:r>
          </a:p>
          <a:p>
            <a:pPr algn="ctr"/>
            <a:endParaRPr lang="en-US" sz="3200" dirty="0">
              <a:solidFill>
                <a:schemeClr val="tx1"/>
              </a:solidFill>
            </a:endParaRPr>
          </a:p>
          <a:p>
            <a:pPr algn="ctr"/>
            <a:r>
              <a:rPr lang="en-US" sz="3600" dirty="0">
                <a:solidFill>
                  <a:schemeClr val="tx1"/>
                </a:solidFill>
              </a:rPr>
              <a:t>The Slogan:</a:t>
            </a:r>
            <a:endParaRPr lang="en-GB" sz="3600" dirty="0"/>
          </a:p>
          <a:p>
            <a:pPr algn="ctr"/>
            <a:r>
              <a:rPr lang="en-GB" sz="3600" dirty="0" err="1"/>
              <a:t>DIVerse</a:t>
            </a:r>
            <a:r>
              <a:rPr lang="en-GB" sz="3600" dirty="0"/>
              <a:t> people creating</a:t>
            </a:r>
          </a:p>
          <a:p>
            <a:pPr algn="ctr"/>
            <a:r>
              <a:rPr lang="en-GB" sz="3600" dirty="0" err="1"/>
              <a:t>DIVerse</a:t>
            </a:r>
            <a:r>
              <a:rPr lang="en-GB" sz="3600" dirty="0"/>
              <a:t> website for you!</a:t>
            </a:r>
          </a:p>
          <a:p>
            <a:endParaRPr lang="en-US" sz="3200" dirty="0">
              <a:solidFill>
                <a:schemeClr val="tx1"/>
              </a:solidFill>
            </a:endParaRPr>
          </a:p>
          <a:p>
            <a:endParaRPr lang="en-US" sz="3200"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4638820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342747"/>
          </a:xfrm>
        </p:spPr>
        <p:txBody>
          <a:bodyPr vert="horz" lIns="0" tIns="45720" rIns="0" bIns="45720" rtlCol="0">
            <a:normAutofit fontScale="92500" lnSpcReduction="10000"/>
          </a:bodyPr>
          <a:lstStyle/>
          <a:p>
            <a:pPr algn="ctr"/>
            <a:r>
              <a:rPr lang="en-GB" sz="3600" dirty="0">
                <a:solidFill>
                  <a:schemeClr val="tx1"/>
                </a:solidFill>
              </a:rPr>
              <a:t>Business Description:</a:t>
            </a:r>
          </a:p>
          <a:p>
            <a:pPr algn="ctr"/>
            <a:endParaRPr lang="en-GB" sz="3600" dirty="0">
              <a:solidFill>
                <a:schemeClr val="tx1"/>
              </a:solidFill>
            </a:endParaRPr>
          </a:p>
          <a:p>
            <a:pPr algn="ctr"/>
            <a:r>
              <a:rPr lang="en-GB" sz="3600" dirty="0">
                <a:solidFill>
                  <a:schemeClr val="tx1"/>
                </a:solidFill>
              </a:rPr>
              <a:t>A web development company, providing web application products and support services for small to medium sized businesses.</a:t>
            </a:r>
            <a:endParaRPr lang="en-GB" sz="3600" dirty="0"/>
          </a:p>
          <a:p>
            <a:endParaRPr lang="en-US" sz="3200" dirty="0">
              <a:solidFill>
                <a:schemeClr val="tx1"/>
              </a:solidFill>
            </a:endParaRPr>
          </a:p>
          <a:p>
            <a:endParaRPr lang="en-US" sz="3200"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0274873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751482"/>
          </a:xfrm>
        </p:spPr>
        <p:txBody>
          <a:bodyPr vert="horz" lIns="0" tIns="45720" rIns="0" bIns="45720" rtlCol="0">
            <a:normAutofit/>
          </a:bodyPr>
          <a:lstStyle/>
          <a:p>
            <a:pPr algn="ctr"/>
            <a:r>
              <a:rPr lang="en-GB" sz="3600" dirty="0">
                <a:solidFill>
                  <a:schemeClr val="tx1"/>
                </a:solidFill>
              </a:rPr>
              <a:t>Business Classification:</a:t>
            </a:r>
          </a:p>
          <a:p>
            <a:pPr algn="ctr"/>
            <a:endParaRPr lang="en-GB" sz="3600" dirty="0">
              <a:solidFill>
                <a:schemeClr val="tx1"/>
              </a:solidFill>
            </a:endParaRPr>
          </a:p>
          <a:p>
            <a:pPr algn="ctr"/>
            <a:r>
              <a:rPr lang="en-GB" sz="3600" dirty="0">
                <a:solidFill>
                  <a:schemeClr val="tx1"/>
                </a:solidFill>
              </a:rPr>
              <a:t>A Partnership. (Initially)</a:t>
            </a:r>
          </a:p>
          <a:p>
            <a:pPr algn="ctr"/>
            <a:r>
              <a:rPr lang="en-GB" sz="3600" dirty="0">
                <a:solidFill>
                  <a:schemeClr val="tx1"/>
                </a:solidFill>
              </a:rPr>
              <a:t>Developing into a CIC.</a:t>
            </a:r>
            <a:endParaRPr lang="en-GB" sz="3600" dirty="0"/>
          </a:p>
        </p:txBody>
      </p:sp>
    </p:spTree>
    <p:extLst>
      <p:ext uri="{BB962C8B-B14F-4D97-AF65-F5344CB8AC3E}">
        <p14:creationId xmlns:p14="http://schemas.microsoft.com/office/powerpoint/2010/main" val="11952058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50C602-B283-4FF3-98D4-AD4F4938CFA4}"/>
              </a:ext>
            </a:extLst>
          </p:cNvPr>
          <p:cNvSpPr>
            <a:spLocks noGrp="1"/>
          </p:cNvSpPr>
          <p:nvPr>
            <p:ph type="title"/>
          </p:nvPr>
        </p:nvSpPr>
        <p:spPr>
          <a:xfrm>
            <a:off x="-1" y="0"/>
            <a:ext cx="9660835" cy="749655"/>
          </a:xfrm>
        </p:spPr>
        <p:txBody>
          <a:bodyPr>
            <a:normAutofit/>
          </a:bodyPr>
          <a:lstStyle/>
          <a:p>
            <a:r>
              <a:rPr lang="en-GB" dirty="0"/>
              <a:t>Mission Statement &amp; Objectives</a:t>
            </a:r>
          </a:p>
        </p:txBody>
      </p:sp>
      <p:sp>
        <p:nvSpPr>
          <p:cNvPr id="5" name="TextBox 4">
            <a:extLst>
              <a:ext uri="{FF2B5EF4-FFF2-40B4-BE49-F238E27FC236}">
                <a16:creationId xmlns:a16="http://schemas.microsoft.com/office/drawing/2014/main" id="{2A926E4C-8296-473C-9CBB-5DEA5BBBD861}"/>
              </a:ext>
            </a:extLst>
          </p:cNvPr>
          <p:cNvSpPr txBox="1"/>
          <p:nvPr/>
        </p:nvSpPr>
        <p:spPr>
          <a:xfrm>
            <a:off x="1" y="913317"/>
            <a:ext cx="11589026"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Mission Statement: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“Our overall goal is to produce  modern innovative secure and accessible web applications, available to all. Something the client can be proud to use and something we can be proud to have created and been a part of.”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goal of the initial operation is to update BRD’s very old lacklustre website and replace it with new technology that will allow him to drive his business forward and drive himself into the 2020’s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service it provides is a platform for his customers to discover, explore and book online through an online shop which allows booking for activities provided such as mountainboarding. This will give the business more exposure for BRD sports and allow for more people to participate in his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Our Objectives: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Develop </a:t>
            </a:r>
            <a:r>
              <a:rPr lang="en-GB" dirty="0">
                <a:solidFill>
                  <a:prstClr val="black"/>
                </a:solidFill>
                <a:latin typeface="Calibri" panose="020F0502020204030204"/>
              </a:rPr>
              <a:t>a quality sleek accessible web application product.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Create a modern fluid responsive website.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Integrate with social media for brand exposure.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Work effectively on a large project as a team.</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panose="020F0502020204030204"/>
              </a:rPr>
              <a:t>Make great web content accessible to all.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146" name="Picture 2" descr="Image result for ben clifford pride of britain">
            <a:extLst>
              <a:ext uri="{FF2B5EF4-FFF2-40B4-BE49-F238E27FC236}">
                <a16:creationId xmlns:a16="http://schemas.microsoft.com/office/drawing/2014/main" id="{A7841EC2-289F-48A4-B8FA-1C657E0B3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27" y="3910877"/>
            <a:ext cx="4208700" cy="2707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403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0" y="0"/>
            <a:ext cx="12132816" cy="749655"/>
          </a:xfrm>
        </p:spPr>
        <p:txBody>
          <a:bodyPr>
            <a:noAutofit/>
          </a:bodyPr>
          <a:lstStyle/>
          <a:p>
            <a:r>
              <a:rPr lang="en-GB" sz="3600" dirty="0"/>
              <a:t>Legal Classification - Data Protection and use of data:</a:t>
            </a:r>
          </a:p>
        </p:txBody>
      </p:sp>
      <p:pic>
        <p:nvPicPr>
          <p:cNvPr id="4" name="Picture 3">
            <a:extLst>
              <a:ext uri="{FF2B5EF4-FFF2-40B4-BE49-F238E27FC236}">
                <a16:creationId xmlns:a16="http://schemas.microsoft.com/office/drawing/2014/main" id="{65EE084A-B141-43FF-9165-DC05B1C22EBE}"/>
              </a:ext>
            </a:extLst>
          </p:cNvPr>
          <p:cNvPicPr>
            <a:picLocks noChangeAspect="1"/>
          </p:cNvPicPr>
          <p:nvPr/>
        </p:nvPicPr>
        <p:blipFill>
          <a:blip r:embed="rId3"/>
          <a:stretch>
            <a:fillRect/>
          </a:stretch>
        </p:blipFill>
        <p:spPr>
          <a:xfrm>
            <a:off x="336291" y="4011659"/>
            <a:ext cx="7395094" cy="2346104"/>
          </a:xfrm>
          <a:prstGeom prst="rect">
            <a:avLst/>
          </a:prstGeom>
        </p:spPr>
      </p:pic>
      <p:sp>
        <p:nvSpPr>
          <p:cNvPr id="8" name="TextBox 7">
            <a:extLst>
              <a:ext uri="{FF2B5EF4-FFF2-40B4-BE49-F238E27FC236}">
                <a16:creationId xmlns:a16="http://schemas.microsoft.com/office/drawing/2014/main" id="{832ED40C-25FA-4FD0-AF17-2964575FE94E}"/>
              </a:ext>
            </a:extLst>
          </p:cNvPr>
          <p:cNvSpPr txBox="1"/>
          <p:nvPr/>
        </p:nvSpPr>
        <p:spPr>
          <a:xfrm>
            <a:off x="59184" y="749655"/>
            <a:ext cx="12073632" cy="34778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Data Protection and use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Ensuring that the users of our website know exactly what they are signing up for through privacy policies and how we use their information such as for newsletters.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Options to withdraw from using their data, for example to send newsletters or text messages.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Within privacy policy when signing up ensure customers are made aware of cookies being 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573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1" y="0"/>
            <a:ext cx="7096539" cy="749655"/>
          </a:xfrm>
        </p:spPr>
        <p:txBody>
          <a:bodyPr>
            <a:normAutofit/>
          </a:bodyPr>
          <a:lstStyle/>
          <a:p>
            <a:r>
              <a:rPr lang="en-GB" sz="3600" dirty="0"/>
              <a:t>Legal Classification- Accessibility</a:t>
            </a:r>
          </a:p>
        </p:txBody>
      </p:sp>
      <p:sp>
        <p:nvSpPr>
          <p:cNvPr id="5" name="TextBox 4">
            <a:extLst>
              <a:ext uri="{FF2B5EF4-FFF2-40B4-BE49-F238E27FC236}">
                <a16:creationId xmlns:a16="http://schemas.microsoft.com/office/drawing/2014/main" id="{88A8DE9F-FDDD-4FC9-AF5A-05819DDD6516}"/>
              </a:ext>
            </a:extLst>
          </p:cNvPr>
          <p:cNvSpPr txBox="1"/>
          <p:nvPr/>
        </p:nvSpPr>
        <p:spPr>
          <a:xfrm>
            <a:off x="234831" y="749655"/>
            <a:ext cx="11722337" cy="221599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Accessibility: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- 1 in 5 have long term illness, impairment or disability. Given the nature of our project it is important to the client that our product is very accessible to all users and that shows off the work he does for people who have disabilities or impairments</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Need to meet international WCAG 2.1 AA standards.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Image result for accessibility symbol">
            <a:extLst>
              <a:ext uri="{FF2B5EF4-FFF2-40B4-BE49-F238E27FC236}">
                <a16:creationId xmlns:a16="http://schemas.microsoft.com/office/drawing/2014/main" id="{6E801D18-FF6E-47B4-83AA-B3DE2FB0A9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462" y="3012263"/>
            <a:ext cx="2965963" cy="29659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ability">
            <a:extLst>
              <a:ext uri="{FF2B5EF4-FFF2-40B4-BE49-F238E27FC236}">
                <a16:creationId xmlns:a16="http://schemas.microsoft.com/office/drawing/2014/main" id="{D73535D9-8319-4C51-AB01-0C8CB6B3E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1644" y="2657870"/>
            <a:ext cx="2775295" cy="3920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657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0" y="0"/>
            <a:ext cx="12192000" cy="749655"/>
          </a:xfrm>
        </p:spPr>
        <p:txBody>
          <a:bodyPr>
            <a:normAutofit/>
          </a:bodyPr>
          <a:lstStyle/>
          <a:p>
            <a:r>
              <a:rPr lang="en-GB" sz="3600" dirty="0"/>
              <a:t>Legal Classification – Consumer Protection and Copyright </a:t>
            </a:r>
          </a:p>
        </p:txBody>
      </p:sp>
      <p:sp>
        <p:nvSpPr>
          <p:cNvPr id="7" name="TextBox 6">
            <a:extLst>
              <a:ext uri="{FF2B5EF4-FFF2-40B4-BE49-F238E27FC236}">
                <a16:creationId xmlns:a16="http://schemas.microsoft.com/office/drawing/2014/main" id="{766BC125-ABEE-44FD-B647-567FAB2C2EF0}"/>
              </a:ext>
            </a:extLst>
          </p:cNvPr>
          <p:cNvSpPr txBox="1"/>
          <p:nvPr/>
        </p:nvSpPr>
        <p:spPr>
          <a:xfrm>
            <a:off x="123130" y="929806"/>
            <a:ext cx="1173425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Consumer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Ensuring before and after placing orders, in our case for lessons, photos and merch, the required and correct information is provided like cost, payment terms and how to cancel. [3]</a:t>
            </a:r>
          </a:p>
        </p:txBody>
      </p:sp>
      <p:sp>
        <p:nvSpPr>
          <p:cNvPr id="12" name="TextBox 11">
            <a:extLst>
              <a:ext uri="{FF2B5EF4-FFF2-40B4-BE49-F238E27FC236}">
                <a16:creationId xmlns:a16="http://schemas.microsoft.com/office/drawing/2014/main" id="{F51DF093-6DF7-45DC-8992-C97957872E0F}"/>
              </a:ext>
            </a:extLst>
          </p:cNvPr>
          <p:cNvSpPr txBox="1"/>
          <p:nvPr/>
        </p:nvSpPr>
        <p:spPr>
          <a:xfrm>
            <a:off x="4501070" y="2553707"/>
            <a:ext cx="7048199"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Copyright and use of images: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Identify authors for material or code used. [4]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We will be using a lot of photos of people participating in activities and it is important they signed permission for these photos to be used online</a:t>
            </a:r>
          </a:p>
        </p:txBody>
      </p:sp>
      <p:pic>
        <p:nvPicPr>
          <p:cNvPr id="5122" name="Picture 2" descr="Image result for consumer protection logo">
            <a:extLst>
              <a:ext uri="{FF2B5EF4-FFF2-40B4-BE49-F238E27FC236}">
                <a16:creationId xmlns:a16="http://schemas.microsoft.com/office/drawing/2014/main" id="{75E3F4FB-CCC3-48E9-9718-CE8CE4442C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07" b="6397"/>
          <a:stretch/>
        </p:blipFill>
        <p:spPr bwMode="auto">
          <a:xfrm>
            <a:off x="345385" y="2246243"/>
            <a:ext cx="2476500" cy="236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18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1" y="0"/>
            <a:ext cx="10018643" cy="749655"/>
          </a:xfrm>
        </p:spPr>
        <p:txBody>
          <a:bodyPr>
            <a:normAutofit/>
          </a:bodyPr>
          <a:lstStyle/>
          <a:p>
            <a:r>
              <a:rPr lang="en-GB" dirty="0"/>
              <a:t>Legal Classification – Cyber Security</a:t>
            </a:r>
          </a:p>
        </p:txBody>
      </p:sp>
      <p:sp>
        <p:nvSpPr>
          <p:cNvPr id="6" name="TextBox 5">
            <a:extLst>
              <a:ext uri="{FF2B5EF4-FFF2-40B4-BE49-F238E27FC236}">
                <a16:creationId xmlns:a16="http://schemas.microsoft.com/office/drawing/2014/main" id="{0F618F89-1CC5-464E-85DB-14B0E6251805}"/>
              </a:ext>
            </a:extLst>
          </p:cNvPr>
          <p:cNvSpPr txBox="1"/>
          <p:nvPr/>
        </p:nvSpPr>
        <p:spPr>
          <a:xfrm>
            <a:off x="195307" y="993275"/>
            <a:ext cx="11512989" cy="29546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Cyber Security:</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Using an SSL certificate on our website for the encryption of data.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Ensuring the website is managed and kept up to date regularly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Check that there are no security vulnerabilities on the website.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098" name="Picture 2" descr="Image result for ssl certificate logo">
            <a:extLst>
              <a:ext uri="{FF2B5EF4-FFF2-40B4-BE49-F238E27FC236}">
                <a16:creationId xmlns:a16="http://schemas.microsoft.com/office/drawing/2014/main" id="{7906EC8F-9884-4991-A773-7C9C7C8B9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004" y="3743273"/>
            <a:ext cx="3182178" cy="2121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514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A83E48-F533-4DEF-AE91-321914F87614}"/>
              </a:ext>
            </a:extLst>
          </p:cNvPr>
          <p:cNvSpPr txBox="1"/>
          <p:nvPr/>
        </p:nvSpPr>
        <p:spPr>
          <a:xfrm>
            <a:off x="447261" y="308113"/>
            <a:ext cx="11360426" cy="4031873"/>
          </a:xfrm>
          <a:prstGeom prst="rect">
            <a:avLst/>
          </a:prstGeom>
          <a:noFill/>
        </p:spPr>
        <p:txBody>
          <a:bodyPr wrap="square" rtlCol="0">
            <a:spAutoFit/>
          </a:bodyPr>
          <a:lstStyle/>
          <a:p>
            <a:r>
              <a:rPr lang="en-GB" dirty="0"/>
              <a:t>References:</a:t>
            </a:r>
          </a:p>
          <a:p>
            <a:endParaRPr lang="en-GB" dirty="0"/>
          </a:p>
          <a:p>
            <a:r>
              <a:rPr lang="en-GB" dirty="0"/>
              <a:t>[1] Government Digital Service,</a:t>
            </a:r>
            <a:r>
              <a:rPr lang="en-US" dirty="0"/>
              <a:t> Who the new accessibility regulations apply to and why accessibility is important, GOV, Accessed on December 1st 2019. [Online]</a:t>
            </a:r>
            <a:r>
              <a:rPr lang="en-GB" dirty="0"/>
              <a:t> </a:t>
            </a:r>
          </a:p>
          <a:p>
            <a:r>
              <a:rPr lang="en-GB" dirty="0"/>
              <a:t>Available at: </a:t>
            </a:r>
            <a:r>
              <a:rPr lang="en-GB" dirty="0">
                <a:hlinkClick r:id="rId2"/>
              </a:rPr>
              <a:t>https://www.gov.uk/guidance/accessibility-requirements-for-public-sector-websites-and-apps</a:t>
            </a:r>
            <a:endParaRPr lang="en-GB" dirty="0"/>
          </a:p>
          <a:p>
            <a:endParaRPr lang="en-GB" dirty="0"/>
          </a:p>
          <a:p>
            <a:r>
              <a:rPr lang="en-GB" dirty="0"/>
              <a:t>[2][3][5] </a:t>
            </a:r>
            <a:r>
              <a:rPr lang="en-GB" dirty="0">
                <a:hlinkClick r:id="rId3"/>
              </a:rPr>
              <a:t>Susan Hallam MBE</a:t>
            </a:r>
            <a:r>
              <a:rPr lang="en-GB" dirty="0"/>
              <a:t>, </a:t>
            </a:r>
            <a:r>
              <a:rPr lang="en-US" dirty="0"/>
              <a:t>Website legal requirements: laws and regulations in the UK</a:t>
            </a:r>
            <a:r>
              <a:rPr lang="en-GB" dirty="0"/>
              <a:t>, Hallam, Accessed on December 1st 2019. [Online].</a:t>
            </a:r>
          </a:p>
          <a:p>
            <a:r>
              <a:rPr lang="en-GB" dirty="0"/>
              <a:t>Available at: </a:t>
            </a:r>
            <a:r>
              <a:rPr lang="en-GB" dirty="0">
                <a:hlinkClick r:id="rId4"/>
              </a:rPr>
              <a:t>https://www.hallaminternet.com/internet-marketing-and-the-law-legal-issues-affecting-you-and-your-website/</a:t>
            </a:r>
            <a:endParaRPr lang="en-GB" dirty="0"/>
          </a:p>
          <a:p>
            <a:endParaRPr lang="en-GB" dirty="0"/>
          </a:p>
          <a:p>
            <a:r>
              <a:rPr lang="en-GB" dirty="0"/>
              <a:t>[4] anon, UK Copyright Law, </a:t>
            </a:r>
            <a:r>
              <a:rPr lang="en-GB" dirty="0" err="1"/>
              <a:t>CopyRightService</a:t>
            </a:r>
            <a:r>
              <a:rPr lang="en-GB" dirty="0"/>
              <a:t>, Accessed on December 1st 2019. [Online] </a:t>
            </a:r>
          </a:p>
          <a:p>
            <a:r>
              <a:rPr lang="en-GB" dirty="0"/>
              <a:t>Available at: </a:t>
            </a:r>
            <a:r>
              <a:rPr lang="en-GB" dirty="0">
                <a:hlinkClick r:id="rId5"/>
              </a:rPr>
              <a:t>https://www.copyrightservice.co.uk/copyright/p01_uk_copyright_law</a:t>
            </a:r>
            <a:endParaRPr lang="en-GB" dirty="0"/>
          </a:p>
          <a:p>
            <a:endParaRPr lang="en-GB" dirty="0"/>
          </a:p>
        </p:txBody>
      </p:sp>
    </p:spTree>
    <p:extLst>
      <p:ext uri="{BB962C8B-B14F-4D97-AF65-F5344CB8AC3E}">
        <p14:creationId xmlns:p14="http://schemas.microsoft.com/office/powerpoint/2010/main" val="3654716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VTI">
  <a:themeElements>
    <a:clrScheme name="AnalogousFromDarkSeedLeftStep">
      <a:dk1>
        <a:srgbClr val="000000"/>
      </a:dk1>
      <a:lt1>
        <a:srgbClr val="FFFFFF"/>
      </a:lt1>
      <a:dk2>
        <a:srgbClr val="242F41"/>
      </a:dk2>
      <a:lt2>
        <a:srgbClr val="E4E8E2"/>
      </a:lt2>
      <a:accent1>
        <a:srgbClr val="A62DE3"/>
      </a:accent1>
      <a:accent2>
        <a:srgbClr val="643ED8"/>
      </a:accent2>
      <a:accent3>
        <a:srgbClr val="2D4CE3"/>
      </a:accent3>
      <a:accent4>
        <a:srgbClr val="1B86D1"/>
      </a:accent4>
      <a:accent5>
        <a:srgbClr val="24B5B4"/>
      </a:accent5>
      <a:accent6>
        <a:srgbClr val="18BB77"/>
      </a:accent6>
      <a:hlink>
        <a:srgbClr val="358EA0"/>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528</TotalTime>
  <Words>790</Words>
  <Application>Microsoft Office PowerPoint</Application>
  <PresentationFormat>Widescreen</PresentationFormat>
  <Paragraphs>86</Paragraphs>
  <Slides>10</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Garamond</vt:lpstr>
      <vt:lpstr>Office Theme</vt:lpstr>
      <vt:lpstr>RetrospectVTI</vt:lpstr>
      <vt:lpstr>&lt;Div&gt; Digital The Business</vt:lpstr>
      <vt:lpstr>Our Company!  </vt:lpstr>
      <vt:lpstr>Our Company!  </vt:lpstr>
      <vt:lpstr>Our Company!  </vt:lpstr>
      <vt:lpstr>Mission Statement &amp; Objectives</vt:lpstr>
      <vt:lpstr>Legal Classification - Data Protection and use of data:</vt:lpstr>
      <vt:lpstr>Legal Classification- Accessibility</vt:lpstr>
      <vt:lpstr>Legal Classification – Consumer Protection and Copyright </vt:lpstr>
      <vt:lpstr>Legal Classification – Cyber Security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davies</dc:creator>
  <cp:lastModifiedBy>Rhys Davies</cp:lastModifiedBy>
  <cp:revision>30</cp:revision>
  <dcterms:created xsi:type="dcterms:W3CDTF">2019-12-02T12:10:24Z</dcterms:created>
  <dcterms:modified xsi:type="dcterms:W3CDTF">2019-12-04T11:33:29Z</dcterms:modified>
</cp:coreProperties>
</file>