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7"/>
  </p:handoutMasterIdLst>
  <p:sldIdLst>
    <p:sldId id="256" r:id="rId2"/>
    <p:sldId id="257" r:id="rId3"/>
    <p:sldId id="270" r:id="rId4"/>
    <p:sldId id="258" r:id="rId5"/>
    <p:sldId id="271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67" r:id="rId14"/>
    <p:sldId id="268" r:id="rId15"/>
    <p:sldId id="269" r:id="rId16"/>
  </p:sldIdLst>
  <p:sldSz cx="9144000" cy="6858000" type="screen4x3"/>
  <p:notesSz cx="6662738" cy="9926638"/>
  <p:defaultTextStyle>
    <a:defPPr>
      <a:defRPr lang="es-E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3543" autoAdjust="0"/>
    <p:restoredTop sz="94652" autoAdjust="0"/>
  </p:normalViewPr>
  <p:slideViewPr>
    <p:cSldViewPr>
      <p:cViewPr>
        <p:scale>
          <a:sx n="114" d="100"/>
          <a:sy n="114" d="100"/>
        </p:scale>
        <p:origin x="84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7663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3488" y="0"/>
            <a:ext cx="2887662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31FA42-6AF4-49EC-A115-79BD7C1EF37E}" type="datetimeFigureOut">
              <a:rPr lang="en-US" smtClean="0"/>
              <a:t>10/24/2017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887663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3488" y="9428163"/>
            <a:ext cx="2887662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3F944B-3104-4B01-BC0A-7DA2B118124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117914-F740-4E14-9492-15BAE56036B5}" type="slidenum">
              <a:rPr lang="es-ES"/>
              <a:pPr>
                <a:defRPr/>
              </a:pPr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45D53E-B025-48FD-BD21-3F1546F730EE}" type="slidenum">
              <a:rPr lang="es-ES"/>
              <a:pPr>
                <a:defRPr/>
              </a:pPr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22D0BA-1FAA-4167-9668-4DDC8722D8DA}" type="slidenum">
              <a:rPr lang="es-ES"/>
              <a:pPr>
                <a:defRPr/>
              </a:pPr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6FB246-597C-4C2F-8C27-8DA51B403BA1}" type="slidenum">
              <a:rPr lang="es-ES"/>
              <a:pPr>
                <a:defRPr/>
              </a:pPr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FBF3BC-C007-4667-AB2D-FC13ABEBCEBB}" type="slidenum">
              <a:rPr lang="es-ES"/>
              <a:pPr>
                <a:defRPr/>
              </a:pPr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03EF83-107F-4F74-8ED0-B2FEACFEB7EA}" type="slidenum">
              <a:rPr lang="es-ES"/>
              <a:pPr>
                <a:defRPr/>
              </a:pPr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762803-EEB2-431C-8CB9-9B5193A78034}" type="slidenum">
              <a:rPr lang="es-ES"/>
              <a:pPr>
                <a:defRPr/>
              </a:pPr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E85316-AA99-479E-B10C-89C7A2919EE4}" type="slidenum">
              <a:rPr lang="es-ES"/>
              <a:pPr>
                <a:defRPr/>
              </a:pPr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5CE18B-E89B-426B-BB5F-826CA769A84E}" type="slidenum">
              <a:rPr lang="es-ES"/>
              <a:pPr>
                <a:defRPr/>
              </a:pPr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A3022A-B2FD-45DF-AC57-BDC1379600B3}" type="slidenum">
              <a:rPr lang="es-ES"/>
              <a:pPr>
                <a:defRPr/>
              </a:pPr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80276E-324C-42A7-9EC5-4DB70C934058}" type="slidenum">
              <a:rPr lang="es-ES"/>
              <a:pPr>
                <a:defRPr/>
              </a:pPr>
              <a:t>‹#›</a:t>
            </a:fld>
            <a:endParaRPr lang="es-E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 smtClean="0"/>
              <a:t>Haga clic para cambiar el estilo de título	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9A100719-7675-4AED-8951-AAED24D34B11}" type="slidenum">
              <a:rPr lang="es-ES"/>
              <a:pPr>
                <a:defRPr/>
              </a:pPr>
              <a:t>‹#›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5"/>
          <p:cNvSpPr>
            <a:spLocks noGrp="1" noChangeArrowheads="1"/>
          </p:cNvSpPr>
          <p:nvPr>
            <p:ph type="ctrTitle"/>
          </p:nvPr>
        </p:nvSpPr>
        <p:spPr>
          <a:xfrm>
            <a:off x="2051720" y="332656"/>
            <a:ext cx="6624736" cy="1224136"/>
          </a:xfrm>
        </p:spPr>
        <p:txBody>
          <a:bodyPr/>
          <a:lstStyle/>
          <a:p>
            <a:pPr eaLnBrk="1" hangingPunct="1"/>
            <a:r>
              <a:rPr lang="en-GB" sz="4000" b="1" dirty="0" smtClean="0"/>
              <a:t/>
            </a:r>
            <a:br>
              <a:rPr lang="en-GB" sz="4000" b="1" dirty="0" smtClean="0"/>
            </a:br>
            <a:r>
              <a:rPr lang="en-GB" sz="4000" b="1" dirty="0" smtClean="0">
                <a:solidFill>
                  <a:srgbClr val="FF0000"/>
                </a:solidFill>
              </a:rPr>
              <a:t>Pathway Project-2 </a:t>
            </a:r>
            <a:r>
              <a:rPr lang="en-US" sz="4000" b="1" dirty="0" smtClean="0"/>
              <a:t/>
            </a:r>
            <a:br>
              <a:rPr lang="en-US" sz="4000" b="1" dirty="0" smtClean="0"/>
            </a:br>
            <a:endParaRPr lang="es-ES" sz="4000" dirty="0" smtClean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033018"/>
            <a:ext cx="5688632" cy="138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906010" y="274638"/>
            <a:ext cx="8058478" cy="1143000"/>
          </a:xfrm>
        </p:spPr>
        <p:txBody>
          <a:bodyPr/>
          <a:lstStyle/>
          <a:p>
            <a:pPr marL="342900" lvl="0" indent="-342900" algn="l" eaLnBrk="1" hangingPunct="1">
              <a:spcBef>
                <a:spcPct val="20000"/>
              </a:spcBef>
            </a:pPr>
            <a:r>
              <a:rPr lang="en-GB" sz="2800" b="1" dirty="0" smtClean="0">
                <a:solidFill>
                  <a:srgbClr val="002060"/>
                </a:solidFill>
                <a:ea typeface="+mn-ea"/>
              </a:rPr>
              <a:t/>
            </a:r>
            <a:br>
              <a:rPr lang="en-GB" sz="2800" b="1" dirty="0" smtClean="0">
                <a:solidFill>
                  <a:srgbClr val="002060"/>
                </a:solidFill>
                <a:ea typeface="+mn-ea"/>
              </a:rPr>
            </a:br>
            <a:r>
              <a:rPr lang="en-GB" sz="2800" b="1" dirty="0">
                <a:solidFill>
                  <a:srgbClr val="002060"/>
                </a:solidFill>
                <a:ea typeface="+mn-ea"/>
              </a:rPr>
              <a:t/>
            </a:r>
            <a:br>
              <a:rPr lang="en-GB" sz="2800" b="1" dirty="0">
                <a:solidFill>
                  <a:srgbClr val="002060"/>
                </a:solidFill>
                <a:ea typeface="+mn-ea"/>
              </a:rPr>
            </a:br>
            <a:r>
              <a:rPr lang="en-GB" sz="2800" b="1" dirty="0">
                <a:solidFill>
                  <a:srgbClr val="002060"/>
                </a:solidFill>
                <a:ea typeface="+mn-ea"/>
              </a:rPr>
              <a:t/>
            </a:r>
            <a:br>
              <a:rPr lang="en-GB" sz="2800" b="1" dirty="0">
                <a:solidFill>
                  <a:srgbClr val="002060"/>
                </a:solidFill>
                <a:ea typeface="+mn-ea"/>
              </a:rPr>
            </a:br>
            <a:r>
              <a:rPr lang="en-GB" sz="2800" b="1" dirty="0" smtClean="0">
                <a:solidFill>
                  <a:srgbClr val="002060"/>
                </a:solidFill>
                <a:ea typeface="+mn-ea"/>
              </a:rPr>
              <a:t>Establish </a:t>
            </a:r>
            <a:r>
              <a:rPr lang="en-GB" sz="2800" b="1" dirty="0">
                <a:solidFill>
                  <a:srgbClr val="002060"/>
                </a:solidFill>
                <a:ea typeface="+mn-ea"/>
              </a:rPr>
              <a:t>project aims, objectives and</a:t>
            </a:r>
            <a:br>
              <a:rPr lang="en-GB" sz="2800" b="1" dirty="0">
                <a:solidFill>
                  <a:srgbClr val="002060"/>
                </a:solidFill>
                <a:ea typeface="+mn-ea"/>
              </a:rPr>
            </a:br>
            <a:r>
              <a:rPr lang="en-GB" sz="2800" b="1" dirty="0">
                <a:solidFill>
                  <a:srgbClr val="002060"/>
                </a:solidFill>
                <a:ea typeface="+mn-ea"/>
              </a:rPr>
              <a:t>timeframes based on the chosen theme.  </a:t>
            </a:r>
            <a:r>
              <a:rPr lang="en-GB" sz="2800" dirty="0">
                <a:solidFill>
                  <a:srgbClr val="002060"/>
                </a:solidFill>
                <a:ea typeface="+mn-ea"/>
              </a:rPr>
              <a:t/>
            </a:r>
            <a:br>
              <a:rPr lang="en-GB" sz="2800" dirty="0">
                <a:solidFill>
                  <a:srgbClr val="002060"/>
                </a:solidFill>
                <a:ea typeface="+mn-ea"/>
              </a:rPr>
            </a:br>
            <a:r>
              <a:rPr lang="en-GB" sz="3600" b="1" dirty="0">
                <a:solidFill>
                  <a:srgbClr val="002060"/>
                </a:solidFill>
                <a:ea typeface="+mn-ea"/>
              </a:rPr>
              <a:t/>
            </a:r>
            <a:br>
              <a:rPr lang="en-GB" sz="3600" b="1" dirty="0">
                <a:solidFill>
                  <a:srgbClr val="002060"/>
                </a:solidFill>
                <a:ea typeface="+mn-ea"/>
              </a:rPr>
            </a:br>
            <a:endParaRPr lang="en-GB" b="1" dirty="0" smtClean="0">
              <a:solidFill>
                <a:srgbClr val="0070C0"/>
              </a:solidFill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99592" y="1600200"/>
            <a:ext cx="7920880" cy="4525963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US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 smtClean="0">
                <a:solidFill>
                  <a:srgbClr val="00B0F0"/>
                </a:solidFill>
              </a:rPr>
              <a:t>What </a:t>
            </a:r>
            <a:r>
              <a:rPr lang="en-GB" sz="2400" dirty="0">
                <a:solidFill>
                  <a:srgbClr val="00B0F0"/>
                </a:solidFill>
              </a:rPr>
              <a:t>is project management and what does it involve?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rgbClr val="00B0F0"/>
                </a:solidFill>
              </a:rPr>
              <a:t>The key stages of project management.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rgbClr val="00B0F0"/>
                </a:solidFill>
              </a:rPr>
              <a:t>The advantages of using project management and why it is important. </a:t>
            </a:r>
          </a:p>
          <a:p>
            <a:pPr eaLnBrk="1" hangingPunct="1">
              <a:buFontTx/>
              <a:buNone/>
            </a:pPr>
            <a:r>
              <a:rPr lang="en-GB" b="1" dirty="0" smtClean="0">
                <a:solidFill>
                  <a:srgbClr val="00B0F0"/>
                </a:solidFill>
              </a:rPr>
              <a:t>           </a:t>
            </a:r>
            <a:endParaRPr lang="en-US" dirty="0" smtClean="0">
              <a:solidFill>
                <a:srgbClr val="00B0F0"/>
              </a:solidFill>
            </a:endParaRPr>
          </a:p>
          <a:p>
            <a:pPr eaLnBrk="1" hangingPunct="1"/>
            <a:endParaRPr lang="en-US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616" y="332656"/>
            <a:ext cx="7560840" cy="998984"/>
          </a:xfrm>
        </p:spPr>
        <p:txBody>
          <a:bodyPr/>
          <a:lstStyle/>
          <a:p>
            <a:r>
              <a:rPr lang="en-GB" sz="3200" b="1" dirty="0">
                <a:solidFill>
                  <a:srgbClr val="002060"/>
                </a:solidFill>
              </a:rPr>
              <a:t>What is project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484784"/>
            <a:ext cx="7571184" cy="4525963"/>
          </a:xfrm>
        </p:spPr>
        <p:txBody>
          <a:bodyPr/>
          <a:lstStyle/>
          <a:p>
            <a:pPr algn="just"/>
            <a:r>
              <a:rPr lang="en-GB" sz="2400" dirty="0">
                <a:solidFill>
                  <a:srgbClr val="002060"/>
                </a:solidFill>
              </a:rPr>
              <a:t>Project Management is being able to know methods of knowledge, skills and experience to achieve the </a:t>
            </a:r>
            <a:r>
              <a:rPr lang="en-GB" sz="2400" dirty="0" smtClean="0">
                <a:solidFill>
                  <a:srgbClr val="002060"/>
                </a:solidFill>
              </a:rPr>
              <a:t>purpose.</a:t>
            </a:r>
          </a:p>
          <a:p>
            <a:pPr algn="just"/>
            <a:r>
              <a:rPr lang="en-GB" sz="2400" dirty="0" smtClean="0">
                <a:solidFill>
                  <a:srgbClr val="002060"/>
                </a:solidFill>
              </a:rPr>
              <a:t>It </a:t>
            </a:r>
            <a:r>
              <a:rPr lang="en-GB" sz="2400" dirty="0">
                <a:solidFill>
                  <a:srgbClr val="002060"/>
                </a:solidFill>
              </a:rPr>
              <a:t>is the beginning of planning and control of a range of tasks required to deliver the end </a:t>
            </a:r>
            <a:r>
              <a:rPr lang="en-GB" sz="2400" dirty="0" smtClean="0">
                <a:solidFill>
                  <a:srgbClr val="002060"/>
                </a:solidFill>
              </a:rPr>
              <a:t>product.</a:t>
            </a:r>
            <a:endParaRPr lang="en-GB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246129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>
          <a:xfrm>
            <a:off x="1362472" y="260648"/>
            <a:ext cx="7458000" cy="1143000"/>
          </a:xfrm>
        </p:spPr>
        <p:txBody>
          <a:bodyPr/>
          <a:lstStyle/>
          <a:p>
            <a:pPr marL="342900" lvl="0" indent="-342900">
              <a:spcBef>
                <a:spcPct val="20000"/>
              </a:spcBef>
            </a:pPr>
            <a:r>
              <a:rPr lang="en-GB" sz="3200" b="1" dirty="0" smtClean="0">
                <a:solidFill>
                  <a:srgbClr val="002060"/>
                </a:solidFill>
                <a:ea typeface="+mn-ea"/>
              </a:rPr>
              <a:t>What </a:t>
            </a:r>
            <a:r>
              <a:rPr lang="en-GB" sz="3200" b="1" dirty="0">
                <a:solidFill>
                  <a:srgbClr val="002060"/>
                </a:solidFill>
                <a:ea typeface="+mn-ea"/>
              </a:rPr>
              <a:t>is project </a:t>
            </a:r>
            <a:r>
              <a:rPr lang="en-GB" sz="3200" b="1" dirty="0" smtClean="0">
                <a:solidFill>
                  <a:srgbClr val="002060"/>
                </a:solidFill>
                <a:ea typeface="+mn-ea"/>
              </a:rPr>
              <a:t>management and </a:t>
            </a:r>
            <a:r>
              <a:rPr lang="en-GB" sz="3200" b="1" dirty="0">
                <a:solidFill>
                  <a:srgbClr val="002060"/>
                </a:solidFill>
                <a:ea typeface="+mn-ea"/>
              </a:rPr>
              <a:t/>
            </a:r>
            <a:br>
              <a:rPr lang="en-GB" sz="3200" b="1" dirty="0">
                <a:solidFill>
                  <a:srgbClr val="002060"/>
                </a:solidFill>
                <a:ea typeface="+mn-ea"/>
              </a:rPr>
            </a:br>
            <a:r>
              <a:rPr lang="en-GB" sz="3200" b="1" dirty="0">
                <a:solidFill>
                  <a:srgbClr val="002060"/>
                </a:solidFill>
                <a:ea typeface="+mn-ea"/>
              </a:rPr>
              <a:t>  </a:t>
            </a:r>
            <a:r>
              <a:rPr lang="en-GB" sz="3200" b="1" dirty="0" smtClean="0">
                <a:solidFill>
                  <a:srgbClr val="002060"/>
                </a:solidFill>
                <a:ea typeface="+mn-ea"/>
              </a:rPr>
              <a:t>what </a:t>
            </a:r>
            <a:r>
              <a:rPr lang="en-GB" sz="3200" b="1" dirty="0">
                <a:solidFill>
                  <a:srgbClr val="002060"/>
                </a:solidFill>
                <a:ea typeface="+mn-ea"/>
              </a:rPr>
              <a:t>does it involve? </a:t>
            </a:r>
          </a:p>
        </p:txBody>
      </p:sp>
      <p:pic>
        <p:nvPicPr>
          <p:cNvPr id="4100" name="Picture 4" descr="C:\Users\Tawhid Nurani Tuhin\Desktop\VAI\image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9632" y="1772816"/>
            <a:ext cx="7560840" cy="44644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571184" cy="922114"/>
          </a:xfrm>
        </p:spPr>
        <p:txBody>
          <a:bodyPr/>
          <a:lstStyle/>
          <a:p>
            <a:r>
              <a:rPr lang="en-GB" sz="3200" b="1" dirty="0">
                <a:solidFill>
                  <a:srgbClr val="002060"/>
                </a:solidFill>
              </a:rPr>
              <a:t>W</a:t>
            </a:r>
            <a:r>
              <a:rPr lang="en-GB" sz="3200" b="1" dirty="0" smtClean="0">
                <a:solidFill>
                  <a:srgbClr val="002060"/>
                </a:solidFill>
              </a:rPr>
              <a:t>hat </a:t>
            </a:r>
            <a:r>
              <a:rPr lang="en-GB" sz="3200" b="1" dirty="0">
                <a:solidFill>
                  <a:srgbClr val="002060"/>
                </a:solidFill>
              </a:rPr>
              <a:t>does it involve? </a:t>
            </a:r>
            <a:endParaRPr lang="en-GB" sz="3200" dirty="0">
              <a:solidFill>
                <a:srgbClr val="00B0F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340768"/>
            <a:ext cx="7848872" cy="5135533"/>
          </a:xfrm>
        </p:spPr>
        <p:txBody>
          <a:bodyPr/>
          <a:lstStyle/>
          <a:p>
            <a:pPr marL="0" lvl="0" indent="0" algn="just" eaLnBrk="1" fontAlgn="auto" hangingPunct="1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1800" b="1" kern="1200" dirty="0">
                <a:solidFill>
                  <a:srgbClr val="002060"/>
                </a:solidFill>
                <a:ea typeface="Adobe Gothic Std B" pitchFamily="34" charset="-128"/>
                <a:cs typeface="Arial" panose="020B0604020202020204" pitchFamily="34" charset="0"/>
              </a:rPr>
              <a:t>There are </a:t>
            </a:r>
            <a:r>
              <a:rPr lang="en-GB" sz="1800" b="1" kern="1200" dirty="0" smtClean="0">
                <a:solidFill>
                  <a:srgbClr val="002060"/>
                </a:solidFill>
                <a:ea typeface="Adobe Gothic Std B" pitchFamily="34" charset="-128"/>
                <a:cs typeface="Arial" panose="020B0604020202020204" pitchFamily="34" charset="0"/>
              </a:rPr>
              <a:t>5 key </a:t>
            </a:r>
            <a:r>
              <a:rPr lang="en-GB" sz="1800" b="1" kern="1200" dirty="0">
                <a:solidFill>
                  <a:srgbClr val="002060"/>
                </a:solidFill>
                <a:ea typeface="Adobe Gothic Std B" pitchFamily="34" charset="-128"/>
                <a:cs typeface="Arial" panose="020B0604020202020204" pitchFamily="34" charset="0"/>
              </a:rPr>
              <a:t>stages in Project Management; Initiate, Plan, Execute, Monitor and the closing. </a:t>
            </a:r>
            <a:endParaRPr lang="en-GB" sz="1800" b="1" kern="1200" dirty="0" smtClean="0">
              <a:solidFill>
                <a:srgbClr val="002060"/>
              </a:solidFill>
              <a:ea typeface="Adobe Gothic Std B" pitchFamily="34" charset="-128"/>
              <a:cs typeface="Arial" panose="020B0604020202020204" pitchFamily="34" charset="0"/>
            </a:endParaRPr>
          </a:p>
          <a:p>
            <a:pPr marL="0" lvl="0" indent="0" algn="just" eaLnBrk="1" fontAlgn="auto" hangingPunct="1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1800" b="1" kern="1200" dirty="0" smtClean="0">
                <a:solidFill>
                  <a:srgbClr val="0070C0"/>
                </a:solidFill>
                <a:ea typeface="Adobe Gothic Std B" pitchFamily="34" charset="-128"/>
                <a:cs typeface="Arial" panose="020B0604020202020204" pitchFamily="34" charset="0"/>
              </a:rPr>
              <a:t>Step </a:t>
            </a:r>
            <a:r>
              <a:rPr lang="en-GB" sz="1800" b="1" kern="1200" dirty="0">
                <a:solidFill>
                  <a:srgbClr val="0070C0"/>
                </a:solidFill>
                <a:ea typeface="Adobe Gothic Std B" pitchFamily="34" charset="-128"/>
                <a:cs typeface="Arial" panose="020B0604020202020204" pitchFamily="34" charset="0"/>
              </a:rPr>
              <a:t>1</a:t>
            </a:r>
            <a:r>
              <a:rPr lang="en-GB" sz="1800" b="1" kern="1200" dirty="0">
                <a:solidFill>
                  <a:prstClr val="black"/>
                </a:solidFill>
                <a:ea typeface="Adobe Gothic Std B" pitchFamily="34" charset="-128"/>
                <a:cs typeface="Arial" panose="020B0604020202020204" pitchFamily="34" charset="0"/>
              </a:rPr>
              <a:t> </a:t>
            </a:r>
            <a:r>
              <a:rPr lang="en-GB" sz="1800" b="1" kern="1200" dirty="0">
                <a:solidFill>
                  <a:srgbClr val="002060"/>
                </a:solidFill>
                <a:ea typeface="Adobe Gothic Std B" pitchFamily="34" charset="-128"/>
                <a:cs typeface="Arial" panose="020B0604020202020204" pitchFamily="34" charset="0"/>
              </a:rPr>
              <a:t>in Project Management is Initiation, this is where you begin your project and create the base of it. </a:t>
            </a:r>
            <a:endParaRPr lang="en-GB" sz="1800" b="1" kern="1200" dirty="0" smtClean="0">
              <a:solidFill>
                <a:srgbClr val="002060"/>
              </a:solidFill>
              <a:ea typeface="Adobe Gothic Std B" pitchFamily="34" charset="-128"/>
              <a:cs typeface="Arial" panose="020B0604020202020204" pitchFamily="34" charset="0"/>
            </a:endParaRPr>
          </a:p>
          <a:p>
            <a:pPr marL="0" lvl="0" indent="0" algn="just" eaLnBrk="1" fontAlgn="auto" hangingPunct="1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1800" b="1" kern="1200" dirty="0" smtClean="0">
                <a:solidFill>
                  <a:srgbClr val="0070C0"/>
                </a:solidFill>
                <a:ea typeface="Adobe Gothic Std B" pitchFamily="34" charset="-128"/>
                <a:cs typeface="Arial" panose="020B0604020202020204" pitchFamily="34" charset="0"/>
              </a:rPr>
              <a:t>Step </a:t>
            </a:r>
            <a:r>
              <a:rPr lang="en-GB" sz="1800" b="1" kern="1200" dirty="0">
                <a:solidFill>
                  <a:srgbClr val="0070C0"/>
                </a:solidFill>
                <a:ea typeface="Adobe Gothic Std B" pitchFamily="34" charset="-128"/>
                <a:cs typeface="Arial" panose="020B0604020202020204" pitchFamily="34" charset="0"/>
              </a:rPr>
              <a:t>2</a:t>
            </a:r>
            <a:r>
              <a:rPr lang="en-GB" sz="1800" b="1" kern="1200" dirty="0">
                <a:solidFill>
                  <a:prstClr val="black"/>
                </a:solidFill>
                <a:ea typeface="Adobe Gothic Std B" pitchFamily="34" charset="-128"/>
                <a:cs typeface="Arial" panose="020B0604020202020204" pitchFamily="34" charset="0"/>
              </a:rPr>
              <a:t> </a:t>
            </a:r>
            <a:r>
              <a:rPr lang="en-GB" sz="1800" b="1" kern="1200" dirty="0">
                <a:solidFill>
                  <a:srgbClr val="002060"/>
                </a:solidFill>
                <a:ea typeface="Adobe Gothic Std B" pitchFamily="34" charset="-128"/>
                <a:cs typeface="Arial" panose="020B0604020202020204" pitchFamily="34" charset="0"/>
              </a:rPr>
              <a:t>is where you Plan your project and create its body. </a:t>
            </a:r>
            <a:endParaRPr lang="en-GB" sz="1800" b="1" kern="1200" dirty="0" smtClean="0">
              <a:solidFill>
                <a:srgbClr val="002060"/>
              </a:solidFill>
              <a:ea typeface="Adobe Gothic Std B" pitchFamily="34" charset="-128"/>
              <a:cs typeface="Arial" panose="020B0604020202020204" pitchFamily="34" charset="0"/>
            </a:endParaRPr>
          </a:p>
          <a:p>
            <a:pPr marL="0" lvl="0" indent="0" algn="just" eaLnBrk="1" fontAlgn="auto" hangingPunct="1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1800" b="1" kern="1200" dirty="0" smtClean="0">
                <a:solidFill>
                  <a:srgbClr val="0070C0"/>
                </a:solidFill>
                <a:ea typeface="Adobe Gothic Std B" pitchFamily="34" charset="-128"/>
                <a:cs typeface="Arial" panose="020B0604020202020204" pitchFamily="34" charset="0"/>
              </a:rPr>
              <a:t>Step </a:t>
            </a:r>
            <a:r>
              <a:rPr lang="en-GB" sz="1800" b="1" kern="1200" dirty="0">
                <a:solidFill>
                  <a:srgbClr val="0070C0"/>
                </a:solidFill>
                <a:ea typeface="Adobe Gothic Std B" pitchFamily="34" charset="-128"/>
                <a:cs typeface="Arial" panose="020B0604020202020204" pitchFamily="34" charset="0"/>
              </a:rPr>
              <a:t>3 </a:t>
            </a:r>
            <a:r>
              <a:rPr lang="en-GB" sz="1800" b="1" kern="1200" dirty="0">
                <a:solidFill>
                  <a:srgbClr val="002060"/>
                </a:solidFill>
                <a:ea typeface="Adobe Gothic Std B" pitchFamily="34" charset="-128"/>
                <a:cs typeface="Arial" panose="020B0604020202020204" pitchFamily="34" charset="0"/>
              </a:rPr>
              <a:t>of the project is Executing. Executing is the process used to finish the work classified in the Project Management. </a:t>
            </a:r>
            <a:endParaRPr lang="en-GB" sz="1800" b="1" kern="1200" dirty="0" smtClean="0">
              <a:solidFill>
                <a:srgbClr val="002060"/>
              </a:solidFill>
              <a:ea typeface="Adobe Gothic Std B" pitchFamily="34" charset="-128"/>
              <a:cs typeface="Arial" panose="020B0604020202020204" pitchFamily="34" charset="0"/>
            </a:endParaRPr>
          </a:p>
          <a:p>
            <a:pPr marL="0" lvl="0" indent="0" algn="just" eaLnBrk="1" fontAlgn="auto" hangingPunct="1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1800" b="1" kern="1200" dirty="0" smtClean="0">
                <a:solidFill>
                  <a:srgbClr val="0070C0"/>
                </a:solidFill>
                <a:ea typeface="Adobe Gothic Std B" pitchFamily="34" charset="-128"/>
                <a:cs typeface="Arial" panose="020B0604020202020204" pitchFamily="34" charset="0"/>
              </a:rPr>
              <a:t>Step </a:t>
            </a:r>
            <a:r>
              <a:rPr lang="en-GB" sz="1800" b="1" kern="1200" dirty="0">
                <a:solidFill>
                  <a:srgbClr val="0070C0"/>
                </a:solidFill>
                <a:ea typeface="Adobe Gothic Std B" pitchFamily="34" charset="-128"/>
                <a:cs typeface="Arial" panose="020B0604020202020204" pitchFamily="34" charset="0"/>
              </a:rPr>
              <a:t>4</a:t>
            </a:r>
            <a:r>
              <a:rPr lang="en-GB" sz="1800" b="1" kern="1200" dirty="0">
                <a:solidFill>
                  <a:prstClr val="black"/>
                </a:solidFill>
                <a:ea typeface="Adobe Gothic Std B" pitchFamily="34" charset="-128"/>
                <a:cs typeface="Arial" panose="020B0604020202020204" pitchFamily="34" charset="0"/>
              </a:rPr>
              <a:t> </a:t>
            </a:r>
            <a:r>
              <a:rPr lang="en-GB" sz="1800" b="1" kern="1200" dirty="0">
                <a:solidFill>
                  <a:srgbClr val="002060"/>
                </a:solidFill>
                <a:ea typeface="Adobe Gothic Std B" pitchFamily="34" charset="-128"/>
                <a:cs typeface="Arial" panose="020B0604020202020204" pitchFamily="34" charset="0"/>
              </a:rPr>
              <a:t>is where you review the complete paper and search for any mistakes within the paper. </a:t>
            </a:r>
            <a:endParaRPr lang="en-GB" sz="1800" b="1" kern="1200" dirty="0" smtClean="0">
              <a:solidFill>
                <a:srgbClr val="002060"/>
              </a:solidFill>
              <a:ea typeface="Adobe Gothic Std B" pitchFamily="34" charset="-128"/>
              <a:cs typeface="Arial" panose="020B0604020202020204" pitchFamily="34" charset="0"/>
            </a:endParaRPr>
          </a:p>
          <a:p>
            <a:pPr marL="0" lvl="0" indent="0" algn="just" eaLnBrk="1" fontAlgn="auto" hangingPunct="1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1800" b="1" kern="1200" dirty="0" smtClean="0">
                <a:solidFill>
                  <a:srgbClr val="0070C0"/>
                </a:solidFill>
                <a:ea typeface="Adobe Gothic Std B" pitchFamily="34" charset="-128"/>
                <a:cs typeface="Arial" panose="020B0604020202020204" pitchFamily="34" charset="0"/>
              </a:rPr>
              <a:t>Step 5</a:t>
            </a:r>
            <a:r>
              <a:rPr lang="en-GB" sz="1800" b="1" kern="1200" dirty="0" smtClean="0">
                <a:solidFill>
                  <a:prstClr val="black"/>
                </a:solidFill>
                <a:ea typeface="Adobe Gothic Std B" pitchFamily="34" charset="-128"/>
                <a:cs typeface="Arial" panose="020B0604020202020204" pitchFamily="34" charset="0"/>
              </a:rPr>
              <a:t> </a:t>
            </a:r>
            <a:r>
              <a:rPr lang="en-GB" sz="1800" b="1" kern="1200" dirty="0" smtClean="0">
                <a:solidFill>
                  <a:srgbClr val="002060"/>
                </a:solidFill>
                <a:ea typeface="Adobe Gothic Std B" pitchFamily="34" charset="-128"/>
                <a:cs typeface="Arial" panose="020B0604020202020204" pitchFamily="34" charset="0"/>
              </a:rPr>
              <a:t>the </a:t>
            </a:r>
            <a:r>
              <a:rPr lang="en-GB" sz="1800" b="1" kern="1200" dirty="0">
                <a:solidFill>
                  <a:srgbClr val="002060"/>
                </a:solidFill>
                <a:ea typeface="Adobe Gothic Std B" pitchFamily="34" charset="-128"/>
                <a:cs typeface="Arial" panose="020B0604020202020204" pitchFamily="34" charset="0"/>
              </a:rPr>
              <a:t>closing. This is where write the conclusion and bring it to an end.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="" xmlns:p14="http://schemas.microsoft.com/office/powerpoint/2010/main" val="10504923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1547664" y="620688"/>
            <a:ext cx="7344816" cy="1080120"/>
          </a:xfrm>
        </p:spPr>
        <p:txBody>
          <a:bodyPr/>
          <a:lstStyle/>
          <a:p>
            <a:pPr eaLnBrk="1" hangingPunct="1"/>
            <a:r>
              <a:rPr lang="en-GB" sz="3200" b="1" dirty="0" smtClean="0">
                <a:solidFill>
                  <a:srgbClr val="002060"/>
                </a:solidFill>
              </a:rPr>
              <a:t>The key stages of project management</a:t>
            </a:r>
            <a:r>
              <a:rPr lang="en-GB" sz="3200" dirty="0" smtClean="0">
                <a:solidFill>
                  <a:srgbClr val="002060"/>
                </a:solidFill>
              </a:rPr>
              <a:t>. </a:t>
            </a:r>
            <a:endParaRPr lang="en-US" sz="3200" dirty="0" smtClean="0">
              <a:solidFill>
                <a:srgbClr val="002060"/>
              </a:solidFill>
            </a:endParaRPr>
          </a:p>
        </p:txBody>
      </p:sp>
      <p:pic>
        <p:nvPicPr>
          <p:cNvPr id="5124" name="Picture 4" descr="C:\Users\Tawhid Nurani Tuhin\Desktop\VAI\3b603b448d502f34ec1e2446ed00aa7c724c5ed6_large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619672" y="1988840"/>
            <a:ext cx="6768752" cy="41044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1259632" y="274638"/>
            <a:ext cx="7427168" cy="1498178"/>
          </a:xfrm>
        </p:spPr>
        <p:txBody>
          <a:bodyPr/>
          <a:lstStyle/>
          <a:p>
            <a:pPr eaLnBrk="1" hangingPunct="1"/>
            <a:r>
              <a:rPr lang="en-GB" sz="3200" b="1" dirty="0" smtClean="0">
                <a:solidFill>
                  <a:srgbClr val="002060"/>
                </a:solidFill>
              </a:rPr>
              <a:t>The advantages of using project management </a:t>
            </a:r>
            <a:endParaRPr lang="en-US" sz="3200" b="1" dirty="0" smtClean="0">
              <a:solidFill>
                <a:srgbClr val="002060"/>
              </a:solidFill>
            </a:endParaRPr>
          </a:p>
        </p:txBody>
      </p:sp>
      <p:pic>
        <p:nvPicPr>
          <p:cNvPr id="6148" name="Picture 4" descr="C:\Users\Tawhid Nurani Tuhin\Desktop\VAI\project-management-the-oil-that-keeps-the-machine-going-5-638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475656" y="2132856"/>
            <a:ext cx="7128792" cy="38884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1187624" y="188640"/>
            <a:ext cx="7560840" cy="936104"/>
          </a:xfrm>
        </p:spPr>
        <p:txBody>
          <a:bodyPr/>
          <a:lstStyle/>
          <a:p>
            <a:pPr eaLnBrk="1" hangingPunct="1"/>
            <a:r>
              <a:rPr lang="en-GB" sz="3200" b="1" dirty="0" smtClean="0">
                <a:solidFill>
                  <a:srgbClr val="002060"/>
                </a:solidFill>
              </a:rPr>
              <a:t>Initiation of the project</a:t>
            </a:r>
            <a:endParaRPr lang="en-US" sz="3200" dirty="0" smtClean="0">
              <a:solidFill>
                <a:srgbClr val="002060"/>
              </a:solidFill>
            </a:endParaRPr>
          </a:p>
        </p:txBody>
      </p:sp>
      <p:pic>
        <p:nvPicPr>
          <p:cNvPr id="7172" name="Picture 4" descr="C:\Users\Tawhid Nurani Tuhin\Desktop\VAI\642ed6028b61bb59a064fa3eb22e6ef1.gi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071670" y="1700808"/>
            <a:ext cx="4588561" cy="44150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b="1" dirty="0">
                <a:solidFill>
                  <a:srgbClr val="002060"/>
                </a:solidFill>
              </a:rPr>
              <a:t>P</a:t>
            </a:r>
            <a:r>
              <a:rPr lang="en-GB" sz="3200" b="1" dirty="0" smtClean="0">
                <a:solidFill>
                  <a:srgbClr val="002060"/>
                </a:solidFill>
              </a:rPr>
              <a:t>roject planning phase</a:t>
            </a:r>
            <a:endParaRPr lang="en-US" sz="3200" dirty="0" smtClean="0">
              <a:solidFill>
                <a:srgbClr val="002060"/>
              </a:solidFill>
            </a:endParaRPr>
          </a:p>
        </p:txBody>
      </p:sp>
      <p:pic>
        <p:nvPicPr>
          <p:cNvPr id="8196" name="Picture 4" descr="C:\Users\Tawhid Nurani Tuhin\Desktop\VAI\project-management-life-cycle-5-728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554691" y="1600200"/>
            <a:ext cx="6874961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eaLnBrk="1" hangingPunct="1"/>
            <a:r>
              <a:rPr lang="en-GB" sz="3200" b="1" dirty="0" smtClean="0">
                <a:solidFill>
                  <a:srgbClr val="002060"/>
                </a:solidFill>
              </a:rPr>
              <a:t>Scoping a project</a:t>
            </a:r>
            <a:endParaRPr lang="en-US" sz="3200" b="1" dirty="0" smtClean="0">
              <a:solidFill>
                <a:srgbClr val="002060"/>
              </a:solidFill>
            </a:endParaRP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1115616" y="1600200"/>
            <a:ext cx="7571184" cy="452596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rgbClr val="002060"/>
                </a:solidFill>
              </a:rPr>
              <a:t>D</a:t>
            </a:r>
            <a:r>
              <a:rPr lang="en-GB" sz="2400" dirty="0" smtClean="0">
                <a:solidFill>
                  <a:srgbClr val="002060"/>
                </a:solidFill>
              </a:rPr>
              <a:t>efining objectives.  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sz="2400" dirty="0" smtClean="0">
                <a:solidFill>
                  <a:srgbClr val="002060"/>
                </a:solidFill>
              </a:rPr>
              <a:t>Scope. 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rgbClr val="002060"/>
                </a:solidFill>
              </a:rPr>
              <a:t>P</a:t>
            </a:r>
            <a:r>
              <a:rPr lang="en-GB" sz="2400" dirty="0" smtClean="0">
                <a:solidFill>
                  <a:srgbClr val="002060"/>
                </a:solidFill>
              </a:rPr>
              <a:t>urpose and 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sz="2400" dirty="0" smtClean="0">
                <a:solidFill>
                  <a:srgbClr val="002060"/>
                </a:solidFill>
              </a:rPr>
              <a:t>Deliverables to be produced.  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sz="2400" dirty="0" smtClean="0">
                <a:solidFill>
                  <a:srgbClr val="002060"/>
                </a:solidFill>
              </a:rPr>
              <a:t>Steps and documentation required in the initiation phase.</a:t>
            </a:r>
            <a:endParaRPr lang="en-US" sz="2400" dirty="0" smtClean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1187624" y="274638"/>
            <a:ext cx="7499176" cy="850106"/>
          </a:xfrm>
        </p:spPr>
        <p:txBody>
          <a:bodyPr/>
          <a:lstStyle/>
          <a:p>
            <a:pPr eaLnBrk="1" hangingPunct="1"/>
            <a:r>
              <a:rPr lang="en-GB" sz="3200" b="1" dirty="0" smtClean="0">
                <a:solidFill>
                  <a:srgbClr val="002060"/>
                </a:solidFill>
              </a:rPr>
              <a:t>Developing the project plan</a:t>
            </a:r>
            <a:endParaRPr lang="en-US" sz="3200" b="1" dirty="0" smtClean="0">
              <a:solidFill>
                <a:srgbClr val="002060"/>
              </a:solidFill>
            </a:endParaRPr>
          </a:p>
        </p:txBody>
      </p:sp>
      <p:pic>
        <p:nvPicPr>
          <p:cNvPr id="10244" name="Picture 4" descr="C:\Users\Tawhid Nurani Tuhin\Desktop\VAI\project-management-plan-contents1.pn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259632" y="1412776"/>
            <a:ext cx="7399808" cy="478634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57166"/>
            <a:ext cx="7632848" cy="911594"/>
          </a:xfrm>
        </p:spPr>
        <p:txBody>
          <a:bodyPr/>
          <a:lstStyle/>
          <a:p>
            <a:r>
              <a:rPr lang="en-GB" sz="4000" b="1" dirty="0" smtClean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/>
            </a:r>
            <a:br>
              <a:rPr lang="en-GB" sz="4000" b="1" dirty="0" smtClean="0">
                <a:solidFill>
                  <a:srgbClr val="0070C0"/>
                </a:solidFill>
                <a:latin typeface="+mj-lt"/>
                <a:ea typeface="+mj-ea"/>
                <a:cs typeface="+mj-cs"/>
              </a:rPr>
            </a:br>
            <a:r>
              <a:rPr lang="en-GB" sz="3200" b="1" dirty="0" smtClean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The work breakdown structure </a:t>
            </a:r>
            <a:r>
              <a:rPr lang="en-US" b="1" dirty="0" smtClean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/>
            </a:r>
            <a:br>
              <a:rPr lang="en-US" b="1" dirty="0" smtClean="0">
                <a:solidFill>
                  <a:srgbClr val="0070C0"/>
                </a:solidFill>
                <a:latin typeface="+mj-lt"/>
                <a:ea typeface="+mj-ea"/>
                <a:cs typeface="+mj-cs"/>
              </a:rPr>
            </a:br>
            <a:endParaRPr lang="en-US" b="1" dirty="0">
              <a:solidFill>
                <a:srgbClr val="0070C0"/>
              </a:solidFill>
            </a:endParaRPr>
          </a:p>
        </p:txBody>
      </p:sp>
      <p:pic>
        <p:nvPicPr>
          <p:cNvPr id="23554" name="Picture 2" descr="C:\Users\Tawhid Nurani Tuhin\Desktop\VAI\user-stories-in-agile-software-development-9-638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357290" y="1600200"/>
            <a:ext cx="6959126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499176" cy="1080120"/>
          </a:xfrm>
        </p:spPr>
        <p:txBody>
          <a:bodyPr/>
          <a:lstStyle/>
          <a:p>
            <a:r>
              <a:rPr lang="en-GB" sz="3200" b="1" dirty="0" smtClean="0">
                <a:solidFill>
                  <a:srgbClr val="002060"/>
                </a:solidFill>
              </a:rPr>
              <a:t>Use of Bar and Gantt Charts for effective planning</a:t>
            </a:r>
            <a:endParaRPr lang="en-US" sz="3200" b="1" dirty="0">
              <a:solidFill>
                <a:srgbClr val="002060"/>
              </a:solidFill>
            </a:endParaRPr>
          </a:p>
        </p:txBody>
      </p:sp>
      <p:pic>
        <p:nvPicPr>
          <p:cNvPr id="24578" name="Picture 2" descr="C:\Users\Tawhid Nurani Tuhin\Desktop\VAI\2-trackerrms-planning (1)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331640" y="1772816"/>
            <a:ext cx="7488832" cy="454224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C:\Users\Tawhid Nurani Tuhin\Desktop\VAI\conclusion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835696" y="1268760"/>
            <a:ext cx="6408712" cy="37444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187624" y="1600200"/>
            <a:ext cx="7499176" cy="4525963"/>
          </a:xfrm>
        </p:spPr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sz="4800" dirty="0" smtClean="0">
                <a:solidFill>
                  <a:srgbClr val="FF0000"/>
                </a:solidFill>
              </a:rPr>
              <a:t>Any Questions? </a:t>
            </a:r>
            <a:endParaRPr lang="en-GB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92782404"/>
      </p:ext>
    </p:extLst>
  </p:cSld>
  <p:clrMapOvr>
    <a:masterClrMapping/>
  </p:clrMapOvr>
</p:sld>
</file>

<file path=ppt/theme/theme1.xml><?xml version="1.0" encoding="utf-8"?>
<a:theme xmlns:a="http://schemas.openxmlformats.org/drawingml/2006/main" name="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iseño predeterminado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iseño predeterminad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2903</TotalTime>
  <Words>220</Words>
  <Application>Microsoft Office PowerPoint</Application>
  <PresentationFormat>On-screen Show (4:3)</PresentationFormat>
  <Paragraphs>35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Diseño predeterminado</vt:lpstr>
      <vt:lpstr> Pathway Project-2  </vt:lpstr>
      <vt:lpstr>   Establish project aims, objectives and timeframes based on the chosen theme.    </vt:lpstr>
      <vt:lpstr>What is project management</vt:lpstr>
      <vt:lpstr>What is project management and    what does it involve? </vt:lpstr>
      <vt:lpstr>What does it involve? </vt:lpstr>
      <vt:lpstr>The key stages of project management. </vt:lpstr>
      <vt:lpstr>The advantages of using project management </vt:lpstr>
      <vt:lpstr>Initiation of the project</vt:lpstr>
      <vt:lpstr>Project planning phase</vt:lpstr>
      <vt:lpstr>Scoping a project</vt:lpstr>
      <vt:lpstr>Developing the project plan</vt:lpstr>
      <vt:lpstr> The work breakdown structure  </vt:lpstr>
      <vt:lpstr>Use of Bar and Gantt Charts for effective planning</vt:lpstr>
      <vt:lpstr>Slide 14</vt:lpstr>
      <vt:lpstr>Slide 15</vt:lpstr>
    </vt:vector>
  </TitlesOfParts>
  <Company>Toshiba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Mariajose</dc:creator>
  <cp:lastModifiedBy>Anita</cp:lastModifiedBy>
  <cp:revision>514</cp:revision>
  <dcterms:created xsi:type="dcterms:W3CDTF">2010-05-23T14:28:12Z</dcterms:created>
  <dcterms:modified xsi:type="dcterms:W3CDTF">2017-10-24T10:05:16Z</dcterms:modified>
</cp:coreProperties>
</file>