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89" r:id="rId3"/>
    <p:sldId id="290" r:id="rId4"/>
    <p:sldId id="292" r:id="rId5"/>
    <p:sldId id="288" r:id="rId6"/>
    <p:sldId id="291" r:id="rId7"/>
    <p:sldId id="277" r:id="rId8"/>
    <p:sldId id="278" r:id="rId9"/>
    <p:sldId id="279" r:id="rId10"/>
    <p:sldId id="280" r:id="rId11"/>
    <p:sldId id="281" r:id="rId12"/>
    <p:sldId id="282" r:id="rId13"/>
    <p:sldId id="283" r:id="rId14"/>
    <p:sldId id="284" r:id="rId15"/>
    <p:sldId id="285" r:id="rId16"/>
    <p:sldId id="286"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704" autoAdjust="0"/>
  </p:normalViewPr>
  <p:slideViewPr>
    <p:cSldViewPr>
      <p:cViewPr varScale="1">
        <p:scale>
          <a:sx n="62" d="100"/>
          <a:sy n="62" d="100"/>
        </p:scale>
        <p:origin x="27" y="85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17/03/2019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E4FB6-CBD1-44DF-BACC-94639B31F4A6}" type="slidenum">
              <a:rPr lang="en-GB" smtClean="0"/>
              <a:t>2</a:t>
            </a:fld>
            <a:endParaRPr lang="en-GB"/>
          </a:p>
        </p:txBody>
      </p:sp>
    </p:spTree>
    <p:extLst>
      <p:ext uri="{BB962C8B-B14F-4D97-AF65-F5344CB8AC3E}">
        <p14:creationId xmlns:p14="http://schemas.microsoft.com/office/powerpoint/2010/main" val="2562710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17/03/2019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17/03/2019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17/03/2019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17/03/2019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17/03/2019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17/03/2019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17/03/2019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17/03/2019</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smtClean="0"/>
              <a:t>Practical Skills Assessment </a:t>
            </a:r>
            <a:r>
              <a:rPr lang="en-GB" sz="4000" dirty="0"/>
              <a:t>2</a:t>
            </a:r>
            <a:r>
              <a:rPr lang="en-GB" sz="4000" dirty="0"/>
              <a:t/>
            </a:r>
            <a:br>
              <a:rPr lang="en-GB" sz="4000" dirty="0"/>
            </a:br>
            <a:endParaRPr lang="en-GB" sz="4000" dirty="0"/>
          </a:p>
        </p:txBody>
      </p:sp>
      <p:sp>
        <p:nvSpPr>
          <p:cNvPr id="2" name="Title 1"/>
          <p:cNvSpPr>
            <a:spLocks noGrp="1"/>
          </p:cNvSpPr>
          <p:nvPr>
            <p:ph type="title"/>
          </p:nvPr>
        </p:nvSpPr>
        <p:spPr>
          <a:xfrm>
            <a:off x="1055440" y="1412776"/>
            <a:ext cx="7772400" cy="1728192"/>
          </a:xfrm>
        </p:spPr>
        <p:txBody>
          <a:bodyPr>
            <a:normAutofit/>
          </a:bodyPr>
          <a:lstStyle/>
          <a:p>
            <a:pPr algn="l"/>
            <a:r>
              <a:rPr lang="en-GB" dirty="0" smtClean="0"/>
              <a:t>Reflective </a:t>
            </a:r>
            <a:r>
              <a:rPr lang="en-GB" dirty="0" smtClean="0"/>
              <a:t>commentary guidance</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9376" y="2492896"/>
            <a:ext cx="8817024" cy="3456384"/>
          </a:xfrm>
        </p:spPr>
        <p:txBody>
          <a:bodyPr>
            <a:normAutofit fontScale="85000" lnSpcReduction="20000"/>
          </a:bodyPr>
          <a:lstStyle/>
          <a:p>
            <a:endParaRPr lang="en-GB" sz="2800" i="1" dirty="0" smtClean="0"/>
          </a:p>
          <a:p>
            <a:r>
              <a:rPr lang="en-GB" sz="3500" i="1" dirty="0" smtClean="0"/>
              <a:t>By three methods we learn wisdom: </a:t>
            </a:r>
          </a:p>
          <a:p>
            <a:pPr marL="457200" indent="-457200">
              <a:buFont typeface="Arial" panose="020B0604020202020204" pitchFamily="34" charset="0"/>
              <a:buChar char="•"/>
            </a:pPr>
            <a:r>
              <a:rPr lang="en-GB" sz="3500" i="1" dirty="0" smtClean="0"/>
              <a:t>first by reflection, which is noblest; </a:t>
            </a:r>
          </a:p>
          <a:p>
            <a:pPr marL="457200" indent="-457200">
              <a:buFont typeface="Arial" panose="020B0604020202020204" pitchFamily="34" charset="0"/>
              <a:buChar char="•"/>
            </a:pPr>
            <a:r>
              <a:rPr lang="en-GB" sz="3500" i="1" dirty="0" smtClean="0"/>
              <a:t>second, by imitation, which is easiest; and </a:t>
            </a:r>
          </a:p>
          <a:p>
            <a:pPr marL="457200" indent="-457200">
              <a:buFont typeface="Arial" panose="020B0604020202020204" pitchFamily="34" charset="0"/>
              <a:buChar char="•"/>
            </a:pPr>
            <a:r>
              <a:rPr lang="en-GB" sz="3500" i="1" dirty="0" smtClean="0"/>
              <a:t>third by experience, which is the bitterest. </a:t>
            </a:r>
          </a:p>
          <a:p>
            <a:endParaRPr lang="en-GB" sz="3500" i="1" dirty="0"/>
          </a:p>
          <a:p>
            <a:r>
              <a:rPr lang="en-GB" sz="2200" i="1" dirty="0" smtClean="0"/>
              <a:t>(Confucius, quoted in </a:t>
            </a:r>
            <a:r>
              <a:rPr lang="en-GB" sz="2200" i="1" dirty="0" err="1" smtClean="0"/>
              <a:t>Hinett</a:t>
            </a:r>
            <a:r>
              <a:rPr lang="en-GB" sz="2200" i="1" dirty="0" smtClean="0"/>
              <a:t>, 2002, </a:t>
            </a:r>
            <a:r>
              <a:rPr lang="en-GB" sz="2200" i="1" dirty="0" err="1" smtClean="0"/>
              <a:t>pv</a:t>
            </a:r>
            <a:r>
              <a:rPr lang="en-GB" sz="2200" i="1" dirty="0" smtClean="0"/>
              <a:t>. V)</a:t>
            </a:r>
            <a:r>
              <a:rPr lang="en-GB" sz="2200" i="1" dirty="0"/>
              <a:t/>
            </a:r>
            <a:br>
              <a:rPr lang="en-GB" sz="2200" i="1" dirty="0"/>
            </a:br>
            <a:endParaRPr lang="en-GB" sz="2200" i="1" dirty="0" smtClean="0"/>
          </a:p>
          <a:p>
            <a:endParaRPr lang="en-GB" sz="3500" i="1" dirty="0"/>
          </a:p>
        </p:txBody>
      </p:sp>
      <p:sp>
        <p:nvSpPr>
          <p:cNvPr id="2" name="Title 1"/>
          <p:cNvSpPr>
            <a:spLocks noGrp="1"/>
          </p:cNvSpPr>
          <p:nvPr>
            <p:ph type="title"/>
          </p:nvPr>
        </p:nvSpPr>
        <p:spPr>
          <a:xfrm>
            <a:off x="1055440" y="476672"/>
            <a:ext cx="7772400" cy="2016224"/>
          </a:xfrm>
        </p:spPr>
        <p:txBody>
          <a:bodyPr>
            <a:normAutofit/>
          </a:bodyPr>
          <a:lstStyle/>
          <a:p>
            <a:pPr algn="l"/>
            <a:r>
              <a:rPr lang="en-GB" dirty="0" smtClean="0"/>
              <a:t>Reflective Practice</a:t>
            </a:r>
            <a:endParaRPr lang="en-GB"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2344" y="116632"/>
            <a:ext cx="2808312" cy="6552728"/>
          </a:xfrm>
          <a:prstGeom prst="rect">
            <a:avLst/>
          </a:prstGeom>
        </p:spPr>
      </p:pic>
    </p:spTree>
    <p:extLst>
      <p:ext uri="{BB962C8B-B14F-4D97-AF65-F5344CB8AC3E}">
        <p14:creationId xmlns:p14="http://schemas.microsoft.com/office/powerpoint/2010/main" val="37368575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3600" dirty="0"/>
              <a:t>Reflective practice is a state of mind, an ongoing attitude to life and work, the pearl grit in the oyster of practice and education; danger lies in it being a separate curriculum element with a set of exercises.  </a:t>
            </a:r>
            <a:endParaRPr lang="en-GB" sz="3600" dirty="0" smtClean="0"/>
          </a:p>
          <a:p>
            <a:r>
              <a:rPr lang="en-GB" sz="3600" dirty="0" smtClean="0"/>
              <a:t>Brookfield </a:t>
            </a:r>
            <a:r>
              <a:rPr lang="en-GB" sz="3600" dirty="0"/>
              <a:t>calls it a </a:t>
            </a:r>
            <a:r>
              <a:rPr lang="en-GB" sz="3600" i="1" dirty="0"/>
              <a:t>‘reflexive habit… second nature’ </a:t>
            </a:r>
            <a:r>
              <a:rPr lang="en-GB" sz="3600" dirty="0"/>
              <a:t>(2009</a:t>
            </a:r>
            <a:r>
              <a:rPr lang="en-GB" dirty="0"/>
              <a:t>).</a:t>
            </a:r>
          </a:p>
        </p:txBody>
      </p:sp>
      <p:sp>
        <p:nvSpPr>
          <p:cNvPr id="3" name="Title 2"/>
          <p:cNvSpPr>
            <a:spLocks noGrp="1"/>
          </p:cNvSpPr>
          <p:nvPr>
            <p:ph type="title"/>
          </p:nvPr>
        </p:nvSpPr>
        <p:spPr/>
        <p:txBody>
          <a:bodyPr/>
          <a:lstStyle/>
          <a:p>
            <a:r>
              <a:rPr lang="en-GB" dirty="0" smtClean="0"/>
              <a:t>Gillie Bolton 2014</a:t>
            </a:r>
            <a:endParaRPr lang="en-GB" dirty="0"/>
          </a:p>
        </p:txBody>
      </p:sp>
    </p:spTree>
    <p:extLst>
      <p:ext uri="{BB962C8B-B14F-4D97-AF65-F5344CB8AC3E}">
        <p14:creationId xmlns:p14="http://schemas.microsoft.com/office/powerpoint/2010/main" val="2310541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4800" dirty="0" smtClean="0"/>
              <a:t>A 15 minute recording (in-class session) – by Ruth – May 2</a:t>
            </a:r>
            <a:r>
              <a:rPr lang="en-GB" sz="4800" baseline="30000" dirty="0" smtClean="0"/>
              <a:t>nd</a:t>
            </a:r>
            <a:r>
              <a:rPr lang="en-GB" sz="4800" dirty="0" smtClean="0"/>
              <a:t>  </a:t>
            </a:r>
            <a:r>
              <a:rPr lang="en-GB" sz="4800" dirty="0" smtClean="0"/>
              <a:t>9-5pm (</a:t>
            </a:r>
            <a:r>
              <a:rPr lang="en-GB" sz="4800" i="1" dirty="0" smtClean="0"/>
              <a:t>timeslots of</a:t>
            </a:r>
          </a:p>
          <a:p>
            <a:pPr marL="45720" indent="0">
              <a:buNone/>
            </a:pPr>
            <a:r>
              <a:rPr lang="en-GB" sz="4800" i="1" dirty="0" smtClean="0"/>
              <a:t> 30 minutes will be provided for each pair)</a:t>
            </a:r>
          </a:p>
          <a:p>
            <a:pPr marL="45720" indent="0">
              <a:buNone/>
            </a:pPr>
            <a:endParaRPr lang="en-GB" sz="4800" dirty="0" smtClean="0"/>
          </a:p>
          <a:p>
            <a:r>
              <a:rPr lang="en-GB" sz="4800" dirty="0" smtClean="0"/>
              <a:t>1000 word reflective commentary  May 7</a:t>
            </a:r>
            <a:r>
              <a:rPr lang="en-GB" sz="4800" baseline="30000" dirty="0" smtClean="0"/>
              <a:t>th</a:t>
            </a:r>
            <a:r>
              <a:rPr lang="en-GB" sz="4800" dirty="0" smtClean="0"/>
              <a:t> 23:59 – </a:t>
            </a:r>
            <a:r>
              <a:rPr lang="en-GB" sz="4800" dirty="0" err="1" smtClean="0"/>
              <a:t>Turnitin</a:t>
            </a:r>
            <a:r>
              <a:rPr lang="en-GB" sz="4800" dirty="0" smtClean="0"/>
              <a:t> Submission</a:t>
            </a:r>
            <a:r>
              <a:rPr lang="en-GB" dirty="0" smtClean="0"/>
              <a:t>.</a:t>
            </a:r>
            <a:endParaRPr lang="en-GB" dirty="0"/>
          </a:p>
        </p:txBody>
      </p:sp>
      <p:sp>
        <p:nvSpPr>
          <p:cNvPr id="3" name="Title 2"/>
          <p:cNvSpPr>
            <a:spLocks noGrp="1"/>
          </p:cNvSpPr>
          <p:nvPr>
            <p:ph type="title"/>
          </p:nvPr>
        </p:nvSpPr>
        <p:spPr/>
        <p:txBody>
          <a:bodyPr/>
          <a:lstStyle/>
          <a:p>
            <a:r>
              <a:rPr lang="en-GB" dirty="0" smtClean="0"/>
              <a:t>Practical skills assessment</a:t>
            </a:r>
            <a:endParaRPr lang="en-GB" dirty="0"/>
          </a:p>
        </p:txBody>
      </p:sp>
    </p:spTree>
    <p:extLst>
      <p:ext uri="{BB962C8B-B14F-4D97-AF65-F5344CB8AC3E}">
        <p14:creationId xmlns:p14="http://schemas.microsoft.com/office/powerpoint/2010/main" val="17952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endParaRPr lang="en-GB" b="1" dirty="0" smtClean="0"/>
          </a:p>
          <a:p>
            <a:r>
              <a:rPr lang="en-GB" b="1" dirty="0" smtClean="0"/>
              <a:t>1.Demonstrate </a:t>
            </a:r>
            <a:r>
              <a:rPr lang="en-GB" b="1" dirty="0"/>
              <a:t>basic counselling skills and an understanding of the therapeutic relationship. (Assessment 1 &amp; 2 </a:t>
            </a:r>
          </a:p>
          <a:p>
            <a:pPr marL="45720" indent="0">
              <a:buNone/>
            </a:pPr>
            <a:endParaRPr lang="en-GB" b="1" dirty="0"/>
          </a:p>
          <a:p>
            <a:r>
              <a:rPr lang="en-GB" b="1" dirty="0"/>
              <a:t>2. Recognise and discuss ethical and professional boundaries within the field of counselling. (Assessment 2) </a:t>
            </a:r>
            <a:endParaRPr lang="en-GB" b="1" dirty="0" smtClean="0"/>
          </a:p>
          <a:p>
            <a:pPr marL="45720" indent="0">
              <a:buNone/>
            </a:pPr>
            <a:endParaRPr lang="en-GB" b="1" dirty="0"/>
          </a:p>
          <a:p>
            <a:r>
              <a:rPr lang="en-GB" b="1" dirty="0" smtClean="0"/>
              <a:t>3</a:t>
            </a:r>
            <a:r>
              <a:rPr lang="en-GB" b="1" dirty="0"/>
              <a:t>. Demonstrate a basic ability to reflect on your own professional knowledge, ethical boundaries, skills and performance (Assessment 2) </a:t>
            </a:r>
          </a:p>
          <a:p>
            <a:pPr marL="45720" indent="0">
              <a:buNone/>
            </a:pPr>
            <a:endParaRPr lang="en-GB" b="1" dirty="0"/>
          </a:p>
          <a:p>
            <a:r>
              <a:rPr lang="en-GB" b="1" dirty="0"/>
              <a:t>4. Take responsibility for your own learning and skill development; including effective personal planning, self-reflection and project management skills (Assessment 1 &amp; 2) </a:t>
            </a:r>
          </a:p>
          <a:p>
            <a:r>
              <a:rPr lang="en-GB" b="1" dirty="0"/>
              <a:t> </a:t>
            </a:r>
          </a:p>
          <a:p>
            <a:pPr marL="45720" indent="0">
              <a:buNone/>
            </a:pPr>
            <a:endParaRPr lang="en-GB" b="1" dirty="0" smtClean="0"/>
          </a:p>
        </p:txBody>
      </p:sp>
      <p:sp>
        <p:nvSpPr>
          <p:cNvPr id="3" name="Title 2"/>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1743417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b="1" i="1" dirty="0"/>
              <a:t>In Action: </a:t>
            </a:r>
          </a:p>
          <a:p>
            <a:pPr>
              <a:buFont typeface="Wingdings" pitchFamily="2" charset="2"/>
              <a:buChar char="Ø"/>
            </a:pPr>
            <a:r>
              <a:rPr lang="en-GB" sz="2800" dirty="0"/>
              <a:t>practising, influences decisions  and care at that moment,  </a:t>
            </a:r>
          </a:p>
          <a:p>
            <a:pPr>
              <a:buFont typeface="Wingdings" pitchFamily="2" charset="2"/>
              <a:buChar char="Ø"/>
            </a:pPr>
            <a:r>
              <a:rPr lang="en-GB" sz="2800" dirty="0"/>
              <a:t>Promotes skilled and flexible responses of the expert practitioner</a:t>
            </a:r>
          </a:p>
          <a:p>
            <a:r>
              <a:rPr lang="en-GB" sz="2800" b="1" i="1" dirty="0"/>
              <a:t>On Action</a:t>
            </a:r>
            <a:r>
              <a:rPr lang="en-GB" sz="2800" b="1" dirty="0"/>
              <a:t>:</a:t>
            </a:r>
          </a:p>
          <a:p>
            <a:pPr>
              <a:buFont typeface="Wingdings" pitchFamily="2" charset="2"/>
              <a:buChar char="Ø"/>
            </a:pPr>
            <a:r>
              <a:rPr lang="en-GB" sz="2800" dirty="0"/>
              <a:t>After the event, views different interventions, adds knowledge</a:t>
            </a:r>
          </a:p>
          <a:p>
            <a:pPr>
              <a:buFont typeface="Wingdings" pitchFamily="2" charset="2"/>
              <a:buChar char="Ø"/>
            </a:pPr>
            <a:r>
              <a:rPr lang="en-GB" sz="2800" dirty="0"/>
              <a:t>Promotes development of professional skills and knowledge  </a:t>
            </a:r>
            <a:endParaRPr lang="en-GB" sz="2800" dirty="0" smtClean="0"/>
          </a:p>
          <a:p>
            <a:pPr>
              <a:buFont typeface="Wingdings" pitchFamily="2" charset="2"/>
              <a:buChar char="Ø"/>
            </a:pPr>
            <a:endParaRPr lang="en-GB" sz="2800" dirty="0"/>
          </a:p>
          <a:p>
            <a:pPr marL="45720" indent="0">
              <a:buNone/>
            </a:pPr>
            <a:r>
              <a:rPr lang="en-GB" i="1" dirty="0" smtClean="0"/>
              <a:t>‘We </a:t>
            </a:r>
            <a:r>
              <a:rPr lang="en-GB" i="1" dirty="0"/>
              <a:t>cannot stand outside ourselves and our work (from the cliff), in order to be objective and clear.  We work in the swampy </a:t>
            </a:r>
            <a:r>
              <a:rPr lang="en-GB" i="1" dirty="0" smtClean="0"/>
              <a:t>lowlands</a:t>
            </a:r>
            <a:r>
              <a:rPr lang="en-GB" dirty="0" smtClean="0"/>
              <a:t>’ </a:t>
            </a:r>
            <a:r>
              <a:rPr lang="en-GB" dirty="0"/>
              <a:t>(</a:t>
            </a:r>
            <a:r>
              <a:rPr lang="en-GB" dirty="0" err="1"/>
              <a:t>Schon</a:t>
            </a:r>
            <a:r>
              <a:rPr lang="en-GB" dirty="0"/>
              <a:t> 1987)</a:t>
            </a:r>
          </a:p>
          <a:p>
            <a:pPr marL="45720" indent="0">
              <a:buNone/>
            </a:pPr>
            <a:endParaRPr lang="en-GB" dirty="0"/>
          </a:p>
        </p:txBody>
      </p:sp>
      <p:sp>
        <p:nvSpPr>
          <p:cNvPr id="3" name="Title 2"/>
          <p:cNvSpPr>
            <a:spLocks noGrp="1"/>
          </p:cNvSpPr>
          <p:nvPr>
            <p:ph type="title"/>
          </p:nvPr>
        </p:nvSpPr>
        <p:spPr/>
        <p:txBody>
          <a:bodyPr/>
          <a:lstStyle/>
          <a:p>
            <a:r>
              <a:rPr lang="en-GB" dirty="0" smtClean="0"/>
              <a:t>Reflective Frameworks -</a:t>
            </a:r>
            <a:r>
              <a:rPr lang="en-GB" dirty="0"/>
              <a:t> (</a:t>
            </a:r>
            <a:r>
              <a:rPr lang="en-GB" dirty="0" err="1"/>
              <a:t>Sch</a:t>
            </a:r>
            <a:r>
              <a:rPr lang="hu-HU" dirty="0"/>
              <a:t>ő</a:t>
            </a:r>
            <a:r>
              <a:rPr lang="en-GB" dirty="0"/>
              <a:t>n 1987)</a:t>
            </a:r>
            <a:r>
              <a:rPr lang="en-GB" dirty="0" smtClean="0"/>
              <a:t> </a:t>
            </a:r>
            <a:endParaRPr lang="en-GB" dirty="0"/>
          </a:p>
        </p:txBody>
      </p:sp>
    </p:spTree>
    <p:extLst>
      <p:ext uri="{BB962C8B-B14F-4D97-AF65-F5344CB8AC3E}">
        <p14:creationId xmlns:p14="http://schemas.microsoft.com/office/powerpoint/2010/main" val="3267231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 indent="0">
              <a:buNone/>
            </a:pPr>
            <a:r>
              <a:rPr lang="en-GB" dirty="0" smtClean="0"/>
              <a:t>In your </a:t>
            </a:r>
            <a:r>
              <a:rPr lang="en-GB" dirty="0" smtClean="0"/>
              <a:t>commentary </a:t>
            </a:r>
            <a:r>
              <a:rPr lang="en-GB" dirty="0" smtClean="0"/>
              <a:t>you may want to include the following that reflects the process of the Gibbs framework: </a:t>
            </a:r>
          </a:p>
          <a:p>
            <a:pPr marL="45720" indent="0">
              <a:buNone/>
            </a:pPr>
            <a:endParaRPr lang="en-GB" dirty="0" smtClean="0"/>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endParaRPr lang="en-GB" dirty="0"/>
          </a:p>
          <a:p>
            <a:r>
              <a:rPr lang="en-GB" sz="3200" dirty="0" smtClean="0"/>
              <a:t>In </a:t>
            </a:r>
            <a:r>
              <a:rPr lang="en-GB" sz="3200" dirty="0"/>
              <a:t>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sz="3200" dirty="0"/>
              <a:t> Discuss your feelings and thoughts about the experience. Consider questions such as: How did you feel at the time? What did you think at the time? What did you think about the incident afterwards? You 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t>For your evaluation, discuss how well you think things went. Perhaps think about: How did you react to the situation, and how did other people react? What was good and what was bad about the experience? If you are writing about a difficult incident, did you feel that the situation was resolved afterwards? Why/why not? This section is a good place to include the theory and the work of other authors – remember it is important to include references in reflective writing</a:t>
            </a:r>
            <a:r>
              <a:rPr lang="en-GB" dirty="0"/>
              <a:t>.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70113"/>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723674"/>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1266</TotalTime>
  <Words>1117</Words>
  <Application>Microsoft Office PowerPoint</Application>
  <PresentationFormat>Widescreen</PresentationFormat>
  <Paragraphs>75</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Franklin Gothic Medium</vt:lpstr>
      <vt:lpstr>Times New Roman</vt:lpstr>
      <vt:lpstr>Wingdings</vt:lpstr>
      <vt:lpstr>Wingdings 2</vt:lpstr>
      <vt:lpstr>Grid</vt:lpstr>
      <vt:lpstr>Reflective commentary guidance</vt:lpstr>
      <vt:lpstr>Reflective Practice</vt:lpstr>
      <vt:lpstr>Gillie Bolton 2014</vt:lpstr>
      <vt:lpstr>Practical skills assessment</vt:lpstr>
      <vt:lpstr>Learning outcomes</vt:lpstr>
      <vt:lpstr>Reflective Frameworks - (Schőn 1987) </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76</cp:revision>
  <dcterms:created xsi:type="dcterms:W3CDTF">2016-02-08T13:14:51Z</dcterms:created>
  <dcterms:modified xsi:type="dcterms:W3CDTF">2019-03-17T16:49:16Z</dcterms:modified>
</cp:coreProperties>
</file>