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72" r:id="rId5"/>
    <p:sldId id="260" r:id="rId6"/>
    <p:sldId id="273" r:id="rId7"/>
    <p:sldId id="279" r:id="rId8"/>
    <p:sldId id="280" r:id="rId9"/>
    <p:sldId id="281" r:id="rId10"/>
    <p:sldId id="266" r:id="rId11"/>
    <p:sldId id="267" r:id="rId12"/>
    <p:sldId id="282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204"/>
    <p:restoredTop sz="94666"/>
  </p:normalViewPr>
  <p:slideViewPr>
    <p:cSldViewPr snapToGrid="0">
      <p:cViewPr>
        <p:scale>
          <a:sx n="75" d="100"/>
          <a:sy n="75" d="100"/>
        </p:scale>
        <p:origin x="2160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DB29D-6A39-532E-E04A-529AA4FD3D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DB240F-D31C-FB8E-3C5B-D368AF2E85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4741C8-D258-EDA4-9FD7-A157BAECB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E8387-FA86-C8E6-49B2-509A781D6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C6834-D7C9-B97D-9471-1789FDA33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121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93A9A-2AB0-7A3E-7F7F-ECD1E7228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8297A-CF15-CE6C-4617-8058D1E9D1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C00D5-A84F-2A25-91D7-86AD350D0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228A9-3CBD-C7C9-358C-42ECC7374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6D7F4-C848-47D6-F6D1-0736E445D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485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3BE9D-7EBA-CE4E-7C87-5F58B29EA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FE0CAA-536A-62D5-B5F5-573CE24137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25B51-17A4-898C-05CE-CC256C1FF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432D0-B457-986A-299F-D4F204650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4D434-0FDF-79A9-B5AC-F2B19E4E4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06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11E28-2CEB-C34A-E3E6-5FA3DC6B6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87B2E-9A03-A398-9E6B-115A6BE82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B85770-1BF2-317D-1AB1-F64A57E2B3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529D09-A25D-A362-1FC9-7ACCE3875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49FB37-3AD7-8402-8DAD-2965EAFE0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CFD2CE-08E7-2DDB-E405-FF2ABFB3B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243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293F1-A8B0-B6E0-8DDC-9AA7D086D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0922C9-D41F-BCAA-72C8-3E4A2C36D3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8ECB3-C9FC-E641-3505-013DCD865F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518354-F3B8-54C9-DF78-0CA0454E82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5AAB90-5704-3376-92AF-22E193EAA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5A2E64-635D-0ED6-B40A-94AE22064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8840BC-DE36-23AB-4830-79798C162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833D6C-CF8E-24B6-3A8F-3A216F5FC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397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557B2-7849-2B26-1810-6FFDE9BA2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77A714-8FC5-C7F6-6C46-335A8626D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39A1A0-7B53-58F5-30B7-D5BF0544B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660991-624D-A37C-4508-EAA3C8202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896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9065DB-19BD-872F-BFC0-F914BA38C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D9ABFE-46A9-D0D5-AE08-A78819558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686DEC-9638-649C-6150-7C65D34B1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428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99ECB-8494-4812-735D-A826A96B7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05E93-E157-63BE-E930-B4ABBCD9E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3155B6-2A5A-F180-702A-BEA0A5E06A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C8980D-BD1A-76C4-0743-EF4D238B6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DBF7C0-1E3D-2D75-5948-C0E6FC395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E12886-BAB8-829C-E39F-8FAB2CA70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056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98902-C9E9-CB5F-1952-A63DFAA38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711688-DEA3-3F36-F944-20FDE04841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8678FE-455E-B722-5A43-145FD009F8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F754E-2664-5A74-DFC5-DA4F9A13B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34D1AF-C6E5-DFE1-6872-FE857427C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ECB182-AAD4-FD59-949B-7143E898C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939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FDD89-0774-761A-06A1-51D362D45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112CCC-D163-9431-9DE0-9CAF99A755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87A7A-299C-9444-7039-80DDE2F20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16025F-28CF-6E75-3156-5FA333F8C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9E90AC-3152-E436-4CF4-D8B80E9B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629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7669D8-5525-B567-DFA3-CE5D1B258A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48A0CF-A943-3969-136C-A009A97F68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51AF13-3130-77C8-212A-A418D646D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968EC-6E63-581B-8057-6BCF64E28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B4C61-5E98-EF4D-CC59-64CD38C75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034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46A52E-CC3C-811F-BB33-0DAE10244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D9BB7-F21E-C903-7B4F-734A6F0F93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5E1A6-B51B-EAFB-ECDD-09FEEF22DE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34850C-6C78-9141-8E5D-1E63F0A64466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EE07A3-2446-59F6-3081-8D973E818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166C1-FFDB-9641-0E57-EBCE80AD7D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5582AA-5F20-9D47-90E4-12DE3B7BC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96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7" name="Rectangle 1536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90823-7632-A938-FBAE-EDE7CCAC22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r>
              <a:rPr lang="en-US" sz="6600"/>
              <a:t>Learning to Look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A0813E-CEEE-D046-693A-766EFD53C8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>
            <a:normAutofit/>
          </a:bodyPr>
          <a:lstStyle/>
          <a:p>
            <a:pPr algn="l"/>
            <a:r>
              <a:rPr lang="en-US"/>
              <a:t>Photography and Composition</a:t>
            </a:r>
          </a:p>
        </p:txBody>
      </p:sp>
      <p:sp>
        <p:nvSpPr>
          <p:cNvPr id="1536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2" name="Picture 2" descr="The False Mirror - Wikipedia">
            <a:extLst>
              <a:ext uri="{FF2B5EF4-FFF2-40B4-BE49-F238E27FC236}">
                <a16:creationId xmlns:a16="http://schemas.microsoft.com/office/drawing/2014/main" id="{B2BB0DD6-F0C3-89EE-7B78-03CEFDD03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988550"/>
            <a:ext cx="7214616" cy="4853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9AF989-2531-FF2A-6678-6EC0AAF3D5A5}"/>
              </a:ext>
            </a:extLst>
          </p:cNvPr>
          <p:cNvSpPr txBox="1"/>
          <p:nvPr/>
        </p:nvSpPr>
        <p:spPr>
          <a:xfrm>
            <a:off x="4630850" y="6190488"/>
            <a:ext cx="3822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The False Mirror, Rene Magritte 1928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693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1" name="Rectangle 309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1D8549-95B2-EBB4-904C-AF1FE017694E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Aims and Objectives</a:t>
            </a:r>
          </a:p>
        </p:txBody>
      </p:sp>
      <p:sp>
        <p:nvSpPr>
          <p:cNvPr id="309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ACE05F-BE25-9540-48E8-6D718617A058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Aim: </a:t>
            </a:r>
            <a:r>
              <a:rPr lang="en-US" sz="2000" dirty="0"/>
              <a:t>Students will learn how to look more purposefully at a photograph and how to pick out some basic compositional techniques from within them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Outcomes: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List a number of basic compositional techniques used with photography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Compare how the use of different compositional techniques can change how we view a photograph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Label photographs with the techniques you have been shown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3074" name="Picture 2" descr="Marina Abramović and Ulay. Rest Energy. 1980 | MoMA">
            <a:extLst>
              <a:ext uri="{FF2B5EF4-FFF2-40B4-BE49-F238E27FC236}">
                <a16:creationId xmlns:a16="http://schemas.microsoft.com/office/drawing/2014/main" id="{A53367AD-E28F-A5A8-EC78-CD93C5124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204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249B2E-851B-82DF-9C5F-1C397108ADE0}"/>
              </a:ext>
            </a:extLst>
          </p:cNvPr>
          <p:cNvSpPr txBox="1"/>
          <p:nvPr/>
        </p:nvSpPr>
        <p:spPr>
          <a:xfrm>
            <a:off x="7168043" y="6250129"/>
            <a:ext cx="48665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Rest Energy , </a:t>
            </a:r>
            <a:r>
              <a:rPr lang="en-GB" dirty="0"/>
              <a:t>Marina Abramović and </a:t>
            </a:r>
            <a:r>
              <a:rPr lang="en-GB" dirty="0" err="1"/>
              <a:t>Ulay</a:t>
            </a:r>
            <a:r>
              <a:rPr lang="en-GB" dirty="0"/>
              <a:t>., 1980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213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D978EB-553E-2AA2-F1DB-3089BF70F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8" name="Rectangle 410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8F592B-A2A1-D7D2-C20A-2F0FE0EF4873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dirty="0"/>
              <a:t>What is the average amount of time someone spends looking at a work in a gallery?</a:t>
            </a:r>
          </a:p>
        </p:txBody>
      </p:sp>
      <p:pic>
        <p:nvPicPr>
          <p:cNvPr id="4098" name="Picture 2" descr="13 Iconic Artworks by Olafur Eliasson">
            <a:extLst>
              <a:ext uri="{FF2B5EF4-FFF2-40B4-BE49-F238E27FC236}">
                <a16:creationId xmlns:a16="http://schemas.microsoft.com/office/drawing/2014/main" id="{354DCE86-7DD0-5E5F-A368-7F9D147717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9" r="145" b="-1"/>
          <a:stretch>
            <a:fillRect/>
          </a:stretch>
        </p:blipFill>
        <p:spPr bwMode="auto">
          <a:xfrm>
            <a:off x="6662732" y="640080"/>
            <a:ext cx="433160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DDA456-3D6D-0B17-0DB6-FD0FFC2B36CE}"/>
              </a:ext>
            </a:extLst>
          </p:cNvPr>
          <p:cNvSpPr txBox="1"/>
          <p:nvPr/>
        </p:nvSpPr>
        <p:spPr>
          <a:xfrm>
            <a:off x="6662732" y="6329234"/>
            <a:ext cx="4477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Weather Project, Olafur </a:t>
            </a:r>
            <a:r>
              <a:rPr lang="en-US" dirty="0" err="1"/>
              <a:t>Elliasson</a:t>
            </a:r>
            <a:r>
              <a:rPr lang="en-US" dirty="0"/>
              <a:t>, 2003</a:t>
            </a:r>
          </a:p>
        </p:txBody>
      </p:sp>
    </p:spTree>
    <p:extLst>
      <p:ext uri="{BB962C8B-B14F-4D97-AF65-F5344CB8AC3E}">
        <p14:creationId xmlns:p14="http://schemas.microsoft.com/office/powerpoint/2010/main" val="2462912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2E9E9-F516-E0E8-0040-D892BBD2D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8" name="Rectangle 4107">
            <a:extLst>
              <a:ext uri="{FF2B5EF4-FFF2-40B4-BE49-F238E27FC236}">
                <a16:creationId xmlns:a16="http://schemas.microsoft.com/office/drawing/2014/main" id="{33A1CF16-A8AD-2371-0F00-BBF8EBA5F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0" name="sketch line">
            <a:extLst>
              <a:ext uri="{FF2B5EF4-FFF2-40B4-BE49-F238E27FC236}">
                <a16:creationId xmlns:a16="http://schemas.microsoft.com/office/drawing/2014/main" id="{00779CF9-97D5-5863-370E-BD52D984E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Melting Watch, 1954 by Salvador Dali">
            <a:extLst>
              <a:ext uri="{FF2B5EF4-FFF2-40B4-BE49-F238E27FC236}">
                <a16:creationId xmlns:a16="http://schemas.microsoft.com/office/drawing/2014/main" id="{9C03164E-9BF8-061C-EA01-7CB28F9C6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036" y="1313543"/>
            <a:ext cx="5375807" cy="4230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6D1927-F966-6F21-CAD9-FC0FEABDF4C6}"/>
              </a:ext>
            </a:extLst>
          </p:cNvPr>
          <p:cNvSpPr txBox="1"/>
          <p:nvPr/>
        </p:nvSpPr>
        <p:spPr>
          <a:xfrm>
            <a:off x="643278" y="2665079"/>
            <a:ext cx="2111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8 Seconds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E694A6-8A1A-1C9E-5F1E-F5292034F064}"/>
              </a:ext>
            </a:extLst>
          </p:cNvPr>
          <p:cNvSpPr txBox="1"/>
          <p:nvPr/>
        </p:nvSpPr>
        <p:spPr>
          <a:xfrm>
            <a:off x="643278" y="3339111"/>
            <a:ext cx="1328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(Tate, 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427233-0F93-6EAD-6472-64D9C56EAA9E}"/>
              </a:ext>
            </a:extLst>
          </p:cNvPr>
          <p:cNvSpPr txBox="1"/>
          <p:nvPr/>
        </p:nvSpPr>
        <p:spPr>
          <a:xfrm>
            <a:off x="6339036" y="5704114"/>
            <a:ext cx="3357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Melting Watch</a:t>
            </a:r>
            <a:r>
              <a:rPr lang="en-US" dirty="0"/>
              <a:t>, Salvidor Ali 1954</a:t>
            </a:r>
          </a:p>
        </p:txBody>
      </p:sp>
    </p:spTree>
    <p:extLst>
      <p:ext uri="{BB962C8B-B14F-4D97-AF65-F5344CB8AC3E}">
        <p14:creationId xmlns:p14="http://schemas.microsoft.com/office/powerpoint/2010/main" val="1425593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F1285A-C6E3-FABA-DF1A-DDEB29C2A2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2C793A-CDE8-A536-3980-EDD2F43A19D4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/>
              <a:t>On average how many images are created per day in 2025?</a:t>
            </a:r>
          </a:p>
        </p:txBody>
      </p:sp>
      <p:pic>
        <p:nvPicPr>
          <p:cNvPr id="5122" name="Picture 2" descr="Ilse Bing, Self-Portrait with Leica 1931 Collection of Michael Mattis and Judith Hochberg">
            <a:extLst>
              <a:ext uri="{FF2B5EF4-FFF2-40B4-BE49-F238E27FC236}">
                <a16:creationId xmlns:a16="http://schemas.microsoft.com/office/drawing/2014/main" id="{DFCAEAF5-BF18-3B72-FFEE-86258B628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027054"/>
            <a:ext cx="5458968" cy="480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2AD0FD-E0EF-5A79-445E-C89037D1131B}"/>
              </a:ext>
            </a:extLst>
          </p:cNvPr>
          <p:cNvSpPr txBox="1"/>
          <p:nvPr/>
        </p:nvSpPr>
        <p:spPr>
          <a:xfrm>
            <a:off x="6096000" y="6024110"/>
            <a:ext cx="48801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Self-Portrait with Leica</a:t>
            </a:r>
            <a:r>
              <a:rPr lang="en-GB" sz="2000" dirty="0"/>
              <a:t>, Ilse Bing, 1931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78491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ED8358-864A-6089-8E89-402A1F03F5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14DF9088-2A27-E7BD-7DD5-26E9F675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sketch line">
            <a:extLst>
              <a:ext uri="{FF2B5EF4-FFF2-40B4-BE49-F238E27FC236}">
                <a16:creationId xmlns:a16="http://schemas.microsoft.com/office/drawing/2014/main" id="{C46705E8-5023-2C45-9191-8CBB04D10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0FC22E-67A3-28CE-AA9E-33B5B727DC76}"/>
              </a:ext>
            </a:extLst>
          </p:cNvPr>
          <p:cNvSpPr txBox="1"/>
          <p:nvPr/>
        </p:nvSpPr>
        <p:spPr>
          <a:xfrm>
            <a:off x="643278" y="2844225"/>
            <a:ext cx="2023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5.3 Billion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AE1F8-C44C-4684-983F-C4A6E4E58E92}"/>
              </a:ext>
            </a:extLst>
          </p:cNvPr>
          <p:cNvSpPr txBox="1"/>
          <p:nvPr/>
        </p:nvSpPr>
        <p:spPr>
          <a:xfrm>
            <a:off x="643278" y="3512737"/>
            <a:ext cx="4371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photutorial.com</a:t>
            </a:r>
            <a:r>
              <a:rPr lang="en-US" dirty="0"/>
              <a:t>/photos-statistics/</a:t>
            </a:r>
          </a:p>
        </p:txBody>
      </p:sp>
      <p:pic>
        <p:nvPicPr>
          <p:cNvPr id="11266" name="Picture 2" descr="Sarah Sze">
            <a:extLst>
              <a:ext uri="{FF2B5EF4-FFF2-40B4-BE49-F238E27FC236}">
                <a16:creationId xmlns:a16="http://schemas.microsoft.com/office/drawing/2014/main" id="{1E25DCFF-E8FA-C000-706D-F202669969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080654"/>
            <a:ext cx="5870864" cy="469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E5B5A1-5F7D-725D-4EA2-F5088F8FD1B9}"/>
              </a:ext>
            </a:extLst>
          </p:cNvPr>
          <p:cNvSpPr txBox="1"/>
          <p:nvPr/>
        </p:nvSpPr>
        <p:spPr>
          <a:xfrm>
            <a:off x="6096000" y="5948340"/>
            <a:ext cx="3222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METRONOME</a:t>
            </a:r>
            <a:r>
              <a:rPr lang="en-US" dirty="0"/>
              <a:t>, Sarah Sze 2023 </a:t>
            </a:r>
          </a:p>
        </p:txBody>
      </p:sp>
    </p:spTree>
    <p:extLst>
      <p:ext uri="{BB962C8B-B14F-4D97-AF65-F5344CB8AC3E}">
        <p14:creationId xmlns:p14="http://schemas.microsoft.com/office/powerpoint/2010/main" val="2511305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Restored and ravishing: the magnificent Ghent Altarpiece gives up its  centuries-old mysteries | Art and design | The Guardian">
            <a:extLst>
              <a:ext uri="{FF2B5EF4-FFF2-40B4-BE49-F238E27FC236}">
                <a16:creationId xmlns:a16="http://schemas.microsoft.com/office/drawing/2014/main" id="{2D9A371C-A734-BCFB-19C9-7C142E5880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04836" y="322998"/>
            <a:ext cx="5458968" cy="545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C2ADE1-AF46-44C5-3888-6228C9E9FEDF}"/>
              </a:ext>
            </a:extLst>
          </p:cNvPr>
          <p:cNvSpPr txBox="1"/>
          <p:nvPr/>
        </p:nvSpPr>
        <p:spPr>
          <a:xfrm>
            <a:off x="3104836" y="6165670"/>
            <a:ext cx="2926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 </a:t>
            </a:r>
            <a:r>
              <a:rPr lang="en-GB" b="1" i="1" dirty="0"/>
              <a:t>Ghent Altarpiece,1432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240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44D2D0-5164-03DD-953D-4F81E88FE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deal city - Wikipedia">
            <a:extLst>
              <a:ext uri="{FF2B5EF4-FFF2-40B4-BE49-F238E27FC236}">
                <a16:creationId xmlns:a16="http://schemas.microsoft.com/office/drawing/2014/main" id="{BA419B7F-0DC1-36EB-A516-6145E5EDFB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75" y="1734670"/>
            <a:ext cx="11526050" cy="3388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523E21-591D-FB50-47C6-7243454D3C05}"/>
              </a:ext>
            </a:extLst>
          </p:cNvPr>
          <p:cNvSpPr txBox="1"/>
          <p:nvPr/>
        </p:nvSpPr>
        <p:spPr>
          <a:xfrm>
            <a:off x="332975" y="5320147"/>
            <a:ext cx="4655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The Ideal City, </a:t>
            </a:r>
            <a:r>
              <a:rPr lang="en-US" dirty="0"/>
              <a:t>Fra Carnevale, 1480-1484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107606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0C9B7-4B23-5530-F905-D41A2E356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Make Your Own Camera Obscura | The Village at Black Creek">
            <a:extLst>
              <a:ext uri="{FF2B5EF4-FFF2-40B4-BE49-F238E27FC236}">
                <a16:creationId xmlns:a16="http://schemas.microsoft.com/office/drawing/2014/main" id="{381479DA-518B-8DC5-247F-198D96D265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20" y="1694330"/>
            <a:ext cx="5563180" cy="395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Girl with a Pearl Earring - Wikipedia">
            <a:extLst>
              <a:ext uri="{FF2B5EF4-FFF2-40B4-BE49-F238E27FC236}">
                <a16:creationId xmlns:a16="http://schemas.microsoft.com/office/drawing/2014/main" id="{ECEDD5C8-49E4-D875-D156-E30AE22473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576" y="847164"/>
            <a:ext cx="4359239" cy="516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49B73B-8799-A757-417E-5B2AFD22E23D}"/>
              </a:ext>
            </a:extLst>
          </p:cNvPr>
          <p:cNvSpPr txBox="1"/>
          <p:nvPr/>
        </p:nvSpPr>
        <p:spPr>
          <a:xfrm>
            <a:off x="532820" y="5826170"/>
            <a:ext cx="1881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Camera Obscura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C3DD38-3FD8-C25F-D272-09B21B192132}"/>
              </a:ext>
            </a:extLst>
          </p:cNvPr>
          <p:cNvSpPr txBox="1"/>
          <p:nvPr/>
        </p:nvSpPr>
        <p:spPr>
          <a:xfrm>
            <a:off x="6841492" y="6195502"/>
            <a:ext cx="52404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Girl  with the Pearl Earring, </a:t>
            </a:r>
            <a:r>
              <a:rPr lang="en-US" dirty="0"/>
              <a:t>Johannes Vermeer, 1665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692092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36A066-B66C-BC16-B160-689B7F6DDA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William Klein | The Independent Photographer">
            <a:extLst>
              <a:ext uri="{FF2B5EF4-FFF2-40B4-BE49-F238E27FC236}">
                <a16:creationId xmlns:a16="http://schemas.microsoft.com/office/drawing/2014/main" id="{9B2CAF46-935E-D3CF-5F1C-5A2ECE0AE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368" y="573741"/>
            <a:ext cx="6446818" cy="494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0D45BD-A049-41BF-BD67-2985FB54A178}"/>
              </a:ext>
            </a:extLst>
          </p:cNvPr>
          <p:cNvSpPr txBox="1"/>
          <p:nvPr/>
        </p:nvSpPr>
        <p:spPr>
          <a:xfrm>
            <a:off x="2675368" y="5914927"/>
            <a:ext cx="643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Candy Store, Amsterdam Avenue, New York</a:t>
            </a:r>
            <a:r>
              <a:rPr lang="en-US" dirty="0"/>
              <a:t>, William Klein, 1955</a:t>
            </a:r>
          </a:p>
        </p:txBody>
      </p:sp>
    </p:spTree>
    <p:extLst>
      <p:ext uri="{BB962C8B-B14F-4D97-AF65-F5344CB8AC3E}">
        <p14:creationId xmlns:p14="http://schemas.microsoft.com/office/powerpoint/2010/main" val="165209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5E43A-F949-8D22-A854-A1795E1C1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Provoke: Between Protest and Performance, Photography in Japan 1960–1975">
            <a:extLst>
              <a:ext uri="{FF2B5EF4-FFF2-40B4-BE49-F238E27FC236}">
                <a16:creationId xmlns:a16="http://schemas.microsoft.com/office/drawing/2014/main" id="{6D4EF34F-042E-BCD1-EA04-86EECC5DE9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801" y="131709"/>
            <a:ext cx="4222081" cy="277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50 years since PROVOKE: reprinting the radical Japanese photo magazine -  1854 Photography">
            <a:extLst>
              <a:ext uri="{FF2B5EF4-FFF2-40B4-BE49-F238E27FC236}">
                <a16:creationId xmlns:a16="http://schemas.microsoft.com/office/drawing/2014/main" id="{B57AB8D7-FF5C-0C73-334D-4A4BD56C0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625" y="131709"/>
            <a:ext cx="5290168" cy="277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50 years since PROVOKE: reprinting the radical Japanese photo magazine -  1854 Photography">
            <a:extLst>
              <a:ext uri="{FF2B5EF4-FFF2-40B4-BE49-F238E27FC236}">
                <a16:creationId xmlns:a16="http://schemas.microsoft.com/office/drawing/2014/main" id="{3A6DEB7C-9E5C-6441-DA49-B1CDBACB54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800" y="3164568"/>
            <a:ext cx="4222081" cy="280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Provoke Era | Tate">
            <a:extLst>
              <a:ext uri="{FF2B5EF4-FFF2-40B4-BE49-F238E27FC236}">
                <a16:creationId xmlns:a16="http://schemas.microsoft.com/office/drawing/2014/main" id="{9F4268CD-319F-9C00-35B1-E0FD6E902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3164568"/>
            <a:ext cx="4305929" cy="280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D6E3EC1-9E11-8767-FDB1-7E9F2A18A3ED}"/>
              </a:ext>
            </a:extLst>
          </p:cNvPr>
          <p:cNvSpPr txBox="1"/>
          <p:nvPr/>
        </p:nvSpPr>
        <p:spPr>
          <a:xfrm>
            <a:off x="1081800" y="6220548"/>
            <a:ext cx="3122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Provoke Art Movement, 1960s</a:t>
            </a:r>
          </a:p>
        </p:txBody>
      </p:sp>
    </p:spTree>
    <p:extLst>
      <p:ext uri="{BB962C8B-B14F-4D97-AF65-F5344CB8AC3E}">
        <p14:creationId xmlns:p14="http://schemas.microsoft.com/office/powerpoint/2010/main" val="3183177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avid Hockney – The Art Teacher">
            <a:extLst>
              <a:ext uri="{FF2B5EF4-FFF2-40B4-BE49-F238E27FC236}">
                <a16:creationId xmlns:a16="http://schemas.microsoft.com/office/drawing/2014/main" id="{A3E89E31-F167-1FB0-D825-F971AAB315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353" y="376516"/>
            <a:ext cx="7887294" cy="5360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0E169E-5FF0-5C20-0B02-17BCE674CA12}"/>
              </a:ext>
            </a:extLst>
          </p:cNvPr>
          <p:cNvSpPr txBox="1"/>
          <p:nvPr/>
        </p:nvSpPr>
        <p:spPr>
          <a:xfrm>
            <a:off x="2152353" y="5943600"/>
            <a:ext cx="4580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/>
              <a:t>Pearlblossom</a:t>
            </a:r>
            <a:r>
              <a:rPr lang="en-US" i="1" dirty="0"/>
              <a:t> Highway</a:t>
            </a:r>
            <a:r>
              <a:rPr lang="en-US" dirty="0"/>
              <a:t>, David Hockney 1986</a:t>
            </a:r>
          </a:p>
        </p:txBody>
      </p:sp>
    </p:spTree>
    <p:extLst>
      <p:ext uri="{BB962C8B-B14F-4D97-AF65-F5344CB8AC3E}">
        <p14:creationId xmlns:p14="http://schemas.microsoft.com/office/powerpoint/2010/main" val="3187226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8279EA-E264-A9B7-0159-9C2513F17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C64D09-365F-C662-24EF-ACDC03EFF2A5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55FAD1-5F6B-EB6F-B07D-A0EB5B6EDE0C}"/>
              </a:ext>
            </a:extLst>
          </p:cNvPr>
          <p:cNvSpPr txBox="1"/>
          <p:nvPr/>
        </p:nvSpPr>
        <p:spPr>
          <a:xfrm>
            <a:off x="669036" y="1911096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Task 1 (5 mins) </a:t>
            </a:r>
            <a:r>
              <a:rPr lang="en-US" sz="2400" dirty="0"/>
              <a:t>: Label the compositional techniques you can see within the photographs, write them on post it notes and stick to the photographs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Task 2 ( 5 mins): </a:t>
            </a:r>
            <a:r>
              <a:rPr lang="en-US" sz="2400" dirty="0"/>
              <a:t>Compare how the different techniques within the images can create different meanings or change how the photos function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964524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3004C7-20BB-BCEC-E84E-CC705F13D9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Picture">
            <a:extLst>
              <a:ext uri="{FF2B5EF4-FFF2-40B4-BE49-F238E27FC236}">
                <a16:creationId xmlns:a16="http://schemas.microsoft.com/office/drawing/2014/main" id="{2315DF60-0392-A0B8-47F7-6AB9211C5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" y="0"/>
            <a:ext cx="100187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782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BFCD39-F565-57EC-114E-FE595858F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616300-631A-58A7-4B08-B786FCAE8FF6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Recap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DB9493-39E3-7BAF-FC05-6E61FBBEE52D}"/>
              </a:ext>
            </a:extLst>
          </p:cNvPr>
          <p:cNvSpPr txBox="1"/>
          <p:nvPr/>
        </p:nvSpPr>
        <p:spPr>
          <a:xfrm>
            <a:off x="838200" y="3061229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How many compositional techniques can you remember from the session?</a:t>
            </a:r>
          </a:p>
        </p:txBody>
      </p:sp>
    </p:spTree>
    <p:extLst>
      <p:ext uri="{BB962C8B-B14F-4D97-AF65-F5344CB8AC3E}">
        <p14:creationId xmlns:p14="http://schemas.microsoft.com/office/powerpoint/2010/main" val="11751624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0655AD-16D2-AC41-71EC-46C4A1963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94B311-1BBF-32E5-B8A7-26BCE1A233F7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753343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277</Words>
  <Application>Microsoft Macintosh PowerPoint</Application>
  <PresentationFormat>Widescreen</PresentationFormat>
  <Paragraphs>38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Learning to Look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Lucy Beckett (2000251)</dc:creator>
  <cp:lastModifiedBy>Lucy Beckett (2000251)</cp:lastModifiedBy>
  <cp:revision>2</cp:revision>
  <dcterms:created xsi:type="dcterms:W3CDTF">2025-11-21T18:58:33Z</dcterms:created>
  <dcterms:modified xsi:type="dcterms:W3CDTF">2025-11-21T21:13:08Z</dcterms:modified>
</cp:coreProperties>
</file>