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4" r:id="rId1"/>
  </p:sldMasterIdLst>
  <p:notesMasterIdLst>
    <p:notesMasterId r:id="rId28"/>
  </p:notesMasterIdLst>
  <p:sldIdLst>
    <p:sldId id="257" r:id="rId2"/>
    <p:sldId id="298" r:id="rId3"/>
    <p:sldId id="301" r:id="rId4"/>
    <p:sldId id="302" r:id="rId5"/>
    <p:sldId id="303" r:id="rId6"/>
    <p:sldId id="304" r:id="rId7"/>
    <p:sldId id="325" r:id="rId8"/>
    <p:sldId id="258" r:id="rId9"/>
    <p:sldId id="259" r:id="rId10"/>
    <p:sldId id="264" r:id="rId11"/>
    <p:sldId id="265" r:id="rId12"/>
    <p:sldId id="326" r:id="rId13"/>
    <p:sldId id="324" r:id="rId14"/>
    <p:sldId id="267" r:id="rId15"/>
    <p:sldId id="333" r:id="rId16"/>
    <p:sldId id="266" r:id="rId17"/>
    <p:sldId id="334" r:id="rId18"/>
    <p:sldId id="335" r:id="rId19"/>
    <p:sldId id="306" r:id="rId20"/>
    <p:sldId id="262" r:id="rId21"/>
    <p:sldId id="260" r:id="rId22"/>
    <p:sldId id="263" r:id="rId23"/>
    <p:sldId id="307" r:id="rId24"/>
    <p:sldId id="309" r:id="rId25"/>
    <p:sldId id="323" r:id="rId26"/>
    <p:sldId id="297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00CC"/>
    <a:srgbClr val="660066"/>
    <a:srgbClr val="0066FF"/>
    <a:srgbClr val="777777"/>
    <a:srgbClr val="808000"/>
    <a:srgbClr val="6633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807" y="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8C3C17-7739-4C72-8FFC-3D41697BF3AA}" type="doc">
      <dgm:prSet loTypeId="urn:microsoft.com/office/officeart/2005/8/layout/cycle1" loCatId="cycl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87D24EB-1BD7-4973-979E-BBAACCB5E770}">
      <dgm:prSet phldrT="[Text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en-GB" sz="1600" b="1" dirty="0">
              <a:solidFill>
                <a:schemeClr val="bg1"/>
              </a:solidFill>
            </a:rPr>
            <a:t>Research</a:t>
          </a:r>
          <a:r>
            <a:rPr lang="en-GB" sz="1600" b="1" dirty="0"/>
            <a:t> </a:t>
          </a:r>
          <a:r>
            <a:rPr lang="en-GB" sz="1600" b="1" dirty="0">
              <a:solidFill>
                <a:schemeClr val="bg1"/>
              </a:solidFill>
            </a:rPr>
            <a:t>Questions</a:t>
          </a:r>
        </a:p>
      </dgm:t>
    </dgm:pt>
    <dgm:pt modelId="{0195C141-4381-4B9F-B5F2-0FDF6966DF79}" type="parTrans" cxnId="{A331146B-A606-4DCA-8EE8-48A3D476CFAB}">
      <dgm:prSet/>
      <dgm:spPr/>
      <dgm:t>
        <a:bodyPr/>
        <a:lstStyle/>
        <a:p>
          <a:endParaRPr lang="en-GB"/>
        </a:p>
      </dgm:t>
    </dgm:pt>
    <dgm:pt modelId="{426DB58F-7239-43A3-AF93-34259A3644E5}" type="sibTrans" cxnId="{A331146B-A606-4DCA-8EE8-48A3D476CFAB}">
      <dgm:prSet/>
      <dgm:spPr/>
      <dgm:t>
        <a:bodyPr/>
        <a:lstStyle/>
        <a:p>
          <a:endParaRPr lang="en-GB"/>
        </a:p>
      </dgm:t>
    </dgm:pt>
    <dgm:pt modelId="{5FDACCB0-3BF1-4BF3-BB6B-0FA4870357C3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GB" sz="1600" b="1" dirty="0">
              <a:solidFill>
                <a:schemeClr val="bg1"/>
              </a:solidFill>
            </a:rPr>
            <a:t>Data Collection</a:t>
          </a:r>
        </a:p>
      </dgm:t>
    </dgm:pt>
    <dgm:pt modelId="{767F595C-3235-4F52-96C7-6FA19B9AF1F4}" type="parTrans" cxnId="{84856DE6-511F-4A4E-A715-4AD2AD46ED7C}">
      <dgm:prSet/>
      <dgm:spPr/>
      <dgm:t>
        <a:bodyPr/>
        <a:lstStyle/>
        <a:p>
          <a:endParaRPr lang="en-GB"/>
        </a:p>
      </dgm:t>
    </dgm:pt>
    <dgm:pt modelId="{0B47E3BE-EDB6-450C-8B28-4F1BCE567C47}" type="sibTrans" cxnId="{84856DE6-511F-4A4E-A715-4AD2AD46ED7C}">
      <dgm:prSet/>
      <dgm:spPr/>
      <dgm:t>
        <a:bodyPr/>
        <a:lstStyle/>
        <a:p>
          <a:endParaRPr lang="en-GB"/>
        </a:p>
      </dgm:t>
    </dgm:pt>
    <dgm:pt modelId="{F2CC5672-515A-4CBE-9541-955B38907483}">
      <dgm:prSet phldrT="[Text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en-GB" sz="1600" b="1" dirty="0">
              <a:solidFill>
                <a:schemeClr val="bg1"/>
              </a:solidFill>
            </a:rPr>
            <a:t>Analysis</a:t>
          </a:r>
          <a:endParaRPr lang="en-GB" sz="1400" b="1" dirty="0">
            <a:solidFill>
              <a:schemeClr val="bg1"/>
            </a:solidFill>
          </a:endParaRPr>
        </a:p>
      </dgm:t>
    </dgm:pt>
    <dgm:pt modelId="{FC90C1FD-BF33-4EDA-A714-D1AFA6F8632F}" type="parTrans" cxnId="{6E62EB64-AC67-41D4-A22C-D61C0F7C17F7}">
      <dgm:prSet/>
      <dgm:spPr/>
      <dgm:t>
        <a:bodyPr/>
        <a:lstStyle/>
        <a:p>
          <a:endParaRPr lang="en-GB"/>
        </a:p>
      </dgm:t>
    </dgm:pt>
    <dgm:pt modelId="{88210306-0E9E-4A98-928A-1817E7AA1E6B}" type="sibTrans" cxnId="{6E62EB64-AC67-41D4-A22C-D61C0F7C17F7}">
      <dgm:prSet/>
      <dgm:spPr/>
      <dgm:t>
        <a:bodyPr/>
        <a:lstStyle/>
        <a:p>
          <a:endParaRPr lang="en-GB"/>
        </a:p>
      </dgm:t>
    </dgm:pt>
    <dgm:pt modelId="{243BEE28-7F3C-4322-BDC4-16DAC5C76503}">
      <dgm:prSet phldrT="[Text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en-GB" sz="1600" b="1" dirty="0">
              <a:solidFill>
                <a:schemeClr val="bg1"/>
              </a:solidFill>
            </a:rPr>
            <a:t>Conclusion &amp; Interpretation</a:t>
          </a:r>
        </a:p>
      </dgm:t>
    </dgm:pt>
    <dgm:pt modelId="{E0572892-8CF3-4622-8518-10055B413FAE}" type="parTrans" cxnId="{8A698CB6-BCED-47CB-A366-38A4FFD9A74E}">
      <dgm:prSet/>
      <dgm:spPr/>
      <dgm:t>
        <a:bodyPr/>
        <a:lstStyle/>
        <a:p>
          <a:endParaRPr lang="en-GB"/>
        </a:p>
      </dgm:t>
    </dgm:pt>
    <dgm:pt modelId="{E6DCC666-4129-499A-BCAF-66834F3F2FF5}" type="sibTrans" cxnId="{8A698CB6-BCED-47CB-A366-38A4FFD9A74E}">
      <dgm:prSet/>
      <dgm:spPr/>
      <dgm:t>
        <a:bodyPr/>
        <a:lstStyle/>
        <a:p>
          <a:endParaRPr lang="en-GB"/>
        </a:p>
      </dgm:t>
    </dgm:pt>
    <dgm:pt modelId="{F311B15C-3F54-4DB8-A2D8-CF9D66707284}">
      <dgm:prSet phldrT="[Text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en-GB" sz="1600" b="1" dirty="0">
              <a:solidFill>
                <a:schemeClr val="bg1"/>
              </a:solidFill>
            </a:rPr>
            <a:t>Report</a:t>
          </a:r>
          <a:endParaRPr lang="en-GB" sz="1400" b="1" dirty="0">
            <a:solidFill>
              <a:schemeClr val="bg1"/>
            </a:solidFill>
          </a:endParaRPr>
        </a:p>
      </dgm:t>
    </dgm:pt>
    <dgm:pt modelId="{B9BDAB69-2196-4881-8E20-B152A1E67A24}" type="parTrans" cxnId="{C6C3CBDD-B428-479A-A91A-2001EB6CB691}">
      <dgm:prSet/>
      <dgm:spPr/>
      <dgm:t>
        <a:bodyPr/>
        <a:lstStyle/>
        <a:p>
          <a:endParaRPr lang="en-GB"/>
        </a:p>
      </dgm:t>
    </dgm:pt>
    <dgm:pt modelId="{1803A005-C97B-4638-B6EC-3D6EEFF472E8}" type="sibTrans" cxnId="{C6C3CBDD-B428-479A-A91A-2001EB6CB691}">
      <dgm:prSet/>
      <dgm:spPr/>
      <dgm:t>
        <a:bodyPr/>
        <a:lstStyle/>
        <a:p>
          <a:endParaRPr lang="en-GB"/>
        </a:p>
      </dgm:t>
    </dgm:pt>
    <dgm:pt modelId="{22479D1F-AD14-45D4-8D21-A7E7FE8E3FD3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en-GB" sz="1600" b="1" dirty="0">
              <a:solidFill>
                <a:schemeClr val="bg1"/>
              </a:solidFill>
            </a:rPr>
            <a:t>Identifying  Samples</a:t>
          </a:r>
        </a:p>
      </dgm:t>
    </dgm:pt>
    <dgm:pt modelId="{8A9EBC4B-81EA-44BE-85B8-078550C4DE4B}" type="parTrans" cxnId="{C306E464-BA74-45A2-9F2A-EE296D7975DF}">
      <dgm:prSet/>
      <dgm:spPr/>
      <dgm:t>
        <a:bodyPr/>
        <a:lstStyle/>
        <a:p>
          <a:endParaRPr lang="en-GB"/>
        </a:p>
      </dgm:t>
    </dgm:pt>
    <dgm:pt modelId="{D4FD8AE0-B4E9-4B46-854A-1BC4957BD2BE}" type="sibTrans" cxnId="{C306E464-BA74-45A2-9F2A-EE296D7975DF}">
      <dgm:prSet/>
      <dgm:spPr/>
      <dgm:t>
        <a:bodyPr/>
        <a:lstStyle/>
        <a:p>
          <a:endParaRPr lang="en-GB"/>
        </a:p>
      </dgm:t>
    </dgm:pt>
    <dgm:pt modelId="{227A152D-D31C-49A5-BCB4-AA3A0ADEC4BE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en-GB" sz="1600" b="1" dirty="0">
              <a:solidFill>
                <a:schemeClr val="bg1"/>
              </a:solidFill>
            </a:rPr>
            <a:t>Identifying</a:t>
          </a:r>
          <a:r>
            <a:rPr lang="en-GB" sz="1600" b="1" dirty="0"/>
            <a:t> </a:t>
          </a:r>
          <a:r>
            <a:rPr lang="en-GB" sz="1600" b="1" dirty="0">
              <a:solidFill>
                <a:schemeClr val="bg1"/>
              </a:solidFill>
            </a:rPr>
            <a:t>Measures</a:t>
          </a:r>
        </a:p>
      </dgm:t>
    </dgm:pt>
    <dgm:pt modelId="{681F563F-7585-45AC-901D-15D66F327C9A}" type="parTrans" cxnId="{89A1F73B-CC82-4C4D-882F-6B57793247FC}">
      <dgm:prSet/>
      <dgm:spPr/>
      <dgm:t>
        <a:bodyPr/>
        <a:lstStyle/>
        <a:p>
          <a:endParaRPr lang="en-GB"/>
        </a:p>
      </dgm:t>
    </dgm:pt>
    <dgm:pt modelId="{6D26430B-AF22-4994-9A88-F8B33D61B932}" type="sibTrans" cxnId="{89A1F73B-CC82-4C4D-882F-6B57793247FC}">
      <dgm:prSet/>
      <dgm:spPr/>
      <dgm:t>
        <a:bodyPr/>
        <a:lstStyle/>
        <a:p>
          <a:endParaRPr lang="en-GB"/>
        </a:p>
      </dgm:t>
    </dgm:pt>
    <dgm:pt modelId="{98C6850C-2657-4B07-B303-5105740F7FE0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en-GB" sz="1600" b="1" dirty="0">
              <a:solidFill>
                <a:schemeClr val="bg1"/>
              </a:solidFill>
            </a:rPr>
            <a:t>Research</a:t>
          </a:r>
          <a:r>
            <a:rPr lang="en-GB" sz="1600" b="1" dirty="0"/>
            <a:t> </a:t>
          </a:r>
          <a:r>
            <a:rPr lang="en-GB" sz="1600" b="1" dirty="0">
              <a:solidFill>
                <a:schemeClr val="bg1"/>
              </a:solidFill>
            </a:rPr>
            <a:t>Design</a:t>
          </a:r>
        </a:p>
      </dgm:t>
    </dgm:pt>
    <dgm:pt modelId="{EF8C0898-87F9-45E6-8E31-49061F272046}" type="parTrans" cxnId="{F94928B6-974E-4924-A2D3-71D624C2E382}">
      <dgm:prSet/>
      <dgm:spPr/>
      <dgm:t>
        <a:bodyPr/>
        <a:lstStyle/>
        <a:p>
          <a:endParaRPr lang="en-GB"/>
        </a:p>
      </dgm:t>
    </dgm:pt>
    <dgm:pt modelId="{4F4A1B10-2B64-4E7B-A239-91260628DBDA}" type="sibTrans" cxnId="{F94928B6-974E-4924-A2D3-71D624C2E382}">
      <dgm:prSet/>
      <dgm:spPr/>
      <dgm:t>
        <a:bodyPr/>
        <a:lstStyle/>
        <a:p>
          <a:endParaRPr lang="en-GB"/>
        </a:p>
      </dgm:t>
    </dgm:pt>
    <dgm:pt modelId="{865DCD06-3FC2-47F1-9139-9BAB105F936B}" type="pres">
      <dgm:prSet presAssocID="{B48C3C17-7739-4C72-8FFC-3D41697BF3AA}" presName="cycle" presStyleCnt="0">
        <dgm:presLayoutVars>
          <dgm:dir/>
          <dgm:resizeHandles val="exact"/>
        </dgm:presLayoutVars>
      </dgm:prSet>
      <dgm:spPr/>
    </dgm:pt>
    <dgm:pt modelId="{F1CC218B-D551-4058-97DA-652F3C250DEE}" type="pres">
      <dgm:prSet presAssocID="{087D24EB-1BD7-4973-979E-BBAACCB5E770}" presName="dummy" presStyleCnt="0"/>
      <dgm:spPr/>
    </dgm:pt>
    <dgm:pt modelId="{9436D079-85CD-467C-A401-73D1EACEF410}" type="pres">
      <dgm:prSet presAssocID="{087D24EB-1BD7-4973-979E-BBAACCB5E770}" presName="node" presStyleLbl="revTx" presStyleIdx="0" presStyleCnt="8" custScaleX="174582">
        <dgm:presLayoutVars>
          <dgm:bulletEnabled val="1"/>
        </dgm:presLayoutVars>
      </dgm:prSet>
      <dgm:spPr/>
    </dgm:pt>
    <dgm:pt modelId="{0BE4F9F1-F7F5-49A1-9D60-541BAFBDD07D}" type="pres">
      <dgm:prSet presAssocID="{426DB58F-7239-43A3-AF93-34259A3644E5}" presName="sibTrans" presStyleLbl="node1" presStyleIdx="0" presStyleCnt="8"/>
      <dgm:spPr/>
    </dgm:pt>
    <dgm:pt modelId="{08B021FB-4045-442F-84AE-2479FE49C576}" type="pres">
      <dgm:prSet presAssocID="{98C6850C-2657-4B07-B303-5105740F7FE0}" presName="dummy" presStyleCnt="0"/>
      <dgm:spPr/>
    </dgm:pt>
    <dgm:pt modelId="{B5A29408-A5C0-44E8-9218-161969C60DF3}" type="pres">
      <dgm:prSet presAssocID="{98C6850C-2657-4B07-B303-5105740F7FE0}" presName="node" presStyleLbl="revTx" presStyleIdx="1" presStyleCnt="8" custScaleX="165381">
        <dgm:presLayoutVars>
          <dgm:bulletEnabled val="1"/>
        </dgm:presLayoutVars>
      </dgm:prSet>
      <dgm:spPr/>
    </dgm:pt>
    <dgm:pt modelId="{862F8398-CD05-4190-970A-0211A3EEF501}" type="pres">
      <dgm:prSet presAssocID="{4F4A1B10-2B64-4E7B-A239-91260628DBDA}" presName="sibTrans" presStyleLbl="node1" presStyleIdx="1" presStyleCnt="8"/>
      <dgm:spPr/>
    </dgm:pt>
    <dgm:pt modelId="{3F7BA719-D4C0-4F85-A4FB-D78482D11777}" type="pres">
      <dgm:prSet presAssocID="{227A152D-D31C-49A5-BCB4-AA3A0ADEC4BE}" presName="dummy" presStyleCnt="0"/>
      <dgm:spPr/>
    </dgm:pt>
    <dgm:pt modelId="{90923CF2-2414-47AA-994A-81497085B3BA}" type="pres">
      <dgm:prSet presAssocID="{227A152D-D31C-49A5-BCB4-AA3A0ADEC4BE}" presName="node" presStyleLbl="revTx" presStyleIdx="2" presStyleCnt="8" custScaleX="183871">
        <dgm:presLayoutVars>
          <dgm:bulletEnabled val="1"/>
        </dgm:presLayoutVars>
      </dgm:prSet>
      <dgm:spPr/>
    </dgm:pt>
    <dgm:pt modelId="{341DAE10-84DC-45C6-8FD9-1EE7565B21C1}" type="pres">
      <dgm:prSet presAssocID="{6D26430B-AF22-4994-9A88-F8B33D61B932}" presName="sibTrans" presStyleLbl="node1" presStyleIdx="2" presStyleCnt="8"/>
      <dgm:spPr/>
    </dgm:pt>
    <dgm:pt modelId="{C51AF8D2-D30A-4ABD-AC33-03FF709C6B96}" type="pres">
      <dgm:prSet presAssocID="{22479D1F-AD14-45D4-8D21-A7E7FE8E3FD3}" presName="dummy" presStyleCnt="0"/>
      <dgm:spPr/>
    </dgm:pt>
    <dgm:pt modelId="{2B94D629-8B23-41D1-BA99-393785F71029}" type="pres">
      <dgm:prSet presAssocID="{22479D1F-AD14-45D4-8D21-A7E7FE8E3FD3}" presName="node" presStyleLbl="revTx" presStyleIdx="3" presStyleCnt="8" custScaleX="194997">
        <dgm:presLayoutVars>
          <dgm:bulletEnabled val="1"/>
        </dgm:presLayoutVars>
      </dgm:prSet>
      <dgm:spPr/>
    </dgm:pt>
    <dgm:pt modelId="{8775E7C3-8A70-45F5-B34E-27E4696736AE}" type="pres">
      <dgm:prSet presAssocID="{D4FD8AE0-B4E9-4B46-854A-1BC4957BD2BE}" presName="sibTrans" presStyleLbl="node1" presStyleIdx="3" presStyleCnt="8"/>
      <dgm:spPr/>
    </dgm:pt>
    <dgm:pt modelId="{2537EB0C-5E3E-4B44-9C45-5F17C28FEB33}" type="pres">
      <dgm:prSet presAssocID="{5FDACCB0-3BF1-4BF3-BB6B-0FA4870357C3}" presName="dummy" presStyleCnt="0"/>
      <dgm:spPr/>
    </dgm:pt>
    <dgm:pt modelId="{5F4E8063-0F1B-4E5D-8154-D1C2838F7E51}" type="pres">
      <dgm:prSet presAssocID="{5FDACCB0-3BF1-4BF3-BB6B-0FA4870357C3}" presName="node" presStyleLbl="revTx" presStyleIdx="4" presStyleCnt="8" custScaleX="158527" custRadScaleRad="101583" custRadScaleInc="13774">
        <dgm:presLayoutVars>
          <dgm:bulletEnabled val="1"/>
        </dgm:presLayoutVars>
      </dgm:prSet>
      <dgm:spPr/>
    </dgm:pt>
    <dgm:pt modelId="{2AD79FFB-4832-48B9-8AE0-54F93EAA03F4}" type="pres">
      <dgm:prSet presAssocID="{0B47E3BE-EDB6-450C-8B28-4F1BCE567C47}" presName="sibTrans" presStyleLbl="node1" presStyleIdx="4" presStyleCnt="8"/>
      <dgm:spPr/>
    </dgm:pt>
    <dgm:pt modelId="{3022BED7-CF10-4F9D-88A4-2B4D979C6B1B}" type="pres">
      <dgm:prSet presAssocID="{F2CC5672-515A-4CBE-9541-955B38907483}" presName="dummy" presStyleCnt="0"/>
      <dgm:spPr/>
    </dgm:pt>
    <dgm:pt modelId="{985E362E-69BB-47E5-AA70-1278F522E151}" type="pres">
      <dgm:prSet presAssocID="{F2CC5672-515A-4CBE-9541-955B38907483}" presName="node" presStyleLbl="revTx" presStyleIdx="5" presStyleCnt="8" custScaleX="152861">
        <dgm:presLayoutVars>
          <dgm:bulletEnabled val="1"/>
        </dgm:presLayoutVars>
      </dgm:prSet>
      <dgm:spPr/>
    </dgm:pt>
    <dgm:pt modelId="{B93694B9-242D-423F-B8E3-2699A66C47D1}" type="pres">
      <dgm:prSet presAssocID="{88210306-0E9E-4A98-928A-1817E7AA1E6B}" presName="sibTrans" presStyleLbl="node1" presStyleIdx="5" presStyleCnt="8"/>
      <dgm:spPr/>
    </dgm:pt>
    <dgm:pt modelId="{10B0A7CD-30DF-4672-9F99-EC58D7197031}" type="pres">
      <dgm:prSet presAssocID="{243BEE28-7F3C-4322-BDC4-16DAC5C76503}" presName="dummy" presStyleCnt="0"/>
      <dgm:spPr/>
    </dgm:pt>
    <dgm:pt modelId="{29AB7F5B-690D-433E-8246-B1A479DB7B78}" type="pres">
      <dgm:prSet presAssocID="{243BEE28-7F3C-4322-BDC4-16DAC5C76503}" presName="node" presStyleLbl="revTx" presStyleIdx="6" presStyleCnt="8" custScaleX="243717">
        <dgm:presLayoutVars>
          <dgm:bulletEnabled val="1"/>
        </dgm:presLayoutVars>
      </dgm:prSet>
      <dgm:spPr/>
    </dgm:pt>
    <dgm:pt modelId="{6CDAFF40-F5EC-4B14-832B-77BEAA5A16B5}" type="pres">
      <dgm:prSet presAssocID="{E6DCC666-4129-499A-BCAF-66834F3F2FF5}" presName="sibTrans" presStyleLbl="node1" presStyleIdx="6" presStyleCnt="8"/>
      <dgm:spPr/>
    </dgm:pt>
    <dgm:pt modelId="{0F4828DE-B3AF-45E2-BBAD-F1D820A9C0EF}" type="pres">
      <dgm:prSet presAssocID="{F311B15C-3F54-4DB8-A2D8-CF9D66707284}" presName="dummy" presStyleCnt="0"/>
      <dgm:spPr/>
    </dgm:pt>
    <dgm:pt modelId="{B51B7E5A-E5F6-40C2-B337-82C3225575A4}" type="pres">
      <dgm:prSet presAssocID="{F311B15C-3F54-4DB8-A2D8-CF9D66707284}" presName="node" presStyleLbl="revTx" presStyleIdx="7" presStyleCnt="8" custScaleX="147697">
        <dgm:presLayoutVars>
          <dgm:bulletEnabled val="1"/>
        </dgm:presLayoutVars>
      </dgm:prSet>
      <dgm:spPr/>
    </dgm:pt>
    <dgm:pt modelId="{2FDA54A9-462F-4091-9C8C-7A776B940EC2}" type="pres">
      <dgm:prSet presAssocID="{1803A005-C97B-4638-B6EC-3D6EEFF472E8}" presName="sibTrans" presStyleLbl="node1" presStyleIdx="7" presStyleCnt="8"/>
      <dgm:spPr/>
    </dgm:pt>
  </dgm:ptLst>
  <dgm:cxnLst>
    <dgm:cxn modelId="{26F3D800-4A0C-4632-A8A2-A508EFE27A78}" type="presOf" srcId="{B48C3C17-7739-4C72-8FFC-3D41697BF3AA}" destId="{865DCD06-3FC2-47F1-9139-9BAB105F936B}" srcOrd="0" destOrd="0" presId="urn:microsoft.com/office/officeart/2005/8/layout/cycle1"/>
    <dgm:cxn modelId="{5F3A5906-E6D1-40B7-A4EB-FE2BC1B0A579}" type="presOf" srcId="{0B47E3BE-EDB6-450C-8B28-4F1BCE567C47}" destId="{2AD79FFB-4832-48B9-8AE0-54F93EAA03F4}" srcOrd="0" destOrd="0" presId="urn:microsoft.com/office/officeart/2005/8/layout/cycle1"/>
    <dgm:cxn modelId="{C23BC816-B244-48B6-B9C8-34471A20D2B3}" type="presOf" srcId="{227A152D-D31C-49A5-BCB4-AA3A0ADEC4BE}" destId="{90923CF2-2414-47AA-994A-81497085B3BA}" srcOrd="0" destOrd="0" presId="urn:microsoft.com/office/officeart/2005/8/layout/cycle1"/>
    <dgm:cxn modelId="{2DD7A718-2659-45D3-9A78-7A545CD9BD70}" type="presOf" srcId="{88210306-0E9E-4A98-928A-1817E7AA1E6B}" destId="{B93694B9-242D-423F-B8E3-2699A66C47D1}" srcOrd="0" destOrd="0" presId="urn:microsoft.com/office/officeart/2005/8/layout/cycle1"/>
    <dgm:cxn modelId="{EB079328-853C-4DC8-9CAD-4A20F8FDA733}" type="presOf" srcId="{E6DCC666-4129-499A-BCAF-66834F3F2FF5}" destId="{6CDAFF40-F5EC-4B14-832B-77BEAA5A16B5}" srcOrd="0" destOrd="0" presId="urn:microsoft.com/office/officeart/2005/8/layout/cycle1"/>
    <dgm:cxn modelId="{89A1F73B-CC82-4C4D-882F-6B57793247FC}" srcId="{B48C3C17-7739-4C72-8FFC-3D41697BF3AA}" destId="{227A152D-D31C-49A5-BCB4-AA3A0ADEC4BE}" srcOrd="2" destOrd="0" parTransId="{681F563F-7585-45AC-901D-15D66F327C9A}" sibTransId="{6D26430B-AF22-4994-9A88-F8B33D61B932}"/>
    <dgm:cxn modelId="{F18FB45F-5C3A-4010-9709-4B6373995FF8}" type="presOf" srcId="{426DB58F-7239-43A3-AF93-34259A3644E5}" destId="{0BE4F9F1-F7F5-49A1-9D60-541BAFBDD07D}" srcOrd="0" destOrd="0" presId="urn:microsoft.com/office/officeart/2005/8/layout/cycle1"/>
    <dgm:cxn modelId="{C306E464-BA74-45A2-9F2A-EE296D7975DF}" srcId="{B48C3C17-7739-4C72-8FFC-3D41697BF3AA}" destId="{22479D1F-AD14-45D4-8D21-A7E7FE8E3FD3}" srcOrd="3" destOrd="0" parTransId="{8A9EBC4B-81EA-44BE-85B8-078550C4DE4B}" sibTransId="{D4FD8AE0-B4E9-4B46-854A-1BC4957BD2BE}"/>
    <dgm:cxn modelId="{6E62EB64-AC67-41D4-A22C-D61C0F7C17F7}" srcId="{B48C3C17-7739-4C72-8FFC-3D41697BF3AA}" destId="{F2CC5672-515A-4CBE-9541-955B38907483}" srcOrd="5" destOrd="0" parTransId="{FC90C1FD-BF33-4EDA-A714-D1AFA6F8632F}" sibTransId="{88210306-0E9E-4A98-928A-1817E7AA1E6B}"/>
    <dgm:cxn modelId="{64BF2E45-34D1-4548-9A51-36A281F1FFCF}" type="presOf" srcId="{5FDACCB0-3BF1-4BF3-BB6B-0FA4870357C3}" destId="{5F4E8063-0F1B-4E5D-8154-D1C2838F7E51}" srcOrd="0" destOrd="0" presId="urn:microsoft.com/office/officeart/2005/8/layout/cycle1"/>
    <dgm:cxn modelId="{A331146B-A606-4DCA-8EE8-48A3D476CFAB}" srcId="{B48C3C17-7739-4C72-8FFC-3D41697BF3AA}" destId="{087D24EB-1BD7-4973-979E-BBAACCB5E770}" srcOrd="0" destOrd="0" parTransId="{0195C141-4381-4B9F-B5F2-0FDF6966DF79}" sibTransId="{426DB58F-7239-43A3-AF93-34259A3644E5}"/>
    <dgm:cxn modelId="{9BE04F57-7644-48F9-9528-BC77F0019D8B}" type="presOf" srcId="{4F4A1B10-2B64-4E7B-A239-91260628DBDA}" destId="{862F8398-CD05-4190-970A-0211A3EEF501}" srcOrd="0" destOrd="0" presId="urn:microsoft.com/office/officeart/2005/8/layout/cycle1"/>
    <dgm:cxn modelId="{D5C58E8A-A811-40F5-A37B-37C23AF30A11}" type="presOf" srcId="{22479D1F-AD14-45D4-8D21-A7E7FE8E3FD3}" destId="{2B94D629-8B23-41D1-BA99-393785F71029}" srcOrd="0" destOrd="0" presId="urn:microsoft.com/office/officeart/2005/8/layout/cycle1"/>
    <dgm:cxn modelId="{AD4D7E9C-9108-4106-BE95-FC899ED74C2F}" type="presOf" srcId="{087D24EB-1BD7-4973-979E-BBAACCB5E770}" destId="{9436D079-85CD-467C-A401-73D1EACEF410}" srcOrd="0" destOrd="0" presId="urn:microsoft.com/office/officeart/2005/8/layout/cycle1"/>
    <dgm:cxn modelId="{7A4413A5-C29E-4B54-8472-984A43506DF8}" type="presOf" srcId="{F2CC5672-515A-4CBE-9541-955B38907483}" destId="{985E362E-69BB-47E5-AA70-1278F522E151}" srcOrd="0" destOrd="0" presId="urn:microsoft.com/office/officeart/2005/8/layout/cycle1"/>
    <dgm:cxn modelId="{3A140AB0-512D-4AD0-931C-232890054A1F}" type="presOf" srcId="{6D26430B-AF22-4994-9A88-F8B33D61B932}" destId="{341DAE10-84DC-45C6-8FD9-1EE7565B21C1}" srcOrd="0" destOrd="0" presId="urn:microsoft.com/office/officeart/2005/8/layout/cycle1"/>
    <dgm:cxn modelId="{F94928B6-974E-4924-A2D3-71D624C2E382}" srcId="{B48C3C17-7739-4C72-8FFC-3D41697BF3AA}" destId="{98C6850C-2657-4B07-B303-5105740F7FE0}" srcOrd="1" destOrd="0" parTransId="{EF8C0898-87F9-45E6-8E31-49061F272046}" sibTransId="{4F4A1B10-2B64-4E7B-A239-91260628DBDA}"/>
    <dgm:cxn modelId="{8A698CB6-BCED-47CB-A366-38A4FFD9A74E}" srcId="{B48C3C17-7739-4C72-8FFC-3D41697BF3AA}" destId="{243BEE28-7F3C-4322-BDC4-16DAC5C76503}" srcOrd="6" destOrd="0" parTransId="{E0572892-8CF3-4622-8518-10055B413FAE}" sibTransId="{E6DCC666-4129-499A-BCAF-66834F3F2FF5}"/>
    <dgm:cxn modelId="{8D5739C7-97F0-4C63-8460-EC7859CE29BC}" type="presOf" srcId="{D4FD8AE0-B4E9-4B46-854A-1BC4957BD2BE}" destId="{8775E7C3-8A70-45F5-B34E-27E4696736AE}" srcOrd="0" destOrd="0" presId="urn:microsoft.com/office/officeart/2005/8/layout/cycle1"/>
    <dgm:cxn modelId="{F65734CD-32A2-4BFE-ADE3-B966AE0B1A29}" type="presOf" srcId="{243BEE28-7F3C-4322-BDC4-16DAC5C76503}" destId="{29AB7F5B-690D-433E-8246-B1A479DB7B78}" srcOrd="0" destOrd="0" presId="urn:microsoft.com/office/officeart/2005/8/layout/cycle1"/>
    <dgm:cxn modelId="{982302D7-ED37-4E2D-A656-B8A5C3E30F61}" type="presOf" srcId="{98C6850C-2657-4B07-B303-5105740F7FE0}" destId="{B5A29408-A5C0-44E8-9218-161969C60DF3}" srcOrd="0" destOrd="0" presId="urn:microsoft.com/office/officeart/2005/8/layout/cycle1"/>
    <dgm:cxn modelId="{273CA7D7-E80B-4E9A-9A99-B682014398D2}" type="presOf" srcId="{1803A005-C97B-4638-B6EC-3D6EEFF472E8}" destId="{2FDA54A9-462F-4091-9C8C-7A776B940EC2}" srcOrd="0" destOrd="0" presId="urn:microsoft.com/office/officeart/2005/8/layout/cycle1"/>
    <dgm:cxn modelId="{C6C3CBDD-B428-479A-A91A-2001EB6CB691}" srcId="{B48C3C17-7739-4C72-8FFC-3D41697BF3AA}" destId="{F311B15C-3F54-4DB8-A2D8-CF9D66707284}" srcOrd="7" destOrd="0" parTransId="{B9BDAB69-2196-4881-8E20-B152A1E67A24}" sibTransId="{1803A005-C97B-4638-B6EC-3D6EEFF472E8}"/>
    <dgm:cxn modelId="{84856DE6-511F-4A4E-A715-4AD2AD46ED7C}" srcId="{B48C3C17-7739-4C72-8FFC-3D41697BF3AA}" destId="{5FDACCB0-3BF1-4BF3-BB6B-0FA4870357C3}" srcOrd="4" destOrd="0" parTransId="{767F595C-3235-4F52-96C7-6FA19B9AF1F4}" sibTransId="{0B47E3BE-EDB6-450C-8B28-4F1BCE567C47}"/>
    <dgm:cxn modelId="{2DE591EF-755D-4A14-A922-373A858FDE80}" type="presOf" srcId="{F311B15C-3F54-4DB8-A2D8-CF9D66707284}" destId="{B51B7E5A-E5F6-40C2-B337-82C3225575A4}" srcOrd="0" destOrd="0" presId="urn:microsoft.com/office/officeart/2005/8/layout/cycle1"/>
    <dgm:cxn modelId="{D9CED38A-896A-4D90-95DB-BCCE69B09F70}" type="presParOf" srcId="{865DCD06-3FC2-47F1-9139-9BAB105F936B}" destId="{F1CC218B-D551-4058-97DA-652F3C250DEE}" srcOrd="0" destOrd="0" presId="urn:microsoft.com/office/officeart/2005/8/layout/cycle1"/>
    <dgm:cxn modelId="{B90FAD15-60D2-4112-BEC8-217835657E43}" type="presParOf" srcId="{865DCD06-3FC2-47F1-9139-9BAB105F936B}" destId="{9436D079-85CD-467C-A401-73D1EACEF410}" srcOrd="1" destOrd="0" presId="urn:microsoft.com/office/officeart/2005/8/layout/cycle1"/>
    <dgm:cxn modelId="{B3CE3CA5-2830-4637-8488-FA53078E87DF}" type="presParOf" srcId="{865DCD06-3FC2-47F1-9139-9BAB105F936B}" destId="{0BE4F9F1-F7F5-49A1-9D60-541BAFBDD07D}" srcOrd="2" destOrd="0" presId="urn:microsoft.com/office/officeart/2005/8/layout/cycle1"/>
    <dgm:cxn modelId="{21F3D11C-E326-4887-8990-002C6C6C296A}" type="presParOf" srcId="{865DCD06-3FC2-47F1-9139-9BAB105F936B}" destId="{08B021FB-4045-442F-84AE-2479FE49C576}" srcOrd="3" destOrd="0" presId="urn:microsoft.com/office/officeart/2005/8/layout/cycle1"/>
    <dgm:cxn modelId="{9655265D-9D8A-496F-A515-D7511CB269D6}" type="presParOf" srcId="{865DCD06-3FC2-47F1-9139-9BAB105F936B}" destId="{B5A29408-A5C0-44E8-9218-161969C60DF3}" srcOrd="4" destOrd="0" presId="urn:microsoft.com/office/officeart/2005/8/layout/cycle1"/>
    <dgm:cxn modelId="{07CF36C0-C975-4990-AE4C-3CD1118E5F61}" type="presParOf" srcId="{865DCD06-3FC2-47F1-9139-9BAB105F936B}" destId="{862F8398-CD05-4190-970A-0211A3EEF501}" srcOrd="5" destOrd="0" presId="urn:microsoft.com/office/officeart/2005/8/layout/cycle1"/>
    <dgm:cxn modelId="{96001ED8-AE02-4EBF-B049-2F2C040A657B}" type="presParOf" srcId="{865DCD06-3FC2-47F1-9139-9BAB105F936B}" destId="{3F7BA719-D4C0-4F85-A4FB-D78482D11777}" srcOrd="6" destOrd="0" presId="urn:microsoft.com/office/officeart/2005/8/layout/cycle1"/>
    <dgm:cxn modelId="{5B3F0676-CAD2-43D4-96F9-602AA59F6AE9}" type="presParOf" srcId="{865DCD06-3FC2-47F1-9139-9BAB105F936B}" destId="{90923CF2-2414-47AA-994A-81497085B3BA}" srcOrd="7" destOrd="0" presId="urn:microsoft.com/office/officeart/2005/8/layout/cycle1"/>
    <dgm:cxn modelId="{C6CA34DA-A7D2-4A18-BF71-0667DFB5E64F}" type="presParOf" srcId="{865DCD06-3FC2-47F1-9139-9BAB105F936B}" destId="{341DAE10-84DC-45C6-8FD9-1EE7565B21C1}" srcOrd="8" destOrd="0" presId="urn:microsoft.com/office/officeart/2005/8/layout/cycle1"/>
    <dgm:cxn modelId="{F1BC4C4E-047A-4D4D-94C0-C68AFBB261C7}" type="presParOf" srcId="{865DCD06-3FC2-47F1-9139-9BAB105F936B}" destId="{C51AF8D2-D30A-4ABD-AC33-03FF709C6B96}" srcOrd="9" destOrd="0" presId="urn:microsoft.com/office/officeart/2005/8/layout/cycle1"/>
    <dgm:cxn modelId="{E717EC4F-F480-44A2-8E8E-AE9AA6092875}" type="presParOf" srcId="{865DCD06-3FC2-47F1-9139-9BAB105F936B}" destId="{2B94D629-8B23-41D1-BA99-393785F71029}" srcOrd="10" destOrd="0" presId="urn:microsoft.com/office/officeart/2005/8/layout/cycle1"/>
    <dgm:cxn modelId="{4769302B-42E2-43BE-A387-7EE51AD5DBE3}" type="presParOf" srcId="{865DCD06-3FC2-47F1-9139-9BAB105F936B}" destId="{8775E7C3-8A70-45F5-B34E-27E4696736AE}" srcOrd="11" destOrd="0" presId="urn:microsoft.com/office/officeart/2005/8/layout/cycle1"/>
    <dgm:cxn modelId="{946E9CA1-2DDE-4A95-96BE-BD8017176E49}" type="presParOf" srcId="{865DCD06-3FC2-47F1-9139-9BAB105F936B}" destId="{2537EB0C-5E3E-4B44-9C45-5F17C28FEB33}" srcOrd="12" destOrd="0" presId="urn:microsoft.com/office/officeart/2005/8/layout/cycle1"/>
    <dgm:cxn modelId="{06B1A01F-86E7-44ED-B45E-66342FF975B0}" type="presParOf" srcId="{865DCD06-3FC2-47F1-9139-9BAB105F936B}" destId="{5F4E8063-0F1B-4E5D-8154-D1C2838F7E51}" srcOrd="13" destOrd="0" presId="urn:microsoft.com/office/officeart/2005/8/layout/cycle1"/>
    <dgm:cxn modelId="{098402E4-0498-4F6E-A671-6509ABA3C5E3}" type="presParOf" srcId="{865DCD06-3FC2-47F1-9139-9BAB105F936B}" destId="{2AD79FFB-4832-48B9-8AE0-54F93EAA03F4}" srcOrd="14" destOrd="0" presId="urn:microsoft.com/office/officeart/2005/8/layout/cycle1"/>
    <dgm:cxn modelId="{71F6F4A4-E222-4D08-BA79-1BCA75C31AF2}" type="presParOf" srcId="{865DCD06-3FC2-47F1-9139-9BAB105F936B}" destId="{3022BED7-CF10-4F9D-88A4-2B4D979C6B1B}" srcOrd="15" destOrd="0" presId="urn:microsoft.com/office/officeart/2005/8/layout/cycle1"/>
    <dgm:cxn modelId="{270D8DA0-503D-446B-840F-12267B450D38}" type="presParOf" srcId="{865DCD06-3FC2-47F1-9139-9BAB105F936B}" destId="{985E362E-69BB-47E5-AA70-1278F522E151}" srcOrd="16" destOrd="0" presId="urn:microsoft.com/office/officeart/2005/8/layout/cycle1"/>
    <dgm:cxn modelId="{6772C83E-1B1C-4801-9B01-2FEFD8BC047B}" type="presParOf" srcId="{865DCD06-3FC2-47F1-9139-9BAB105F936B}" destId="{B93694B9-242D-423F-B8E3-2699A66C47D1}" srcOrd="17" destOrd="0" presId="urn:microsoft.com/office/officeart/2005/8/layout/cycle1"/>
    <dgm:cxn modelId="{9A0DC4C8-126B-4A54-93E5-614FA2188920}" type="presParOf" srcId="{865DCD06-3FC2-47F1-9139-9BAB105F936B}" destId="{10B0A7CD-30DF-4672-9F99-EC58D7197031}" srcOrd="18" destOrd="0" presId="urn:microsoft.com/office/officeart/2005/8/layout/cycle1"/>
    <dgm:cxn modelId="{6D260750-173D-4FD1-AFDD-689ABFEFDF9A}" type="presParOf" srcId="{865DCD06-3FC2-47F1-9139-9BAB105F936B}" destId="{29AB7F5B-690D-433E-8246-B1A479DB7B78}" srcOrd="19" destOrd="0" presId="urn:microsoft.com/office/officeart/2005/8/layout/cycle1"/>
    <dgm:cxn modelId="{748AACA7-D956-460A-9618-A0DF589AA74D}" type="presParOf" srcId="{865DCD06-3FC2-47F1-9139-9BAB105F936B}" destId="{6CDAFF40-F5EC-4B14-832B-77BEAA5A16B5}" srcOrd="20" destOrd="0" presId="urn:microsoft.com/office/officeart/2005/8/layout/cycle1"/>
    <dgm:cxn modelId="{E7C01176-F94B-497E-82D5-0E1099B0C78A}" type="presParOf" srcId="{865DCD06-3FC2-47F1-9139-9BAB105F936B}" destId="{0F4828DE-B3AF-45E2-BBAD-F1D820A9C0EF}" srcOrd="21" destOrd="0" presId="urn:microsoft.com/office/officeart/2005/8/layout/cycle1"/>
    <dgm:cxn modelId="{0D7EC13C-CD39-404E-B8EF-46EDFFCCD4D3}" type="presParOf" srcId="{865DCD06-3FC2-47F1-9139-9BAB105F936B}" destId="{B51B7E5A-E5F6-40C2-B337-82C3225575A4}" srcOrd="22" destOrd="0" presId="urn:microsoft.com/office/officeart/2005/8/layout/cycle1"/>
    <dgm:cxn modelId="{C49CBE4E-488F-44D0-BE28-BD0AA7087E82}" type="presParOf" srcId="{865DCD06-3FC2-47F1-9139-9BAB105F936B}" destId="{2FDA54A9-462F-4091-9C8C-7A776B940EC2}" srcOrd="23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36D079-85CD-467C-A401-73D1EACEF410}">
      <dsp:nvSpPr>
        <dsp:cNvPr id="0" name=""/>
        <dsp:cNvSpPr/>
      </dsp:nvSpPr>
      <dsp:spPr>
        <a:xfrm>
          <a:off x="3232915" y="1012"/>
          <a:ext cx="1231580" cy="705445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bg1"/>
              </a:solidFill>
            </a:rPr>
            <a:t>Research</a:t>
          </a:r>
          <a:r>
            <a:rPr lang="en-GB" sz="1600" b="1" kern="1200" dirty="0"/>
            <a:t> </a:t>
          </a:r>
          <a:r>
            <a:rPr lang="en-GB" sz="1600" b="1" kern="1200" dirty="0">
              <a:solidFill>
                <a:schemeClr val="bg1"/>
              </a:solidFill>
            </a:rPr>
            <a:t>Questions</a:t>
          </a:r>
        </a:p>
      </dsp:txBody>
      <dsp:txXfrm>
        <a:off x="3232915" y="1012"/>
        <a:ext cx="1231580" cy="705445"/>
      </dsp:txXfrm>
    </dsp:sp>
    <dsp:sp modelId="{0BE4F9F1-F7F5-49A1-9D60-541BAFBDD07D}">
      <dsp:nvSpPr>
        <dsp:cNvPr id="0" name=""/>
        <dsp:cNvSpPr/>
      </dsp:nvSpPr>
      <dsp:spPr>
        <a:xfrm>
          <a:off x="1187978" y="66433"/>
          <a:ext cx="3931133" cy="3931133"/>
        </a:xfrm>
        <a:prstGeom prst="circularArrow">
          <a:avLst>
            <a:gd name="adj1" fmla="val 3499"/>
            <a:gd name="adj2" fmla="val 216979"/>
            <a:gd name="adj3" fmla="val 19269238"/>
            <a:gd name="adj4" fmla="val 18788291"/>
            <a:gd name="adj5" fmla="val 4083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5A29408-A5C0-44E8-9218-161969C60DF3}">
      <dsp:nvSpPr>
        <dsp:cNvPr id="0" name=""/>
        <dsp:cNvSpPr/>
      </dsp:nvSpPr>
      <dsp:spPr>
        <a:xfrm>
          <a:off x="4248474" y="984117"/>
          <a:ext cx="1166672" cy="705445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bg1"/>
              </a:solidFill>
            </a:rPr>
            <a:t>Research</a:t>
          </a:r>
          <a:r>
            <a:rPr lang="en-GB" sz="1600" b="1" kern="1200" dirty="0"/>
            <a:t> </a:t>
          </a:r>
          <a:r>
            <a:rPr lang="en-GB" sz="1600" b="1" kern="1200" dirty="0">
              <a:solidFill>
                <a:schemeClr val="bg1"/>
              </a:solidFill>
            </a:rPr>
            <a:t>Design</a:t>
          </a:r>
        </a:p>
      </dsp:txBody>
      <dsp:txXfrm>
        <a:off x="4248474" y="984117"/>
        <a:ext cx="1166672" cy="705445"/>
      </dsp:txXfrm>
    </dsp:sp>
    <dsp:sp modelId="{862F8398-CD05-4190-970A-0211A3EEF501}">
      <dsp:nvSpPr>
        <dsp:cNvPr id="0" name=""/>
        <dsp:cNvSpPr/>
      </dsp:nvSpPr>
      <dsp:spPr>
        <a:xfrm>
          <a:off x="1187978" y="66433"/>
          <a:ext cx="3931133" cy="3931133"/>
        </a:xfrm>
        <a:prstGeom prst="circularArrow">
          <a:avLst>
            <a:gd name="adj1" fmla="val 3499"/>
            <a:gd name="adj2" fmla="val 216979"/>
            <a:gd name="adj3" fmla="val 434974"/>
            <a:gd name="adj4" fmla="val 20948047"/>
            <a:gd name="adj5" fmla="val 4083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0923CF2-2414-47AA-994A-81497085B3BA}">
      <dsp:nvSpPr>
        <dsp:cNvPr id="0" name=""/>
        <dsp:cNvSpPr/>
      </dsp:nvSpPr>
      <dsp:spPr>
        <a:xfrm>
          <a:off x="4183255" y="2374437"/>
          <a:ext cx="1297109" cy="705445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bg1"/>
              </a:solidFill>
            </a:rPr>
            <a:t>Identifying</a:t>
          </a:r>
          <a:r>
            <a:rPr lang="en-GB" sz="1600" b="1" kern="1200" dirty="0"/>
            <a:t> </a:t>
          </a:r>
          <a:r>
            <a:rPr lang="en-GB" sz="1600" b="1" kern="1200" dirty="0">
              <a:solidFill>
                <a:schemeClr val="bg1"/>
              </a:solidFill>
            </a:rPr>
            <a:t>Measures</a:t>
          </a:r>
        </a:p>
      </dsp:txBody>
      <dsp:txXfrm>
        <a:off x="4183255" y="2374437"/>
        <a:ext cx="1297109" cy="705445"/>
      </dsp:txXfrm>
    </dsp:sp>
    <dsp:sp modelId="{341DAE10-84DC-45C6-8FD9-1EE7565B21C1}">
      <dsp:nvSpPr>
        <dsp:cNvPr id="0" name=""/>
        <dsp:cNvSpPr/>
      </dsp:nvSpPr>
      <dsp:spPr>
        <a:xfrm>
          <a:off x="1187978" y="66433"/>
          <a:ext cx="3931133" cy="3931133"/>
        </a:xfrm>
        <a:prstGeom prst="circularArrow">
          <a:avLst>
            <a:gd name="adj1" fmla="val 3499"/>
            <a:gd name="adj2" fmla="val 216979"/>
            <a:gd name="adj3" fmla="val 2594731"/>
            <a:gd name="adj4" fmla="val 2113783"/>
            <a:gd name="adj5" fmla="val 4083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B94D629-8B23-41D1-BA99-393785F71029}">
      <dsp:nvSpPr>
        <dsp:cNvPr id="0" name=""/>
        <dsp:cNvSpPr/>
      </dsp:nvSpPr>
      <dsp:spPr>
        <a:xfrm>
          <a:off x="3160906" y="3357542"/>
          <a:ext cx="1375597" cy="705445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bg1"/>
              </a:solidFill>
            </a:rPr>
            <a:t>Identifying  Samples</a:t>
          </a:r>
        </a:p>
      </dsp:txBody>
      <dsp:txXfrm>
        <a:off x="3160906" y="3357542"/>
        <a:ext cx="1375597" cy="705445"/>
      </dsp:txXfrm>
    </dsp:sp>
    <dsp:sp modelId="{8775E7C3-8A70-45F5-B34E-27E4696736AE}">
      <dsp:nvSpPr>
        <dsp:cNvPr id="0" name=""/>
        <dsp:cNvSpPr/>
      </dsp:nvSpPr>
      <dsp:spPr>
        <a:xfrm>
          <a:off x="944886" y="83766"/>
          <a:ext cx="3931133" cy="3931133"/>
        </a:xfrm>
        <a:prstGeom prst="circularArrow">
          <a:avLst>
            <a:gd name="adj1" fmla="val 3499"/>
            <a:gd name="adj2" fmla="val 216979"/>
            <a:gd name="adj3" fmla="val 5116621"/>
            <a:gd name="adj4" fmla="val 4924509"/>
            <a:gd name="adj5" fmla="val 4083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F4E8063-0F1B-4E5D-8154-D1C2838F7E51}">
      <dsp:nvSpPr>
        <dsp:cNvPr id="0" name=""/>
        <dsp:cNvSpPr/>
      </dsp:nvSpPr>
      <dsp:spPr>
        <a:xfrm>
          <a:off x="1827215" y="3357542"/>
          <a:ext cx="1118321" cy="705445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bg1"/>
              </a:solidFill>
            </a:rPr>
            <a:t>Data Collection</a:t>
          </a:r>
        </a:p>
      </dsp:txBody>
      <dsp:txXfrm>
        <a:off x="1827215" y="3357542"/>
        <a:ext cx="1118321" cy="705445"/>
      </dsp:txXfrm>
    </dsp:sp>
    <dsp:sp modelId="{2AD79FFB-4832-48B9-8AE0-54F93EAA03F4}">
      <dsp:nvSpPr>
        <dsp:cNvPr id="0" name=""/>
        <dsp:cNvSpPr/>
      </dsp:nvSpPr>
      <dsp:spPr>
        <a:xfrm>
          <a:off x="1271428" y="195923"/>
          <a:ext cx="3931133" cy="3931133"/>
        </a:xfrm>
        <a:prstGeom prst="circularArrow">
          <a:avLst>
            <a:gd name="adj1" fmla="val 3499"/>
            <a:gd name="adj2" fmla="val 216979"/>
            <a:gd name="adj3" fmla="val 8760861"/>
            <a:gd name="adj4" fmla="val 8329219"/>
            <a:gd name="adj5" fmla="val 4083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85E362E-69BB-47E5-AA70-1278F522E151}">
      <dsp:nvSpPr>
        <dsp:cNvPr id="0" name=""/>
        <dsp:cNvSpPr/>
      </dsp:nvSpPr>
      <dsp:spPr>
        <a:xfrm>
          <a:off x="936104" y="2374437"/>
          <a:ext cx="1078350" cy="705445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bg1"/>
              </a:solidFill>
            </a:rPr>
            <a:t>Analysis</a:t>
          </a:r>
          <a:endParaRPr lang="en-GB" sz="1400" b="1" kern="1200" dirty="0">
            <a:solidFill>
              <a:schemeClr val="bg1"/>
            </a:solidFill>
          </a:endParaRPr>
        </a:p>
      </dsp:txBody>
      <dsp:txXfrm>
        <a:off x="936104" y="2374437"/>
        <a:ext cx="1078350" cy="705445"/>
      </dsp:txXfrm>
    </dsp:sp>
    <dsp:sp modelId="{B93694B9-242D-423F-B8E3-2699A66C47D1}">
      <dsp:nvSpPr>
        <dsp:cNvPr id="0" name=""/>
        <dsp:cNvSpPr/>
      </dsp:nvSpPr>
      <dsp:spPr>
        <a:xfrm>
          <a:off x="1187978" y="66433"/>
          <a:ext cx="3931133" cy="3931133"/>
        </a:xfrm>
        <a:prstGeom prst="circularArrow">
          <a:avLst>
            <a:gd name="adj1" fmla="val 3499"/>
            <a:gd name="adj2" fmla="val 216979"/>
            <a:gd name="adj3" fmla="val 11234974"/>
            <a:gd name="adj4" fmla="val 10148047"/>
            <a:gd name="adj5" fmla="val 4083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9AB7F5B-690D-433E-8246-B1A479DB7B78}">
      <dsp:nvSpPr>
        <dsp:cNvPr id="0" name=""/>
        <dsp:cNvSpPr/>
      </dsp:nvSpPr>
      <dsp:spPr>
        <a:xfrm>
          <a:off x="615634" y="984117"/>
          <a:ext cx="1719290" cy="705445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bg1"/>
              </a:solidFill>
            </a:rPr>
            <a:t>Conclusion &amp; Interpretation</a:t>
          </a:r>
        </a:p>
      </dsp:txBody>
      <dsp:txXfrm>
        <a:off x="615634" y="984117"/>
        <a:ext cx="1719290" cy="705445"/>
      </dsp:txXfrm>
    </dsp:sp>
    <dsp:sp modelId="{6CDAFF40-F5EC-4B14-832B-77BEAA5A16B5}">
      <dsp:nvSpPr>
        <dsp:cNvPr id="0" name=""/>
        <dsp:cNvSpPr/>
      </dsp:nvSpPr>
      <dsp:spPr>
        <a:xfrm>
          <a:off x="1187978" y="66433"/>
          <a:ext cx="3931133" cy="3931133"/>
        </a:xfrm>
        <a:prstGeom prst="circularArrow">
          <a:avLst>
            <a:gd name="adj1" fmla="val 3499"/>
            <a:gd name="adj2" fmla="val 216979"/>
            <a:gd name="adj3" fmla="val 13461448"/>
            <a:gd name="adj4" fmla="val 12913783"/>
            <a:gd name="adj5" fmla="val 4083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51B7E5A-E5F6-40C2-B337-82C3225575A4}">
      <dsp:nvSpPr>
        <dsp:cNvPr id="0" name=""/>
        <dsp:cNvSpPr/>
      </dsp:nvSpPr>
      <dsp:spPr>
        <a:xfrm>
          <a:off x="1937424" y="1012"/>
          <a:ext cx="1041921" cy="705445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bg1"/>
              </a:solidFill>
            </a:rPr>
            <a:t>Report</a:t>
          </a:r>
          <a:endParaRPr lang="en-GB" sz="1400" b="1" kern="1200" dirty="0">
            <a:solidFill>
              <a:schemeClr val="bg1"/>
            </a:solidFill>
          </a:endParaRPr>
        </a:p>
      </dsp:txBody>
      <dsp:txXfrm>
        <a:off x="1937424" y="1012"/>
        <a:ext cx="1041921" cy="705445"/>
      </dsp:txXfrm>
    </dsp:sp>
    <dsp:sp modelId="{2FDA54A9-462F-4091-9C8C-7A776B940EC2}">
      <dsp:nvSpPr>
        <dsp:cNvPr id="0" name=""/>
        <dsp:cNvSpPr/>
      </dsp:nvSpPr>
      <dsp:spPr>
        <a:xfrm>
          <a:off x="1187978" y="66433"/>
          <a:ext cx="3931133" cy="3931133"/>
        </a:xfrm>
        <a:prstGeom prst="circularArrow">
          <a:avLst>
            <a:gd name="adj1" fmla="val 3499"/>
            <a:gd name="adj2" fmla="val 216979"/>
            <a:gd name="adj3" fmla="val 16133274"/>
            <a:gd name="adj4" fmla="val 15869826"/>
            <a:gd name="adj5" fmla="val 4083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5492ACD-F42D-4B63-9E34-D78A94F01715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7533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19A590-F88F-496D-88E0-14EBDEAE19A4}" type="slidenum">
              <a:rPr lang="en-GB"/>
              <a:pPr/>
              <a:t>1</a:t>
            </a:fld>
            <a:endParaRPr lang="en-GB"/>
          </a:p>
        </p:txBody>
      </p:sp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0963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36EB1A-E503-4BA0-9103-33DB356C7602}" type="slidenum">
              <a:rPr lang="en-GB"/>
              <a:pPr/>
              <a:t>26</a:t>
            </a:fld>
            <a:endParaRPr lang="en-GB"/>
          </a:p>
        </p:txBody>
      </p:sp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760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6" name="Group 65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sp>
          <p:nvSpPr>
            <p:cNvPr id="67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68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0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1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2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3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4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5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6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96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2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3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7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8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6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7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8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9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0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0238" y="1122363"/>
            <a:ext cx="6593681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0238" y="3602038"/>
            <a:ext cx="6593681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01052" y="5410202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00237" y="5410202"/>
            <a:ext cx="38436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15603" y="5410200"/>
            <a:ext cx="578317" cy="365125"/>
          </a:xfrm>
          <a:prstGeom prst="rect">
            <a:avLst/>
          </a:prstGeom>
        </p:spPr>
        <p:txBody>
          <a:bodyPr/>
          <a:lstStyle/>
          <a:p>
            <a:fld id="{51A0A728-58A8-4400-8922-32EBFA9DE44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868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1"/>
          <p:cNvSpPr>
            <a:spLocks noGrp="1"/>
          </p:cNvSpPr>
          <p:nvPr>
            <p:ph type="title"/>
          </p:nvPr>
        </p:nvSpPr>
        <p:spPr>
          <a:xfrm>
            <a:off x="856060" y="188640"/>
            <a:ext cx="7429499" cy="5760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8" name="Content Placeholder 2"/>
          <p:cNvSpPr>
            <a:spLocks noGrp="1"/>
          </p:cNvSpPr>
          <p:nvPr>
            <p:ph idx="1"/>
          </p:nvPr>
        </p:nvSpPr>
        <p:spPr>
          <a:xfrm>
            <a:off x="856060" y="836712"/>
            <a:ext cx="7429499" cy="57606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063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1419227"/>
            <a:ext cx="74295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8" y="4424362"/>
            <a:ext cx="74295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1CBCAD4A-9A78-436A-B712-C2F2C1BDE2D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590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6058" y="2249486"/>
            <a:ext cx="3658792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2249486"/>
            <a:ext cx="3656408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0447557F-7AD8-4A27-9C27-E480EA56204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774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619127"/>
            <a:ext cx="74295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8902" y="2249486"/>
            <a:ext cx="3435949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6058" y="3073398"/>
            <a:ext cx="3658793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1992" y="2249485"/>
            <a:ext cx="3433565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3073398"/>
            <a:ext cx="3656408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4004316E-0BDD-430E-94E9-748E7FD875E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759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B07C7589-490C-489F-8478-54DCAA9AA8E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2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F912FDC1-C426-46F0-A50A-E2690F78E5D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976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029" y="609601"/>
            <a:ext cx="2892028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150" y="592666"/>
            <a:ext cx="4418407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029" y="2249486"/>
            <a:ext cx="2892028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39733DB5-9604-4A11-AA59-4A2BA65D2EC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274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1" y="609600"/>
            <a:ext cx="3753962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32866" y="609600"/>
            <a:ext cx="3452693" cy="5181602"/>
          </a:xfrm>
          <a:prstGeom prst="round2DiagRect">
            <a:avLst>
              <a:gd name="adj1" fmla="val 6074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2249486"/>
            <a:ext cx="3753964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EC76604B-AEF8-4CAD-9FCE-84916A090B4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386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4304665"/>
            <a:ext cx="7434266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6058" y="606426"/>
            <a:ext cx="7434266" cy="3299778"/>
          </a:xfrm>
          <a:prstGeom prst="round2DiagRect">
            <a:avLst>
              <a:gd name="adj1" fmla="val 5101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4" y="5124020"/>
            <a:ext cx="7433144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19347F20-F82F-4947-A7B4-706D91F163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192287"/>
      </p:ext>
    </p:extLst>
  </p:cSld>
  <p:clrMapOvr>
    <a:masterClrMapping/>
  </p:clrMapOvr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93" y="609600"/>
            <a:ext cx="7429466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419600"/>
            <a:ext cx="7428344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19347F20-F82F-4947-A7B4-706D91F163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294301"/>
      </p:ext>
    </p:extLst>
  </p:cSld>
  <p:clrMapOvr>
    <a:masterClrMapping/>
  </p:clrMapOvr>
  <p:hf hdr="0" ft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309919"/>
            <a:ext cx="74295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19347F20-F82F-4947-A7B4-706D91F163B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2" name="TextBox 51"/>
          <p:cNvSpPr txBox="1"/>
          <p:nvPr/>
        </p:nvSpPr>
        <p:spPr>
          <a:xfrm>
            <a:off x="696579" y="718458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817473" y="276497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38807600"/>
      </p:ext>
    </p:extLst>
  </p:cSld>
  <p:clrMapOvr>
    <a:masterClrMapping/>
  </p:clrMapOvr>
  <p:hf hdr="0" ft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2134042"/>
            <a:ext cx="74295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3" y="4657655"/>
            <a:ext cx="7428379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19347F20-F82F-4947-A7B4-706D91F163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57188"/>
      </p:ext>
    </p:extLst>
  </p:cSld>
  <p:clrMapOvr>
    <a:masterClrMapping/>
  </p:clrMapOvr>
  <p:hf hdr="0" ft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56060" y="609600"/>
            <a:ext cx="74294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856058" y="2674463"/>
            <a:ext cx="2397674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856059" y="3360263"/>
            <a:ext cx="2396432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6075" y="2677635"/>
            <a:ext cx="238828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86075" y="3363435"/>
            <a:ext cx="238895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332" y="2674463"/>
            <a:ext cx="2396226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89332" y="3360263"/>
            <a:ext cx="2396226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19347F20-F82F-4947-A7B4-706D91F163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792514"/>
      </p:ext>
    </p:extLst>
  </p:cSld>
  <p:clrMapOvr>
    <a:masterClrMapping/>
  </p:clrMapOvr>
  <p:hf hdr="0" ft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56059" y="609600"/>
            <a:ext cx="74294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56060" y="4404596"/>
            <a:ext cx="239643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56060" y="2666998"/>
            <a:ext cx="239643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856060" y="4980859"/>
            <a:ext cx="239643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66790" y="4404596"/>
            <a:ext cx="24003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66790" y="2666998"/>
            <a:ext cx="2399205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65695" y="4980857"/>
            <a:ext cx="24003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426" y="4404595"/>
            <a:ext cx="2393056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89332" y="2666998"/>
            <a:ext cx="2396227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89332" y="4980855"/>
            <a:ext cx="2396226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>
            <a:lvl1pPr>
              <a:defRPr cap="all" baseline="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19347F20-F82F-4947-A7B4-706D91F163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303660"/>
      </p:ext>
    </p:extLst>
  </p:cSld>
  <p:clrMapOvr>
    <a:masterClrMapping/>
  </p:clrMapOvr>
  <p:hf hdr="0" ft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FAD0EE74-0717-4790-87C9-294E4E01F89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2370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1" y="609600"/>
            <a:ext cx="1503758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6057" y="609600"/>
            <a:ext cx="5811443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t>9/22/2021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34D7706E-F231-41A3-8F0A-B1292F3E56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7742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4288" y="0"/>
            <a:ext cx="9041774" cy="6858001"/>
            <a:chOff x="-14288" y="0"/>
            <a:chExt cx="9041774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8352798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6060" y="285750"/>
            <a:ext cx="7429499" cy="694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60" y="1063276"/>
            <a:ext cx="7429499" cy="56060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884678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  <p:sldLayoutId id="2147483737" r:id="rId13"/>
    <p:sldLayoutId id="2147483738" r:id="rId14"/>
    <p:sldLayoutId id="2147483739" r:id="rId15"/>
    <p:sldLayoutId id="2147483740" r:id="rId16"/>
    <p:sldLayoutId id="2147483741" r:id="rId17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Research Methods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2: Project Design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What is research?</a:t>
            </a:r>
            <a:endParaRPr lang="en-US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People undertake research in order to find things out in a systematic way, thereby increasing their knowledge (</a:t>
            </a:r>
            <a:r>
              <a:rPr lang="en-GB" dirty="0" err="1"/>
              <a:t>Jankowicz</a:t>
            </a:r>
            <a:r>
              <a:rPr lang="en-GB" dirty="0"/>
              <a:t>, 1995).</a:t>
            </a:r>
          </a:p>
          <a:p>
            <a:endParaRPr lang="en-GB" dirty="0"/>
          </a:p>
          <a:p>
            <a:r>
              <a:rPr lang="en-GB" dirty="0"/>
              <a:t>Research methodology refers to the step-by-step research process; the selection of the most efficient ways to collect, analyse and present data whilst maintaining academic rigour. </a:t>
            </a:r>
          </a:p>
          <a:p>
            <a:pPr marL="109728" indent="0">
              <a:buNone/>
            </a:pPr>
            <a:r>
              <a:rPr lang="en-GB" dirty="0"/>
              <a:t> 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is research?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1368152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Cyclical process that can be split into 3 stages</a:t>
            </a:r>
          </a:p>
          <a:p>
            <a:pPr lvl="1"/>
            <a:r>
              <a:rPr lang="en-GB" dirty="0"/>
              <a:t>Planning</a:t>
            </a:r>
          </a:p>
          <a:p>
            <a:pPr lvl="1"/>
            <a:r>
              <a:rPr lang="en-GB" dirty="0"/>
              <a:t>Data collection</a:t>
            </a:r>
          </a:p>
          <a:p>
            <a:pPr lvl="1"/>
            <a:r>
              <a:rPr lang="en-GB" dirty="0"/>
              <a:t>Implementation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29720437"/>
              </p:ext>
            </p:extLst>
          </p:nvPr>
        </p:nvGraphicFramePr>
        <p:xfrm>
          <a:off x="1331640" y="234888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76308" y="5805264"/>
            <a:ext cx="2207460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000000"/>
                </a:solidFill>
              </a:rPr>
              <a:t>Implementation Stage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72200" y="2348880"/>
            <a:ext cx="2207460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000000"/>
                </a:solidFill>
              </a:rPr>
              <a:t>Planning Stage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So research has a purpose…</a:t>
            </a:r>
            <a:endParaRPr lang="en-US" altLang="zh-CN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There are three kinds of research purpose:</a:t>
            </a:r>
          </a:p>
          <a:p>
            <a:endParaRPr lang="en-GB" sz="2800" dirty="0"/>
          </a:p>
          <a:p>
            <a:pPr lvl="1"/>
            <a:r>
              <a:rPr lang="en-GB" sz="2400" b="1" dirty="0"/>
              <a:t>Exploratory research</a:t>
            </a:r>
          </a:p>
          <a:p>
            <a:pPr lvl="2"/>
            <a:r>
              <a:rPr lang="en-GB" sz="2000" dirty="0"/>
              <a:t>Collecting preliminary data to help clarify or identify a problem, rather than for generating problem solutions </a:t>
            </a:r>
          </a:p>
          <a:p>
            <a:pPr marL="704088" lvl="2" indent="0">
              <a:buNone/>
            </a:pPr>
            <a:r>
              <a:rPr lang="en-GB" sz="2000" dirty="0"/>
              <a:t> </a:t>
            </a:r>
          </a:p>
          <a:p>
            <a:pPr lvl="1"/>
            <a:r>
              <a:rPr lang="en-GB" sz="2400" b="1" dirty="0"/>
              <a:t>Descriptive research </a:t>
            </a:r>
          </a:p>
          <a:p>
            <a:pPr lvl="2"/>
            <a:r>
              <a:rPr lang="en-GB" sz="2000" dirty="0"/>
              <a:t>Provides a better understanding of a particular issue or problem</a:t>
            </a:r>
          </a:p>
          <a:p>
            <a:pPr lvl="2"/>
            <a:endParaRPr lang="en-GB" sz="2000" dirty="0"/>
          </a:p>
          <a:p>
            <a:pPr lvl="1"/>
            <a:r>
              <a:rPr lang="en-GB" sz="2400" b="1" dirty="0"/>
              <a:t>Explanatory research </a:t>
            </a:r>
          </a:p>
          <a:p>
            <a:pPr lvl="2"/>
            <a:r>
              <a:rPr lang="en-GB" sz="2000" dirty="0"/>
              <a:t>Seeks to establish cause and effect relationships</a:t>
            </a:r>
            <a:endParaRPr lang="en-US" altLang="zh-CN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Primary and Secondary Research</a:t>
            </a:r>
            <a:endParaRPr lang="en-US" altLang="zh-CN" dirty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i="1" dirty="0"/>
              <a:t>Primary research (or field research) </a:t>
            </a:r>
            <a:r>
              <a:rPr lang="en-GB" dirty="0"/>
              <a:t>involves the collection of original (new) data by the researcher to address a specific problem </a:t>
            </a:r>
          </a:p>
          <a:p>
            <a:endParaRPr lang="en-GB" dirty="0"/>
          </a:p>
          <a:p>
            <a:r>
              <a:rPr lang="en-GB" b="1" i="1" dirty="0"/>
              <a:t>Secondary research (or desk research) </a:t>
            </a:r>
            <a:r>
              <a:rPr lang="en-GB" dirty="0"/>
              <a:t>is based on data that has been collected by somebody else for some other purpose (and for this reason, it may not precisely meet the needs of the secondary user)</a:t>
            </a:r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Other types of Research</a:t>
            </a:r>
            <a:endParaRPr lang="en-US" altLang="zh-CN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b="1" i="1" dirty="0"/>
              <a:t>Qualitative research </a:t>
            </a:r>
            <a:r>
              <a:rPr lang="en-GB" dirty="0"/>
              <a:t>involves the collection of (soft) data that are open to interpretation, for example, people’s opinions which cannot be generalised in numerical terms.</a:t>
            </a:r>
          </a:p>
          <a:p>
            <a:r>
              <a:rPr lang="en-GB" b="1" i="1" dirty="0"/>
              <a:t>Quantitative research </a:t>
            </a:r>
            <a:r>
              <a:rPr lang="en-GB" dirty="0"/>
              <a:t>– research that produces statistics (hard data)</a:t>
            </a:r>
          </a:p>
          <a:p>
            <a:endParaRPr lang="en-GB" altLang="zh-CN" dirty="0"/>
          </a:p>
          <a:p>
            <a:r>
              <a:rPr lang="en-GB" b="1" i="1" dirty="0"/>
              <a:t>Longitudinal research </a:t>
            </a:r>
            <a:r>
              <a:rPr lang="en-GB" dirty="0"/>
              <a:t>extends over a substantial period of time and involves studying changes over time</a:t>
            </a:r>
          </a:p>
          <a:p>
            <a:r>
              <a:rPr lang="en-GB" b="1" i="1" dirty="0"/>
              <a:t>Cross-sectional research </a:t>
            </a:r>
            <a:r>
              <a:rPr lang="en-GB" dirty="0"/>
              <a:t>takes a 'snapshot' of a situation in time </a:t>
            </a:r>
            <a:endParaRPr lang="en-US" altLang="zh-CN" dirty="0"/>
          </a:p>
          <a:p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Testable 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All research is based upon asking questions</a:t>
            </a:r>
          </a:p>
          <a:p>
            <a:pPr lvl="1"/>
            <a:r>
              <a:rPr lang="en-GB" dirty="0"/>
              <a:t>Is this type of circuit more effective than another type?</a:t>
            </a:r>
          </a:p>
          <a:p>
            <a:pPr lvl="1"/>
            <a:r>
              <a:rPr lang="en-GB" dirty="0"/>
              <a:t>What are the practical problems encountered when testing a new network setup?</a:t>
            </a:r>
          </a:p>
          <a:p>
            <a:pPr lvl="1"/>
            <a:r>
              <a:rPr lang="en-GB" dirty="0"/>
              <a:t>Does this software meet the requirements of the user?</a:t>
            </a:r>
          </a:p>
          <a:p>
            <a:pPr lvl="1"/>
            <a:r>
              <a:rPr lang="en-GB" dirty="0"/>
              <a:t>Is this software easy to use?</a:t>
            </a:r>
          </a:p>
          <a:p>
            <a:pPr lvl="1"/>
            <a:r>
              <a:rPr lang="en-GB" dirty="0"/>
              <a:t>How accurate is this simulation compared to a real-life situation?</a:t>
            </a:r>
          </a:p>
          <a:p>
            <a:r>
              <a:rPr lang="en-GB" dirty="0"/>
              <a:t>These may have simple answers, but finding them out may take a lot of time and effort</a:t>
            </a:r>
          </a:p>
        </p:txBody>
      </p:sp>
    </p:spTree>
    <p:extLst>
      <p:ext uri="{BB962C8B-B14F-4D97-AF65-F5344CB8AC3E}">
        <p14:creationId xmlns:p14="http://schemas.microsoft.com/office/powerpoint/2010/main" val="36230175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Testable 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i="1" dirty="0"/>
              <a:t>Testable questions</a:t>
            </a:r>
            <a:r>
              <a:rPr lang="en-GB" dirty="0"/>
              <a:t> are those that it are (relatively) easy to answer</a:t>
            </a:r>
          </a:p>
          <a:p>
            <a:pPr lvl="1"/>
            <a:r>
              <a:rPr lang="en-GB" dirty="0"/>
              <a:t>These are questions that suggest specific activities  that may provide an answer, e.g.</a:t>
            </a:r>
          </a:p>
          <a:p>
            <a:pPr lvl="2"/>
            <a:r>
              <a:rPr lang="en-GB" dirty="0"/>
              <a:t>What are the practical problems encountered when testing a new network setup?</a:t>
            </a:r>
          </a:p>
          <a:p>
            <a:pPr lvl="2"/>
            <a:r>
              <a:rPr lang="en-GB" dirty="0"/>
              <a:t>Is this software easy to use?</a:t>
            </a:r>
          </a:p>
          <a:p>
            <a:pPr lvl="1"/>
            <a:r>
              <a:rPr lang="en-GB" dirty="0"/>
              <a:t>In each case it is possible to design an experiment to answer the question</a:t>
            </a:r>
          </a:p>
          <a:p>
            <a:pPr lvl="2"/>
            <a:r>
              <a:rPr lang="en-GB" dirty="0"/>
              <a:t>Test the new network and note down the problems</a:t>
            </a:r>
          </a:p>
          <a:p>
            <a:pPr lvl="2"/>
            <a:r>
              <a:rPr lang="en-GB" dirty="0"/>
              <a:t>Set up a set of usability tests with users to measure the ease of use</a:t>
            </a:r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9270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Open and Closed 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Closed questions have specific answers</a:t>
            </a:r>
          </a:p>
          <a:p>
            <a:pPr lvl="1"/>
            <a:r>
              <a:rPr lang="en-GB" dirty="0"/>
              <a:t>Does this software meet the requirements of the user? – YES</a:t>
            </a:r>
          </a:p>
          <a:p>
            <a:endParaRPr lang="en-GB" dirty="0"/>
          </a:p>
          <a:p>
            <a:r>
              <a:rPr lang="en-GB" dirty="0"/>
              <a:t>Open questions have multiple answers</a:t>
            </a:r>
          </a:p>
          <a:p>
            <a:pPr lvl="1"/>
            <a:r>
              <a:rPr lang="en-GB" dirty="0"/>
              <a:t>What are the practical problems encountered when testing a new network setup?</a:t>
            </a:r>
          </a:p>
          <a:p>
            <a:endParaRPr lang="en-GB" dirty="0"/>
          </a:p>
          <a:p>
            <a:r>
              <a:rPr lang="en-GB" dirty="0"/>
              <a:t>Finding the answers to open questions normally involved breaking the question down into smaller closed questions and answering those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5583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Observational Research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In a wide range of investigations it is impossible to control the quantities that you are measuring</a:t>
            </a:r>
          </a:p>
          <a:p>
            <a:r>
              <a:rPr lang="en-GB" dirty="0"/>
              <a:t>In this case, you gather as much data as possible and then examine it to look for unexpected objects or relationships</a:t>
            </a:r>
          </a:p>
          <a:p>
            <a:pPr lvl="1"/>
            <a:r>
              <a:rPr lang="en-GB" dirty="0"/>
              <a:t>Create an instrument or method for making observations that have not been made before</a:t>
            </a:r>
          </a:p>
          <a:p>
            <a:pPr lvl="1"/>
            <a:r>
              <a:rPr lang="en-GB" dirty="0"/>
              <a:t>Carry out observations, recording as much detail as possible, searching for unexpected objects or relationships</a:t>
            </a:r>
          </a:p>
          <a:p>
            <a:pPr lvl="1"/>
            <a:r>
              <a:rPr lang="en-GB" dirty="0"/>
              <a:t>Present results and stimulate further research</a:t>
            </a:r>
          </a:p>
          <a:p>
            <a:r>
              <a:rPr lang="en-GB" dirty="0"/>
              <a:t>With very large data sets this becomes data mining</a:t>
            </a:r>
          </a:p>
        </p:txBody>
      </p:sp>
    </p:spTree>
    <p:extLst>
      <p:ext uri="{BB962C8B-B14F-4D97-AF65-F5344CB8AC3E}">
        <p14:creationId xmlns:p14="http://schemas.microsoft.com/office/powerpoint/2010/main" val="39406335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Industrial and Applied Research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Many research projects are focussed on creating or improving existing systems</a:t>
            </a:r>
          </a:p>
          <a:p>
            <a:pPr lvl="1"/>
            <a:r>
              <a:rPr lang="en-GB" dirty="0"/>
              <a:t>Identify market need for product</a:t>
            </a:r>
          </a:p>
          <a:p>
            <a:pPr lvl="1"/>
            <a:r>
              <a:rPr lang="en-GB" dirty="0"/>
              <a:t>Design product with the potential to meet the need</a:t>
            </a:r>
          </a:p>
          <a:p>
            <a:pPr lvl="1"/>
            <a:r>
              <a:rPr lang="en-GB" dirty="0"/>
              <a:t>Build prototype products</a:t>
            </a:r>
          </a:p>
          <a:p>
            <a:pPr lvl="1"/>
            <a:r>
              <a:rPr lang="en-GB" dirty="0"/>
              <a:t>Determine whether prototypes function as desired</a:t>
            </a:r>
          </a:p>
          <a:p>
            <a:pPr lvl="1"/>
            <a:r>
              <a:rPr lang="en-GB" dirty="0"/>
              <a:t>Optimise products </a:t>
            </a:r>
            <a:r>
              <a:rPr lang="en-GB" dirty="0" err="1"/>
              <a:t>wrt</a:t>
            </a:r>
            <a:r>
              <a:rPr lang="en-GB" dirty="0"/>
              <a:t> cost, speed, environmental conditions and other factors that affect profit</a:t>
            </a:r>
          </a:p>
          <a:p>
            <a:pPr lvl="1"/>
            <a:r>
              <a:rPr lang="en-GB" dirty="0"/>
              <a:t>Bring product to market and continue</a:t>
            </a:r>
          </a:p>
          <a:p>
            <a:r>
              <a:rPr lang="en-GB" dirty="0"/>
              <a:t>If the product is new and unique it may be patentable</a:t>
            </a:r>
          </a:p>
        </p:txBody>
      </p:sp>
    </p:spTree>
    <p:extLst>
      <p:ext uri="{BB962C8B-B14F-4D97-AF65-F5344CB8AC3E}">
        <p14:creationId xmlns:p14="http://schemas.microsoft.com/office/powerpoint/2010/main" val="27119797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Credibility of research findings </a:t>
            </a:r>
            <a:endParaRPr lang="en-US" altLang="zh-CN" dirty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Research findings must be credible</a:t>
            </a:r>
          </a:p>
          <a:p>
            <a:r>
              <a:rPr lang="en-GB" dirty="0"/>
              <a:t>Credibility tests </a:t>
            </a:r>
          </a:p>
          <a:p>
            <a:pPr lvl="1"/>
            <a:r>
              <a:rPr lang="en-GB" b="1" dirty="0"/>
              <a:t>Reliability</a:t>
            </a:r>
            <a:r>
              <a:rPr lang="en-GB" dirty="0"/>
              <a:t> </a:t>
            </a:r>
          </a:p>
          <a:p>
            <a:pPr lvl="2"/>
            <a:r>
              <a:rPr lang="en-GB" dirty="0"/>
              <a:t>Will the research give the same result if run a second time? Or by a different researcher?</a:t>
            </a:r>
          </a:p>
          <a:p>
            <a:pPr lvl="1"/>
            <a:r>
              <a:rPr lang="en-GB" b="1" dirty="0"/>
              <a:t>Validity</a:t>
            </a:r>
          </a:p>
          <a:p>
            <a:pPr lvl="2"/>
            <a:r>
              <a:rPr lang="en-GB" dirty="0"/>
              <a:t>Is this an appropriate way to research this topic?</a:t>
            </a:r>
          </a:p>
          <a:p>
            <a:pPr lvl="2"/>
            <a:r>
              <a:rPr lang="en-GB" dirty="0"/>
              <a:t>Are you asking the right questions?</a:t>
            </a:r>
          </a:p>
          <a:p>
            <a:pPr lvl="2"/>
            <a:r>
              <a:rPr lang="en-GB" dirty="0"/>
              <a:t>Are you asking the right people? Or collecting the right data?</a:t>
            </a:r>
          </a:p>
          <a:p>
            <a:pPr lvl="1"/>
            <a:r>
              <a:rPr lang="en-GB" b="1" dirty="0" err="1"/>
              <a:t>Generalisability</a:t>
            </a:r>
            <a:endParaRPr lang="en-GB" b="1" dirty="0"/>
          </a:p>
          <a:p>
            <a:pPr lvl="2"/>
            <a:r>
              <a:rPr lang="en-GB" dirty="0"/>
              <a:t>Do the results apply globally? Locally? To the same business sector?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70573-15BC-4E52-80DE-6EDD95C31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Triangulating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A930E7-22E5-4EA8-B2BA-E03660877D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 research project uses a single technique to study a problem</a:t>
            </a:r>
          </a:p>
          <a:p>
            <a:r>
              <a:rPr lang="en-GB" dirty="0"/>
              <a:t>Good research will use multiple techniques and compare the results generated by each one</a:t>
            </a:r>
          </a:p>
          <a:p>
            <a:r>
              <a:rPr lang="en-GB" dirty="0"/>
              <a:t>Computing/Electronics projects generally use three of:</a:t>
            </a:r>
          </a:p>
          <a:p>
            <a:pPr lvl="1"/>
            <a:r>
              <a:rPr lang="en-GB" dirty="0"/>
              <a:t>Literature review (always use this one)</a:t>
            </a:r>
          </a:p>
          <a:p>
            <a:pPr lvl="1"/>
            <a:r>
              <a:rPr lang="en-GB" dirty="0"/>
              <a:t>Hardware/software development</a:t>
            </a:r>
          </a:p>
          <a:p>
            <a:pPr lvl="1"/>
            <a:r>
              <a:rPr lang="en-GB" dirty="0"/>
              <a:t>Experiment</a:t>
            </a:r>
          </a:p>
          <a:p>
            <a:pPr lvl="1"/>
            <a:r>
              <a:rPr lang="en-GB" dirty="0"/>
              <a:t>Case study</a:t>
            </a:r>
          </a:p>
          <a:p>
            <a:pPr lvl="1"/>
            <a:r>
              <a:rPr lang="en-GB" dirty="0"/>
              <a:t>Survey</a:t>
            </a:r>
          </a:p>
        </p:txBody>
      </p:sp>
    </p:spTree>
    <p:extLst>
      <p:ext uri="{BB962C8B-B14F-4D97-AF65-F5344CB8AC3E}">
        <p14:creationId xmlns:p14="http://schemas.microsoft.com/office/powerpoint/2010/main" val="42846171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Library Research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67512" lvl="2" indent="0">
              <a:buNone/>
            </a:pPr>
            <a:r>
              <a:rPr lang="en-GB" i="1" dirty="0"/>
              <a:t>There is nothing like a few months in the lab to save a few hours in the library – A</a:t>
            </a:r>
            <a:r>
              <a:rPr lang="en-GB" i="1" cap="small" dirty="0"/>
              <a:t>non</a:t>
            </a:r>
            <a:r>
              <a:rPr lang="en-GB" i="1" dirty="0"/>
              <a:t>.</a:t>
            </a:r>
          </a:p>
          <a:p>
            <a:endParaRPr lang="en-GB" dirty="0"/>
          </a:p>
          <a:p>
            <a:r>
              <a:rPr lang="en-GB" dirty="0"/>
              <a:t>A lot of research has already been performed</a:t>
            </a:r>
          </a:p>
          <a:p>
            <a:r>
              <a:rPr lang="en-GB" dirty="0"/>
              <a:t>It is irresponsible to go far into a project without investigating whether the answer has already been discovered</a:t>
            </a:r>
          </a:p>
          <a:p>
            <a:r>
              <a:rPr lang="en-GB" dirty="0"/>
              <a:t>This is particularly important when addressing open questions, as some of the answers to the component close questions may already be known</a:t>
            </a:r>
          </a:p>
          <a:p>
            <a:r>
              <a:rPr lang="en-GB" dirty="0"/>
              <a:t>Hence the literature review</a:t>
            </a:r>
          </a:p>
        </p:txBody>
      </p:sp>
    </p:spTree>
    <p:extLst>
      <p:ext uri="{BB962C8B-B14F-4D97-AF65-F5344CB8AC3E}">
        <p14:creationId xmlns:p14="http://schemas.microsoft.com/office/powerpoint/2010/main" val="20253491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Software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This strategy involves developing novel software and testing that it works effectively</a:t>
            </a:r>
          </a:p>
          <a:p>
            <a:r>
              <a:rPr lang="en-GB" dirty="0"/>
              <a:t>Software development projects</a:t>
            </a:r>
          </a:p>
          <a:p>
            <a:pPr lvl="1"/>
            <a:r>
              <a:rPr lang="en-GB" dirty="0"/>
              <a:t>Designing and building a database to act as a scheduling system</a:t>
            </a:r>
          </a:p>
          <a:p>
            <a:pPr lvl="1"/>
            <a:r>
              <a:rPr lang="en-GB" dirty="0"/>
              <a:t>Designing and building a game-playing robot</a:t>
            </a:r>
          </a:p>
          <a:p>
            <a:pPr lvl="1"/>
            <a:r>
              <a:rPr lang="en-GB" dirty="0"/>
              <a:t>Designing and building an educational website</a:t>
            </a:r>
          </a:p>
          <a:p>
            <a:pPr lvl="1"/>
            <a:r>
              <a:rPr lang="en-GB" dirty="0"/>
              <a:t>Designing and building a website to collect usability data</a:t>
            </a:r>
          </a:p>
          <a:p>
            <a:r>
              <a:rPr lang="en-GB" dirty="0"/>
              <a:t>Not software development projects</a:t>
            </a:r>
          </a:p>
          <a:p>
            <a:pPr lvl="1"/>
            <a:r>
              <a:rPr lang="en-GB" dirty="0"/>
              <a:t>Using an existing website to collect questionnaire data</a:t>
            </a:r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defPPr>
              <a:defRPr lang="en-GB"/>
            </a:defPPr>
            <a:lvl1pPr algn="r" rtl="0" eaLnBrk="1" fontAlgn="base" latinLnBrk="0" hangingPunct="1">
              <a:spcBef>
                <a:spcPct val="0"/>
              </a:spcBef>
              <a:spcAft>
                <a:spcPct val="0"/>
              </a:spcAft>
              <a:defRPr kumimoji="0" sz="1800" kern="1200">
                <a:solidFill>
                  <a:srgbClr val="FFFFFF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9D8DC0F4-76EC-4928-B389-C9FEDA3416A3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7012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Using Multiple Methods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In any given project, the overall project may be of one type overall but it may be necessary to utilise multiple methods in order to answer the research question</a:t>
            </a:r>
          </a:p>
          <a:p>
            <a:pPr lvl="1"/>
            <a:r>
              <a:rPr lang="en-GB" dirty="0"/>
              <a:t>Identify the research question</a:t>
            </a:r>
          </a:p>
          <a:p>
            <a:pPr lvl="1"/>
            <a:r>
              <a:rPr lang="en-GB" dirty="0"/>
              <a:t>Break the question down into several closed questions</a:t>
            </a:r>
          </a:p>
          <a:p>
            <a:pPr lvl="1"/>
            <a:r>
              <a:rPr lang="en-GB" dirty="0"/>
              <a:t>Perform library research to see if any of the closed questions have been answered</a:t>
            </a:r>
          </a:p>
          <a:p>
            <a:pPr lvl="1"/>
            <a:r>
              <a:rPr lang="en-GB" dirty="0"/>
              <a:t>Collect data in some manner to answer unanswered questions</a:t>
            </a:r>
          </a:p>
          <a:p>
            <a:pPr lvl="1"/>
            <a:r>
              <a:rPr lang="en-GB" dirty="0"/>
              <a:t>Identify relationships as appropriate</a:t>
            </a:r>
          </a:p>
          <a:p>
            <a:pPr lvl="1"/>
            <a:r>
              <a:rPr lang="en-GB" dirty="0"/>
              <a:t>Perform an experiment to test relationships</a:t>
            </a:r>
          </a:p>
        </p:txBody>
      </p:sp>
    </p:spTree>
    <p:extLst>
      <p:ext uri="{BB962C8B-B14F-4D97-AF65-F5344CB8AC3E}">
        <p14:creationId xmlns:p14="http://schemas.microsoft.com/office/powerpoint/2010/main" val="31496075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Case Study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688632"/>
          </a:xfrm>
        </p:spPr>
        <p:txBody>
          <a:bodyPr>
            <a:normAutofit/>
          </a:bodyPr>
          <a:lstStyle/>
          <a:p>
            <a:r>
              <a:rPr lang="en-GB" dirty="0"/>
              <a:t>A case study is an intensive examination of a single instance of a phenomenon of interest</a:t>
            </a:r>
          </a:p>
          <a:p>
            <a:pPr lvl="1"/>
            <a:r>
              <a:rPr lang="en-GB" dirty="0"/>
              <a:t>E.g. a company, an event, a process or a technology</a:t>
            </a:r>
          </a:p>
          <a:p>
            <a:r>
              <a:rPr lang="en-GB" dirty="0"/>
              <a:t>Involves gathering very detailed data and using it to explain what is happening</a:t>
            </a:r>
          </a:p>
          <a:p>
            <a:pPr lvl="1"/>
            <a:r>
              <a:rPr lang="en-GB" dirty="0"/>
              <a:t>E.g. visiting schools to investigate the use of iPads in the classroom</a:t>
            </a:r>
          </a:p>
          <a:p>
            <a:pPr lvl="1"/>
            <a:r>
              <a:rPr lang="en-GB" dirty="0"/>
              <a:t>Difficult to repeat (low reliability) but is very focussed on the phenomenon studied (high validity)</a:t>
            </a:r>
          </a:p>
          <a:p>
            <a:r>
              <a:rPr lang="en-GB" dirty="0"/>
              <a:t>Can be very time-consuming and requires good access to the phenomenon of interest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defPPr>
              <a:defRPr lang="en-GB"/>
            </a:defPPr>
            <a:lvl1pPr algn="r" rtl="0" eaLnBrk="1" fontAlgn="base" latinLnBrk="0" hangingPunct="1">
              <a:spcBef>
                <a:spcPct val="0"/>
              </a:spcBef>
              <a:spcAft>
                <a:spcPct val="0"/>
              </a:spcAft>
              <a:defRPr kumimoji="0" sz="1800" kern="1200">
                <a:solidFill>
                  <a:srgbClr val="FFFFFF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9D8DC0F4-76EC-4928-B389-C9FEDA3416A3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8304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Survey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An investigation into opinions through questionnaires or interviews</a:t>
            </a:r>
          </a:p>
          <a:p>
            <a:r>
              <a:rPr lang="en-GB" dirty="0"/>
              <a:t>The design of questionnaires and interviews is complex and must be prototyped before use</a:t>
            </a:r>
          </a:p>
          <a:p>
            <a:r>
              <a:rPr lang="en-GB" dirty="0"/>
              <a:t>All questions must be written with great care</a:t>
            </a:r>
          </a:p>
          <a:p>
            <a:r>
              <a:rPr lang="en-GB" dirty="0"/>
              <a:t>Respondents are questioned either verbally, in writing or via computer and their responses noted</a:t>
            </a:r>
          </a:p>
          <a:p>
            <a:r>
              <a:rPr lang="en-GB" dirty="0"/>
              <a:t>May be able to generalise from small samples to large populations</a:t>
            </a:r>
          </a:p>
          <a:p>
            <a:r>
              <a:rPr lang="en-GB" dirty="0"/>
              <a:t>Good for getting large amounts of subjective data in a short amount of time</a:t>
            </a:r>
          </a:p>
          <a:p>
            <a:r>
              <a:rPr lang="en-GB" dirty="0"/>
              <a:t>Good for ‘what’ and ‘how’ questions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defPPr>
              <a:defRPr lang="en-GB"/>
            </a:defPPr>
            <a:lvl1pPr algn="r" rtl="0" eaLnBrk="1" fontAlgn="base" latinLnBrk="0" hangingPunct="1">
              <a:spcBef>
                <a:spcPct val="0"/>
              </a:spcBef>
              <a:spcAft>
                <a:spcPct val="0"/>
              </a:spcAft>
              <a:defRPr kumimoji="0" sz="1800" kern="1200">
                <a:solidFill>
                  <a:srgbClr val="FFFFFF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9D8DC0F4-76EC-4928-B389-C9FEDA3416A3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0545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Experiments as Research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In science &amp; engineering the most common approach to research is the </a:t>
            </a:r>
            <a:r>
              <a:rPr lang="en-GB" i="1" dirty="0"/>
              <a:t>experiment</a:t>
            </a:r>
            <a:endParaRPr lang="en-GB" dirty="0"/>
          </a:p>
          <a:p>
            <a:r>
              <a:rPr lang="en-GB" dirty="0"/>
              <a:t>This aims to investigate a process by looking at what effect changes to the inputs of that process have on the outputs of a process</a:t>
            </a:r>
          </a:p>
          <a:p>
            <a:pPr lvl="1"/>
            <a:r>
              <a:rPr lang="en-GB" dirty="0"/>
              <a:t>If I change the input voltage what happens?</a:t>
            </a:r>
          </a:p>
          <a:p>
            <a:pPr lvl="1"/>
            <a:r>
              <a:rPr lang="en-GB" dirty="0"/>
              <a:t>If I change the interface design what happens?</a:t>
            </a:r>
          </a:p>
          <a:p>
            <a:pPr lvl="1"/>
            <a:r>
              <a:rPr lang="en-GB" dirty="0"/>
              <a:t>If I change the network configuration what happens?</a:t>
            </a:r>
          </a:p>
          <a:p>
            <a:pPr lvl="1"/>
            <a:r>
              <a:rPr lang="en-GB" dirty="0"/>
              <a:t>If I replace this software package with another one what happens?</a:t>
            </a:r>
          </a:p>
          <a:p>
            <a:r>
              <a:rPr lang="en-GB" i="1" dirty="0"/>
              <a:t>What happens?</a:t>
            </a:r>
            <a:r>
              <a:rPr lang="en-GB" dirty="0"/>
              <a:t> is an important question that must be asked before we can work out </a:t>
            </a:r>
            <a:r>
              <a:rPr lang="en-GB" i="1" dirty="0"/>
              <a:t>why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9D8DC0F4-76EC-4928-B389-C9FEDA3416A3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5356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Experimental Research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Experimental research is interested in measuring either quantities or relationships</a:t>
            </a:r>
          </a:p>
          <a:p>
            <a:r>
              <a:rPr lang="en-GB" dirty="0"/>
              <a:t>Measuring a single value can be performed by</a:t>
            </a:r>
          </a:p>
          <a:p>
            <a:pPr lvl="1"/>
            <a:r>
              <a:rPr lang="en-GB" dirty="0"/>
              <a:t>Identifying the thing to be measured</a:t>
            </a:r>
          </a:p>
          <a:p>
            <a:pPr lvl="1"/>
            <a:r>
              <a:rPr lang="en-GB" dirty="0"/>
              <a:t>Design a procedure to measure it</a:t>
            </a:r>
          </a:p>
          <a:p>
            <a:pPr lvl="1"/>
            <a:r>
              <a:rPr lang="en-GB" dirty="0"/>
              <a:t>Perform the experiments</a:t>
            </a:r>
          </a:p>
          <a:p>
            <a:pPr lvl="1"/>
            <a:r>
              <a:rPr lang="en-GB" dirty="0"/>
              <a:t>Analyse and report on the accuracy of the results</a:t>
            </a:r>
          </a:p>
          <a:p>
            <a:r>
              <a:rPr lang="en-GB" dirty="0"/>
              <a:t>These measurements can be affected by two type of error</a:t>
            </a:r>
          </a:p>
          <a:p>
            <a:pPr lvl="1"/>
            <a:r>
              <a:rPr lang="en-GB" dirty="0"/>
              <a:t>Random errors – continual variation in the value being measured</a:t>
            </a:r>
          </a:p>
          <a:p>
            <a:pPr lvl="1"/>
            <a:r>
              <a:rPr lang="en-GB" dirty="0"/>
              <a:t>Systematic errors – errors due to the measuring methods used</a:t>
            </a:r>
          </a:p>
        </p:txBody>
      </p:sp>
    </p:spTree>
    <p:extLst>
      <p:ext uri="{BB962C8B-B14F-4D97-AF65-F5344CB8AC3E}">
        <p14:creationId xmlns:p14="http://schemas.microsoft.com/office/powerpoint/2010/main" val="41875589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Experimental Research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This is what is commonly referred to as the ‘Scientific Method’</a:t>
            </a:r>
          </a:p>
          <a:p>
            <a:pPr lvl="1"/>
            <a:r>
              <a:rPr lang="en-GB" dirty="0"/>
              <a:t>State a hypothesis</a:t>
            </a:r>
          </a:p>
          <a:p>
            <a:pPr lvl="1"/>
            <a:r>
              <a:rPr lang="en-GB" dirty="0"/>
              <a:t>Design an experimental procedure to test the hypothesis</a:t>
            </a:r>
          </a:p>
          <a:p>
            <a:pPr lvl="1"/>
            <a:r>
              <a:rPr lang="en-GB" dirty="0"/>
              <a:t>Construct any necessary software</a:t>
            </a:r>
          </a:p>
          <a:p>
            <a:pPr lvl="1"/>
            <a:r>
              <a:rPr lang="en-GB" dirty="0"/>
              <a:t>Perform the experiments</a:t>
            </a:r>
          </a:p>
          <a:p>
            <a:pPr lvl="1"/>
            <a:r>
              <a:rPr lang="en-GB" dirty="0"/>
              <a:t>Analyse the data from the experiment to determine how likely it is that the hypothesis can be disproved</a:t>
            </a:r>
          </a:p>
          <a:p>
            <a:pPr lvl="1"/>
            <a:r>
              <a:rPr lang="en-GB" dirty="0"/>
              <a:t>Refine or correct the hypothesis and continue if necessary</a:t>
            </a:r>
          </a:p>
        </p:txBody>
      </p:sp>
    </p:spTree>
    <p:extLst>
      <p:ext uri="{BB962C8B-B14F-4D97-AF65-F5344CB8AC3E}">
        <p14:creationId xmlns:p14="http://schemas.microsoft.com/office/powerpoint/2010/main" val="38581691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Experimental Research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Measuring a relationship can be performed by</a:t>
            </a:r>
          </a:p>
          <a:p>
            <a:pPr lvl="1"/>
            <a:r>
              <a:rPr lang="en-GB" dirty="0"/>
              <a:t>Observe a phenomenon and develop testable questions</a:t>
            </a:r>
          </a:p>
          <a:p>
            <a:pPr lvl="1"/>
            <a:r>
              <a:rPr lang="en-GB" dirty="0"/>
              <a:t>Identify control variables and response functions</a:t>
            </a:r>
          </a:p>
          <a:p>
            <a:pPr lvl="1"/>
            <a:r>
              <a:rPr lang="en-GB" dirty="0"/>
              <a:t>Design an experimental procedure to vary the control variables, measure the response variables, keep all other factors constant</a:t>
            </a:r>
          </a:p>
          <a:p>
            <a:pPr lvl="1"/>
            <a:r>
              <a:rPr lang="en-GB" dirty="0"/>
              <a:t>Perform the experiments</a:t>
            </a:r>
          </a:p>
          <a:p>
            <a:pPr lvl="1"/>
            <a:r>
              <a:rPr lang="en-GB" dirty="0"/>
              <a:t>Analyse the relationship between the control variables and response variables</a:t>
            </a:r>
          </a:p>
          <a:p>
            <a:pPr lvl="1"/>
            <a:r>
              <a:rPr lang="en-GB" dirty="0"/>
              <a:t>Characterise the relationship mathematically where possible</a:t>
            </a:r>
          </a:p>
          <a:p>
            <a:endParaRPr lang="en-GB" dirty="0"/>
          </a:p>
          <a:p>
            <a:r>
              <a:rPr lang="en-GB" dirty="0"/>
              <a:t>We can treat what is happening as a ‘black box’ process</a:t>
            </a:r>
          </a:p>
          <a:p>
            <a:pPr lvl="1"/>
            <a:r>
              <a:rPr lang="en-GB" dirty="0"/>
              <a:t>If we know what goes in, we can predict what comes out</a:t>
            </a:r>
          </a:p>
        </p:txBody>
      </p:sp>
    </p:spTree>
    <p:extLst>
      <p:ext uri="{BB962C8B-B14F-4D97-AF65-F5344CB8AC3E}">
        <p14:creationId xmlns:p14="http://schemas.microsoft.com/office/powerpoint/2010/main" val="32572098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Black Box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23</a:t>
            </a:fld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333439" y="4293096"/>
            <a:ext cx="2808312" cy="1944216"/>
          </a:xfrm>
          <a:prstGeom prst="rect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  <a:latin typeface="+mj-lt"/>
              </a:rPr>
              <a:t>PROCESS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741151" y="4653136"/>
            <a:ext cx="2376264" cy="0"/>
          </a:xfrm>
          <a:prstGeom prst="straightConnector1">
            <a:avLst/>
          </a:prstGeom>
          <a:ln w="76200">
            <a:tailEnd type="triangle"/>
          </a:ln>
          <a:effectLst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741151" y="5085184"/>
            <a:ext cx="2376264" cy="0"/>
          </a:xfrm>
          <a:prstGeom prst="straightConnector1">
            <a:avLst/>
          </a:prstGeom>
          <a:ln w="76200">
            <a:tailEnd type="triangle"/>
          </a:ln>
          <a:effectLst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741151" y="5517232"/>
            <a:ext cx="2376264" cy="0"/>
          </a:xfrm>
          <a:prstGeom prst="straightConnector1">
            <a:avLst/>
          </a:prstGeom>
          <a:ln w="76200">
            <a:tailEnd type="triangle"/>
          </a:ln>
          <a:effectLst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741151" y="5949280"/>
            <a:ext cx="2376264" cy="0"/>
          </a:xfrm>
          <a:prstGeom prst="straightConnector1">
            <a:avLst/>
          </a:prstGeom>
          <a:ln w="76200">
            <a:tailEnd type="triangle"/>
          </a:ln>
          <a:effectLst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885167" y="3885736"/>
            <a:ext cx="19159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Controlled inputs</a:t>
            </a:r>
          </a:p>
          <a:p>
            <a:pPr algn="ctr"/>
            <a:r>
              <a:rPr lang="en-GB" dirty="0"/>
              <a:t>(factors)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58330" y="443711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8796" y="489587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50224" y="533256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97500" y="5701898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…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6377451" y="4665322"/>
            <a:ext cx="2376264" cy="0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  <a:effectLst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6377451" y="5097370"/>
            <a:ext cx="2376264" cy="0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  <a:effectLst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6377451" y="5529418"/>
            <a:ext cx="2376264" cy="0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  <a:effectLst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6377451" y="5961466"/>
            <a:ext cx="2376264" cy="0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  <a:effectLst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829371" y="3901260"/>
            <a:ext cx="14029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Outputs</a:t>
            </a:r>
          </a:p>
          <a:p>
            <a:pPr algn="ctr"/>
            <a:r>
              <a:rPr lang="en-GB" dirty="0"/>
              <a:t>(responses)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791517" y="448065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781983" y="493941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783411" y="537611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740221" y="5756887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…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 flipH="1">
            <a:off x="3859744" y="2204864"/>
            <a:ext cx="14425" cy="1881793"/>
          </a:xfrm>
          <a:prstGeom prst="straightConnector1">
            <a:avLst/>
          </a:prstGeom>
          <a:ln w="76200">
            <a:solidFill>
              <a:srgbClr val="00B0F0"/>
            </a:solidFill>
            <a:tailEnd type="triangle"/>
          </a:ln>
          <a:effectLst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3564562" y="1309231"/>
            <a:ext cx="21595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Uncontrolled inputs</a:t>
            </a:r>
          </a:p>
          <a:p>
            <a:pPr algn="ctr"/>
            <a:r>
              <a:rPr lang="en-GB" dirty="0"/>
              <a:t>(co-factors)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 flipH="1">
            <a:off x="4490822" y="2204864"/>
            <a:ext cx="14425" cy="1881793"/>
          </a:xfrm>
          <a:prstGeom prst="straightConnector1">
            <a:avLst/>
          </a:prstGeom>
          <a:ln w="76200">
            <a:solidFill>
              <a:srgbClr val="00B0F0"/>
            </a:solidFill>
            <a:tailEnd type="triangle"/>
          </a:ln>
          <a:effectLst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H="1">
            <a:off x="5107475" y="2204864"/>
            <a:ext cx="14425" cy="1881793"/>
          </a:xfrm>
          <a:prstGeom prst="straightConnector1">
            <a:avLst/>
          </a:prstGeom>
          <a:ln w="76200">
            <a:solidFill>
              <a:srgbClr val="00B0F0"/>
            </a:solidFill>
            <a:tailEnd type="triangle"/>
          </a:ln>
          <a:effectLst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H="1">
            <a:off x="5709703" y="2204863"/>
            <a:ext cx="14425" cy="1881793"/>
          </a:xfrm>
          <a:prstGeom prst="straightConnector1">
            <a:avLst/>
          </a:prstGeom>
          <a:ln w="76200">
            <a:solidFill>
              <a:srgbClr val="00B0F0"/>
            </a:solidFill>
            <a:tailEnd type="triangle"/>
          </a:ln>
          <a:effectLst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 rot="16200000">
            <a:off x="2890067" y="2824477"/>
            <a:ext cx="15840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Different machine</a:t>
            </a:r>
          </a:p>
        </p:txBody>
      </p:sp>
      <p:sp>
        <p:nvSpPr>
          <p:cNvPr id="43" name="TextBox 42"/>
          <p:cNvSpPr txBox="1"/>
          <p:nvPr/>
        </p:nvSpPr>
        <p:spPr>
          <a:xfrm rot="16200000">
            <a:off x="3497906" y="2842986"/>
            <a:ext cx="15728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Different operator</a:t>
            </a:r>
          </a:p>
        </p:txBody>
      </p:sp>
      <p:sp>
        <p:nvSpPr>
          <p:cNvPr id="44" name="TextBox 43"/>
          <p:cNvSpPr txBox="1"/>
          <p:nvPr/>
        </p:nvSpPr>
        <p:spPr>
          <a:xfrm rot="16200000">
            <a:off x="3973463" y="2701890"/>
            <a:ext cx="18549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Ambient temperature</a:t>
            </a:r>
          </a:p>
        </p:txBody>
      </p:sp>
      <p:sp>
        <p:nvSpPr>
          <p:cNvPr id="45" name="TextBox 44"/>
          <p:cNvSpPr txBox="1"/>
          <p:nvPr/>
        </p:nvSpPr>
        <p:spPr>
          <a:xfrm rot="16200000">
            <a:off x="4757497" y="2869669"/>
            <a:ext cx="15584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Ambient humidity</a:t>
            </a:r>
          </a:p>
        </p:txBody>
      </p:sp>
      <p:sp>
        <p:nvSpPr>
          <p:cNvPr id="32" name="TextBox 31"/>
          <p:cNvSpPr txBox="1"/>
          <p:nvPr/>
        </p:nvSpPr>
        <p:spPr>
          <a:xfrm rot="16200000">
            <a:off x="5544157" y="2842985"/>
            <a:ext cx="10903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i="1" dirty="0">
                <a:solidFill>
                  <a:srgbClr val="FF0000"/>
                </a:solidFill>
              </a:rPr>
              <a:t>Continuous</a:t>
            </a:r>
          </a:p>
        </p:txBody>
      </p:sp>
      <p:sp>
        <p:nvSpPr>
          <p:cNvPr id="33" name="TextBox 32"/>
          <p:cNvSpPr txBox="1"/>
          <p:nvPr/>
        </p:nvSpPr>
        <p:spPr>
          <a:xfrm rot="16200000">
            <a:off x="2865415" y="2842986"/>
            <a:ext cx="8418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i="1" dirty="0">
                <a:solidFill>
                  <a:srgbClr val="FF0000"/>
                </a:solidFill>
              </a:rPr>
              <a:t>Discrete</a:t>
            </a:r>
          </a:p>
        </p:txBody>
      </p:sp>
    </p:spTree>
    <p:extLst>
      <p:ext uri="{BB962C8B-B14F-4D97-AF65-F5344CB8AC3E}">
        <p14:creationId xmlns:p14="http://schemas.microsoft.com/office/powerpoint/2010/main" val="33556765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Necessary Assumptions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If you want to improve a process (using experiments or otherwise) then you need to make sure that it is the changes you make that are actually causing the changes in output</a:t>
            </a:r>
          </a:p>
          <a:p>
            <a:r>
              <a:rPr lang="en-GB" dirty="0"/>
              <a:t>This requires us to make several assumptions about the process</a:t>
            </a:r>
          </a:p>
          <a:p>
            <a:pPr lvl="1"/>
            <a:r>
              <a:rPr lang="en-GB" dirty="0"/>
              <a:t>The process is stable</a:t>
            </a:r>
          </a:p>
          <a:p>
            <a:pPr lvl="1"/>
            <a:r>
              <a:rPr lang="en-GB" dirty="0"/>
              <a:t>Measurement systems can cover all possible responses</a:t>
            </a:r>
          </a:p>
          <a:p>
            <a:pPr lvl="1"/>
            <a:r>
              <a:rPr lang="en-GB" dirty="0"/>
              <a:t>The relationship between inputs and </a:t>
            </a:r>
            <a:r>
              <a:rPr lang="en-GB" dirty="0" err="1"/>
              <a:t>reponses</a:t>
            </a:r>
            <a:r>
              <a:rPr lang="en-GB" dirty="0"/>
              <a:t> isn’t too complicated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9D8DC0F4-76EC-4928-B389-C9FEDA3416A3}" type="slidenum">
              <a:rPr lang="en-GB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5406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Experimental Methodology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GB" dirty="0"/>
              <a:t>Once you know what data you intend to collect under what conditions, you can write a formal description of the process needed to collect the data</a:t>
            </a:r>
          </a:p>
          <a:p>
            <a:r>
              <a:rPr lang="en-GB" dirty="0"/>
              <a:t>This helps ensure that the experiment is feasible</a:t>
            </a:r>
          </a:p>
          <a:p>
            <a:r>
              <a:rPr lang="en-GB" dirty="0"/>
              <a:t>It also provides instructions for anyone who wants to repeat the experiment</a:t>
            </a:r>
          </a:p>
          <a:p>
            <a:pPr lvl="1"/>
            <a:r>
              <a:rPr lang="en-GB" dirty="0"/>
              <a:t>This also allows people to identify if there are any possible reasons for unexpected results</a:t>
            </a:r>
          </a:p>
          <a:p>
            <a:r>
              <a:rPr lang="en-GB" dirty="0"/>
              <a:t>The description should include how you will analyse the data</a:t>
            </a:r>
          </a:p>
          <a:p>
            <a:pPr lvl="1"/>
            <a:r>
              <a:rPr lang="en-GB" dirty="0"/>
              <a:t>Think back to the Data Analysis &amp; Visualisation module for this, or read </a:t>
            </a:r>
            <a:r>
              <a:rPr lang="en-GB" i="1" dirty="0"/>
              <a:t>Statistics for the Terrified</a:t>
            </a:r>
            <a:r>
              <a:rPr lang="en-GB" dirty="0"/>
              <a:t> or </a:t>
            </a:r>
            <a:r>
              <a:rPr lang="en-GB" i="1" dirty="0"/>
              <a:t>The Cartoon Guide to Statistics</a:t>
            </a:r>
            <a:endParaRPr lang="en-GB" dirty="0"/>
          </a:p>
          <a:p>
            <a:pPr lvl="1"/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9D8DC0F4-76EC-4928-B389-C9FEDA3416A3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2125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Coming Soon…</a:t>
            </a:r>
            <a:endParaRPr lang="en-US"/>
          </a:p>
        </p:txBody>
      </p:sp>
      <p:sp>
        <p:nvSpPr>
          <p:cNvPr id="1003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Next workshop: Project Planning</a:t>
            </a:r>
          </a:p>
          <a:p>
            <a:endParaRPr lang="en-GB" dirty="0"/>
          </a:p>
          <a:p>
            <a:endParaRPr lang="en-GB" dirty="0"/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/>
          <a:lstStyle/>
          <a:p>
            <a:fld id="{82B0CEF5-A40A-470B-BA13-25B297AB4A9C}" type="slidenum">
              <a:rPr lang="en-GB" smtClean="0"/>
              <a:pPr/>
              <a:t>26</a:t>
            </a:fld>
            <a:endParaRPr lang="en-GB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252C36"/>
      </a:dk2>
      <a:lt2>
        <a:srgbClr val="7C96A3"/>
      </a:lt2>
      <a:accent1>
        <a:srgbClr val="4FD093"/>
      </a:accent1>
      <a:accent2>
        <a:srgbClr val="54BCDF"/>
      </a:accent2>
      <a:accent3>
        <a:srgbClr val="A262D0"/>
      </a:accent3>
      <a:accent4>
        <a:srgbClr val="D7537B"/>
      </a:accent4>
      <a:accent5>
        <a:srgbClr val="E78045"/>
      </a:accent5>
      <a:accent6>
        <a:srgbClr val="84C350"/>
      </a:accent6>
      <a:hlink>
        <a:srgbClr val="22FFFF"/>
      </a:hlink>
      <a:folHlink>
        <a:srgbClr val="9BF3FD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4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  <a:hueMod val="106000"/>
                <a:satMod val="140000"/>
                <a:lumMod val="42000"/>
              </a:schemeClr>
              <a:schemeClr val="phClr">
                <a:tint val="98000"/>
                <a:hueMod val="92000"/>
                <a:satMod val="220000"/>
                <a:lumMod val="9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2578CA-DEC9-49C3-80AF-C113973CC9A9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5807</TotalTime>
  <Words>1729</Words>
  <Application>Microsoft Office PowerPoint</Application>
  <PresentationFormat>On-screen Show (4:3)</PresentationFormat>
  <Paragraphs>227</Paragraphs>
  <Slides>26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Tw Cen MT</vt:lpstr>
      <vt:lpstr>Circuit</vt:lpstr>
      <vt:lpstr>Research Methods</vt:lpstr>
      <vt:lpstr>What is research?</vt:lpstr>
      <vt:lpstr>What is research?</vt:lpstr>
      <vt:lpstr>So research has a purpose…</vt:lpstr>
      <vt:lpstr>Primary and Secondary Research</vt:lpstr>
      <vt:lpstr>Other types of Research</vt:lpstr>
      <vt:lpstr>Testable Questions</vt:lpstr>
      <vt:lpstr>Testable Questions</vt:lpstr>
      <vt:lpstr>Open and Closed Questions</vt:lpstr>
      <vt:lpstr>Observational Research</vt:lpstr>
      <vt:lpstr>Industrial and Applied Research</vt:lpstr>
      <vt:lpstr>Credibility of research findings </vt:lpstr>
      <vt:lpstr>Triangulating research</vt:lpstr>
      <vt:lpstr>Library Research</vt:lpstr>
      <vt:lpstr>Software Development</vt:lpstr>
      <vt:lpstr>Using Multiple Methods</vt:lpstr>
      <vt:lpstr>Case Study</vt:lpstr>
      <vt:lpstr>Survey</vt:lpstr>
      <vt:lpstr>Experiments as Research</vt:lpstr>
      <vt:lpstr>Experimental Research</vt:lpstr>
      <vt:lpstr>Experimental Research</vt:lpstr>
      <vt:lpstr>Experimental Research</vt:lpstr>
      <vt:lpstr>Black Box Processes</vt:lpstr>
      <vt:lpstr>Necessary Assumptions</vt:lpstr>
      <vt:lpstr>Experimental Methodology</vt:lpstr>
      <vt:lpstr>Coming Soon…</vt:lpstr>
    </vt:vector>
  </TitlesOfParts>
  <Company>University of Akureyri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Methodologies</dc:title>
  <dc:subject>Data Representation</dc:subject>
  <dc:creator>Nik Whitehead</dc:creator>
  <cp:lastModifiedBy>Nik Whitehead</cp:lastModifiedBy>
  <cp:revision>253</cp:revision>
  <dcterms:created xsi:type="dcterms:W3CDTF">2006-01-28T12:00:35Z</dcterms:created>
  <dcterms:modified xsi:type="dcterms:W3CDTF">2021-09-22T16:06:43Z</dcterms:modified>
</cp:coreProperties>
</file>