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44" autoAdjust="0"/>
    <p:restoredTop sz="94660"/>
  </p:normalViewPr>
  <p:slideViewPr>
    <p:cSldViewPr snapToGrid="0">
      <p:cViewPr varScale="1">
        <p:scale>
          <a:sx n="45" d="100"/>
          <a:sy n="45" d="100"/>
        </p:scale>
        <p:origin x="822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F393D3-E449-4C9D-9EE4-2A5B9C266663}" type="datetimeFigureOut">
              <a:rPr lang="en-GB" smtClean="0"/>
              <a:t>19/03/2018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41C651-A88E-41B3-A5CD-91326FAEAB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97131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30883-A244-4F11-BE7C-3C6495117F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98A704-6C5D-44B6-B408-DB925438D7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CBE9DC-FB20-489A-BDB4-044BE011DF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A6933-6977-4402-9220-662CE622BE9B}" type="datetime1">
              <a:rPr lang="en-GB" smtClean="0"/>
              <a:t>19/03/2018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B95ECF-AC06-450F-A977-BB13582D83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993546-7A98-4BE4-837D-312C4ABC34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0C893-9BA7-45BB-90C2-0AB7D02CAA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99478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100CE6-C50E-47F4-BBAC-25F8E16050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CB7674-0710-4642-84CB-C0FAA5CDA9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98C45B-9693-42A8-B2BA-D3B1302265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C97480-2B16-49DE-B467-567CA65A4C36}" type="datetime1">
              <a:rPr lang="en-GB" smtClean="0"/>
              <a:t>19/03/2018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8E31BD-65A0-447D-8ECD-1EF590530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3477AB-0174-4136-B17D-9C2133AA2E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0C893-9BA7-45BB-90C2-0AB7D02CAA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16466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7E052-FA01-4064-8A9F-9ABFE38011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6EB8A1-8626-4E57-A207-60DD715802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32CB79-2160-4145-98CC-CD8D624555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8B4E1-5937-41B6-8C4A-787E2E27DDC6}" type="datetime1">
              <a:rPr lang="en-GB" smtClean="0"/>
              <a:t>19/03/2018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65952E-91A8-4459-88AB-7C6ABC1043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10BA4-E745-455D-9EA5-6444AECD45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0C893-9BA7-45BB-90C2-0AB7D02CAA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01664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6CBE3B-D778-4DF7-879D-77D009C393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1BAB61-227B-4B6C-A24F-858F7B15E01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30B36D-6099-4748-9A99-76C8FB42B3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4A0FFC-088E-4F59-A719-0849E449CD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5DC66-045E-4A43-8146-93A85BACB0E3}" type="datetime1">
              <a:rPr lang="en-GB" smtClean="0"/>
              <a:t>19/03/2018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445F13-9DF5-428A-9ADE-B0EC2A68CA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2536A5-0371-4279-AED3-D9A8561350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0C893-9BA7-45BB-90C2-0AB7D02CAA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39005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E8B3C0-B1AB-4B4D-9B6B-9307826026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1DA4B2-4903-40D6-9FC4-62802B2E39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9918D3-29CC-4AA0-BECE-BB8EBC0105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40A4217-5875-49BF-BF72-E0136901067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5E870B-9FEF-49A7-880F-EA058038BBB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031E5A5-F35B-49E9-AC75-D71CC72244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9CA071-6850-448A-9465-5B8C06D416D0}" type="datetime1">
              <a:rPr lang="en-GB" smtClean="0"/>
              <a:t>19/03/2018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B19393-7812-4826-9A5E-CFB31FB86A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55B5C50-3555-462D-B054-E2B4DAB8A0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0C893-9BA7-45BB-90C2-0AB7D02CAA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4727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B08F90-06AF-4446-9065-B27EAFA1A5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10EC295-106E-4EAA-BCA7-01AEEF2E8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A4F2F3-F069-4F9E-9F9E-09E3EAC6A4FD}" type="datetime1">
              <a:rPr lang="en-GB" smtClean="0"/>
              <a:t>19/03/2018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445D25-5033-49C7-A38D-B6D7557674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6FB04A-428B-4CD0-BB8F-DD04209E14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0C893-9BA7-45BB-90C2-0AB7D02CAA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96878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1364B3F-5A1F-46AA-9478-2E9A2D58A7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9B6DE-C69F-4B47-B0C0-80692755F667}" type="datetime1">
              <a:rPr lang="en-GB" smtClean="0"/>
              <a:t>19/03/2018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DE7955F-9129-4835-87F1-FFA1EBDF4E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70F1E4-62F6-43A3-ACED-265490A2CE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0C893-9BA7-45BB-90C2-0AB7D02CAA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08587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5C1A81-1C21-4F04-A7E0-2637D026DF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D66BA0-A1E3-40AC-8F1A-AC29ECD0A5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5AE071-DBE4-4320-8826-E15ECD83BF3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3B2733-6FEA-4966-8A91-1B297574D5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4307B-7165-4923-B577-F10CD90445CA}" type="datetime1">
              <a:rPr lang="en-GB" smtClean="0"/>
              <a:t>19/03/2018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9F035E-1E3D-4E42-A756-3F76FEDE3E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427C1B-425B-4041-9DEC-9BA3B0E059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0C893-9BA7-45BB-90C2-0AB7D02CAA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4985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AECDD3-9BC6-4CB9-9DB2-0EE566A47C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122FDCB-BEA2-466D-9BF4-47BEE677F8F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9D0860-BA0D-4691-B9E3-FD676EEF7D8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EC7AF0-389C-45FE-9729-75288FF6D3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3DBC3-B248-4E4A-B68F-F9A09A66200F}" type="datetime1">
              <a:rPr lang="en-GB" smtClean="0"/>
              <a:t>19/03/2018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F6BDCF-8B60-4535-823C-2FFBB3FFFB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5D4A84-CD96-48E3-8AC1-FC2B0C626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0C893-9BA7-45BB-90C2-0AB7D02CAA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28493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15DABC-6DF8-45F2-889E-5D56C57999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3FEC685-81BD-4433-B7DF-9F4A8B6BF2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303528-75C3-4DF0-8AA1-D1F2D2011B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3B7C-5CCC-4E82-B2D4-FBE6AD7FE5CF}" type="datetime1">
              <a:rPr lang="en-GB" smtClean="0"/>
              <a:t>19/03/2018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8D22C3-8589-4712-966E-0D2D10A513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9B50A4-60E0-486B-B0D8-CC47393A5A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0C893-9BA7-45BB-90C2-0AB7D02CAA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91004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DA92C1B-71BD-479C-81AD-4352F11E7FB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30F825-F7F7-4EC6-8A39-CC0D83BFEF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E5C5A1-9134-4026-A460-63A3C18ED5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B9EA6-8E94-486F-8EBF-1B541551BF98}" type="datetime1">
              <a:rPr lang="en-GB" smtClean="0"/>
              <a:t>19/03/2018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35E882-6616-4305-843A-F5F804B99B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A44185-1D9B-4DEB-9EFB-FEA91CC012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0C893-9BA7-45BB-90C2-0AB7D02CAA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77703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81C0A42-BDD5-4472-B8CE-55CD576A24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9839E9-E679-4F40-8A58-D29D3FE681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456B28-3DFB-4ABB-BCC3-65A2AC94AD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1969C3-9325-4529-8B90-EB3120372876}" type="datetime1">
              <a:rPr lang="en-GB" smtClean="0"/>
              <a:t>19/03/2018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90F579-A443-4AD7-B4DB-FF5D9B855E9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9CFEE1-CDEB-4F75-94C9-9C1AFC57C1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C0C893-9BA7-45BB-90C2-0AB7D02CAA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7599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0795A8-6001-4B7A-8F96-1809FFEA8EF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Traditional Marketing Mix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1D1962-A005-4346-AC1D-8B6AAFF79BE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9940D2-C2E7-4111-BCAB-558D3B10F9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0C893-9BA7-45BB-90C2-0AB7D02CAA0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71910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469D0-FBA6-4521-BBBA-925F3EF050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 P’s and 7P’s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0B56F4-231E-4313-B234-ADC7BCDD48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Core/Traditional:</a:t>
            </a:r>
          </a:p>
          <a:p>
            <a:r>
              <a:rPr lang="en-GB" dirty="0"/>
              <a:t>Product</a:t>
            </a:r>
          </a:p>
          <a:p>
            <a:r>
              <a:rPr lang="en-GB" dirty="0"/>
              <a:t>Place (channel)</a:t>
            </a:r>
          </a:p>
          <a:p>
            <a:r>
              <a:rPr lang="en-GB" dirty="0"/>
              <a:t>Promotion (communication)</a:t>
            </a:r>
          </a:p>
          <a:p>
            <a:r>
              <a:rPr lang="en-GB" dirty="0"/>
              <a:t>Price</a:t>
            </a:r>
            <a:br>
              <a:rPr lang="en-GB" dirty="0"/>
            </a:br>
            <a:br>
              <a:rPr lang="en-GB" dirty="0"/>
            </a:br>
            <a:r>
              <a:rPr lang="en-GB" dirty="0"/>
              <a:t>AND FOR SERVICE COMPONENTS</a:t>
            </a:r>
          </a:p>
          <a:p>
            <a:r>
              <a:rPr lang="en-GB" dirty="0"/>
              <a:t>People</a:t>
            </a:r>
          </a:p>
          <a:p>
            <a:r>
              <a:rPr lang="en-GB" dirty="0"/>
              <a:t>Process</a:t>
            </a:r>
          </a:p>
          <a:p>
            <a:r>
              <a:rPr lang="en-GB" dirty="0"/>
              <a:t>Physical Evidence (environment)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9C9A40-05AC-49FA-A7C8-3CC6440FE5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0C893-9BA7-45BB-90C2-0AB7D02CAA0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99768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33F1B8-3D2A-4A22-AB22-245DBDB7A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Product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1F2050-FD5D-4783-9D04-1EFF0E6A0F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Core and Augmented</a:t>
            </a:r>
          </a:p>
          <a:p>
            <a:r>
              <a:rPr lang="en-GB" dirty="0"/>
              <a:t>Product Life Cycle</a:t>
            </a:r>
          </a:p>
          <a:p>
            <a:r>
              <a:rPr lang="en-GB" dirty="0"/>
              <a:t>Portfolio Management</a:t>
            </a:r>
          </a:p>
          <a:p>
            <a:r>
              <a:rPr lang="en-GB" dirty="0"/>
              <a:t>Adoption Cycle</a:t>
            </a:r>
          </a:p>
          <a:p>
            <a:r>
              <a:rPr lang="en-GB" dirty="0"/>
              <a:t>Diffusion Cycle</a:t>
            </a:r>
          </a:p>
          <a:p>
            <a:r>
              <a:rPr lang="en-GB" dirty="0"/>
              <a:t>Ansoff Matrix - stretches and leverages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D259B7-F125-4743-A731-652C079E11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0C893-9BA7-45BB-90C2-0AB7D02CAA0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97856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F2109C-4691-4303-9D57-CA909473A5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6D7D6E-68AF-4E8C-A113-B222FAC8FB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Channels – how they work</a:t>
            </a:r>
          </a:p>
          <a:p>
            <a:r>
              <a:rPr lang="en-GB" dirty="0"/>
              <a:t>Flows</a:t>
            </a:r>
          </a:p>
          <a:p>
            <a:r>
              <a:rPr lang="en-GB" dirty="0"/>
              <a:t>Tiers and levels</a:t>
            </a:r>
          </a:p>
          <a:p>
            <a:r>
              <a:rPr lang="en-GB" dirty="0"/>
              <a:t>Design</a:t>
            </a:r>
          </a:p>
          <a:p>
            <a:r>
              <a:rPr lang="en-GB" dirty="0"/>
              <a:t>Leadership and norms</a:t>
            </a:r>
          </a:p>
          <a:p>
            <a:r>
              <a:rPr lang="en-GB" dirty="0"/>
              <a:t>A role for all?</a:t>
            </a:r>
          </a:p>
          <a:p>
            <a:r>
              <a:rPr lang="en-GB" dirty="0"/>
              <a:t>Stability?</a:t>
            </a:r>
          </a:p>
          <a:p>
            <a:r>
              <a:rPr lang="en-GB" dirty="0"/>
              <a:t>The future?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4F7354-6D14-45C2-889A-582305EA7C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0C893-9BA7-45BB-90C2-0AB7D02CAA0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57534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50305E-5361-4D70-A158-0C28120F07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Promotion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3C5ADD-B45A-42D9-8EA9-15FA4B8C60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communications mix – Advertising, PR, Sales Promotion, Personal Selling, Sponsorship etc</a:t>
            </a:r>
          </a:p>
          <a:p>
            <a:r>
              <a:rPr lang="en-GB" dirty="0"/>
              <a:t>Message, Money, Minutes </a:t>
            </a:r>
          </a:p>
          <a:p>
            <a:r>
              <a:rPr lang="en-GB" dirty="0"/>
              <a:t>Format, Argument, Conclusion</a:t>
            </a:r>
          </a:p>
          <a:p>
            <a:r>
              <a:rPr lang="en-GB" dirty="0"/>
              <a:t>Peripheral and Central routes to persuasion</a:t>
            </a:r>
          </a:p>
          <a:p>
            <a:r>
              <a:rPr lang="en-GB" dirty="0"/>
              <a:t>Influencer models</a:t>
            </a:r>
          </a:p>
          <a:p>
            <a:r>
              <a:rPr lang="en-GB" dirty="0"/>
              <a:t>Data, OTS, and waste</a:t>
            </a:r>
          </a:p>
          <a:p>
            <a:r>
              <a:rPr lang="en-GB" dirty="0"/>
              <a:t>Sponsorship, spokespeople and attractive celebrities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D808F4-7362-459B-90BA-AAF01A3D4C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0C893-9BA7-45BB-90C2-0AB7D02CAA0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9329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88B3C-0188-4705-B581-336F798979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537670-38D7-44B3-B4E1-32183B038F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Complex neoclassical economic arguments</a:t>
            </a:r>
          </a:p>
          <a:p>
            <a:pPr marL="0" indent="0">
              <a:buNone/>
            </a:pPr>
            <a:r>
              <a:rPr lang="en-GB" dirty="0"/>
              <a:t>Accountants views of cost and reasonable profit</a:t>
            </a:r>
          </a:p>
          <a:p>
            <a:pPr marL="0" indent="0">
              <a:buNone/>
            </a:pPr>
            <a:r>
              <a:rPr lang="en-GB" dirty="0"/>
              <a:t>Porter and substitution, economics of imperfect competition, oligopolistic and monopolistic competition</a:t>
            </a:r>
          </a:p>
          <a:p>
            <a:pPr marL="0" indent="0">
              <a:buNone/>
            </a:pPr>
            <a:r>
              <a:rPr lang="en-GB" dirty="0"/>
              <a:t>Price is a function of perceived value subject to competition. Target groups and opportunity cost of money.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F2BE16-FDFF-4E6D-9CD0-E2FBB29457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0C893-9BA7-45BB-90C2-0AB7D02CAA0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1188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E35735-078B-40B3-BAF2-721EF07E52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Services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1687D9-7C17-4468-97D6-D8A072BC2C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People and skills, communication and relationships</a:t>
            </a:r>
          </a:p>
          <a:p>
            <a:r>
              <a:rPr lang="en-GB" dirty="0"/>
              <a:t>Processes to appropriate value</a:t>
            </a:r>
          </a:p>
          <a:p>
            <a:r>
              <a:rPr lang="en-GB" dirty="0"/>
              <a:t>Environments - cues to establish value, manage perceptions.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4E215-7E37-4CC6-B46E-A15DAC40BF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0C893-9BA7-45BB-90C2-0AB7D02CAA0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69529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84F03-F8D7-48DC-BCB4-5D5CCECE46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Interruptive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F2CDE4-6A54-4C8E-BD02-38BC7AF3AD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Wastefulness</a:t>
            </a:r>
          </a:p>
          <a:p>
            <a:r>
              <a:rPr lang="en-GB" dirty="0"/>
              <a:t>Repetitive</a:t>
            </a:r>
          </a:p>
          <a:p>
            <a:r>
              <a:rPr lang="en-GB" dirty="0"/>
              <a:t>Consumes talent</a:t>
            </a:r>
          </a:p>
          <a:p>
            <a:r>
              <a:rPr lang="en-GB" dirty="0"/>
              <a:t>Shallow and cynical?</a:t>
            </a:r>
          </a:p>
          <a:p>
            <a:r>
              <a:rPr lang="en-GB" dirty="0"/>
              <a:t>Consumers adapt, enjoy, share</a:t>
            </a:r>
          </a:p>
          <a:p>
            <a:r>
              <a:rPr lang="en-GB" dirty="0"/>
              <a:t>Can build relationships can have win-win</a:t>
            </a:r>
          </a:p>
          <a:p>
            <a:r>
              <a:rPr lang="en-GB" dirty="0"/>
              <a:t>“Citizenship” – stakeholder model is now supreme</a:t>
            </a:r>
          </a:p>
          <a:p>
            <a:r>
              <a:rPr lang="en-GB" dirty="0"/>
              <a:t>Philosophy of Marketing is adaptable even if not versatile – CSR?</a:t>
            </a:r>
          </a:p>
          <a:p>
            <a:r>
              <a:rPr lang="en-GB" dirty="0"/>
              <a:t>Branding has many controversies – Cambridge </a:t>
            </a:r>
            <a:r>
              <a:rPr lang="en-GB" dirty="0" err="1"/>
              <a:t>Analytica</a:t>
            </a:r>
            <a:r>
              <a:rPr lang="en-GB" dirty="0"/>
              <a:t> and political control a stretch too far?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A59C3A-E166-44EE-8DEC-8198A0B24F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0C893-9BA7-45BB-90C2-0AB7D02CAA0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9596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244</Words>
  <Application>Microsoft Office PowerPoint</Application>
  <PresentationFormat>Widescreen</PresentationFormat>
  <Paragraphs>61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Traditional Marketing Mix</vt:lpstr>
      <vt:lpstr>4 P’s and 7P’s</vt:lpstr>
      <vt:lpstr>Product</vt:lpstr>
      <vt:lpstr>Place</vt:lpstr>
      <vt:lpstr>Promotion</vt:lpstr>
      <vt:lpstr>Price</vt:lpstr>
      <vt:lpstr>Services Marketing</vt:lpstr>
      <vt:lpstr>Interruptive marketing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Traditional Marketing Mix</dc:title>
  <dc:creator>Richard</dc:creator>
  <cp:lastModifiedBy>Richard</cp:lastModifiedBy>
  <cp:revision>6</cp:revision>
  <dcterms:created xsi:type="dcterms:W3CDTF">2018-03-19T21:30:55Z</dcterms:created>
  <dcterms:modified xsi:type="dcterms:W3CDTF">2018-03-19T22:00:54Z</dcterms:modified>
</cp:coreProperties>
</file>