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31"/>
  </p:notesMasterIdLst>
  <p:sldIdLst>
    <p:sldId id="256" r:id="rId2"/>
    <p:sldId id="257" r:id="rId3"/>
    <p:sldId id="258" r:id="rId4"/>
    <p:sldId id="259" r:id="rId5"/>
    <p:sldId id="260" r:id="rId6"/>
    <p:sldId id="261" r:id="rId7"/>
    <p:sldId id="270" r:id="rId8"/>
    <p:sldId id="263" r:id="rId9"/>
    <p:sldId id="267" r:id="rId10"/>
    <p:sldId id="262" r:id="rId11"/>
    <p:sldId id="264" r:id="rId12"/>
    <p:sldId id="271" r:id="rId13"/>
    <p:sldId id="272" r:id="rId14"/>
    <p:sldId id="273" r:id="rId15"/>
    <p:sldId id="274" r:id="rId16"/>
    <p:sldId id="275" r:id="rId17"/>
    <p:sldId id="276" r:id="rId18"/>
    <p:sldId id="265" r:id="rId19"/>
    <p:sldId id="277" r:id="rId20"/>
    <p:sldId id="281" r:id="rId21"/>
    <p:sldId id="282" r:id="rId22"/>
    <p:sldId id="266" r:id="rId23"/>
    <p:sldId id="283" r:id="rId24"/>
    <p:sldId id="268" r:id="rId25"/>
    <p:sldId id="284" r:id="rId26"/>
    <p:sldId id="285" r:id="rId27"/>
    <p:sldId id="286" r:id="rId28"/>
    <p:sldId id="269" r:id="rId29"/>
    <p:sldId id="28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1E20EF4-CD28-A2CE-307A-E8E8E3B6D011}" name="Fay Sellick" initials="FS" userId="S::f.sellick@uwtsd.ac.uk::33e49df2-1a5e-4b6f-a058-8ffa3744167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F7F9C4-3A5A-45C1-B5C8-11AC251116E5}" v="1" dt="2026-01-09T15:23:20.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18" autoAdjust="0"/>
    <p:restoredTop sz="94660"/>
  </p:normalViewPr>
  <p:slideViewPr>
    <p:cSldViewPr snapToGrid="0">
      <p:cViewPr varScale="1">
        <p:scale>
          <a:sx n="78" d="100"/>
          <a:sy n="78" d="100"/>
        </p:scale>
        <p:origin x="83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38"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y Sellick" userId="33e49df2-1a5e-4b6f-a058-8ffa37441678" providerId="ADAL" clId="{618A9430-4DA9-454E-AF06-29666B771166}"/>
    <pc:docChg chg="modSld">
      <pc:chgData name="Fay Sellick" userId="33e49df2-1a5e-4b6f-a058-8ffa37441678" providerId="ADAL" clId="{618A9430-4DA9-454E-AF06-29666B771166}" dt="2026-01-09T15:49:02.041" v="85" actId="20577"/>
      <pc:docMkLst>
        <pc:docMk/>
      </pc:docMkLst>
      <pc:sldChg chg="modSp mod">
        <pc:chgData name="Fay Sellick" userId="33e49df2-1a5e-4b6f-a058-8ffa37441678" providerId="ADAL" clId="{618A9430-4DA9-454E-AF06-29666B771166}" dt="2026-01-09T15:24:29.584" v="79" actId="20577"/>
        <pc:sldMkLst>
          <pc:docMk/>
          <pc:sldMk cId="677243189" sldId="259"/>
        </pc:sldMkLst>
        <pc:spChg chg="mod">
          <ac:chgData name="Fay Sellick" userId="33e49df2-1a5e-4b6f-a058-8ffa37441678" providerId="ADAL" clId="{618A9430-4DA9-454E-AF06-29666B771166}" dt="2026-01-09T15:24:29.584" v="79" actId="20577"/>
          <ac:spMkLst>
            <pc:docMk/>
            <pc:sldMk cId="677243189" sldId="259"/>
            <ac:spMk id="4" creationId="{E6A8CB6A-27CF-B3C7-0F8C-52C9138C7D11}"/>
          </ac:spMkLst>
        </pc:spChg>
      </pc:sldChg>
      <pc:sldChg chg="modSp mod modCm">
        <pc:chgData name="Fay Sellick" userId="33e49df2-1a5e-4b6f-a058-8ffa37441678" providerId="ADAL" clId="{618A9430-4DA9-454E-AF06-29666B771166}" dt="2026-01-09T15:35:55.658" v="81" actId="20577"/>
        <pc:sldMkLst>
          <pc:docMk/>
          <pc:sldMk cId="3822884696" sldId="263"/>
        </pc:sldMkLst>
        <pc:spChg chg="mod">
          <ac:chgData name="Fay Sellick" userId="33e49df2-1a5e-4b6f-a058-8ffa37441678" providerId="ADAL" clId="{618A9430-4DA9-454E-AF06-29666B771166}" dt="2026-01-09T15:35:55.658" v="81" actId="20577"/>
          <ac:spMkLst>
            <pc:docMk/>
            <pc:sldMk cId="3822884696" sldId="263"/>
            <ac:spMk id="5" creationId="{7E6E4073-6DEC-BD05-298E-6A6963EE6C31}"/>
          </ac:spMkLst>
        </pc:spChg>
        <pc:extLst>
          <p:ext xmlns:p="http://schemas.openxmlformats.org/presentationml/2006/main" uri="{D6D511B9-2390-475A-947B-AFAB55BFBCF1}">
            <pc226:cmChg xmlns:pc226="http://schemas.microsoft.com/office/powerpoint/2022/06/main/command" chg="mod">
              <pc226:chgData name="Fay Sellick" userId="33e49df2-1a5e-4b6f-a058-8ffa37441678" providerId="ADAL" clId="{618A9430-4DA9-454E-AF06-29666B771166}" dt="2026-01-09T15:35:55.658" v="81" actId="20577"/>
              <pc2:cmMkLst xmlns:pc2="http://schemas.microsoft.com/office/powerpoint/2019/9/main/command">
                <pc:docMk/>
                <pc:sldMk cId="3822884696" sldId="263"/>
                <pc2:cmMk id="{EED5048A-616B-4882-9958-C9623379CB36}"/>
              </pc2:cmMkLst>
            </pc226:cmChg>
          </p:ext>
        </pc:extLst>
      </pc:sldChg>
      <pc:sldChg chg="modSp mod">
        <pc:chgData name="Fay Sellick" userId="33e49df2-1a5e-4b6f-a058-8ffa37441678" providerId="ADAL" clId="{618A9430-4DA9-454E-AF06-29666B771166}" dt="2026-01-09T14:57:27.460" v="3" actId="20577"/>
        <pc:sldMkLst>
          <pc:docMk/>
          <pc:sldMk cId="2246434253" sldId="270"/>
        </pc:sldMkLst>
        <pc:spChg chg="mod">
          <ac:chgData name="Fay Sellick" userId="33e49df2-1a5e-4b6f-a058-8ffa37441678" providerId="ADAL" clId="{618A9430-4DA9-454E-AF06-29666B771166}" dt="2026-01-09T14:57:27.460" v="3" actId="20577"/>
          <ac:spMkLst>
            <pc:docMk/>
            <pc:sldMk cId="2246434253" sldId="270"/>
            <ac:spMk id="5" creationId="{2D0532D0-C9D7-A058-6039-7F3247D83526}"/>
          </ac:spMkLst>
        </pc:spChg>
      </pc:sldChg>
      <pc:sldChg chg="modSp mod">
        <pc:chgData name="Fay Sellick" userId="33e49df2-1a5e-4b6f-a058-8ffa37441678" providerId="ADAL" clId="{618A9430-4DA9-454E-AF06-29666B771166}" dt="2026-01-09T15:49:02.041" v="85" actId="20577"/>
        <pc:sldMkLst>
          <pc:docMk/>
          <pc:sldMk cId="3609654399" sldId="274"/>
        </pc:sldMkLst>
        <pc:spChg chg="mod">
          <ac:chgData name="Fay Sellick" userId="33e49df2-1a5e-4b6f-a058-8ffa37441678" providerId="ADAL" clId="{618A9430-4DA9-454E-AF06-29666B771166}" dt="2026-01-09T15:49:02.041" v="85" actId="20577"/>
          <ac:spMkLst>
            <pc:docMk/>
            <pc:sldMk cId="3609654399" sldId="274"/>
            <ac:spMk id="3" creationId="{8B25DCA2-DD47-903C-0588-CB98C9D1368A}"/>
          </ac:spMkLst>
        </pc:spChg>
      </pc:sldChg>
      <pc:sldChg chg="modSp mod">
        <pc:chgData name="Fay Sellick" userId="33e49df2-1a5e-4b6f-a058-8ffa37441678" providerId="ADAL" clId="{618A9430-4DA9-454E-AF06-29666B771166}" dt="2026-01-09T15:11:30.070" v="11" actId="20577"/>
        <pc:sldMkLst>
          <pc:docMk/>
          <pc:sldMk cId="101791417" sldId="282"/>
        </pc:sldMkLst>
        <pc:spChg chg="mod">
          <ac:chgData name="Fay Sellick" userId="33e49df2-1a5e-4b6f-a058-8ffa37441678" providerId="ADAL" clId="{618A9430-4DA9-454E-AF06-29666B771166}" dt="2026-01-09T15:11:30.070" v="11" actId="20577"/>
          <ac:spMkLst>
            <pc:docMk/>
            <pc:sldMk cId="101791417" sldId="282"/>
            <ac:spMk id="5" creationId="{6657B1D1-41C4-6FBD-7501-EE783BDBB79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B05A89-8FA3-4B46-869A-4FC2DACF22ED}" type="datetimeFigureOut">
              <a:rPr lang="en-GB" smtClean="0"/>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0C887B-CFA1-4D6F-9965-38CD4D1C7034}" type="slidenum">
              <a:rPr lang="en-GB" smtClean="0"/>
              <a:t>‹#›</a:t>
            </a:fld>
            <a:endParaRPr lang="en-GB"/>
          </a:p>
        </p:txBody>
      </p:sp>
    </p:spTree>
    <p:extLst>
      <p:ext uri="{BB962C8B-B14F-4D97-AF65-F5344CB8AC3E}">
        <p14:creationId xmlns:p14="http://schemas.microsoft.com/office/powerpoint/2010/main" val="1780711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16272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0846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291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08266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3997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42963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2118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68949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01532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06858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1/9/2026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5682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1/9/2026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1045782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51"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8" descr="An abstract burst of blue and pink">
            <a:extLst>
              <a:ext uri="{FF2B5EF4-FFF2-40B4-BE49-F238E27FC236}">
                <a16:creationId xmlns:a16="http://schemas.microsoft.com/office/drawing/2014/main" id="{FA24303B-844E-305E-4A8A-E9905505686C}"/>
              </a:ext>
            </a:extLst>
          </p:cNvPr>
          <p:cNvPicPr>
            <a:picLocks noChangeAspect="1"/>
          </p:cNvPicPr>
          <p:nvPr/>
        </p:nvPicPr>
        <p:blipFill>
          <a:blip r:embed="rId2"/>
          <a:srcRect l="25"/>
          <a:stretch>
            <a:fillRect/>
          </a:stretch>
        </p:blipFill>
        <p:spPr>
          <a:xfrm>
            <a:off x="20" y="10"/>
            <a:ext cx="12188932" cy="6857990"/>
          </a:xfrm>
          <a:prstGeom prst="rect">
            <a:avLst/>
          </a:prstGeom>
        </p:spPr>
      </p:pic>
      <p:sp>
        <p:nvSpPr>
          <p:cNvPr id="24" name="Rectangle 2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BDF171E-AC6D-8F75-1CC2-AD0619E668E4}"/>
              </a:ext>
            </a:extLst>
          </p:cNvPr>
          <p:cNvSpPr/>
          <p:nvPr/>
        </p:nvSpPr>
        <p:spPr>
          <a:xfrm>
            <a:off x="2813042" y="3296019"/>
            <a:ext cx="6562887" cy="1107996"/>
          </a:xfrm>
          <a:prstGeom prst="rect">
            <a:avLst/>
          </a:prstGeom>
          <a:noFill/>
        </p:spPr>
        <p:txBody>
          <a:bodyPr wrap="none" lIns="91440" tIns="45720" rIns="91440" bIns="45720">
            <a:spAutoFit/>
          </a:bodyPr>
          <a:lstStyle/>
          <a:p>
            <a:pPr algn="ctr"/>
            <a:r>
              <a:rPr lang="en-US" sz="66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Mental Madness</a:t>
            </a:r>
          </a:p>
        </p:txBody>
      </p:sp>
      <p:sp>
        <p:nvSpPr>
          <p:cNvPr id="6" name="TextBox 5">
            <a:extLst>
              <a:ext uri="{FF2B5EF4-FFF2-40B4-BE49-F238E27FC236}">
                <a16:creationId xmlns:a16="http://schemas.microsoft.com/office/drawing/2014/main" id="{D9D82F22-4086-9C21-8C92-4EBB1876625F}"/>
              </a:ext>
            </a:extLst>
          </p:cNvPr>
          <p:cNvSpPr txBox="1"/>
          <p:nvPr/>
        </p:nvSpPr>
        <p:spPr>
          <a:xfrm>
            <a:off x="304800" y="5732206"/>
            <a:ext cx="2508242" cy="646331"/>
          </a:xfrm>
          <a:prstGeom prst="rect">
            <a:avLst/>
          </a:prstGeom>
          <a:noFill/>
        </p:spPr>
        <p:txBody>
          <a:bodyPr wrap="square" rtlCol="0">
            <a:spAutoFit/>
          </a:bodyPr>
          <a:lstStyle/>
          <a:p>
            <a:r>
              <a:rPr lang="en-GB" b="1" dirty="0"/>
              <a:t>Gethin Cardy</a:t>
            </a:r>
          </a:p>
          <a:p>
            <a:r>
              <a:rPr lang="en-GB" b="1" dirty="0"/>
              <a:t>2105599</a:t>
            </a:r>
          </a:p>
        </p:txBody>
      </p:sp>
    </p:spTree>
    <p:extLst>
      <p:ext uri="{BB962C8B-B14F-4D97-AF65-F5344CB8AC3E}">
        <p14:creationId xmlns:p14="http://schemas.microsoft.com/office/powerpoint/2010/main" val="1404540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02C2F0D-5466-1A56-7E69-D175D9E6F3AC}"/>
              </a:ext>
            </a:extLst>
          </p:cNvPr>
          <p:cNvSpPr/>
          <p:nvPr/>
        </p:nvSpPr>
        <p:spPr>
          <a:xfrm>
            <a:off x="413237" y="607593"/>
            <a:ext cx="3047437" cy="1754326"/>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Contexts</a:t>
            </a:r>
          </a:p>
          <a:p>
            <a:pPr algn="ct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 name="TextBox 4">
            <a:extLst>
              <a:ext uri="{FF2B5EF4-FFF2-40B4-BE49-F238E27FC236}">
                <a16:creationId xmlns:a16="http://schemas.microsoft.com/office/drawing/2014/main" id="{C9B2FBD8-15C9-3B9B-D284-B9D8576064A8}"/>
              </a:ext>
            </a:extLst>
          </p:cNvPr>
          <p:cNvSpPr txBox="1"/>
          <p:nvPr/>
        </p:nvSpPr>
        <p:spPr>
          <a:xfrm>
            <a:off x="727587" y="2025445"/>
            <a:ext cx="8475407" cy="4370427"/>
          </a:xfrm>
          <a:prstGeom prst="rect">
            <a:avLst/>
          </a:prstGeom>
          <a:noFill/>
        </p:spPr>
        <p:txBody>
          <a:bodyPr wrap="square" rtlCol="0">
            <a:spAutoFit/>
          </a:bodyPr>
          <a:lstStyle/>
          <a:p>
            <a:pPr marL="285750" indent="-285750">
              <a:buFont typeface="Arial" panose="020B0604020202020204" pitchFamily="34" charset="0"/>
              <a:buChar char="•"/>
            </a:pPr>
            <a:r>
              <a:rPr lang="en-GB" sz="2000" b="1" dirty="0"/>
              <a:t>Introduction.</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a:t>Aims and objectives.</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US" sz="2000" b="1" dirty="0"/>
              <a:t>Theory, policy and </a:t>
            </a:r>
            <a:r>
              <a:rPr lang="en-US" sz="2000" b="1" dirty="0" err="1"/>
              <a:t>evidence-based</a:t>
            </a:r>
            <a:r>
              <a:rPr lang="en-US" sz="2000" b="1" dirty="0"/>
              <a:t> practice.</a:t>
            </a:r>
          </a:p>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r>
              <a:rPr lang="en-US" sz="2000" b="1" dirty="0"/>
              <a:t>Activities, timeline and delivery strategies.</a:t>
            </a:r>
          </a:p>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r>
              <a:rPr lang="en-US" sz="2000" b="1" dirty="0"/>
              <a:t> Intended outcomes, success indicators and the methods for evaluating impact.</a:t>
            </a:r>
          </a:p>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r>
              <a:rPr lang="en-US" sz="2000" b="1" dirty="0"/>
              <a:t>Potential challenges, resource requirements, and sustainability considerations.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06960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1BC460-15BE-8F4B-9CED-07E18994E8CD}"/>
              </a:ext>
            </a:extLst>
          </p:cNvPr>
          <p:cNvSpPr txBox="1"/>
          <p:nvPr/>
        </p:nvSpPr>
        <p:spPr>
          <a:xfrm>
            <a:off x="997974" y="1395473"/>
            <a:ext cx="10196051" cy="4524315"/>
          </a:xfrm>
          <a:prstGeom prst="rect">
            <a:avLst/>
          </a:prstGeom>
          <a:noFill/>
        </p:spPr>
        <p:txBody>
          <a:bodyPr wrap="square" rtlCol="0">
            <a:spAutoFit/>
          </a:bodyPr>
          <a:lstStyle/>
          <a:p>
            <a:r>
              <a:rPr lang="en-GB" sz="3200" dirty="0"/>
              <a:t>Mental Madness will be a twelve-month programme delivering sessions twice a week. One session for young people aged 11 to 17 and the other for those aged 18 to 25. This ensures that the context is age appropriate and ensures that both groups are safeguarded effectively. The young people will be </a:t>
            </a:r>
            <a:r>
              <a:rPr lang="en-US" sz="3200" dirty="0"/>
              <a:t>targeted by other professionals who know the </a:t>
            </a:r>
            <a:r>
              <a:rPr lang="en-US" sz="3200" dirty="0" err="1"/>
              <a:t>programme</a:t>
            </a:r>
            <a:r>
              <a:rPr lang="en-US" sz="3200" dirty="0"/>
              <a:t>, so that it best suits the young persons needs, helping educate the young people on topics related to</a:t>
            </a:r>
            <a:r>
              <a:rPr lang="en-GB" sz="3200" dirty="0"/>
              <a:t> wellbeing and resilience. </a:t>
            </a:r>
          </a:p>
        </p:txBody>
      </p:sp>
    </p:spTree>
    <p:extLst>
      <p:ext uri="{BB962C8B-B14F-4D97-AF65-F5344CB8AC3E}">
        <p14:creationId xmlns:p14="http://schemas.microsoft.com/office/powerpoint/2010/main" val="3523756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5622-C925-A72A-60DA-7D7A655B27F4}"/>
              </a:ext>
            </a:extLst>
          </p:cNvPr>
          <p:cNvSpPr>
            <a:spLocks noGrp="1"/>
          </p:cNvSpPr>
          <p:nvPr>
            <p:ph type="title"/>
          </p:nvPr>
        </p:nvSpPr>
        <p:spPr/>
        <p:txBody>
          <a:bodyPr/>
          <a:lstStyle/>
          <a:p>
            <a:r>
              <a:rPr lang="en-GB" dirty="0"/>
              <a:t>Key Terms</a:t>
            </a:r>
          </a:p>
        </p:txBody>
      </p:sp>
      <p:sp>
        <p:nvSpPr>
          <p:cNvPr id="4" name="TextBox 3">
            <a:extLst>
              <a:ext uri="{FF2B5EF4-FFF2-40B4-BE49-F238E27FC236}">
                <a16:creationId xmlns:a16="http://schemas.microsoft.com/office/drawing/2014/main" id="{E6A8CB6A-27CF-B3C7-0F8C-52C9138C7D11}"/>
              </a:ext>
            </a:extLst>
          </p:cNvPr>
          <p:cNvSpPr txBox="1"/>
          <p:nvPr/>
        </p:nvSpPr>
        <p:spPr>
          <a:xfrm>
            <a:off x="703006" y="1883156"/>
            <a:ext cx="10967786" cy="3046988"/>
          </a:xfrm>
          <a:prstGeom prst="rect">
            <a:avLst/>
          </a:prstGeom>
          <a:noFill/>
        </p:spPr>
        <p:txBody>
          <a:bodyPr wrap="square" rtlCol="0">
            <a:spAutoFit/>
          </a:bodyPr>
          <a:lstStyle/>
          <a:p>
            <a:r>
              <a:rPr lang="en-GB" sz="3200" dirty="0"/>
              <a:t>Resiliences –</a:t>
            </a:r>
          </a:p>
          <a:p>
            <a:endParaRPr lang="en-GB" sz="3200" dirty="0"/>
          </a:p>
          <a:p>
            <a:r>
              <a:rPr lang="en-GB" sz="3200" dirty="0"/>
              <a:t>According to Rutter (1985) resiliences is </a:t>
            </a:r>
            <a:r>
              <a:rPr lang="en-US" sz="3200" dirty="0"/>
              <a:t>a sense of self-esteem and self-confidence. A belief in one’s own self-efficacy and ability to deal with change and adaptation. A repertoire of problem-solving approaches (</a:t>
            </a:r>
            <a:r>
              <a:rPr lang="en-US" sz="3200" dirty="0" err="1"/>
              <a:t>Charraighe</a:t>
            </a:r>
            <a:r>
              <a:rPr lang="en-US" sz="3200" dirty="0"/>
              <a:t>, 2019) </a:t>
            </a:r>
            <a:endParaRPr lang="en-GB" sz="3200" dirty="0"/>
          </a:p>
        </p:txBody>
      </p:sp>
    </p:spTree>
    <p:extLst>
      <p:ext uri="{BB962C8B-B14F-4D97-AF65-F5344CB8AC3E}">
        <p14:creationId xmlns:p14="http://schemas.microsoft.com/office/powerpoint/2010/main" val="677243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91D5FF-5F02-7439-61C5-1CD88B22CEFA}"/>
              </a:ext>
            </a:extLst>
          </p:cNvPr>
          <p:cNvSpPr>
            <a:spLocks noGrp="1"/>
          </p:cNvSpPr>
          <p:nvPr>
            <p:ph idx="1"/>
          </p:nvPr>
        </p:nvSpPr>
        <p:spPr>
          <a:xfrm>
            <a:off x="518160" y="985782"/>
            <a:ext cx="11155680" cy="3767328"/>
          </a:xfrm>
        </p:spPr>
        <p:txBody>
          <a:bodyPr>
            <a:normAutofit/>
          </a:bodyPr>
          <a:lstStyle/>
          <a:p>
            <a:pPr marL="0" indent="0">
              <a:buNone/>
            </a:pPr>
            <a:r>
              <a:rPr lang="en-GB" sz="2800" dirty="0"/>
              <a:t>Objective Wellbeing -</a:t>
            </a:r>
          </a:p>
        </p:txBody>
      </p:sp>
      <p:sp>
        <p:nvSpPr>
          <p:cNvPr id="2" name="TextBox 1">
            <a:extLst>
              <a:ext uri="{FF2B5EF4-FFF2-40B4-BE49-F238E27FC236}">
                <a16:creationId xmlns:a16="http://schemas.microsoft.com/office/drawing/2014/main" id="{0090B79F-2116-95D3-F143-7A6092F86C89}"/>
              </a:ext>
            </a:extLst>
          </p:cNvPr>
          <p:cNvSpPr txBox="1"/>
          <p:nvPr/>
        </p:nvSpPr>
        <p:spPr>
          <a:xfrm>
            <a:off x="727587" y="2379406"/>
            <a:ext cx="10946253" cy="1815882"/>
          </a:xfrm>
          <a:prstGeom prst="rect">
            <a:avLst/>
          </a:prstGeom>
          <a:noFill/>
        </p:spPr>
        <p:txBody>
          <a:bodyPr wrap="square" rtlCol="0">
            <a:spAutoFit/>
          </a:bodyPr>
          <a:lstStyle/>
          <a:p>
            <a:r>
              <a:rPr lang="en-US" sz="2800" dirty="0"/>
              <a:t>Stated by Smith (2018) objective wellbeing is the objective measurements or indicators which are made outside or externally to the subjective perceptions, experiences and beliefs of the person whose well-being is being measured or viewed e.g. </a:t>
            </a:r>
            <a:endParaRPr lang="en-GB" sz="2800" dirty="0"/>
          </a:p>
        </p:txBody>
      </p:sp>
    </p:spTree>
    <p:extLst>
      <p:ext uri="{BB962C8B-B14F-4D97-AF65-F5344CB8AC3E}">
        <p14:creationId xmlns:p14="http://schemas.microsoft.com/office/powerpoint/2010/main" val="3974988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E4417-C3B0-C4B0-EABB-63A8CCCEA86C}"/>
              </a:ext>
            </a:extLst>
          </p:cNvPr>
          <p:cNvSpPr>
            <a:spLocks noGrp="1"/>
          </p:cNvSpPr>
          <p:nvPr>
            <p:ph idx="1"/>
          </p:nvPr>
        </p:nvSpPr>
        <p:spPr>
          <a:xfrm>
            <a:off x="518160" y="956285"/>
            <a:ext cx="11155680" cy="3767328"/>
          </a:xfrm>
        </p:spPr>
        <p:txBody>
          <a:bodyPr>
            <a:normAutofit/>
          </a:bodyPr>
          <a:lstStyle/>
          <a:p>
            <a:pPr marL="0" indent="0">
              <a:buNone/>
            </a:pPr>
            <a:r>
              <a:rPr lang="en-GB" sz="2800" dirty="0"/>
              <a:t>Subjective Wellbeing -</a:t>
            </a:r>
          </a:p>
        </p:txBody>
      </p:sp>
      <p:sp>
        <p:nvSpPr>
          <p:cNvPr id="2" name="TextBox 1">
            <a:extLst>
              <a:ext uri="{FF2B5EF4-FFF2-40B4-BE49-F238E27FC236}">
                <a16:creationId xmlns:a16="http://schemas.microsoft.com/office/drawing/2014/main" id="{B0E5296B-0310-43F8-094B-169EC19950E6}"/>
              </a:ext>
            </a:extLst>
          </p:cNvPr>
          <p:cNvSpPr txBox="1"/>
          <p:nvPr/>
        </p:nvSpPr>
        <p:spPr>
          <a:xfrm>
            <a:off x="619432" y="2212258"/>
            <a:ext cx="10844981" cy="1815882"/>
          </a:xfrm>
          <a:prstGeom prst="rect">
            <a:avLst/>
          </a:prstGeom>
          <a:noFill/>
        </p:spPr>
        <p:txBody>
          <a:bodyPr wrap="square" rtlCol="0">
            <a:spAutoFit/>
          </a:bodyPr>
          <a:lstStyle/>
          <a:p>
            <a:r>
              <a:rPr lang="en-US" sz="2800" dirty="0"/>
              <a:t>Furthermore, Smith (2018) states that subject wellbeing is the subjective or ‘internal’ perceptions, experiences and beliefs of the person whose well-being is being measured or viewed – in short, the ‘view from the inside’ of the person in question – e.g.</a:t>
            </a:r>
            <a:endParaRPr lang="en-GB" sz="2800" dirty="0"/>
          </a:p>
        </p:txBody>
      </p:sp>
    </p:spTree>
    <p:extLst>
      <p:ext uri="{BB962C8B-B14F-4D97-AF65-F5344CB8AC3E}">
        <p14:creationId xmlns:p14="http://schemas.microsoft.com/office/powerpoint/2010/main" val="552097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C3F02D-023A-97B1-A3CF-13A28B06EDFF}"/>
              </a:ext>
            </a:extLst>
          </p:cNvPr>
          <p:cNvPicPr>
            <a:picLocks noChangeAspect="1"/>
          </p:cNvPicPr>
          <p:nvPr/>
        </p:nvPicPr>
        <p:blipFill>
          <a:blip r:embed="rId2"/>
          <a:stretch>
            <a:fillRect/>
          </a:stretch>
        </p:blipFill>
        <p:spPr>
          <a:xfrm>
            <a:off x="777910" y="1008184"/>
            <a:ext cx="5638800" cy="5638800"/>
          </a:xfrm>
          <a:prstGeom prst="rect">
            <a:avLst/>
          </a:prstGeom>
        </p:spPr>
      </p:pic>
      <p:sp>
        <p:nvSpPr>
          <p:cNvPr id="5" name="TextBox 4">
            <a:extLst>
              <a:ext uri="{FF2B5EF4-FFF2-40B4-BE49-F238E27FC236}">
                <a16:creationId xmlns:a16="http://schemas.microsoft.com/office/drawing/2014/main" id="{2D0532D0-C9D7-A058-6039-7F3247D83526}"/>
              </a:ext>
            </a:extLst>
          </p:cNvPr>
          <p:cNvSpPr txBox="1"/>
          <p:nvPr/>
        </p:nvSpPr>
        <p:spPr>
          <a:xfrm>
            <a:off x="6736081" y="1905506"/>
            <a:ext cx="5008880" cy="3046988"/>
          </a:xfrm>
          <a:prstGeom prst="rect">
            <a:avLst/>
          </a:prstGeom>
          <a:noFill/>
        </p:spPr>
        <p:txBody>
          <a:bodyPr wrap="square" rtlCol="0">
            <a:spAutoFit/>
          </a:bodyPr>
          <a:lstStyle/>
          <a:p>
            <a:r>
              <a:rPr lang="en-US" sz="2400" dirty="0"/>
              <a:t>Bronfenbrenner’s ecological systems theory explains that an individual’s development is shaped by interconnected environmental systems, from immediate surroundings like family to broader societal structures like culture (Guy-Evans, 2025)  </a:t>
            </a:r>
            <a:endParaRPr lang="en-GB" sz="2400" dirty="0"/>
          </a:p>
        </p:txBody>
      </p:sp>
    </p:spTree>
    <p:extLst>
      <p:ext uri="{BB962C8B-B14F-4D97-AF65-F5344CB8AC3E}">
        <p14:creationId xmlns:p14="http://schemas.microsoft.com/office/powerpoint/2010/main" val="2246434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750F66-C9BF-4E39-4A96-4DD1F29468DB}"/>
              </a:ext>
            </a:extLst>
          </p:cNvPr>
          <p:cNvSpPr>
            <a:spLocks noGrp="1"/>
          </p:cNvSpPr>
          <p:nvPr>
            <p:ph idx="1"/>
          </p:nvPr>
        </p:nvSpPr>
        <p:spPr>
          <a:xfrm>
            <a:off x="518160" y="985783"/>
            <a:ext cx="11155680" cy="3767328"/>
          </a:xfrm>
        </p:spPr>
        <p:txBody>
          <a:bodyPr>
            <a:normAutofit/>
          </a:bodyPr>
          <a:lstStyle/>
          <a:p>
            <a:pPr marL="0" indent="0">
              <a:buNone/>
            </a:pPr>
            <a:r>
              <a:rPr lang="en-GB" sz="2800" dirty="0"/>
              <a:t>SMART Plan -</a:t>
            </a:r>
          </a:p>
        </p:txBody>
      </p:sp>
      <p:sp>
        <p:nvSpPr>
          <p:cNvPr id="5" name="TextBox 4">
            <a:extLst>
              <a:ext uri="{FF2B5EF4-FFF2-40B4-BE49-F238E27FC236}">
                <a16:creationId xmlns:a16="http://schemas.microsoft.com/office/drawing/2014/main" id="{7E6E4073-6DEC-BD05-298E-6A6963EE6C31}"/>
              </a:ext>
            </a:extLst>
          </p:cNvPr>
          <p:cNvSpPr txBox="1"/>
          <p:nvPr/>
        </p:nvSpPr>
        <p:spPr>
          <a:xfrm>
            <a:off x="2045110" y="2274838"/>
            <a:ext cx="6096000" cy="3046988"/>
          </a:xfrm>
          <a:prstGeom prst="rect">
            <a:avLst/>
          </a:prstGeom>
          <a:noFill/>
        </p:spPr>
        <p:txBody>
          <a:bodyPr wrap="square">
            <a:spAutoFit/>
          </a:bodyPr>
          <a:lstStyle/>
          <a:p>
            <a:r>
              <a:rPr lang="en-US" sz="2400" dirty="0"/>
              <a:t>SMART is an acronym that stands for Specific, Measurable, Achievable, Relevant, and Time-bound. The framework is a systematic and simple guide to goal setting that ensures the goals are clear, focused, and practical (Bitesize Learning, 2024)</a:t>
            </a:r>
          </a:p>
          <a:p>
            <a:endParaRPr lang="en-US" sz="2400" dirty="0"/>
          </a:p>
          <a:p>
            <a:endParaRPr lang="en-GB" sz="2400" dirty="0"/>
          </a:p>
        </p:txBody>
      </p:sp>
    </p:spTree>
    <p:extLst>
      <p:ext uri="{BB962C8B-B14F-4D97-AF65-F5344CB8AC3E}">
        <p14:creationId xmlns:p14="http://schemas.microsoft.com/office/powerpoint/2010/main" val="3822884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12E004-29CB-508E-4290-79F01C37D56F}"/>
              </a:ext>
            </a:extLst>
          </p:cNvPr>
          <p:cNvSpPr/>
          <p:nvPr/>
        </p:nvSpPr>
        <p:spPr>
          <a:xfrm>
            <a:off x="2641464" y="2967335"/>
            <a:ext cx="6909072"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Aims and Objectives.</a:t>
            </a:r>
          </a:p>
        </p:txBody>
      </p:sp>
    </p:spTree>
    <p:extLst>
      <p:ext uri="{BB962C8B-B14F-4D97-AF65-F5344CB8AC3E}">
        <p14:creationId xmlns:p14="http://schemas.microsoft.com/office/powerpoint/2010/main" val="1707338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E7213-39D2-132E-BA6D-6079B57F9BE7}"/>
              </a:ext>
            </a:extLst>
          </p:cNvPr>
          <p:cNvSpPr>
            <a:spLocks noGrp="1"/>
          </p:cNvSpPr>
          <p:nvPr>
            <p:ph type="title"/>
          </p:nvPr>
        </p:nvSpPr>
        <p:spPr/>
        <p:txBody>
          <a:bodyPr/>
          <a:lstStyle/>
          <a:p>
            <a:r>
              <a:rPr lang="en-GB" dirty="0"/>
              <a:t>- Aims and Objectives</a:t>
            </a:r>
          </a:p>
        </p:txBody>
      </p:sp>
      <p:sp>
        <p:nvSpPr>
          <p:cNvPr id="3" name="Content Placeholder 2">
            <a:extLst>
              <a:ext uri="{FF2B5EF4-FFF2-40B4-BE49-F238E27FC236}">
                <a16:creationId xmlns:a16="http://schemas.microsoft.com/office/drawing/2014/main" id="{FC5A0DE6-F8ED-51FF-B868-253189C2BA0E}"/>
              </a:ext>
            </a:extLst>
          </p:cNvPr>
          <p:cNvSpPr>
            <a:spLocks noGrp="1"/>
          </p:cNvSpPr>
          <p:nvPr>
            <p:ph idx="1"/>
          </p:nvPr>
        </p:nvSpPr>
        <p:spPr>
          <a:xfrm>
            <a:off x="515112" y="2441448"/>
            <a:ext cx="11155680" cy="3767328"/>
          </a:xfrm>
        </p:spPr>
        <p:txBody>
          <a:bodyPr>
            <a:normAutofit fontScale="92500" lnSpcReduction="20000"/>
          </a:bodyPr>
          <a:lstStyle/>
          <a:p>
            <a:pPr marL="0" indent="0">
              <a:buNone/>
            </a:pPr>
            <a:r>
              <a:rPr lang="en-US" sz="2800" dirty="0"/>
              <a:t>The aims of the </a:t>
            </a:r>
            <a:r>
              <a:rPr lang="en-US" sz="2800" dirty="0" err="1"/>
              <a:t>programme</a:t>
            </a:r>
            <a:r>
              <a:rPr lang="en-US" sz="2800" dirty="0"/>
              <a:t> are intended to enhance young people’s knowledge and capability of </a:t>
            </a:r>
            <a:r>
              <a:rPr lang="en-US" sz="2800" dirty="0" err="1"/>
              <a:t>self-management</a:t>
            </a:r>
            <a:r>
              <a:rPr lang="en-US" sz="2800" dirty="0"/>
              <a:t> in relation to their own well-being. Also includes promoting awareness around resilience to develop further thinking and strategies that the young people can use in everyday situations. </a:t>
            </a:r>
          </a:p>
          <a:p>
            <a:pPr marL="0" indent="0">
              <a:buNone/>
            </a:pPr>
            <a:r>
              <a:rPr lang="en-US" sz="2800" dirty="0"/>
              <a:t>Each young person will have a tailored SMART plan, ensuring that the objectives are fine-tuned to best equip the young person for a more impactful and meaningful result. With an overall objective of educating the young people for personal development.</a:t>
            </a:r>
            <a:endParaRPr lang="en-GB" sz="2800" dirty="0"/>
          </a:p>
        </p:txBody>
      </p:sp>
    </p:spTree>
    <p:extLst>
      <p:ext uri="{BB962C8B-B14F-4D97-AF65-F5344CB8AC3E}">
        <p14:creationId xmlns:p14="http://schemas.microsoft.com/office/powerpoint/2010/main" val="1024056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9291565-6082-E155-4B64-7207A42BCBE4}"/>
              </a:ext>
            </a:extLst>
          </p:cNvPr>
          <p:cNvSpPr/>
          <p:nvPr/>
        </p:nvSpPr>
        <p:spPr>
          <a:xfrm>
            <a:off x="1328462" y="2551837"/>
            <a:ext cx="9535076" cy="1754326"/>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Theory,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olicy and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E</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vidence-Based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ractice</a:t>
            </a:r>
          </a:p>
        </p:txBody>
      </p:sp>
    </p:spTree>
    <p:extLst>
      <p:ext uri="{BB962C8B-B14F-4D97-AF65-F5344CB8AC3E}">
        <p14:creationId xmlns:p14="http://schemas.microsoft.com/office/powerpoint/2010/main" val="815732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A977E-51AF-21C6-1085-576B25DF34C9}"/>
              </a:ext>
            </a:extLst>
          </p:cNvPr>
          <p:cNvSpPr>
            <a:spLocks noGrp="1"/>
          </p:cNvSpPr>
          <p:nvPr>
            <p:ph type="title"/>
          </p:nvPr>
        </p:nvSpPr>
        <p:spPr/>
        <p:txBody>
          <a:bodyPr/>
          <a:lstStyle/>
          <a:p>
            <a:r>
              <a:rPr lang="en-GB" dirty="0"/>
              <a:t>Theories and Policy</a:t>
            </a:r>
          </a:p>
        </p:txBody>
      </p:sp>
      <p:sp>
        <p:nvSpPr>
          <p:cNvPr id="3" name="TextBox 2">
            <a:extLst>
              <a:ext uri="{FF2B5EF4-FFF2-40B4-BE49-F238E27FC236}">
                <a16:creationId xmlns:a16="http://schemas.microsoft.com/office/drawing/2014/main" id="{B5EB14B7-6709-7379-592C-C75025B3F05A}"/>
              </a:ext>
            </a:extLst>
          </p:cNvPr>
          <p:cNvSpPr txBox="1"/>
          <p:nvPr/>
        </p:nvSpPr>
        <p:spPr>
          <a:xfrm>
            <a:off x="884903" y="2028493"/>
            <a:ext cx="10422194" cy="4524315"/>
          </a:xfrm>
          <a:prstGeom prst="rect">
            <a:avLst/>
          </a:prstGeom>
          <a:noFill/>
        </p:spPr>
        <p:txBody>
          <a:bodyPr wrap="square" rtlCol="0">
            <a:spAutoFit/>
          </a:bodyPr>
          <a:lstStyle/>
          <a:p>
            <a:pPr marL="285750" indent="-285750">
              <a:buFont typeface="Arial" panose="020B0604020202020204" pitchFamily="34" charset="0"/>
              <a:buChar char="•"/>
            </a:pPr>
            <a:r>
              <a:rPr lang="en-US" sz="2800" dirty="0"/>
              <a:t>The National Youth Work Curriculum.</a:t>
            </a:r>
          </a:p>
          <a:p>
            <a:pPr marL="285750" indent="-285750">
              <a:buFont typeface="Arial" panose="020B0604020202020204" pitchFamily="34" charset="0"/>
              <a:buChar char="•"/>
            </a:pPr>
            <a:r>
              <a:rPr lang="en-US" sz="2800" dirty="0"/>
              <a:t>National Occupational Standards. </a:t>
            </a:r>
          </a:p>
          <a:p>
            <a:pPr marL="285750" indent="-285750">
              <a:buFont typeface="Arial" panose="020B0604020202020204" pitchFamily="34" charset="0"/>
              <a:buChar char="•"/>
            </a:pPr>
            <a:r>
              <a:rPr lang="en-US" sz="2800" dirty="0"/>
              <a:t>Future Generation Act (Wales).</a:t>
            </a:r>
          </a:p>
          <a:p>
            <a:pPr marL="285750" indent="-285750">
              <a:buFont typeface="Arial" panose="020B0604020202020204" pitchFamily="34" charset="0"/>
              <a:buChar char="•"/>
            </a:pPr>
            <a:r>
              <a:rPr lang="en-US" sz="2800" dirty="0"/>
              <a:t>Tuckman’s Group Work Theory.</a:t>
            </a:r>
          </a:p>
          <a:p>
            <a:pPr marL="285750" indent="-285750">
              <a:buFont typeface="Arial" panose="020B0604020202020204" pitchFamily="34" charset="0"/>
              <a:buChar char="•"/>
            </a:pPr>
            <a:r>
              <a:rPr lang="en-US" sz="2800" dirty="0"/>
              <a:t>Youth Work in Wales: Principles and Purpose.</a:t>
            </a:r>
          </a:p>
          <a:p>
            <a:pPr marL="285750" indent="-285750">
              <a:buFont typeface="Arial" panose="020B0604020202020204" pitchFamily="34" charset="0"/>
              <a:buChar char="•"/>
            </a:pPr>
            <a:r>
              <a:rPr lang="en-US" sz="2800" dirty="0"/>
              <a:t>Five ways of Wellbeing.</a:t>
            </a:r>
          </a:p>
          <a:p>
            <a:pPr marL="285750" indent="-285750">
              <a:buFont typeface="Arial" panose="020B0604020202020204" pitchFamily="34" charset="0"/>
              <a:buChar char="•"/>
            </a:pPr>
            <a:r>
              <a:rPr lang="en-US" sz="2800" dirty="0"/>
              <a:t>UK Youth Safeguarding Policy.</a:t>
            </a:r>
          </a:p>
          <a:p>
            <a:pPr marL="285750" indent="-285750">
              <a:buFont typeface="Arial" panose="020B0604020202020204" pitchFamily="34" charset="0"/>
              <a:buChar char="•"/>
            </a:pPr>
            <a:r>
              <a:rPr lang="en-US" sz="2800" dirty="0"/>
              <a:t>National Youth Service Strategy for Wales.</a:t>
            </a:r>
          </a:p>
          <a:p>
            <a:pPr marL="285750" indent="-285750">
              <a:buFont typeface="Arial" panose="020B0604020202020204" pitchFamily="34" charset="0"/>
              <a:buChar char="•"/>
            </a:pPr>
            <a:r>
              <a:rPr lang="en-US" sz="2800" dirty="0"/>
              <a:t>Code of Professional Conduct and Practice.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5090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28BF8-8C54-B976-472E-2A7596C1C1FF}"/>
              </a:ext>
            </a:extLst>
          </p:cNvPr>
          <p:cNvSpPr>
            <a:spLocks noGrp="1"/>
          </p:cNvSpPr>
          <p:nvPr>
            <p:ph type="title"/>
          </p:nvPr>
        </p:nvSpPr>
        <p:spPr/>
        <p:txBody>
          <a:bodyPr/>
          <a:lstStyle/>
          <a:p>
            <a:r>
              <a:rPr lang="en-GB" dirty="0"/>
              <a:t>Young Peoples Wellbeing</a:t>
            </a:r>
          </a:p>
        </p:txBody>
      </p:sp>
      <p:sp>
        <p:nvSpPr>
          <p:cNvPr id="4" name="TextBox 3">
            <a:extLst>
              <a:ext uri="{FF2B5EF4-FFF2-40B4-BE49-F238E27FC236}">
                <a16:creationId xmlns:a16="http://schemas.microsoft.com/office/drawing/2014/main" id="{FA4166ED-DA5E-62FF-54A3-4A3765A1458F}"/>
              </a:ext>
            </a:extLst>
          </p:cNvPr>
          <p:cNvSpPr txBox="1"/>
          <p:nvPr/>
        </p:nvSpPr>
        <p:spPr>
          <a:xfrm>
            <a:off x="1327355" y="2123768"/>
            <a:ext cx="9714271" cy="3416320"/>
          </a:xfrm>
          <a:prstGeom prst="rect">
            <a:avLst/>
          </a:prstGeom>
          <a:noFill/>
        </p:spPr>
        <p:txBody>
          <a:bodyPr wrap="square" rtlCol="0">
            <a:spAutoFit/>
          </a:bodyPr>
          <a:lstStyle/>
          <a:p>
            <a:r>
              <a:rPr lang="en-US" sz="2400" b="1" dirty="0"/>
              <a:t>New evidence has shown a continuing rise in mental health difficulties among children and young people in Wales, underlining the need for early intervention, prevention, and collaborative action across all sectors. The largest increases have been seen in emotional difficulties such as anxiety and depression, with evidence showing that these trends began long before the COVID-19 pandemic. </a:t>
            </a:r>
          </a:p>
          <a:p>
            <a:endParaRPr lang="en-US" sz="2400" b="1" dirty="0"/>
          </a:p>
          <a:p>
            <a:r>
              <a:rPr lang="en-US" sz="2400" b="1" dirty="0"/>
              <a:t>                                                                         (Public Health Wales, 2025)                                                                                                                                                                                                                                               </a:t>
            </a:r>
            <a:endParaRPr lang="en-GB" sz="2400" b="1" dirty="0"/>
          </a:p>
        </p:txBody>
      </p:sp>
    </p:spTree>
    <p:extLst>
      <p:ext uri="{BB962C8B-B14F-4D97-AF65-F5344CB8AC3E}">
        <p14:creationId xmlns:p14="http://schemas.microsoft.com/office/powerpoint/2010/main" val="3584270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5FD637-1E36-E2E8-DE22-8226A6D48CAA}"/>
              </a:ext>
            </a:extLst>
          </p:cNvPr>
          <p:cNvSpPr>
            <a:spLocks noGrp="1"/>
          </p:cNvSpPr>
          <p:nvPr>
            <p:ph idx="1"/>
          </p:nvPr>
        </p:nvSpPr>
        <p:spPr>
          <a:xfrm>
            <a:off x="518160" y="2096827"/>
            <a:ext cx="11155680" cy="3153598"/>
          </a:xfrm>
        </p:spPr>
        <p:txBody>
          <a:bodyPr>
            <a:normAutofit/>
          </a:bodyPr>
          <a:lstStyle/>
          <a:p>
            <a:pPr marL="0" indent="0">
              <a:buNone/>
            </a:pPr>
            <a:r>
              <a:rPr lang="en-US" sz="2400" b="1" dirty="0"/>
              <a:t>In Wales, one in five (19%) 11-16 year-olds scored very highly on the Strengths and Difficulties Questionnaire (SDQ) when surveyed by the School Health Research Network (SHRN) in 2019, indicating probable mental health difficulties.</a:t>
            </a:r>
          </a:p>
          <a:p>
            <a:pPr marL="0" indent="0">
              <a:buNone/>
            </a:pPr>
            <a:endParaRPr lang="en-US" sz="2400" b="1" dirty="0"/>
          </a:p>
          <a:p>
            <a:pPr marL="0" indent="0">
              <a:buNone/>
            </a:pPr>
            <a:r>
              <a:rPr lang="en-GB" sz="2400" b="1" dirty="0"/>
              <a:t>                                                                    (School Health Research Network, 2019)</a:t>
            </a:r>
          </a:p>
        </p:txBody>
      </p:sp>
    </p:spTree>
    <p:extLst>
      <p:ext uri="{BB962C8B-B14F-4D97-AF65-F5344CB8AC3E}">
        <p14:creationId xmlns:p14="http://schemas.microsoft.com/office/powerpoint/2010/main" val="315559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25DCA2-DD47-903C-0588-CB98C9D1368A}"/>
              </a:ext>
            </a:extLst>
          </p:cNvPr>
          <p:cNvSpPr>
            <a:spLocks noGrp="1"/>
          </p:cNvSpPr>
          <p:nvPr>
            <p:ph idx="1"/>
          </p:nvPr>
        </p:nvSpPr>
        <p:spPr>
          <a:xfrm>
            <a:off x="518160" y="1713370"/>
            <a:ext cx="11155680" cy="3767328"/>
          </a:xfrm>
        </p:spPr>
        <p:txBody>
          <a:bodyPr>
            <a:normAutofit fontScale="92500"/>
          </a:bodyPr>
          <a:lstStyle/>
          <a:p>
            <a:pPr marL="0" indent="0">
              <a:buNone/>
            </a:pPr>
            <a:r>
              <a:rPr lang="en-GB" b="1" dirty="0"/>
              <a:t>Cardiff University stated that…</a:t>
            </a:r>
          </a:p>
          <a:p>
            <a:pPr marL="0" indent="0">
              <a:buNone/>
            </a:pPr>
            <a:r>
              <a:rPr lang="en-US" b="1" dirty="0"/>
              <a:t>SHRN’s Student Health and Wellbeing (SHW) survey is the largest of its kind in the UK, with more than 123,000 students in years 7 to 11 from 202 schools in Wales taking part in 2021/22. The wide-ranging survey, which is undertaken biennially, asks students about aspects of their physical and mental health and social relationships, with anonymised data shared with schools to inform </a:t>
            </a:r>
            <a:r>
              <a:rPr lang="en-US" b="1" dirty="0" err="1"/>
              <a:t>localised</a:t>
            </a:r>
            <a:r>
              <a:rPr lang="en-US" b="1" dirty="0"/>
              <a:t> practice.</a:t>
            </a:r>
          </a:p>
          <a:p>
            <a:pPr marL="0" indent="0">
              <a:buNone/>
            </a:pPr>
            <a:r>
              <a:rPr lang="en-US" b="1" dirty="0"/>
              <a:t>Findings from the latest report show that 24% of young people in Wales have experienced very high levels of mental health symptoms, based on responses to the Strengths and Difficulties Questionnaire – a standard research tool used to assess children's mental health. Girls (28%) were almost twice as likely as boys (16%) to have reported very high levels of mental health symptoms   </a:t>
            </a:r>
          </a:p>
          <a:p>
            <a:pPr marL="0" indent="0">
              <a:buNone/>
            </a:pPr>
            <a:r>
              <a:rPr lang="en-GB" dirty="0"/>
              <a:t>                                                                                                                                                                        </a:t>
            </a:r>
          </a:p>
          <a:p>
            <a:pPr marL="0" indent="0">
              <a:buNone/>
            </a:pPr>
            <a:r>
              <a:rPr lang="en-GB" b="1" dirty="0"/>
              <a:t>                                                                                                                                                             (Cardiff University, 2023)</a:t>
            </a:r>
          </a:p>
        </p:txBody>
      </p:sp>
    </p:spTree>
    <p:extLst>
      <p:ext uri="{BB962C8B-B14F-4D97-AF65-F5344CB8AC3E}">
        <p14:creationId xmlns:p14="http://schemas.microsoft.com/office/powerpoint/2010/main" val="3609654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E0FE8C-46DA-ADC6-41F9-6F683F764EA2}"/>
              </a:ext>
            </a:extLst>
          </p:cNvPr>
          <p:cNvSpPr>
            <a:spLocks noGrp="1"/>
          </p:cNvSpPr>
          <p:nvPr>
            <p:ph idx="1"/>
          </p:nvPr>
        </p:nvSpPr>
        <p:spPr>
          <a:xfrm>
            <a:off x="518160" y="2519615"/>
            <a:ext cx="11155680" cy="2121211"/>
          </a:xfrm>
        </p:spPr>
        <p:txBody>
          <a:bodyPr/>
          <a:lstStyle/>
          <a:p>
            <a:pPr marL="0" indent="0">
              <a:buNone/>
            </a:pPr>
            <a:r>
              <a:rPr lang="en-GB" sz="4000" dirty="0"/>
              <a:t>This is why projects like this are more important than ever for young people of today’s society.</a:t>
            </a:r>
          </a:p>
        </p:txBody>
      </p:sp>
    </p:spTree>
    <p:extLst>
      <p:ext uri="{BB962C8B-B14F-4D97-AF65-F5344CB8AC3E}">
        <p14:creationId xmlns:p14="http://schemas.microsoft.com/office/powerpoint/2010/main" val="1826870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78B9365-55BA-2B9B-13CF-C74C34860AB8}"/>
              </a:ext>
            </a:extLst>
          </p:cNvPr>
          <p:cNvSpPr/>
          <p:nvPr/>
        </p:nvSpPr>
        <p:spPr>
          <a:xfrm>
            <a:off x="2245683" y="2967335"/>
            <a:ext cx="7700634"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Turning Aces into Faces</a:t>
            </a:r>
          </a:p>
        </p:txBody>
      </p:sp>
    </p:spTree>
    <p:extLst>
      <p:ext uri="{BB962C8B-B14F-4D97-AF65-F5344CB8AC3E}">
        <p14:creationId xmlns:p14="http://schemas.microsoft.com/office/powerpoint/2010/main" val="3331028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260F369-C827-1008-C610-BEB4A1EADEC6}"/>
              </a:ext>
            </a:extLst>
          </p:cNvPr>
          <p:cNvSpPr/>
          <p:nvPr/>
        </p:nvSpPr>
        <p:spPr>
          <a:xfrm>
            <a:off x="1055920" y="2551837"/>
            <a:ext cx="10080159" cy="1754326"/>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Activities, Timeline and Delivery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trategies</a:t>
            </a:r>
          </a:p>
        </p:txBody>
      </p:sp>
    </p:spTree>
    <p:extLst>
      <p:ext uri="{BB962C8B-B14F-4D97-AF65-F5344CB8AC3E}">
        <p14:creationId xmlns:p14="http://schemas.microsoft.com/office/powerpoint/2010/main" val="2922115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2E77328-6F5B-CBE4-AEA5-7F7CE8C60A5D}"/>
              </a:ext>
            </a:extLst>
          </p:cNvPr>
          <p:cNvGrpSpPr/>
          <p:nvPr/>
        </p:nvGrpSpPr>
        <p:grpSpPr>
          <a:xfrm>
            <a:off x="324465" y="824031"/>
            <a:ext cx="8514735" cy="5209936"/>
            <a:chOff x="2033706" y="824031"/>
            <a:chExt cx="8124586" cy="5209936"/>
          </a:xfrm>
        </p:grpSpPr>
        <p:sp>
          <p:nvSpPr>
            <p:cNvPr id="10" name="Freeform: Shape 9">
              <a:extLst>
                <a:ext uri="{FF2B5EF4-FFF2-40B4-BE49-F238E27FC236}">
                  <a16:creationId xmlns:a16="http://schemas.microsoft.com/office/drawing/2014/main" id="{E0AA7FC2-C5C8-CB7A-4CAC-2FAEC67F33C1}"/>
                </a:ext>
              </a:extLst>
            </p:cNvPr>
            <p:cNvSpPr/>
            <p:nvPr/>
          </p:nvSpPr>
          <p:spPr>
            <a:xfrm>
              <a:off x="5675219" y="1871304"/>
              <a:ext cx="807361" cy="91440"/>
            </a:xfrm>
            <a:custGeom>
              <a:avLst/>
              <a:gdLst>
                <a:gd name="csX0" fmla="*/ 0 w 807361"/>
                <a:gd name="csY0" fmla="*/ 45720 h 91440"/>
                <a:gd name="csX1" fmla="*/ 807361 w 807361"/>
                <a:gd name="csY1" fmla="*/ 45720 h 91440"/>
              </a:gdLst>
              <a:ahLst/>
              <a:cxnLst>
                <a:cxn ang="0">
                  <a:pos x="csX0" y="csY0"/>
                </a:cxn>
                <a:cxn ang="0">
                  <a:pos x="csX1" y="csY1"/>
                </a:cxn>
              </a:cxnLst>
              <a:rect l="l" t="t" r="r" b="b"/>
              <a:pathLst>
                <a:path w="807361" h="91440">
                  <a:moveTo>
                    <a:pt x="0" y="45720"/>
                  </a:moveTo>
                  <a:lnTo>
                    <a:pt x="807361" y="45720"/>
                  </a:lnTo>
                </a:path>
              </a:pathLst>
            </a:custGeom>
            <a:noFill/>
            <a:ln>
              <a:tailEnd type="arrow"/>
            </a:ln>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95431" tIns="41531" rIns="395432" bIns="41530"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1" name="Freeform: Shape 10">
              <a:extLst>
                <a:ext uri="{FF2B5EF4-FFF2-40B4-BE49-F238E27FC236}">
                  <a16:creationId xmlns:a16="http://schemas.microsoft.com/office/drawing/2014/main" id="{C34AEE6A-37F1-B257-856F-E8C53115DC56}"/>
                </a:ext>
              </a:extLst>
            </p:cNvPr>
            <p:cNvSpPr/>
            <p:nvPr/>
          </p:nvSpPr>
          <p:spPr>
            <a:xfrm>
              <a:off x="2033706" y="824031"/>
              <a:ext cx="3643312" cy="2185987"/>
            </a:xfrm>
            <a:custGeom>
              <a:avLst/>
              <a:gdLst>
                <a:gd name="csX0" fmla="*/ 0 w 3643312"/>
                <a:gd name="csY0" fmla="*/ 0 h 2185987"/>
                <a:gd name="csX1" fmla="*/ 3643312 w 3643312"/>
                <a:gd name="csY1" fmla="*/ 0 h 2185987"/>
                <a:gd name="csX2" fmla="*/ 3643312 w 3643312"/>
                <a:gd name="csY2" fmla="*/ 2185987 h 2185987"/>
                <a:gd name="csX3" fmla="*/ 0 w 3643312"/>
                <a:gd name="csY3" fmla="*/ 2185987 h 2185987"/>
                <a:gd name="csX4" fmla="*/ 0 w 3643312"/>
                <a:gd name="csY4" fmla="*/ 0 h 2185987"/>
              </a:gdLst>
              <a:ahLst/>
              <a:cxnLst>
                <a:cxn ang="0">
                  <a:pos x="csX0" y="csY0"/>
                </a:cxn>
                <a:cxn ang="0">
                  <a:pos x="csX1" y="csY1"/>
                </a:cxn>
                <a:cxn ang="0">
                  <a:pos x="csX2" y="csY2"/>
                </a:cxn>
                <a:cxn ang="0">
                  <a:pos x="csX3" y="csY3"/>
                </a:cxn>
                <a:cxn ang="0">
                  <a:pos x="csX4" y="csY4"/>
                </a:cxn>
              </a:cxnLst>
              <a:rect l="l" t="t" r="r" b="b"/>
              <a:pathLst>
                <a:path w="3643312" h="2185987">
                  <a:moveTo>
                    <a:pt x="0" y="0"/>
                  </a:moveTo>
                  <a:lnTo>
                    <a:pt x="3643312" y="0"/>
                  </a:lnTo>
                  <a:lnTo>
                    <a:pt x="3643312" y="2185987"/>
                  </a:lnTo>
                  <a:lnTo>
                    <a:pt x="0" y="218598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January to March </a:t>
              </a:r>
            </a:p>
            <a:p>
              <a:pPr marL="0" lvl="0" indent="0" algn="ctr" defTabSz="1422400">
                <a:lnSpc>
                  <a:spcPct val="90000"/>
                </a:lnSpc>
                <a:spcBef>
                  <a:spcPct val="0"/>
                </a:spcBef>
                <a:spcAft>
                  <a:spcPct val="35000"/>
                </a:spcAft>
                <a:buNone/>
              </a:pPr>
              <a:r>
                <a:rPr lang="en-GB" sz="3200" kern="1200" dirty="0"/>
                <a:t>(Mental Wellbeing)</a:t>
              </a:r>
            </a:p>
          </p:txBody>
        </p:sp>
        <p:sp>
          <p:nvSpPr>
            <p:cNvPr id="12" name="Freeform: Shape 11">
              <a:extLst>
                <a:ext uri="{FF2B5EF4-FFF2-40B4-BE49-F238E27FC236}">
                  <a16:creationId xmlns:a16="http://schemas.microsoft.com/office/drawing/2014/main" id="{EEC7A757-7815-7FE1-6E7B-AF9BA527DB99}"/>
                </a:ext>
              </a:extLst>
            </p:cNvPr>
            <p:cNvSpPr/>
            <p:nvPr/>
          </p:nvSpPr>
          <p:spPr>
            <a:xfrm>
              <a:off x="3855362" y="3008218"/>
              <a:ext cx="4481274" cy="807361"/>
            </a:xfrm>
            <a:custGeom>
              <a:avLst/>
              <a:gdLst>
                <a:gd name="csX0" fmla="*/ 4481274 w 4481274"/>
                <a:gd name="csY0" fmla="*/ 0 h 807361"/>
                <a:gd name="csX1" fmla="*/ 4481274 w 4481274"/>
                <a:gd name="csY1" fmla="*/ 420780 h 807361"/>
                <a:gd name="csX2" fmla="*/ 0 w 4481274"/>
                <a:gd name="csY2" fmla="*/ 420780 h 807361"/>
                <a:gd name="csX3" fmla="*/ 0 w 4481274"/>
                <a:gd name="csY3" fmla="*/ 807361 h 807361"/>
              </a:gdLst>
              <a:ahLst/>
              <a:cxnLst>
                <a:cxn ang="0">
                  <a:pos x="csX0" y="csY0"/>
                </a:cxn>
                <a:cxn ang="0">
                  <a:pos x="csX1" y="csY1"/>
                </a:cxn>
                <a:cxn ang="0">
                  <a:pos x="csX2" y="csY2"/>
                </a:cxn>
                <a:cxn ang="0">
                  <a:pos x="csX3" y="csY3"/>
                </a:cxn>
              </a:cxnLst>
              <a:rect l="l" t="t" r="r" b="b"/>
              <a:pathLst>
                <a:path w="4481274" h="807361">
                  <a:moveTo>
                    <a:pt x="4481274" y="0"/>
                  </a:moveTo>
                  <a:lnTo>
                    <a:pt x="4481274" y="420780"/>
                  </a:lnTo>
                  <a:lnTo>
                    <a:pt x="0" y="420780"/>
                  </a:lnTo>
                  <a:lnTo>
                    <a:pt x="0" y="807361"/>
                  </a:lnTo>
                </a:path>
              </a:pathLst>
            </a:custGeom>
            <a:noFill/>
            <a:ln>
              <a:tailEnd type="arrow"/>
            </a:ln>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139364" tIns="399491" rIns="2139363" bIns="399491"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3" name="Freeform: Shape 12">
              <a:extLst>
                <a:ext uri="{FF2B5EF4-FFF2-40B4-BE49-F238E27FC236}">
                  <a16:creationId xmlns:a16="http://schemas.microsoft.com/office/drawing/2014/main" id="{473F0606-F823-7609-262F-9D04724DE4D6}"/>
                </a:ext>
              </a:extLst>
            </p:cNvPr>
            <p:cNvSpPr/>
            <p:nvPr/>
          </p:nvSpPr>
          <p:spPr>
            <a:xfrm>
              <a:off x="6514980" y="824031"/>
              <a:ext cx="3643312" cy="2185987"/>
            </a:xfrm>
            <a:custGeom>
              <a:avLst/>
              <a:gdLst>
                <a:gd name="csX0" fmla="*/ 0 w 3643312"/>
                <a:gd name="csY0" fmla="*/ 0 h 2185987"/>
                <a:gd name="csX1" fmla="*/ 3643312 w 3643312"/>
                <a:gd name="csY1" fmla="*/ 0 h 2185987"/>
                <a:gd name="csX2" fmla="*/ 3643312 w 3643312"/>
                <a:gd name="csY2" fmla="*/ 2185987 h 2185987"/>
                <a:gd name="csX3" fmla="*/ 0 w 3643312"/>
                <a:gd name="csY3" fmla="*/ 2185987 h 2185987"/>
                <a:gd name="csX4" fmla="*/ 0 w 3643312"/>
                <a:gd name="csY4" fmla="*/ 0 h 2185987"/>
              </a:gdLst>
              <a:ahLst/>
              <a:cxnLst>
                <a:cxn ang="0">
                  <a:pos x="csX0" y="csY0"/>
                </a:cxn>
                <a:cxn ang="0">
                  <a:pos x="csX1" y="csY1"/>
                </a:cxn>
                <a:cxn ang="0">
                  <a:pos x="csX2" y="csY2"/>
                </a:cxn>
                <a:cxn ang="0">
                  <a:pos x="csX3" y="csY3"/>
                </a:cxn>
                <a:cxn ang="0">
                  <a:pos x="csX4" y="csY4"/>
                </a:cxn>
              </a:cxnLst>
              <a:rect l="l" t="t" r="r" b="b"/>
              <a:pathLst>
                <a:path w="3643312" h="2185987">
                  <a:moveTo>
                    <a:pt x="0" y="0"/>
                  </a:moveTo>
                  <a:lnTo>
                    <a:pt x="3643312" y="0"/>
                  </a:lnTo>
                  <a:lnTo>
                    <a:pt x="3643312" y="2185987"/>
                  </a:lnTo>
                  <a:lnTo>
                    <a:pt x="0" y="218598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April to June</a:t>
              </a:r>
            </a:p>
            <a:p>
              <a:pPr marL="0" lvl="0" indent="0" algn="ctr" defTabSz="1422400">
                <a:lnSpc>
                  <a:spcPct val="90000"/>
                </a:lnSpc>
                <a:spcBef>
                  <a:spcPct val="0"/>
                </a:spcBef>
                <a:spcAft>
                  <a:spcPct val="35000"/>
                </a:spcAft>
                <a:buNone/>
              </a:pPr>
              <a:r>
                <a:rPr lang="en-GB" sz="3200" kern="1200" dirty="0"/>
                <a:t>(Physical Wellbeing)</a:t>
              </a:r>
            </a:p>
          </p:txBody>
        </p:sp>
        <p:sp>
          <p:nvSpPr>
            <p:cNvPr id="14" name="Freeform: Shape 13">
              <a:extLst>
                <a:ext uri="{FF2B5EF4-FFF2-40B4-BE49-F238E27FC236}">
                  <a16:creationId xmlns:a16="http://schemas.microsoft.com/office/drawing/2014/main" id="{D41C7ECA-2755-A29A-4A33-37740CEFD37C}"/>
                </a:ext>
              </a:extLst>
            </p:cNvPr>
            <p:cNvSpPr/>
            <p:nvPr/>
          </p:nvSpPr>
          <p:spPr>
            <a:xfrm>
              <a:off x="5675219" y="4895254"/>
              <a:ext cx="807361" cy="91440"/>
            </a:xfrm>
            <a:custGeom>
              <a:avLst/>
              <a:gdLst>
                <a:gd name="csX0" fmla="*/ 0 w 807361"/>
                <a:gd name="csY0" fmla="*/ 45720 h 91440"/>
                <a:gd name="csX1" fmla="*/ 807361 w 807361"/>
                <a:gd name="csY1" fmla="*/ 45720 h 91440"/>
              </a:gdLst>
              <a:ahLst/>
              <a:cxnLst>
                <a:cxn ang="0">
                  <a:pos x="csX0" y="csY0"/>
                </a:cxn>
                <a:cxn ang="0">
                  <a:pos x="csX1" y="csY1"/>
                </a:cxn>
              </a:cxnLst>
              <a:rect l="l" t="t" r="r" b="b"/>
              <a:pathLst>
                <a:path w="807361" h="91440">
                  <a:moveTo>
                    <a:pt x="0" y="45720"/>
                  </a:moveTo>
                  <a:lnTo>
                    <a:pt x="807361" y="45720"/>
                  </a:lnTo>
                </a:path>
              </a:pathLst>
            </a:custGeom>
            <a:noFill/>
            <a:ln>
              <a:tailEnd type="arrow"/>
            </a:ln>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95431" tIns="41530" rIns="395432" bIns="41531"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15" name="Freeform: Shape 14">
              <a:extLst>
                <a:ext uri="{FF2B5EF4-FFF2-40B4-BE49-F238E27FC236}">
                  <a16:creationId xmlns:a16="http://schemas.microsoft.com/office/drawing/2014/main" id="{024A09B8-A00E-902D-957F-D05AEA571C6F}"/>
                </a:ext>
              </a:extLst>
            </p:cNvPr>
            <p:cNvSpPr/>
            <p:nvPr/>
          </p:nvSpPr>
          <p:spPr>
            <a:xfrm>
              <a:off x="2033706" y="3847980"/>
              <a:ext cx="3643312" cy="2185987"/>
            </a:xfrm>
            <a:custGeom>
              <a:avLst/>
              <a:gdLst>
                <a:gd name="csX0" fmla="*/ 0 w 3643312"/>
                <a:gd name="csY0" fmla="*/ 0 h 2185987"/>
                <a:gd name="csX1" fmla="*/ 3643312 w 3643312"/>
                <a:gd name="csY1" fmla="*/ 0 h 2185987"/>
                <a:gd name="csX2" fmla="*/ 3643312 w 3643312"/>
                <a:gd name="csY2" fmla="*/ 2185987 h 2185987"/>
                <a:gd name="csX3" fmla="*/ 0 w 3643312"/>
                <a:gd name="csY3" fmla="*/ 2185987 h 2185987"/>
                <a:gd name="csX4" fmla="*/ 0 w 3643312"/>
                <a:gd name="csY4" fmla="*/ 0 h 2185987"/>
              </a:gdLst>
              <a:ahLst/>
              <a:cxnLst>
                <a:cxn ang="0">
                  <a:pos x="csX0" y="csY0"/>
                </a:cxn>
                <a:cxn ang="0">
                  <a:pos x="csX1" y="csY1"/>
                </a:cxn>
                <a:cxn ang="0">
                  <a:pos x="csX2" y="csY2"/>
                </a:cxn>
                <a:cxn ang="0">
                  <a:pos x="csX3" y="csY3"/>
                </a:cxn>
                <a:cxn ang="0">
                  <a:pos x="csX4" y="csY4"/>
                </a:cxn>
              </a:cxnLst>
              <a:rect l="l" t="t" r="r" b="b"/>
              <a:pathLst>
                <a:path w="3643312" h="2185987">
                  <a:moveTo>
                    <a:pt x="0" y="0"/>
                  </a:moveTo>
                  <a:lnTo>
                    <a:pt x="3643312" y="0"/>
                  </a:lnTo>
                  <a:lnTo>
                    <a:pt x="3643312" y="2185987"/>
                  </a:lnTo>
                  <a:lnTo>
                    <a:pt x="0" y="218598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July to September </a:t>
              </a:r>
            </a:p>
            <a:p>
              <a:pPr marL="0" lvl="0" indent="0" algn="ctr" defTabSz="1422400">
                <a:lnSpc>
                  <a:spcPct val="90000"/>
                </a:lnSpc>
                <a:spcBef>
                  <a:spcPct val="0"/>
                </a:spcBef>
                <a:spcAft>
                  <a:spcPct val="35000"/>
                </a:spcAft>
                <a:buNone/>
              </a:pPr>
              <a:r>
                <a:rPr lang="en-GB" sz="3200" kern="1200" dirty="0"/>
                <a:t>(Environmental Wellbeing)</a:t>
              </a:r>
            </a:p>
          </p:txBody>
        </p:sp>
        <p:sp>
          <p:nvSpPr>
            <p:cNvPr id="16" name="Freeform: Shape 15">
              <a:extLst>
                <a:ext uri="{FF2B5EF4-FFF2-40B4-BE49-F238E27FC236}">
                  <a16:creationId xmlns:a16="http://schemas.microsoft.com/office/drawing/2014/main" id="{B4E1BA68-C659-EA16-C052-90F15FE19981}"/>
                </a:ext>
              </a:extLst>
            </p:cNvPr>
            <p:cNvSpPr/>
            <p:nvPr/>
          </p:nvSpPr>
          <p:spPr>
            <a:xfrm>
              <a:off x="6514980" y="3847980"/>
              <a:ext cx="3643312" cy="2185987"/>
            </a:xfrm>
            <a:custGeom>
              <a:avLst/>
              <a:gdLst>
                <a:gd name="csX0" fmla="*/ 0 w 3643312"/>
                <a:gd name="csY0" fmla="*/ 0 h 2185987"/>
                <a:gd name="csX1" fmla="*/ 3643312 w 3643312"/>
                <a:gd name="csY1" fmla="*/ 0 h 2185987"/>
                <a:gd name="csX2" fmla="*/ 3643312 w 3643312"/>
                <a:gd name="csY2" fmla="*/ 2185987 h 2185987"/>
                <a:gd name="csX3" fmla="*/ 0 w 3643312"/>
                <a:gd name="csY3" fmla="*/ 2185987 h 2185987"/>
                <a:gd name="csX4" fmla="*/ 0 w 3643312"/>
                <a:gd name="csY4" fmla="*/ 0 h 2185987"/>
              </a:gdLst>
              <a:ahLst/>
              <a:cxnLst>
                <a:cxn ang="0">
                  <a:pos x="csX0" y="csY0"/>
                </a:cxn>
                <a:cxn ang="0">
                  <a:pos x="csX1" y="csY1"/>
                </a:cxn>
                <a:cxn ang="0">
                  <a:pos x="csX2" y="csY2"/>
                </a:cxn>
                <a:cxn ang="0">
                  <a:pos x="csX3" y="csY3"/>
                </a:cxn>
                <a:cxn ang="0">
                  <a:pos x="csX4" y="csY4"/>
                </a:cxn>
              </a:cxnLst>
              <a:rect l="l" t="t" r="r" b="b"/>
              <a:pathLst>
                <a:path w="3643312" h="2185987">
                  <a:moveTo>
                    <a:pt x="0" y="0"/>
                  </a:moveTo>
                  <a:lnTo>
                    <a:pt x="3643312" y="0"/>
                  </a:lnTo>
                  <a:lnTo>
                    <a:pt x="3643312" y="2185987"/>
                  </a:lnTo>
                  <a:lnTo>
                    <a:pt x="0" y="218598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dirty="0"/>
                <a:t>October to December</a:t>
              </a:r>
            </a:p>
            <a:p>
              <a:pPr marL="0" lvl="0" indent="0" algn="ctr" defTabSz="1422400">
                <a:lnSpc>
                  <a:spcPct val="90000"/>
                </a:lnSpc>
                <a:spcBef>
                  <a:spcPct val="0"/>
                </a:spcBef>
                <a:spcAft>
                  <a:spcPct val="35000"/>
                </a:spcAft>
                <a:buNone/>
              </a:pPr>
              <a:r>
                <a:rPr lang="en-GB" sz="3200" kern="1200" dirty="0"/>
                <a:t>(Resiliences)</a:t>
              </a:r>
            </a:p>
          </p:txBody>
        </p:sp>
      </p:grpSp>
      <p:sp>
        <p:nvSpPr>
          <p:cNvPr id="17" name="Rectangle 16">
            <a:extLst>
              <a:ext uri="{FF2B5EF4-FFF2-40B4-BE49-F238E27FC236}">
                <a16:creationId xmlns:a16="http://schemas.microsoft.com/office/drawing/2014/main" id="{05DBCDF7-B0E4-911C-0317-5029F262A2C4}"/>
              </a:ext>
            </a:extLst>
          </p:cNvPr>
          <p:cNvSpPr/>
          <p:nvPr/>
        </p:nvSpPr>
        <p:spPr>
          <a:xfrm>
            <a:off x="9070258" y="964224"/>
            <a:ext cx="2782527" cy="43255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34B74AF2-E821-04D1-712D-FB19E39B95DD}"/>
              </a:ext>
            </a:extLst>
          </p:cNvPr>
          <p:cNvSpPr txBox="1"/>
          <p:nvPr/>
        </p:nvSpPr>
        <p:spPr>
          <a:xfrm>
            <a:off x="9124336" y="1854814"/>
            <a:ext cx="2703870" cy="3139321"/>
          </a:xfrm>
          <a:prstGeom prst="rect">
            <a:avLst/>
          </a:prstGeom>
          <a:noFill/>
        </p:spPr>
        <p:txBody>
          <a:bodyPr wrap="square" rtlCol="0">
            <a:spAutoFit/>
          </a:bodyPr>
          <a:lstStyle/>
          <a:p>
            <a:pPr marL="285750" indent="-285750">
              <a:buFont typeface="Arial" panose="020B0604020202020204" pitchFamily="34" charset="0"/>
              <a:buChar char="•"/>
            </a:pPr>
            <a:r>
              <a:rPr lang="en-GB" dirty="0"/>
              <a:t>Check-in (Weekly and Monthly)</a:t>
            </a:r>
          </a:p>
          <a:p>
            <a:pPr marL="285750" indent="-285750">
              <a:buFont typeface="Arial" panose="020B0604020202020204" pitchFamily="34" charset="0"/>
              <a:buChar char="•"/>
            </a:pPr>
            <a:r>
              <a:rPr lang="en-GB" dirty="0"/>
              <a:t>Recap (Every 3 Months)</a:t>
            </a:r>
          </a:p>
          <a:p>
            <a:pPr marL="285750" indent="-285750">
              <a:buFont typeface="Arial" panose="020B0604020202020204" pitchFamily="34" charset="0"/>
              <a:buChar char="•"/>
            </a:pPr>
            <a:r>
              <a:rPr lang="en-GB" dirty="0"/>
              <a:t>Progression Marks (Every Month)</a:t>
            </a:r>
          </a:p>
          <a:p>
            <a:pPr marL="285750" indent="-285750">
              <a:buFont typeface="Arial" panose="020B0604020202020204" pitchFamily="34" charset="0"/>
              <a:buChar char="•"/>
            </a:pPr>
            <a:r>
              <a:rPr lang="en-GB" dirty="0"/>
              <a:t>SMART goals Adjusted monthly</a:t>
            </a:r>
          </a:p>
          <a:p>
            <a:pPr marL="285750" indent="-285750">
              <a:buFont typeface="Arial" panose="020B0604020202020204" pitchFamily="34" charset="0"/>
              <a:buChar char="•"/>
            </a:pPr>
            <a:r>
              <a:rPr lang="en-GB" dirty="0"/>
              <a:t>Questionnaire at the beginning and end to see improvements.</a:t>
            </a:r>
          </a:p>
        </p:txBody>
      </p:sp>
      <p:sp>
        <p:nvSpPr>
          <p:cNvPr id="19" name="TextBox 18">
            <a:extLst>
              <a:ext uri="{FF2B5EF4-FFF2-40B4-BE49-F238E27FC236}">
                <a16:creationId xmlns:a16="http://schemas.microsoft.com/office/drawing/2014/main" id="{10308CE4-3B2B-794A-1935-004894713986}"/>
              </a:ext>
            </a:extLst>
          </p:cNvPr>
          <p:cNvSpPr txBox="1"/>
          <p:nvPr/>
        </p:nvSpPr>
        <p:spPr>
          <a:xfrm>
            <a:off x="9232490" y="1337187"/>
            <a:ext cx="2458065" cy="369332"/>
          </a:xfrm>
          <a:prstGeom prst="rect">
            <a:avLst/>
          </a:prstGeom>
          <a:noFill/>
        </p:spPr>
        <p:txBody>
          <a:bodyPr wrap="square" rtlCol="0">
            <a:spAutoFit/>
          </a:bodyPr>
          <a:lstStyle/>
          <a:p>
            <a:r>
              <a:rPr lang="en-GB" dirty="0"/>
              <a:t>Key Details</a:t>
            </a:r>
          </a:p>
        </p:txBody>
      </p:sp>
    </p:spTree>
    <p:extLst>
      <p:ext uri="{BB962C8B-B14F-4D97-AF65-F5344CB8AC3E}">
        <p14:creationId xmlns:p14="http://schemas.microsoft.com/office/powerpoint/2010/main" val="2802077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3FCA-C9B5-1113-EC78-760D0BFB55D1}"/>
              </a:ext>
            </a:extLst>
          </p:cNvPr>
          <p:cNvSpPr>
            <a:spLocks noGrp="1"/>
          </p:cNvSpPr>
          <p:nvPr>
            <p:ph type="title"/>
          </p:nvPr>
        </p:nvSpPr>
        <p:spPr>
          <a:xfrm>
            <a:off x="521208" y="978408"/>
            <a:ext cx="11155680" cy="781566"/>
          </a:xfrm>
        </p:spPr>
        <p:txBody>
          <a:bodyPr/>
          <a:lstStyle/>
          <a:p>
            <a:r>
              <a:rPr lang="en-GB" dirty="0"/>
              <a:t>What's included:</a:t>
            </a:r>
          </a:p>
        </p:txBody>
      </p:sp>
      <p:sp>
        <p:nvSpPr>
          <p:cNvPr id="4" name="TextBox 3">
            <a:extLst>
              <a:ext uri="{FF2B5EF4-FFF2-40B4-BE49-F238E27FC236}">
                <a16:creationId xmlns:a16="http://schemas.microsoft.com/office/drawing/2014/main" id="{0EAA7330-D537-44F4-9163-32A801A68450}"/>
              </a:ext>
            </a:extLst>
          </p:cNvPr>
          <p:cNvSpPr txBox="1"/>
          <p:nvPr/>
        </p:nvSpPr>
        <p:spPr>
          <a:xfrm>
            <a:off x="1897626" y="2340162"/>
            <a:ext cx="8396748"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a:t>Workshops</a:t>
            </a:r>
          </a:p>
          <a:p>
            <a:pPr marL="457200" indent="-457200">
              <a:buFont typeface="Arial" panose="020B0604020202020204" pitchFamily="34" charset="0"/>
              <a:buChar char="•"/>
            </a:pPr>
            <a:r>
              <a:rPr lang="en-GB" sz="2800" dirty="0"/>
              <a:t>Guest Speakers</a:t>
            </a:r>
          </a:p>
          <a:p>
            <a:pPr marL="457200" indent="-457200">
              <a:buFont typeface="Arial" panose="020B0604020202020204" pitchFamily="34" charset="0"/>
              <a:buChar char="•"/>
            </a:pPr>
            <a:r>
              <a:rPr lang="en-GB" sz="2800" dirty="0"/>
              <a:t>Information Packs</a:t>
            </a:r>
          </a:p>
          <a:p>
            <a:pPr marL="457200" indent="-457200">
              <a:buFont typeface="Arial" panose="020B0604020202020204" pitchFamily="34" charset="0"/>
              <a:buChar char="•"/>
            </a:pPr>
            <a:r>
              <a:rPr lang="en-GB" sz="2800" dirty="0"/>
              <a:t>Signposting to other professionals </a:t>
            </a:r>
          </a:p>
          <a:p>
            <a:pPr marL="457200" indent="-457200">
              <a:buFont typeface="Arial" panose="020B0604020202020204" pitchFamily="34" charset="0"/>
              <a:buChar char="•"/>
            </a:pPr>
            <a:r>
              <a:rPr lang="en-GB" sz="2800" dirty="0"/>
              <a:t>Day trips</a:t>
            </a:r>
          </a:p>
          <a:p>
            <a:pPr marL="457200" indent="-457200">
              <a:buFont typeface="Arial" panose="020B0604020202020204" pitchFamily="34" charset="0"/>
              <a:buChar char="•"/>
            </a:pPr>
            <a:r>
              <a:rPr lang="en-GB" sz="2800" dirty="0"/>
              <a:t>Residentials </a:t>
            </a:r>
          </a:p>
          <a:p>
            <a:pPr marL="457200" indent="-457200">
              <a:buFont typeface="Arial" panose="020B0604020202020204" pitchFamily="34" charset="0"/>
              <a:buChar char="•"/>
            </a:pPr>
            <a:r>
              <a:rPr lang="en-GB" sz="2800" dirty="0"/>
              <a:t>Group Work</a:t>
            </a:r>
          </a:p>
          <a:p>
            <a:pPr marL="457200" indent="-457200">
              <a:buFont typeface="Arial" panose="020B0604020202020204" pitchFamily="34" charset="0"/>
              <a:buChar char="•"/>
            </a:pPr>
            <a:r>
              <a:rPr lang="en-GB" sz="2800" dirty="0"/>
              <a:t>One to Ones</a:t>
            </a:r>
          </a:p>
        </p:txBody>
      </p:sp>
    </p:spTree>
    <p:extLst>
      <p:ext uri="{BB962C8B-B14F-4D97-AF65-F5344CB8AC3E}">
        <p14:creationId xmlns:p14="http://schemas.microsoft.com/office/powerpoint/2010/main" val="22225575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A5618-74C8-683B-E3E1-2DE12305AD72}"/>
              </a:ext>
            </a:extLst>
          </p:cNvPr>
          <p:cNvSpPr>
            <a:spLocks noGrp="1"/>
          </p:cNvSpPr>
          <p:nvPr>
            <p:ph type="title"/>
          </p:nvPr>
        </p:nvSpPr>
        <p:spPr/>
        <p:txBody>
          <a:bodyPr/>
          <a:lstStyle/>
          <a:p>
            <a:r>
              <a:rPr lang="en-GB" dirty="0"/>
              <a:t>Experimental Learning</a:t>
            </a:r>
          </a:p>
        </p:txBody>
      </p:sp>
      <p:sp>
        <p:nvSpPr>
          <p:cNvPr id="5" name="TextBox 4">
            <a:extLst>
              <a:ext uri="{FF2B5EF4-FFF2-40B4-BE49-F238E27FC236}">
                <a16:creationId xmlns:a16="http://schemas.microsoft.com/office/drawing/2014/main" id="{6657B1D1-41C4-6FBD-7501-EE783BDBB795}"/>
              </a:ext>
            </a:extLst>
          </p:cNvPr>
          <p:cNvSpPr txBox="1"/>
          <p:nvPr/>
        </p:nvSpPr>
        <p:spPr>
          <a:xfrm>
            <a:off x="894735" y="1858297"/>
            <a:ext cx="10972800" cy="4524315"/>
          </a:xfrm>
          <a:prstGeom prst="rect">
            <a:avLst/>
          </a:prstGeom>
          <a:noFill/>
        </p:spPr>
        <p:txBody>
          <a:bodyPr wrap="square" rtlCol="0">
            <a:spAutoFit/>
          </a:bodyPr>
          <a:lstStyle/>
          <a:p>
            <a:r>
              <a:rPr lang="en-US" dirty="0"/>
              <a:t>Learning by doing (or experiential learning) is based on three assumptions, that:</a:t>
            </a:r>
          </a:p>
          <a:p>
            <a:endParaRPr lang="en-US" dirty="0"/>
          </a:p>
          <a:p>
            <a:r>
              <a:rPr lang="en-US" dirty="0"/>
              <a:t>1. people learn best when they are personally involved in the learning experience;</a:t>
            </a:r>
          </a:p>
          <a:p>
            <a:endParaRPr lang="en-US" dirty="0"/>
          </a:p>
          <a:p>
            <a:r>
              <a:rPr lang="en-US" dirty="0"/>
              <a:t>2. knowledge has to be discovered by the individual if it is to have any significant meaning to </a:t>
            </a:r>
          </a:p>
          <a:p>
            <a:r>
              <a:rPr lang="en-US" dirty="0"/>
              <a:t>them or make a difference in their </a:t>
            </a:r>
            <a:r>
              <a:rPr lang="en-US" dirty="0" err="1"/>
              <a:t>behaviour</a:t>
            </a:r>
            <a:r>
              <a:rPr lang="en-US" dirty="0"/>
              <a:t>; and</a:t>
            </a:r>
          </a:p>
          <a:p>
            <a:endParaRPr lang="en-US" dirty="0"/>
          </a:p>
          <a:p>
            <a:r>
              <a:rPr lang="en-US" dirty="0"/>
              <a:t>3. a person’s commitment to learning is highest when they are free to set their own learning </a:t>
            </a:r>
          </a:p>
          <a:p>
            <a:r>
              <a:rPr lang="en-US" dirty="0"/>
              <a:t>objectives and are able to actively pursue them within a given framework (Smith, 1980: </a:t>
            </a:r>
          </a:p>
          <a:p>
            <a:r>
              <a:rPr lang="en-US" dirty="0"/>
              <a:t>16).</a:t>
            </a:r>
          </a:p>
          <a:p>
            <a:endParaRPr lang="en-US" dirty="0"/>
          </a:p>
          <a:p>
            <a:r>
              <a:rPr lang="en-US" dirty="0"/>
              <a:t>Smith (1988; Smith, 2005; Blacker, 2001; Young, 2006) refer more explicitly to the common depiction of experiential learning, which is most often referred to as Kolb’s four stage model. Although Kolb himself refers to this model as Lewin’s experiential learning model (Lewin, 1951).</a:t>
            </a:r>
          </a:p>
          <a:p>
            <a:endParaRPr lang="en-US" dirty="0"/>
          </a:p>
          <a:p>
            <a:r>
              <a:rPr lang="en-US" dirty="0"/>
              <a:t>                                                                                                                                                                          (Youth &amp; Policy, 2012) </a:t>
            </a:r>
            <a:endParaRPr lang="en-GB" dirty="0"/>
          </a:p>
        </p:txBody>
      </p:sp>
    </p:spTree>
    <p:extLst>
      <p:ext uri="{BB962C8B-B14F-4D97-AF65-F5344CB8AC3E}">
        <p14:creationId xmlns:p14="http://schemas.microsoft.com/office/powerpoint/2010/main" val="101791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5085788-4642-DE3F-053A-3DD3235E090C}"/>
              </a:ext>
            </a:extLst>
          </p:cNvPr>
          <p:cNvSpPr/>
          <p:nvPr/>
        </p:nvSpPr>
        <p:spPr>
          <a:xfrm>
            <a:off x="484214" y="2136338"/>
            <a:ext cx="11223571" cy="2585323"/>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Intended Outcomes, Success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ndicators and the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ethods for Evaluating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mpact</a:t>
            </a:r>
          </a:p>
        </p:txBody>
      </p:sp>
    </p:spTree>
    <p:extLst>
      <p:ext uri="{BB962C8B-B14F-4D97-AF65-F5344CB8AC3E}">
        <p14:creationId xmlns:p14="http://schemas.microsoft.com/office/powerpoint/2010/main" val="42035138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74D20-23B8-FB4D-F4E9-EF436C504B8F}"/>
              </a:ext>
            </a:extLst>
          </p:cNvPr>
          <p:cNvSpPr>
            <a:spLocks noGrp="1"/>
          </p:cNvSpPr>
          <p:nvPr>
            <p:ph type="title"/>
          </p:nvPr>
        </p:nvSpPr>
        <p:spPr/>
        <p:txBody>
          <a:bodyPr/>
          <a:lstStyle/>
          <a:p>
            <a:r>
              <a:rPr lang="en-GB" dirty="0"/>
              <a:t>Outcomes and Success </a:t>
            </a:r>
          </a:p>
        </p:txBody>
      </p:sp>
      <p:sp>
        <p:nvSpPr>
          <p:cNvPr id="5" name="TextBox 4">
            <a:extLst>
              <a:ext uri="{FF2B5EF4-FFF2-40B4-BE49-F238E27FC236}">
                <a16:creationId xmlns:a16="http://schemas.microsoft.com/office/drawing/2014/main" id="{3AB03CED-F146-00C3-8E8E-E28AB7B603F5}"/>
              </a:ext>
            </a:extLst>
          </p:cNvPr>
          <p:cNvSpPr txBox="1"/>
          <p:nvPr/>
        </p:nvSpPr>
        <p:spPr>
          <a:xfrm>
            <a:off x="1574800" y="2186273"/>
            <a:ext cx="9042400" cy="3693319"/>
          </a:xfrm>
          <a:prstGeom prst="rect">
            <a:avLst/>
          </a:prstGeom>
          <a:noFill/>
        </p:spPr>
        <p:txBody>
          <a:bodyPr wrap="square" rtlCol="0">
            <a:spAutoFit/>
          </a:bodyPr>
          <a:lstStyle/>
          <a:p>
            <a:r>
              <a:rPr lang="en-GB" sz="2400" dirty="0"/>
              <a:t>The intended outcome would be personal to each individual, depending on their journey; however, the outcomes for this project would be that young people develop their knowledge and understanding around the topics discussed to help develop their sense of being.</a:t>
            </a:r>
          </a:p>
          <a:p>
            <a:endParaRPr lang="en-GB" sz="2400" dirty="0"/>
          </a:p>
          <a:p>
            <a:r>
              <a:rPr lang="en-GB" sz="2400" dirty="0"/>
              <a:t>To measure the success of the young </a:t>
            </a:r>
            <a:r>
              <a:rPr lang="en-US" sz="2400" dirty="0"/>
              <a:t>people's development during the process and completion we will use questionnaires, feedback sessions, self-evaluation, and peer evaluation</a:t>
            </a:r>
            <a:r>
              <a:rPr lang="en-GB" sz="2400" dirty="0"/>
              <a:t>.</a:t>
            </a:r>
          </a:p>
          <a:p>
            <a:endParaRPr lang="en-GB" dirty="0"/>
          </a:p>
        </p:txBody>
      </p:sp>
    </p:spTree>
    <p:extLst>
      <p:ext uri="{BB962C8B-B14F-4D97-AF65-F5344CB8AC3E}">
        <p14:creationId xmlns:p14="http://schemas.microsoft.com/office/powerpoint/2010/main" val="445110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4F96185-5D84-2740-2A2E-066196FC2F68}"/>
              </a:ext>
            </a:extLst>
          </p:cNvPr>
          <p:cNvSpPr/>
          <p:nvPr/>
        </p:nvSpPr>
        <p:spPr>
          <a:xfrm>
            <a:off x="-120805" y="2136338"/>
            <a:ext cx="12433609" cy="2585323"/>
          </a:xfrm>
          <a:prstGeom prst="rect">
            <a:avLst/>
          </a:prstGeom>
          <a:noFill/>
        </p:spPr>
        <p:txBody>
          <a:bodyPr wrap="squar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Potential Challenges, Resource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Requirements</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and Sustainability </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a:t>
            </a: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onsiderations. </a:t>
            </a:r>
          </a:p>
        </p:txBody>
      </p:sp>
    </p:spTree>
    <p:extLst>
      <p:ext uri="{BB962C8B-B14F-4D97-AF65-F5344CB8AC3E}">
        <p14:creationId xmlns:p14="http://schemas.microsoft.com/office/powerpoint/2010/main" val="2924084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2F91E-71D6-B3E6-C4FC-9C956A402FAE}"/>
              </a:ext>
            </a:extLst>
          </p:cNvPr>
          <p:cNvSpPr>
            <a:spLocks noGrp="1"/>
          </p:cNvSpPr>
          <p:nvPr>
            <p:ph type="title"/>
          </p:nvPr>
        </p:nvSpPr>
        <p:spPr/>
        <p:txBody>
          <a:bodyPr/>
          <a:lstStyle/>
          <a:p>
            <a:r>
              <a:rPr lang="en-GB" dirty="0"/>
              <a:t>Challenges</a:t>
            </a:r>
          </a:p>
        </p:txBody>
      </p:sp>
      <p:sp>
        <p:nvSpPr>
          <p:cNvPr id="4" name="TextBox 3">
            <a:extLst>
              <a:ext uri="{FF2B5EF4-FFF2-40B4-BE49-F238E27FC236}">
                <a16:creationId xmlns:a16="http://schemas.microsoft.com/office/drawing/2014/main" id="{42CD1842-0531-1C1B-E21C-81CBA65E21EB}"/>
              </a:ext>
            </a:extLst>
          </p:cNvPr>
          <p:cNvSpPr txBox="1"/>
          <p:nvPr/>
        </p:nvSpPr>
        <p:spPr>
          <a:xfrm>
            <a:off x="1458124" y="2090010"/>
            <a:ext cx="9519920" cy="3908762"/>
          </a:xfrm>
          <a:prstGeom prst="rect">
            <a:avLst/>
          </a:prstGeom>
          <a:noFill/>
        </p:spPr>
        <p:txBody>
          <a:bodyPr wrap="square" rtlCol="0">
            <a:spAutoFit/>
          </a:bodyPr>
          <a:lstStyle/>
          <a:p>
            <a:r>
              <a:rPr lang="en-GB" sz="2400" dirty="0"/>
              <a:t>Some challenges that may present themselves would be group dynamics, causing conflict among young people. Safeguarding concerns resulted in changing certain aspects. Absence of staff members or young people. </a:t>
            </a:r>
          </a:p>
          <a:p>
            <a:endParaRPr lang="en-GB" sz="2400" dirty="0"/>
          </a:p>
          <a:p>
            <a:r>
              <a:rPr lang="en-GB" sz="2400" dirty="0"/>
              <a:t>These are just a few and will be minimised by such with S.W.O.T analysis, Risk assessments, Safeguarding procedures, Involving volunteers, Professionally trained staff members trained in such </a:t>
            </a:r>
            <a:r>
              <a:rPr lang="en-US" sz="2400" dirty="0"/>
              <a:t>trauma-informed, first aid </a:t>
            </a:r>
            <a:r>
              <a:rPr lang="en-US" sz="2400" dirty="0" err="1"/>
              <a:t>etc</a:t>
            </a:r>
            <a:r>
              <a:rPr lang="en-GB" sz="3200" dirty="0"/>
              <a:t> </a:t>
            </a:r>
            <a:r>
              <a:rPr lang="en-GB" sz="2400" dirty="0"/>
              <a:t>and other policies and procedures used within youth work.</a:t>
            </a:r>
          </a:p>
        </p:txBody>
      </p:sp>
    </p:spTree>
    <p:extLst>
      <p:ext uri="{BB962C8B-B14F-4D97-AF65-F5344CB8AC3E}">
        <p14:creationId xmlns:p14="http://schemas.microsoft.com/office/powerpoint/2010/main" val="16234209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CC954-6CA5-7DDE-9E88-C66DA8EBC067}"/>
              </a:ext>
            </a:extLst>
          </p:cNvPr>
          <p:cNvSpPr>
            <a:spLocks noGrp="1"/>
          </p:cNvSpPr>
          <p:nvPr>
            <p:ph type="title"/>
          </p:nvPr>
        </p:nvSpPr>
        <p:spPr/>
        <p:txBody>
          <a:bodyPr/>
          <a:lstStyle/>
          <a:p>
            <a:r>
              <a:rPr lang="en-GB" dirty="0"/>
              <a:t>Resources</a:t>
            </a:r>
          </a:p>
        </p:txBody>
      </p:sp>
      <p:sp>
        <p:nvSpPr>
          <p:cNvPr id="4" name="TextBox 3">
            <a:extLst>
              <a:ext uri="{FF2B5EF4-FFF2-40B4-BE49-F238E27FC236}">
                <a16:creationId xmlns:a16="http://schemas.microsoft.com/office/drawing/2014/main" id="{2D117853-610F-5B78-9E81-D9A2AA814321}"/>
              </a:ext>
            </a:extLst>
          </p:cNvPr>
          <p:cNvSpPr txBox="1"/>
          <p:nvPr/>
        </p:nvSpPr>
        <p:spPr>
          <a:xfrm>
            <a:off x="2265680" y="2441448"/>
            <a:ext cx="8249920" cy="3046988"/>
          </a:xfrm>
          <a:prstGeom prst="rect">
            <a:avLst/>
          </a:prstGeom>
          <a:noFill/>
        </p:spPr>
        <p:txBody>
          <a:bodyPr wrap="square" rtlCol="0">
            <a:spAutoFit/>
          </a:bodyPr>
          <a:lstStyle/>
          <a:p>
            <a:r>
              <a:rPr lang="en-GB" sz="2400" dirty="0"/>
              <a:t>Resources considered would be funding for projects and trips. Buildings that are safe and secure for use in sessions. Forms such as medical information and contact details, and young people’s details for admin use. Equipment that would be considered for the physical wellbeing.</a:t>
            </a:r>
          </a:p>
          <a:p>
            <a:endParaRPr lang="en-GB" sz="2400" dirty="0"/>
          </a:p>
          <a:p>
            <a:r>
              <a:rPr lang="en-GB" sz="2400" dirty="0"/>
              <a:t>These are just a few and would require more in detail if the project is to be considered.</a:t>
            </a:r>
          </a:p>
        </p:txBody>
      </p:sp>
    </p:spTree>
    <p:extLst>
      <p:ext uri="{BB962C8B-B14F-4D97-AF65-F5344CB8AC3E}">
        <p14:creationId xmlns:p14="http://schemas.microsoft.com/office/powerpoint/2010/main" val="24831610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E02CB-EC6C-BA12-0990-C58A867B560E}"/>
              </a:ext>
            </a:extLst>
          </p:cNvPr>
          <p:cNvSpPr>
            <a:spLocks noGrp="1"/>
          </p:cNvSpPr>
          <p:nvPr>
            <p:ph type="title"/>
          </p:nvPr>
        </p:nvSpPr>
        <p:spPr/>
        <p:txBody>
          <a:bodyPr/>
          <a:lstStyle/>
          <a:p>
            <a:r>
              <a:rPr lang="en-GB" dirty="0"/>
              <a:t>Sustainability</a:t>
            </a:r>
          </a:p>
        </p:txBody>
      </p:sp>
      <p:sp>
        <p:nvSpPr>
          <p:cNvPr id="4" name="TextBox 3">
            <a:extLst>
              <a:ext uri="{FF2B5EF4-FFF2-40B4-BE49-F238E27FC236}">
                <a16:creationId xmlns:a16="http://schemas.microsoft.com/office/drawing/2014/main" id="{BC079638-333D-96AE-7C4D-C4EB65D3ED69}"/>
              </a:ext>
            </a:extLst>
          </p:cNvPr>
          <p:cNvSpPr txBox="1"/>
          <p:nvPr/>
        </p:nvSpPr>
        <p:spPr>
          <a:xfrm>
            <a:off x="1215182" y="2505670"/>
            <a:ext cx="10031938" cy="3046988"/>
          </a:xfrm>
          <a:prstGeom prst="rect">
            <a:avLst/>
          </a:prstGeom>
          <a:noFill/>
        </p:spPr>
        <p:txBody>
          <a:bodyPr wrap="square" rtlCol="0">
            <a:spAutoFit/>
          </a:bodyPr>
          <a:lstStyle/>
          <a:p>
            <a:r>
              <a:rPr lang="en-GB" sz="2400" dirty="0"/>
              <a:t>For sustainability, this will be led through the professionals that the young people were signposted to. The volunteers who would be part of the project. The staff members who are devoted to changing young people’s lives and the community of which the project is set in. Fund-raising for further projects.</a:t>
            </a:r>
          </a:p>
          <a:p>
            <a:endParaRPr lang="en-GB" sz="2400" dirty="0"/>
          </a:p>
          <a:p>
            <a:r>
              <a:rPr lang="en-GB" sz="2400" dirty="0"/>
              <a:t>In the event that this project becomes a bigger platform for young people, this will also need to be considered and implemented effectively.</a:t>
            </a:r>
          </a:p>
        </p:txBody>
      </p:sp>
    </p:spTree>
    <p:extLst>
      <p:ext uri="{BB962C8B-B14F-4D97-AF65-F5344CB8AC3E}">
        <p14:creationId xmlns:p14="http://schemas.microsoft.com/office/powerpoint/2010/main" val="26643020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B2E45-8DE3-D65A-A705-578AECC14A8D}"/>
              </a:ext>
            </a:extLst>
          </p:cNvPr>
          <p:cNvSpPr>
            <a:spLocks noGrp="1"/>
          </p:cNvSpPr>
          <p:nvPr>
            <p:ph type="title"/>
          </p:nvPr>
        </p:nvSpPr>
        <p:spPr>
          <a:xfrm>
            <a:off x="518160" y="584083"/>
            <a:ext cx="11155680" cy="575089"/>
          </a:xfrm>
        </p:spPr>
        <p:txBody>
          <a:bodyPr>
            <a:normAutofit fontScale="90000"/>
          </a:bodyPr>
          <a:lstStyle/>
          <a:p>
            <a:r>
              <a:rPr lang="en-GB" sz="3200" dirty="0"/>
              <a:t>References List</a:t>
            </a:r>
          </a:p>
        </p:txBody>
      </p:sp>
      <p:sp>
        <p:nvSpPr>
          <p:cNvPr id="4" name="TextBox 3">
            <a:extLst>
              <a:ext uri="{FF2B5EF4-FFF2-40B4-BE49-F238E27FC236}">
                <a16:creationId xmlns:a16="http://schemas.microsoft.com/office/drawing/2014/main" id="{89215125-E8CD-A9A3-9EAA-D3FA2DEBB361}"/>
              </a:ext>
            </a:extLst>
          </p:cNvPr>
          <p:cNvSpPr txBox="1"/>
          <p:nvPr/>
        </p:nvSpPr>
        <p:spPr>
          <a:xfrm>
            <a:off x="658761" y="1759973"/>
            <a:ext cx="11015079" cy="4414093"/>
          </a:xfrm>
          <a:prstGeom prst="rect">
            <a:avLst/>
          </a:prstGeom>
          <a:noFill/>
        </p:spPr>
        <p:txBody>
          <a:bodyPr wrap="square" rtlCol="0">
            <a:spAutoFit/>
          </a:bodyPr>
          <a:lstStyle/>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Arial" panose="020B0604020202020204" pitchFamily="34" charset="0"/>
              </a:rPr>
              <a:t>Bitesize Learning (2024) </a:t>
            </a:r>
            <a:r>
              <a:rPr lang="en-GB" sz="2000" i="1" kern="100" dirty="0">
                <a:effectLst/>
                <a:latin typeface="Aptos" panose="020B0004020202020204" pitchFamily="34" charset="0"/>
                <a:ea typeface="Aptos" panose="020B0004020202020204" pitchFamily="34" charset="0"/>
                <a:cs typeface="Arial" panose="020B0604020202020204" pitchFamily="34" charset="0"/>
              </a:rPr>
              <a:t>SMART goals: a guide to setting goals that matter</a:t>
            </a:r>
            <a:r>
              <a:rPr lang="en-GB" sz="2000" kern="100" dirty="0">
                <a:effectLst/>
                <a:latin typeface="Aptos" panose="020B0004020202020204" pitchFamily="34" charset="0"/>
                <a:ea typeface="Aptos" panose="020B0004020202020204" pitchFamily="34" charset="0"/>
                <a:cs typeface="Arial" panose="020B0604020202020204" pitchFamily="34" charset="0"/>
              </a:rPr>
              <a:t>. Available at: SMART Goals: An Expert’s Guide to Success — </a:t>
            </a:r>
            <a:r>
              <a:rPr lang="en-GB" sz="2000" kern="100" dirty="0" err="1">
                <a:effectLst/>
                <a:latin typeface="Aptos" panose="020B0004020202020204" pitchFamily="34" charset="0"/>
                <a:ea typeface="Aptos" panose="020B0004020202020204" pitchFamily="34" charset="0"/>
                <a:cs typeface="Arial" panose="020B0604020202020204" pitchFamily="34" charset="0"/>
              </a:rPr>
              <a:t>BiteSize</a:t>
            </a:r>
            <a:r>
              <a:rPr lang="en-GB" sz="2000" kern="100" dirty="0">
                <a:effectLst/>
                <a:latin typeface="Aptos" panose="020B0004020202020204" pitchFamily="34" charset="0"/>
                <a:ea typeface="Aptos" panose="020B0004020202020204" pitchFamily="34" charset="0"/>
                <a:cs typeface="Arial" panose="020B0604020202020204" pitchFamily="34" charset="0"/>
              </a:rPr>
              <a:t> Learning  (Accessed: 3 January 2026).</a:t>
            </a:r>
            <a:endParaRPr lang="en-GB" sz="40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Arial" panose="020B0604020202020204" pitchFamily="34" charset="0"/>
              </a:rPr>
              <a:t>Cardiff University (2023) </a:t>
            </a:r>
            <a:r>
              <a:rPr lang="en-GB" sz="2000" i="1" kern="100" dirty="0">
                <a:effectLst/>
                <a:latin typeface="Aptos" panose="020B0004020202020204" pitchFamily="34" charset="0"/>
                <a:ea typeface="Aptos" panose="020B0004020202020204" pitchFamily="34" charset="0"/>
                <a:cs typeface="Arial" panose="020B0604020202020204" pitchFamily="34" charset="0"/>
              </a:rPr>
              <a:t>Nearly a quarter of young people in Wales are reporting very high levels of mental health symptoms following the pandemic</a:t>
            </a:r>
            <a:r>
              <a:rPr lang="en-GB" sz="2000" kern="100" dirty="0">
                <a:effectLst/>
                <a:latin typeface="Aptos" panose="020B0004020202020204" pitchFamily="34" charset="0"/>
                <a:ea typeface="Aptos" panose="020B0004020202020204" pitchFamily="34" charset="0"/>
                <a:cs typeface="Arial" panose="020B0604020202020204" pitchFamily="34" charset="0"/>
              </a:rPr>
              <a:t>. Available at: Nearly a quarter of young people in Wales are reporting very high levels of mental health symptoms following the pandemic - News - Cardiff University (Accessed: 2 January 2026).</a:t>
            </a:r>
            <a:endParaRPr lang="en-GB" sz="40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00" dirty="0" err="1">
                <a:effectLst/>
                <a:latin typeface="Aptos" panose="020B0004020202020204" pitchFamily="34" charset="0"/>
                <a:ea typeface="Aptos" panose="020B0004020202020204" pitchFamily="34" charset="0"/>
                <a:cs typeface="Arial" panose="020B0604020202020204" pitchFamily="34" charset="0"/>
              </a:rPr>
              <a:t>Charraighe</a:t>
            </a:r>
            <a:r>
              <a:rPr lang="en-GB" sz="2000" kern="100" dirty="0">
                <a:effectLst/>
                <a:latin typeface="Aptos" panose="020B0004020202020204" pitchFamily="34" charset="0"/>
                <a:ea typeface="Aptos" panose="020B0004020202020204" pitchFamily="34" charset="0"/>
                <a:cs typeface="Arial" panose="020B0604020202020204" pitchFamily="34" charset="0"/>
              </a:rPr>
              <a:t>, A.N. (2019) </a:t>
            </a:r>
            <a:r>
              <a:rPr lang="en-GB" sz="2000" i="1" kern="100" dirty="0">
                <a:effectLst/>
                <a:latin typeface="Aptos" panose="020B0004020202020204" pitchFamily="34" charset="0"/>
                <a:ea typeface="Aptos" panose="020B0004020202020204" pitchFamily="34" charset="0"/>
                <a:cs typeface="Arial" panose="020B0604020202020204" pitchFamily="34" charset="0"/>
              </a:rPr>
              <a:t>Remembering Resilience-a reflection on resilience and youth work</a:t>
            </a:r>
            <a:r>
              <a:rPr lang="en-GB" sz="2000" kern="100" dirty="0">
                <a:effectLst/>
                <a:latin typeface="Aptos" panose="020B0004020202020204" pitchFamily="34" charset="0"/>
                <a:ea typeface="Aptos" panose="020B0004020202020204" pitchFamily="34" charset="0"/>
                <a:cs typeface="Arial" panose="020B0604020202020204" pitchFamily="34" charset="0"/>
              </a:rPr>
              <a:t>. Available at: https://www.youthandpolicy.org/articles/re-membering-resilience/ (Accessed: 6 January 2026).</a:t>
            </a:r>
            <a:endParaRPr lang="en-GB" sz="40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Arial" panose="020B0604020202020204" pitchFamily="34" charset="0"/>
              </a:rPr>
              <a:t>Guy-Evans, O. (2025) </a:t>
            </a:r>
            <a:r>
              <a:rPr lang="en-GB" sz="2000" i="1" kern="100" dirty="0">
                <a:effectLst/>
                <a:latin typeface="Aptos" panose="020B0004020202020204" pitchFamily="34" charset="0"/>
                <a:ea typeface="Aptos" panose="020B0004020202020204" pitchFamily="34" charset="0"/>
                <a:cs typeface="Arial" panose="020B0604020202020204" pitchFamily="34" charset="0"/>
              </a:rPr>
              <a:t>Bronfenbrenner’s Ecological Systems Theory</a:t>
            </a:r>
            <a:r>
              <a:rPr lang="en-GB" sz="2000" kern="100" dirty="0">
                <a:effectLst/>
                <a:latin typeface="Aptos" panose="020B0004020202020204" pitchFamily="34" charset="0"/>
                <a:ea typeface="Aptos" panose="020B0004020202020204" pitchFamily="34" charset="0"/>
                <a:cs typeface="Arial" panose="020B0604020202020204" pitchFamily="34" charset="0"/>
              </a:rPr>
              <a:t>. Available at: Bronfenbrenner's Ecological Systems Theory (Accessed: 3 January 2026).</a:t>
            </a:r>
            <a:endParaRPr lang="en-GB" sz="40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8056142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8C3343-EA4B-77C0-1BA2-153C80C6B76F}"/>
              </a:ext>
            </a:extLst>
          </p:cNvPr>
          <p:cNvSpPr txBox="1"/>
          <p:nvPr/>
        </p:nvSpPr>
        <p:spPr>
          <a:xfrm>
            <a:off x="747252" y="1189703"/>
            <a:ext cx="10854813" cy="5337872"/>
          </a:xfrm>
          <a:prstGeom prst="rect">
            <a:avLst/>
          </a:prstGeom>
          <a:noFill/>
        </p:spPr>
        <p:txBody>
          <a:bodyPr wrap="square" rtlCol="0">
            <a:spAutoFit/>
          </a:bodyPr>
          <a:lstStyle/>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Arial" panose="020B0604020202020204" pitchFamily="34" charset="0"/>
              </a:rPr>
              <a:t>Public Health Wales (2025) </a:t>
            </a:r>
            <a:r>
              <a:rPr lang="en-GB" sz="2000" i="1" kern="100" dirty="0">
                <a:effectLst/>
                <a:latin typeface="Aptos" panose="020B0004020202020204" pitchFamily="34" charset="0"/>
                <a:ea typeface="Aptos" panose="020B0004020202020204" pitchFamily="34" charset="0"/>
                <a:cs typeface="Arial" panose="020B0604020202020204" pitchFamily="34" charset="0"/>
              </a:rPr>
              <a:t>Rise in mental health difficulties among children and young people highlight need for early action</a:t>
            </a:r>
            <a:r>
              <a:rPr lang="en-GB" sz="2000" kern="100" dirty="0">
                <a:effectLst/>
                <a:latin typeface="Aptos" panose="020B0004020202020204" pitchFamily="34" charset="0"/>
                <a:ea typeface="Aptos" panose="020B0004020202020204" pitchFamily="34" charset="0"/>
                <a:cs typeface="Arial" panose="020B0604020202020204" pitchFamily="34" charset="0"/>
              </a:rPr>
              <a:t>. Available at: Rise in mental health difficulties among children and young people highlight need for early action - Public Health Wales (Accessed: 4 January 2026).</a:t>
            </a:r>
            <a:endParaRPr lang="en-GB" sz="40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Arial" panose="020B0604020202020204" pitchFamily="34" charset="0"/>
              </a:rPr>
              <a:t>School Health Research Network (2019) </a:t>
            </a:r>
            <a:r>
              <a:rPr lang="en-GB" sz="2000" i="1" kern="100" dirty="0">
                <a:effectLst/>
                <a:latin typeface="Aptos" panose="020B0004020202020204" pitchFamily="34" charset="0"/>
                <a:ea typeface="Aptos" panose="020B0004020202020204" pitchFamily="34" charset="0"/>
                <a:cs typeface="Arial" panose="020B0604020202020204" pitchFamily="34" charset="0"/>
              </a:rPr>
              <a:t>Youth mental health and wellbeing in Wales: Comparing findings from the 2019 and 2021 School Health research Network Student Health and Wellbeing survey</a:t>
            </a:r>
            <a:r>
              <a:rPr lang="en-GB" sz="2000" kern="100" dirty="0">
                <a:effectLst/>
                <a:latin typeface="Aptos" panose="020B0004020202020204" pitchFamily="34" charset="0"/>
                <a:ea typeface="Aptos" panose="020B0004020202020204" pitchFamily="34" charset="0"/>
                <a:cs typeface="Arial" panose="020B0604020202020204" pitchFamily="34" charset="0"/>
              </a:rPr>
              <a:t>. Available at: SHRN-MHW-Briefing-Report-2022-FINAL-01.08.22-en.pdf (Accessed: 2 January 2026).</a:t>
            </a:r>
            <a:endParaRPr lang="en-GB" sz="40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Arial" panose="020B0604020202020204" pitchFamily="34" charset="0"/>
              </a:rPr>
              <a:t>Smith, S. (2018) </a:t>
            </a:r>
            <a:r>
              <a:rPr lang="en-GB" sz="2000" i="1" kern="100" dirty="0">
                <a:effectLst/>
                <a:latin typeface="Aptos" panose="020B0004020202020204" pitchFamily="34" charset="0"/>
                <a:ea typeface="Aptos" panose="020B0004020202020204" pitchFamily="34" charset="0"/>
                <a:cs typeface="Arial" panose="020B0604020202020204" pitchFamily="34" charset="0"/>
              </a:rPr>
              <a:t>What is the well-being debate? Theoretical context and some questions for Youth Policy and Youth Work Practice</a:t>
            </a:r>
            <a:r>
              <a:rPr lang="en-GB" sz="2000" kern="100" dirty="0">
                <a:effectLst/>
                <a:latin typeface="Aptos" panose="020B0004020202020204" pitchFamily="34" charset="0"/>
                <a:ea typeface="Aptos" panose="020B0004020202020204" pitchFamily="34" charset="0"/>
                <a:cs typeface="Arial" panose="020B0604020202020204" pitchFamily="34" charset="0"/>
              </a:rPr>
              <a:t>. Available at: https://youthworkwales.org.uk/wp-content/uploads/2018/10/Well-being-and-young-people-conference-Newport-May-2018-Steve-Smith.pdf  (Accessed: 3 January 2026).</a:t>
            </a:r>
            <a:endParaRPr lang="en-GB" sz="4000" kern="1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Arial" panose="020B0604020202020204" pitchFamily="34" charset="0"/>
              </a:rPr>
              <a:t>Youth &amp; Policy (2012) John Dewey and Experimental Learning: Developing the theory of youth work. Available at: John Dewey and experiential learning: developing the theory of youth work (Accessed: 2 January 2026).</a:t>
            </a:r>
            <a:endParaRPr lang="en-GB" sz="40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990869836"/>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TotalTime>
  <Words>1760</Words>
  <Application>Microsoft Office PowerPoint</Application>
  <PresentationFormat>Widescreen</PresentationFormat>
  <Paragraphs>122</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Aptos</vt:lpstr>
      <vt:lpstr>Arial</vt:lpstr>
      <vt:lpstr>Bierstadt</vt:lpstr>
      <vt:lpstr>GestaltVTI</vt:lpstr>
      <vt:lpstr>PowerPoint Presentation</vt:lpstr>
      <vt:lpstr>PowerPoint Presentation</vt:lpstr>
      <vt:lpstr>PowerPoint Presentation</vt:lpstr>
      <vt:lpstr>Key Terms</vt:lpstr>
      <vt:lpstr>PowerPoint Presentation</vt:lpstr>
      <vt:lpstr>PowerPoint Presentation</vt:lpstr>
      <vt:lpstr>PowerPoint Presentation</vt:lpstr>
      <vt:lpstr>PowerPoint Presentation</vt:lpstr>
      <vt:lpstr>PowerPoint Presentation</vt:lpstr>
      <vt:lpstr>- Aims and Objectives</vt:lpstr>
      <vt:lpstr>PowerPoint Presentation</vt:lpstr>
      <vt:lpstr>Theories and Policy</vt:lpstr>
      <vt:lpstr>Young Peoples Wellbeing</vt:lpstr>
      <vt:lpstr>PowerPoint Presentation</vt:lpstr>
      <vt:lpstr>PowerPoint Presentation</vt:lpstr>
      <vt:lpstr>PowerPoint Presentation</vt:lpstr>
      <vt:lpstr>PowerPoint Presentation</vt:lpstr>
      <vt:lpstr>PowerPoint Presentation</vt:lpstr>
      <vt:lpstr>PowerPoint Presentation</vt:lpstr>
      <vt:lpstr>What's included:</vt:lpstr>
      <vt:lpstr>Experimental Learning</vt:lpstr>
      <vt:lpstr>PowerPoint Presentation</vt:lpstr>
      <vt:lpstr>Outcomes and Success </vt:lpstr>
      <vt:lpstr>PowerPoint Presentation</vt:lpstr>
      <vt:lpstr>Challenges</vt:lpstr>
      <vt:lpstr>Resources</vt:lpstr>
      <vt:lpstr>Sustainability</vt:lpstr>
      <vt:lpstr>References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Gethin Cardy (2105599)</dc:creator>
  <cp:lastModifiedBy>Gethin Cardy (2105599)</cp:lastModifiedBy>
  <cp:revision>10</cp:revision>
  <dcterms:created xsi:type="dcterms:W3CDTF">2026-01-07T17:52:00Z</dcterms:created>
  <dcterms:modified xsi:type="dcterms:W3CDTF">2026-01-09T18:18:57Z</dcterms:modified>
</cp:coreProperties>
</file>