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660"/>
  </p:normalViewPr>
  <p:slideViewPr>
    <p:cSldViewPr snapToGrid="0">
      <p:cViewPr>
        <p:scale>
          <a:sx n="89" d="100"/>
          <a:sy n="89" d="100"/>
        </p:scale>
        <p:origin x="72" y="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3CEB1-441A-CC78-8CE2-5E72E72C30D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696521D-3A11-FCA7-A8E3-55EAAA01A58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55CE474-A4D6-5219-5757-E51279571AE2}"/>
              </a:ext>
            </a:extLst>
          </p:cNvPr>
          <p:cNvSpPr>
            <a:spLocks noGrp="1"/>
          </p:cNvSpPr>
          <p:nvPr>
            <p:ph type="dt" sz="half" idx="10"/>
          </p:nvPr>
        </p:nvSpPr>
        <p:spPr/>
        <p:txBody>
          <a:bodyPr/>
          <a:lstStyle/>
          <a:p>
            <a:fld id="{595BC63A-4883-46F5-8DAD-CD9E439F710E}" type="datetimeFigureOut">
              <a:rPr lang="en-GB" smtClean="0"/>
              <a:t>26/09/2023</a:t>
            </a:fld>
            <a:endParaRPr lang="en-GB"/>
          </a:p>
        </p:txBody>
      </p:sp>
      <p:sp>
        <p:nvSpPr>
          <p:cNvPr id="5" name="Footer Placeholder 4">
            <a:extLst>
              <a:ext uri="{FF2B5EF4-FFF2-40B4-BE49-F238E27FC236}">
                <a16:creationId xmlns:a16="http://schemas.microsoft.com/office/drawing/2014/main" id="{CF90B491-8288-E968-6441-9147B5BD36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EFC831-99EB-98C3-2472-8C2A2A08DCD6}"/>
              </a:ext>
            </a:extLst>
          </p:cNvPr>
          <p:cNvSpPr>
            <a:spLocks noGrp="1"/>
          </p:cNvSpPr>
          <p:nvPr>
            <p:ph type="sldNum" sz="quarter" idx="12"/>
          </p:nvPr>
        </p:nvSpPr>
        <p:spPr/>
        <p:txBody>
          <a:bodyPr/>
          <a:lstStyle/>
          <a:p>
            <a:fld id="{C7D3F603-BD23-45E4-B84D-80B45DBF3D5C}" type="slidenum">
              <a:rPr lang="en-GB" smtClean="0"/>
              <a:t>‹#›</a:t>
            </a:fld>
            <a:endParaRPr lang="en-GB"/>
          </a:p>
        </p:txBody>
      </p:sp>
    </p:spTree>
    <p:extLst>
      <p:ext uri="{BB962C8B-B14F-4D97-AF65-F5344CB8AC3E}">
        <p14:creationId xmlns:p14="http://schemas.microsoft.com/office/powerpoint/2010/main" val="39601700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C083F-2B4B-F869-F755-730A57271B9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69294BE-E522-82C4-794F-6C58A693F06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2963DD-7573-5798-1F30-53DBE05A9FB1}"/>
              </a:ext>
            </a:extLst>
          </p:cNvPr>
          <p:cNvSpPr>
            <a:spLocks noGrp="1"/>
          </p:cNvSpPr>
          <p:nvPr>
            <p:ph type="dt" sz="half" idx="10"/>
          </p:nvPr>
        </p:nvSpPr>
        <p:spPr/>
        <p:txBody>
          <a:bodyPr/>
          <a:lstStyle/>
          <a:p>
            <a:fld id="{595BC63A-4883-46F5-8DAD-CD9E439F710E}" type="datetimeFigureOut">
              <a:rPr lang="en-GB" smtClean="0"/>
              <a:t>26/09/2023</a:t>
            </a:fld>
            <a:endParaRPr lang="en-GB"/>
          </a:p>
        </p:txBody>
      </p:sp>
      <p:sp>
        <p:nvSpPr>
          <p:cNvPr id="5" name="Footer Placeholder 4">
            <a:extLst>
              <a:ext uri="{FF2B5EF4-FFF2-40B4-BE49-F238E27FC236}">
                <a16:creationId xmlns:a16="http://schemas.microsoft.com/office/drawing/2014/main" id="{6C0C2075-3026-F64B-3E0D-BE783285C8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144A47-18FD-0075-8FF9-0316F2A1150B}"/>
              </a:ext>
            </a:extLst>
          </p:cNvPr>
          <p:cNvSpPr>
            <a:spLocks noGrp="1"/>
          </p:cNvSpPr>
          <p:nvPr>
            <p:ph type="sldNum" sz="quarter" idx="12"/>
          </p:nvPr>
        </p:nvSpPr>
        <p:spPr/>
        <p:txBody>
          <a:bodyPr/>
          <a:lstStyle/>
          <a:p>
            <a:fld id="{C7D3F603-BD23-45E4-B84D-80B45DBF3D5C}" type="slidenum">
              <a:rPr lang="en-GB" smtClean="0"/>
              <a:t>‹#›</a:t>
            </a:fld>
            <a:endParaRPr lang="en-GB"/>
          </a:p>
        </p:txBody>
      </p:sp>
    </p:spTree>
    <p:extLst>
      <p:ext uri="{BB962C8B-B14F-4D97-AF65-F5344CB8AC3E}">
        <p14:creationId xmlns:p14="http://schemas.microsoft.com/office/powerpoint/2010/main" val="33118708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E68135-A04D-AEDC-B0D7-50B6C25E399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E1F0082-3754-1C93-31EE-F3473379514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CD3798-3401-A32A-EAFF-FCE945AC1D96}"/>
              </a:ext>
            </a:extLst>
          </p:cNvPr>
          <p:cNvSpPr>
            <a:spLocks noGrp="1"/>
          </p:cNvSpPr>
          <p:nvPr>
            <p:ph type="dt" sz="half" idx="10"/>
          </p:nvPr>
        </p:nvSpPr>
        <p:spPr/>
        <p:txBody>
          <a:bodyPr/>
          <a:lstStyle/>
          <a:p>
            <a:fld id="{595BC63A-4883-46F5-8DAD-CD9E439F710E}" type="datetimeFigureOut">
              <a:rPr lang="en-GB" smtClean="0"/>
              <a:t>26/09/2023</a:t>
            </a:fld>
            <a:endParaRPr lang="en-GB"/>
          </a:p>
        </p:txBody>
      </p:sp>
      <p:sp>
        <p:nvSpPr>
          <p:cNvPr id="5" name="Footer Placeholder 4">
            <a:extLst>
              <a:ext uri="{FF2B5EF4-FFF2-40B4-BE49-F238E27FC236}">
                <a16:creationId xmlns:a16="http://schemas.microsoft.com/office/drawing/2014/main" id="{FD16C08B-DCB7-BCBE-BC45-C99692A8CD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5F9B44-21D8-8554-17E8-5F13A03BCCBD}"/>
              </a:ext>
            </a:extLst>
          </p:cNvPr>
          <p:cNvSpPr>
            <a:spLocks noGrp="1"/>
          </p:cNvSpPr>
          <p:nvPr>
            <p:ph type="sldNum" sz="quarter" idx="12"/>
          </p:nvPr>
        </p:nvSpPr>
        <p:spPr/>
        <p:txBody>
          <a:bodyPr/>
          <a:lstStyle/>
          <a:p>
            <a:fld id="{C7D3F603-BD23-45E4-B84D-80B45DBF3D5C}" type="slidenum">
              <a:rPr lang="en-GB" smtClean="0"/>
              <a:t>‹#›</a:t>
            </a:fld>
            <a:endParaRPr lang="en-GB"/>
          </a:p>
        </p:txBody>
      </p:sp>
    </p:spTree>
    <p:extLst>
      <p:ext uri="{BB962C8B-B14F-4D97-AF65-F5344CB8AC3E}">
        <p14:creationId xmlns:p14="http://schemas.microsoft.com/office/powerpoint/2010/main" val="13941742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C8FDD-CD21-E357-F0D7-D6BA83B93E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2DA9185-0758-3DF3-DC23-4DBB98C4760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0543F85-70DD-6197-657E-F85C7933E2F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7DC3716-FF7B-3A4A-3AA3-7F1E53EA78DA}"/>
              </a:ext>
            </a:extLst>
          </p:cNvPr>
          <p:cNvSpPr>
            <a:spLocks noGrp="1"/>
          </p:cNvSpPr>
          <p:nvPr>
            <p:ph type="dt" sz="half" idx="10"/>
          </p:nvPr>
        </p:nvSpPr>
        <p:spPr/>
        <p:txBody>
          <a:bodyPr/>
          <a:lstStyle/>
          <a:p>
            <a:fld id="{595BC63A-4883-46F5-8DAD-CD9E439F710E}" type="datetimeFigureOut">
              <a:rPr lang="en-GB" smtClean="0"/>
              <a:t>26/09/2023</a:t>
            </a:fld>
            <a:endParaRPr lang="en-GB"/>
          </a:p>
        </p:txBody>
      </p:sp>
      <p:sp>
        <p:nvSpPr>
          <p:cNvPr id="6" name="Footer Placeholder 5">
            <a:extLst>
              <a:ext uri="{FF2B5EF4-FFF2-40B4-BE49-F238E27FC236}">
                <a16:creationId xmlns:a16="http://schemas.microsoft.com/office/drawing/2014/main" id="{916977D3-B305-7620-3C85-192CC0D9BB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6949C2-6758-D83C-A1AA-20DF4314D181}"/>
              </a:ext>
            </a:extLst>
          </p:cNvPr>
          <p:cNvSpPr>
            <a:spLocks noGrp="1"/>
          </p:cNvSpPr>
          <p:nvPr>
            <p:ph type="sldNum" sz="quarter" idx="12"/>
          </p:nvPr>
        </p:nvSpPr>
        <p:spPr/>
        <p:txBody>
          <a:bodyPr/>
          <a:lstStyle/>
          <a:p>
            <a:fld id="{C7D3F603-BD23-45E4-B84D-80B45DBF3D5C}" type="slidenum">
              <a:rPr lang="en-GB" smtClean="0"/>
              <a:t>‹#›</a:t>
            </a:fld>
            <a:endParaRPr lang="en-GB"/>
          </a:p>
        </p:txBody>
      </p:sp>
    </p:spTree>
    <p:extLst>
      <p:ext uri="{BB962C8B-B14F-4D97-AF65-F5344CB8AC3E}">
        <p14:creationId xmlns:p14="http://schemas.microsoft.com/office/powerpoint/2010/main" val="11934211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DFAC4-5ED5-77D5-05E2-F62660A2D62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18F7F2A-DA13-9BCC-73E0-7F969E687F2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41AC17F-BD1A-98B5-8393-37D19E3C405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85EAA8E-D4E1-D30C-8C2A-F906D1AE35F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9F6D983-3ED6-60D7-7C55-BAC2E6C095F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861870E-0C09-D598-7C7C-D7F72806061D}"/>
              </a:ext>
            </a:extLst>
          </p:cNvPr>
          <p:cNvSpPr>
            <a:spLocks noGrp="1"/>
          </p:cNvSpPr>
          <p:nvPr>
            <p:ph type="dt" sz="half" idx="10"/>
          </p:nvPr>
        </p:nvSpPr>
        <p:spPr/>
        <p:txBody>
          <a:bodyPr/>
          <a:lstStyle/>
          <a:p>
            <a:fld id="{595BC63A-4883-46F5-8DAD-CD9E439F710E}" type="datetimeFigureOut">
              <a:rPr lang="en-GB" smtClean="0"/>
              <a:t>26/09/2023</a:t>
            </a:fld>
            <a:endParaRPr lang="en-GB"/>
          </a:p>
        </p:txBody>
      </p:sp>
      <p:sp>
        <p:nvSpPr>
          <p:cNvPr id="8" name="Footer Placeholder 7">
            <a:extLst>
              <a:ext uri="{FF2B5EF4-FFF2-40B4-BE49-F238E27FC236}">
                <a16:creationId xmlns:a16="http://schemas.microsoft.com/office/drawing/2014/main" id="{9B1DE69A-351D-3984-7024-5D20B2DFBA9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36EAE2-798D-3723-1CD7-E1C62ABF1615}"/>
              </a:ext>
            </a:extLst>
          </p:cNvPr>
          <p:cNvSpPr>
            <a:spLocks noGrp="1"/>
          </p:cNvSpPr>
          <p:nvPr>
            <p:ph type="sldNum" sz="quarter" idx="12"/>
          </p:nvPr>
        </p:nvSpPr>
        <p:spPr/>
        <p:txBody>
          <a:bodyPr/>
          <a:lstStyle/>
          <a:p>
            <a:fld id="{C7D3F603-BD23-45E4-B84D-80B45DBF3D5C}" type="slidenum">
              <a:rPr lang="en-GB" smtClean="0"/>
              <a:t>‹#›</a:t>
            </a:fld>
            <a:endParaRPr lang="en-GB"/>
          </a:p>
        </p:txBody>
      </p:sp>
    </p:spTree>
    <p:extLst>
      <p:ext uri="{BB962C8B-B14F-4D97-AF65-F5344CB8AC3E}">
        <p14:creationId xmlns:p14="http://schemas.microsoft.com/office/powerpoint/2010/main" val="14826198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25B09-354C-67FB-AA8D-06AC8915F25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F1870CA-A701-F9D4-CD1D-A4023CBD5B75}"/>
              </a:ext>
            </a:extLst>
          </p:cNvPr>
          <p:cNvSpPr>
            <a:spLocks noGrp="1"/>
          </p:cNvSpPr>
          <p:nvPr>
            <p:ph type="dt" sz="half" idx="10"/>
          </p:nvPr>
        </p:nvSpPr>
        <p:spPr/>
        <p:txBody>
          <a:bodyPr/>
          <a:lstStyle/>
          <a:p>
            <a:fld id="{595BC63A-4883-46F5-8DAD-CD9E439F710E}" type="datetimeFigureOut">
              <a:rPr lang="en-GB" smtClean="0"/>
              <a:t>26/09/2023</a:t>
            </a:fld>
            <a:endParaRPr lang="en-GB"/>
          </a:p>
        </p:txBody>
      </p:sp>
      <p:sp>
        <p:nvSpPr>
          <p:cNvPr id="4" name="Footer Placeholder 3">
            <a:extLst>
              <a:ext uri="{FF2B5EF4-FFF2-40B4-BE49-F238E27FC236}">
                <a16:creationId xmlns:a16="http://schemas.microsoft.com/office/drawing/2014/main" id="{F1FC1481-1085-3491-1DA1-4D4E91904FE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59C00F5-194B-E283-8DBA-9FF92869DF3E}"/>
              </a:ext>
            </a:extLst>
          </p:cNvPr>
          <p:cNvSpPr>
            <a:spLocks noGrp="1"/>
          </p:cNvSpPr>
          <p:nvPr>
            <p:ph type="sldNum" sz="quarter" idx="12"/>
          </p:nvPr>
        </p:nvSpPr>
        <p:spPr/>
        <p:txBody>
          <a:bodyPr/>
          <a:lstStyle/>
          <a:p>
            <a:fld id="{C7D3F603-BD23-45E4-B84D-80B45DBF3D5C}" type="slidenum">
              <a:rPr lang="en-GB" smtClean="0"/>
              <a:t>‹#›</a:t>
            </a:fld>
            <a:endParaRPr lang="en-GB"/>
          </a:p>
        </p:txBody>
      </p:sp>
    </p:spTree>
    <p:extLst>
      <p:ext uri="{BB962C8B-B14F-4D97-AF65-F5344CB8AC3E}">
        <p14:creationId xmlns:p14="http://schemas.microsoft.com/office/powerpoint/2010/main" val="9800123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657665-C373-22B7-E547-69B5E73C1B1C}"/>
              </a:ext>
            </a:extLst>
          </p:cNvPr>
          <p:cNvSpPr>
            <a:spLocks noGrp="1"/>
          </p:cNvSpPr>
          <p:nvPr>
            <p:ph type="dt" sz="half" idx="10"/>
          </p:nvPr>
        </p:nvSpPr>
        <p:spPr/>
        <p:txBody>
          <a:bodyPr/>
          <a:lstStyle/>
          <a:p>
            <a:fld id="{595BC63A-4883-46F5-8DAD-CD9E439F710E}" type="datetimeFigureOut">
              <a:rPr lang="en-GB" smtClean="0"/>
              <a:t>26/09/2023</a:t>
            </a:fld>
            <a:endParaRPr lang="en-GB"/>
          </a:p>
        </p:txBody>
      </p:sp>
      <p:sp>
        <p:nvSpPr>
          <p:cNvPr id="3" name="Footer Placeholder 2">
            <a:extLst>
              <a:ext uri="{FF2B5EF4-FFF2-40B4-BE49-F238E27FC236}">
                <a16:creationId xmlns:a16="http://schemas.microsoft.com/office/drawing/2014/main" id="{5BBC1F93-ED67-851E-7B93-3C7F862C41A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E4AE934-7317-27A2-54FF-910385E7953C}"/>
              </a:ext>
            </a:extLst>
          </p:cNvPr>
          <p:cNvSpPr>
            <a:spLocks noGrp="1"/>
          </p:cNvSpPr>
          <p:nvPr>
            <p:ph type="sldNum" sz="quarter" idx="12"/>
          </p:nvPr>
        </p:nvSpPr>
        <p:spPr/>
        <p:txBody>
          <a:bodyPr/>
          <a:lstStyle/>
          <a:p>
            <a:fld id="{C7D3F603-BD23-45E4-B84D-80B45DBF3D5C}" type="slidenum">
              <a:rPr lang="en-GB" smtClean="0"/>
              <a:t>‹#›</a:t>
            </a:fld>
            <a:endParaRPr lang="en-GB"/>
          </a:p>
        </p:txBody>
      </p:sp>
    </p:spTree>
    <p:extLst>
      <p:ext uri="{BB962C8B-B14F-4D97-AF65-F5344CB8AC3E}">
        <p14:creationId xmlns:p14="http://schemas.microsoft.com/office/powerpoint/2010/main" val="21939570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A80BD-ED77-15C8-FBC1-04AE58434E4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E42510D-0B9B-96EA-0000-8ED71F227C5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683C5F0-8CD5-3DB4-A960-05288EE961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F44AB39-B11A-41E4-A2F7-A69066DCACDC}"/>
              </a:ext>
            </a:extLst>
          </p:cNvPr>
          <p:cNvSpPr>
            <a:spLocks noGrp="1"/>
          </p:cNvSpPr>
          <p:nvPr>
            <p:ph type="dt" sz="half" idx="10"/>
          </p:nvPr>
        </p:nvSpPr>
        <p:spPr/>
        <p:txBody>
          <a:bodyPr/>
          <a:lstStyle/>
          <a:p>
            <a:fld id="{595BC63A-4883-46F5-8DAD-CD9E439F710E}" type="datetimeFigureOut">
              <a:rPr lang="en-GB" smtClean="0"/>
              <a:t>26/09/2023</a:t>
            </a:fld>
            <a:endParaRPr lang="en-GB"/>
          </a:p>
        </p:txBody>
      </p:sp>
      <p:sp>
        <p:nvSpPr>
          <p:cNvPr id="6" name="Footer Placeholder 5">
            <a:extLst>
              <a:ext uri="{FF2B5EF4-FFF2-40B4-BE49-F238E27FC236}">
                <a16:creationId xmlns:a16="http://schemas.microsoft.com/office/drawing/2014/main" id="{A20033E6-EB71-EF1A-A74D-732F994E2A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F76B5DC-D64D-790F-6A70-FF14B047AE07}"/>
              </a:ext>
            </a:extLst>
          </p:cNvPr>
          <p:cNvSpPr>
            <a:spLocks noGrp="1"/>
          </p:cNvSpPr>
          <p:nvPr>
            <p:ph type="sldNum" sz="quarter" idx="12"/>
          </p:nvPr>
        </p:nvSpPr>
        <p:spPr/>
        <p:txBody>
          <a:bodyPr/>
          <a:lstStyle/>
          <a:p>
            <a:fld id="{C7D3F603-BD23-45E4-B84D-80B45DBF3D5C}" type="slidenum">
              <a:rPr lang="en-GB" smtClean="0"/>
              <a:t>‹#›</a:t>
            </a:fld>
            <a:endParaRPr lang="en-GB"/>
          </a:p>
        </p:txBody>
      </p:sp>
    </p:spTree>
    <p:extLst>
      <p:ext uri="{BB962C8B-B14F-4D97-AF65-F5344CB8AC3E}">
        <p14:creationId xmlns:p14="http://schemas.microsoft.com/office/powerpoint/2010/main" val="39602178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396D8-2310-07F8-D4AF-EFE46DBA7F5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E44103F-F96A-3B0C-D5F2-7774918D121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1C7A84F-3950-132A-44F8-3DF37D949C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A291A04-9E30-A02B-11BE-CB7B033BDA3F}"/>
              </a:ext>
            </a:extLst>
          </p:cNvPr>
          <p:cNvSpPr>
            <a:spLocks noGrp="1"/>
          </p:cNvSpPr>
          <p:nvPr>
            <p:ph type="dt" sz="half" idx="10"/>
          </p:nvPr>
        </p:nvSpPr>
        <p:spPr/>
        <p:txBody>
          <a:bodyPr/>
          <a:lstStyle/>
          <a:p>
            <a:fld id="{595BC63A-4883-46F5-8DAD-CD9E439F710E}" type="datetimeFigureOut">
              <a:rPr lang="en-GB" smtClean="0"/>
              <a:t>26/09/2023</a:t>
            </a:fld>
            <a:endParaRPr lang="en-GB"/>
          </a:p>
        </p:txBody>
      </p:sp>
      <p:sp>
        <p:nvSpPr>
          <p:cNvPr id="6" name="Footer Placeholder 5">
            <a:extLst>
              <a:ext uri="{FF2B5EF4-FFF2-40B4-BE49-F238E27FC236}">
                <a16:creationId xmlns:a16="http://schemas.microsoft.com/office/drawing/2014/main" id="{6A1AF9AB-16C9-23DC-8D34-232DCA12E7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AA5BFB-C214-F11B-3177-B7F3166C8D38}"/>
              </a:ext>
            </a:extLst>
          </p:cNvPr>
          <p:cNvSpPr>
            <a:spLocks noGrp="1"/>
          </p:cNvSpPr>
          <p:nvPr>
            <p:ph type="sldNum" sz="quarter" idx="12"/>
          </p:nvPr>
        </p:nvSpPr>
        <p:spPr/>
        <p:txBody>
          <a:bodyPr/>
          <a:lstStyle/>
          <a:p>
            <a:fld id="{C7D3F603-BD23-45E4-B84D-80B45DBF3D5C}" type="slidenum">
              <a:rPr lang="en-GB" smtClean="0"/>
              <a:t>‹#›</a:t>
            </a:fld>
            <a:endParaRPr lang="en-GB"/>
          </a:p>
        </p:txBody>
      </p:sp>
    </p:spTree>
    <p:extLst>
      <p:ext uri="{BB962C8B-B14F-4D97-AF65-F5344CB8AC3E}">
        <p14:creationId xmlns:p14="http://schemas.microsoft.com/office/powerpoint/2010/main" val="11968893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788B8-5F39-9E51-DC36-A3FBA6BEB0C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3E7B8EE-1734-7CFB-8D04-51F55BE0A86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8FC390-E22F-8047-3808-52FDE633DC6B}"/>
              </a:ext>
            </a:extLst>
          </p:cNvPr>
          <p:cNvSpPr>
            <a:spLocks noGrp="1"/>
          </p:cNvSpPr>
          <p:nvPr>
            <p:ph type="dt" sz="half" idx="10"/>
          </p:nvPr>
        </p:nvSpPr>
        <p:spPr/>
        <p:txBody>
          <a:bodyPr/>
          <a:lstStyle/>
          <a:p>
            <a:fld id="{595BC63A-4883-46F5-8DAD-CD9E439F710E}" type="datetimeFigureOut">
              <a:rPr lang="en-GB" smtClean="0"/>
              <a:t>26/09/2023</a:t>
            </a:fld>
            <a:endParaRPr lang="en-GB"/>
          </a:p>
        </p:txBody>
      </p:sp>
      <p:sp>
        <p:nvSpPr>
          <p:cNvPr id="5" name="Footer Placeholder 4">
            <a:extLst>
              <a:ext uri="{FF2B5EF4-FFF2-40B4-BE49-F238E27FC236}">
                <a16:creationId xmlns:a16="http://schemas.microsoft.com/office/drawing/2014/main" id="{DA525F2F-4FC0-79E7-60B0-29F335B288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448AF0-EF6E-D2FF-14E5-B095A657507C}"/>
              </a:ext>
            </a:extLst>
          </p:cNvPr>
          <p:cNvSpPr>
            <a:spLocks noGrp="1"/>
          </p:cNvSpPr>
          <p:nvPr>
            <p:ph type="sldNum" sz="quarter" idx="12"/>
          </p:nvPr>
        </p:nvSpPr>
        <p:spPr/>
        <p:txBody>
          <a:bodyPr/>
          <a:lstStyle/>
          <a:p>
            <a:fld id="{C7D3F603-BD23-45E4-B84D-80B45DBF3D5C}" type="slidenum">
              <a:rPr lang="en-GB" smtClean="0"/>
              <a:t>‹#›</a:t>
            </a:fld>
            <a:endParaRPr lang="en-GB"/>
          </a:p>
        </p:txBody>
      </p:sp>
    </p:spTree>
    <p:extLst>
      <p:ext uri="{BB962C8B-B14F-4D97-AF65-F5344CB8AC3E}">
        <p14:creationId xmlns:p14="http://schemas.microsoft.com/office/powerpoint/2010/main" val="1281952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CEA3A8-0D97-E68D-7096-16328FC1798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AC68A76-6DD6-02D2-E761-6ECD53327F1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D1011E-F9E3-15E0-FF54-65B4CD937703}"/>
              </a:ext>
            </a:extLst>
          </p:cNvPr>
          <p:cNvSpPr>
            <a:spLocks noGrp="1"/>
          </p:cNvSpPr>
          <p:nvPr>
            <p:ph type="dt" sz="half" idx="10"/>
          </p:nvPr>
        </p:nvSpPr>
        <p:spPr/>
        <p:txBody>
          <a:bodyPr/>
          <a:lstStyle/>
          <a:p>
            <a:fld id="{595BC63A-4883-46F5-8DAD-CD9E439F710E}" type="datetimeFigureOut">
              <a:rPr lang="en-GB" smtClean="0"/>
              <a:t>26/09/2023</a:t>
            </a:fld>
            <a:endParaRPr lang="en-GB"/>
          </a:p>
        </p:txBody>
      </p:sp>
      <p:sp>
        <p:nvSpPr>
          <p:cNvPr id="5" name="Footer Placeholder 4">
            <a:extLst>
              <a:ext uri="{FF2B5EF4-FFF2-40B4-BE49-F238E27FC236}">
                <a16:creationId xmlns:a16="http://schemas.microsoft.com/office/drawing/2014/main" id="{D8640578-5812-6D72-2C7F-F4F75259B7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5776AD-9332-1F2E-9644-ECCEF8410730}"/>
              </a:ext>
            </a:extLst>
          </p:cNvPr>
          <p:cNvSpPr>
            <a:spLocks noGrp="1"/>
          </p:cNvSpPr>
          <p:nvPr>
            <p:ph type="sldNum" sz="quarter" idx="12"/>
          </p:nvPr>
        </p:nvSpPr>
        <p:spPr/>
        <p:txBody>
          <a:bodyPr/>
          <a:lstStyle/>
          <a:p>
            <a:fld id="{C7D3F603-BD23-45E4-B84D-80B45DBF3D5C}" type="slidenum">
              <a:rPr lang="en-GB" smtClean="0"/>
              <a:t>‹#›</a:t>
            </a:fld>
            <a:endParaRPr lang="en-GB"/>
          </a:p>
        </p:txBody>
      </p:sp>
    </p:spTree>
    <p:extLst>
      <p:ext uri="{BB962C8B-B14F-4D97-AF65-F5344CB8AC3E}">
        <p14:creationId xmlns:p14="http://schemas.microsoft.com/office/powerpoint/2010/main" val="12387672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A9AF923-C4F8-C11B-0106-DF2A9FC1613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C144665-B073-E9F0-261A-F4B707A5D7E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BB48D2-88C3-724F-AA62-7648079605A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95BC63A-4883-46F5-8DAD-CD9E439F710E}" type="datetimeFigureOut">
              <a:rPr lang="en-GB" smtClean="0"/>
              <a:t>26/09/2023</a:t>
            </a:fld>
            <a:endParaRPr lang="en-GB"/>
          </a:p>
        </p:txBody>
      </p:sp>
      <p:sp>
        <p:nvSpPr>
          <p:cNvPr id="5" name="Footer Placeholder 4">
            <a:extLst>
              <a:ext uri="{FF2B5EF4-FFF2-40B4-BE49-F238E27FC236}">
                <a16:creationId xmlns:a16="http://schemas.microsoft.com/office/drawing/2014/main" id="{A21F5C14-1971-1AD8-9754-9A03891B96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86ED6C0-47CB-7A18-503C-58C143A0390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7D3F603-BD23-45E4-B84D-80B45DBF3D5C}" type="slidenum">
              <a:rPr lang="en-GB" smtClean="0"/>
              <a:t>‹#›</a:t>
            </a:fld>
            <a:endParaRPr lang="en-GB"/>
          </a:p>
        </p:txBody>
      </p:sp>
    </p:spTree>
    <p:extLst>
      <p:ext uri="{BB962C8B-B14F-4D97-AF65-F5344CB8AC3E}">
        <p14:creationId xmlns:p14="http://schemas.microsoft.com/office/powerpoint/2010/main" val="21623997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www.youtube.com/watch?v=p60rN9JEapg&amp;t=0s"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youtube.com/watch?v=p60rN9JEapg&amp;t=0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113155-6FE7-8B3A-F64F-EC404D255816}"/>
              </a:ext>
            </a:extLst>
          </p:cNvPr>
          <p:cNvSpPr>
            <a:spLocks noGrp="1"/>
          </p:cNvSpPr>
          <p:nvPr>
            <p:ph type="ctrTitle"/>
          </p:nvPr>
        </p:nvSpPr>
        <p:spPr>
          <a:xfrm>
            <a:off x="1508572" y="131771"/>
            <a:ext cx="9144000" cy="831057"/>
          </a:xfrm>
        </p:spPr>
        <p:txBody>
          <a:bodyPr>
            <a:noAutofit/>
          </a:bodyPr>
          <a:lstStyle/>
          <a:p>
            <a:r>
              <a:rPr lang="en-GB" sz="2800" b="1" dirty="0">
                <a:solidFill>
                  <a:schemeClr val="accent5">
                    <a:lumMod val="75000"/>
                  </a:schemeClr>
                </a:solidFill>
                <a:latin typeface="Arial" panose="020B0604020202020204" pitchFamily="34" charset="0"/>
                <a:cs typeface="Arial" panose="020B0604020202020204" pitchFamily="34" charset="0"/>
              </a:rPr>
              <a:t>Skills and personal qualities that contribute to the development of academic study</a:t>
            </a:r>
          </a:p>
        </p:txBody>
      </p:sp>
      <p:sp>
        <p:nvSpPr>
          <p:cNvPr id="4" name="TextBox 3">
            <a:extLst>
              <a:ext uri="{FF2B5EF4-FFF2-40B4-BE49-F238E27FC236}">
                <a16:creationId xmlns:a16="http://schemas.microsoft.com/office/drawing/2014/main" id="{B23CDFE1-E2EE-CE2C-9CF5-7E3370AFD56D}"/>
              </a:ext>
            </a:extLst>
          </p:cNvPr>
          <p:cNvSpPr txBox="1"/>
          <p:nvPr/>
        </p:nvSpPr>
        <p:spPr>
          <a:xfrm>
            <a:off x="11138116" y="0"/>
            <a:ext cx="2321719" cy="954107"/>
          </a:xfrm>
          <a:prstGeom prst="rect">
            <a:avLst/>
          </a:prstGeom>
          <a:noFill/>
        </p:spPr>
        <p:txBody>
          <a:bodyPr wrap="square" rtlCol="0">
            <a:spAutoFit/>
          </a:bodyPr>
          <a:lstStyle/>
          <a:p>
            <a:r>
              <a:rPr lang="en-US" sz="1400" dirty="0"/>
              <a:t>2</a:t>
            </a:r>
            <a:r>
              <a:rPr lang="en-GB" sz="1400" dirty="0"/>
              <a:t>125447</a:t>
            </a:r>
          </a:p>
          <a:p>
            <a:r>
              <a:rPr lang="en-GB" sz="1400" dirty="0"/>
              <a:t>ECEY4008</a:t>
            </a:r>
          </a:p>
          <a:p>
            <a:endParaRPr lang="en-GB" sz="1400" dirty="0"/>
          </a:p>
          <a:p>
            <a:endParaRPr lang="en-GB" sz="1400" dirty="0"/>
          </a:p>
        </p:txBody>
      </p:sp>
      <p:sp>
        <p:nvSpPr>
          <p:cNvPr id="5" name="TextBox 4">
            <a:extLst>
              <a:ext uri="{FF2B5EF4-FFF2-40B4-BE49-F238E27FC236}">
                <a16:creationId xmlns:a16="http://schemas.microsoft.com/office/drawing/2014/main" id="{ACF63810-BBC4-79EF-9855-BCE2EE40E185}"/>
              </a:ext>
            </a:extLst>
          </p:cNvPr>
          <p:cNvSpPr txBox="1"/>
          <p:nvPr/>
        </p:nvSpPr>
        <p:spPr>
          <a:xfrm>
            <a:off x="138840" y="900451"/>
            <a:ext cx="11883463" cy="569387"/>
          </a:xfrm>
          <a:prstGeom prst="rect">
            <a:avLst/>
          </a:prstGeom>
          <a:noFill/>
          <a:ln w="38100">
            <a:solidFill>
              <a:schemeClr val="accent5">
                <a:lumMod val="75000"/>
              </a:schemeClr>
            </a:solidFill>
          </a:ln>
        </p:spPr>
        <p:txBody>
          <a:bodyPr wrap="square" rtlCol="0">
            <a:spAutoFit/>
          </a:bodyPr>
          <a:lstStyle/>
          <a:p>
            <a:r>
              <a:rPr lang="en-GB" sz="1100" dirty="0">
                <a:latin typeface="Arial" panose="020B0604020202020204" pitchFamily="34" charset="0"/>
                <a:cs typeface="Arial" panose="020B0604020202020204" pitchFamily="34" charset="0"/>
              </a:rPr>
              <a:t>Introduction</a:t>
            </a:r>
          </a:p>
          <a:p>
            <a:r>
              <a:rPr lang="en-GB" sz="1000" dirty="0">
                <a:latin typeface="Arial" panose="020B0604020202020204" pitchFamily="34" charset="0"/>
                <a:cs typeface="Arial" panose="020B0604020202020204" pitchFamily="34" charset="0"/>
              </a:rPr>
              <a:t>In this poster, I am going to mention three different skills with personal qualities that contribute towards learning academically. First chosen skill is ‘note taking’ which is quite personal to every individual. Second chosen skill is ‘time management’ which plays a huge role in learning academic study. Thirdly I chose ‘critical thinking’.</a:t>
            </a:r>
          </a:p>
        </p:txBody>
      </p:sp>
      <p:sp>
        <p:nvSpPr>
          <p:cNvPr id="6" name="TextBox 5">
            <a:extLst>
              <a:ext uri="{FF2B5EF4-FFF2-40B4-BE49-F238E27FC236}">
                <a16:creationId xmlns:a16="http://schemas.microsoft.com/office/drawing/2014/main" id="{6DF52EDE-F2A7-B230-AA08-D1DB62839B07}"/>
              </a:ext>
            </a:extLst>
          </p:cNvPr>
          <p:cNvSpPr txBox="1"/>
          <p:nvPr/>
        </p:nvSpPr>
        <p:spPr>
          <a:xfrm>
            <a:off x="2535468" y="4452358"/>
            <a:ext cx="7869636" cy="2062103"/>
          </a:xfrm>
          <a:prstGeom prst="rect">
            <a:avLst/>
          </a:prstGeom>
          <a:noFill/>
          <a:ln w="38100">
            <a:solidFill>
              <a:schemeClr val="accent5">
                <a:lumMod val="75000"/>
              </a:schemeClr>
            </a:solidFill>
          </a:ln>
        </p:spPr>
        <p:txBody>
          <a:bodyPr wrap="square" rtlCol="0" anchor="ctr">
            <a:spAutoFit/>
          </a:bodyPr>
          <a:lstStyle/>
          <a:p>
            <a:r>
              <a:rPr lang="en-GB" sz="1100" b="1" dirty="0">
                <a:latin typeface="Arial" panose="020B0604020202020204" pitchFamily="34" charset="0"/>
                <a:cs typeface="Arial" panose="020B0604020202020204" pitchFamily="34" charset="0"/>
              </a:rPr>
              <a:t>Conclusion:</a:t>
            </a:r>
          </a:p>
          <a:p>
            <a:r>
              <a:rPr lang="en-GB" sz="1000" dirty="0">
                <a:latin typeface="Arial" panose="020B0604020202020204" pitchFamily="34" charset="0"/>
                <a:cs typeface="Arial" panose="020B0604020202020204" pitchFamily="34" charset="0"/>
              </a:rPr>
              <a:t>in conclusion, these 3 skills are very effective in improving academic study.</a:t>
            </a:r>
          </a:p>
          <a:p>
            <a:r>
              <a:rPr lang="en-GB" sz="1000" dirty="0">
                <a:latin typeface="Arial" panose="020B0604020202020204" pitchFamily="34" charset="0"/>
                <a:cs typeface="Arial" panose="020B0604020202020204" pitchFamily="34" charset="0"/>
              </a:rPr>
              <a:t>This book ‘writing skills for education students’ mentions different ways that every student takes notes to remember the lecture. Authors in this book Barrow, C. and </a:t>
            </a:r>
            <a:r>
              <a:rPr lang="en-GB" sz="1000" dirty="0" err="1">
                <a:latin typeface="Arial" panose="020B0604020202020204" pitchFamily="34" charset="0"/>
                <a:cs typeface="Arial" panose="020B0604020202020204" pitchFamily="34" charset="0"/>
              </a:rPr>
              <a:t>Westrup</a:t>
            </a:r>
            <a:r>
              <a:rPr lang="en-GB" sz="1000" dirty="0">
                <a:latin typeface="Arial" panose="020B0604020202020204" pitchFamily="34" charset="0"/>
                <a:cs typeface="Arial" panose="020B0604020202020204" pitchFamily="34" charset="0"/>
              </a:rPr>
              <a:t>, R. (2019) also mentioned the traditional way as writing it on a notepad, and how over time new ways such as recording the lesson via phones or capturing some keywords on flash cards have helped education students along with their own strategy of taking notes.</a:t>
            </a:r>
          </a:p>
          <a:p>
            <a:r>
              <a:rPr lang="en-GB" sz="1000" dirty="0">
                <a:latin typeface="Arial" panose="020B0604020202020204" pitchFamily="34" charset="0"/>
                <a:cs typeface="Arial" panose="020B0604020202020204" pitchFamily="34" charset="0"/>
              </a:rPr>
              <a:t>Time management is one of the biggest and most powerful skills in many professions not just academically. I gathered these keywords from this video which shows scientific tips that help you work on your schedule and prioritize the work. The way designate time and divide your tasks helps in academic study. The third skill I chose is ‘critical thinking’ The author of the book ‘how to Succeed at University An Essential Guide to Academic Skills and Personal Development’ ( </a:t>
            </a:r>
            <a:r>
              <a:rPr lang="en-GB" sz="1000" dirty="0" err="1">
                <a:latin typeface="Arial" panose="020B0604020202020204" pitchFamily="34" charset="0"/>
                <a:cs typeface="Arial" panose="020B0604020202020204" pitchFamily="34" charset="0"/>
              </a:rPr>
              <a:t>Smale</a:t>
            </a:r>
            <a:r>
              <a:rPr lang="en-GB" sz="1000" dirty="0">
                <a:latin typeface="Arial" panose="020B0604020202020204" pitchFamily="34" charset="0"/>
                <a:cs typeface="Arial" panose="020B0604020202020204" pitchFamily="34" charset="0"/>
              </a:rPr>
              <a:t>, B. 2009) used this guide to help many education students understand and adopt how to read, understand, and be to reflect on their work.</a:t>
            </a:r>
          </a:p>
          <a:p>
            <a:endParaRPr lang="en-GB" dirty="0"/>
          </a:p>
        </p:txBody>
      </p:sp>
      <p:sp>
        <p:nvSpPr>
          <p:cNvPr id="7" name="TextBox 6">
            <a:extLst>
              <a:ext uri="{FF2B5EF4-FFF2-40B4-BE49-F238E27FC236}">
                <a16:creationId xmlns:a16="http://schemas.microsoft.com/office/drawing/2014/main" id="{A42CD8CD-B11A-B681-71F8-7A5DC96F76D5}"/>
              </a:ext>
            </a:extLst>
          </p:cNvPr>
          <p:cNvSpPr txBox="1"/>
          <p:nvPr/>
        </p:nvSpPr>
        <p:spPr>
          <a:xfrm>
            <a:off x="-19846" y="1605874"/>
            <a:ext cx="2392110" cy="4801314"/>
          </a:xfrm>
          <a:prstGeom prst="rect">
            <a:avLst/>
          </a:prstGeom>
          <a:noFill/>
          <a:ln w="38100">
            <a:solidFill>
              <a:schemeClr val="accent6"/>
            </a:solidFill>
          </a:ln>
        </p:spPr>
        <p:txBody>
          <a:bodyPr wrap="square" rtlCol="0">
            <a:spAutoFit/>
          </a:bodyPr>
          <a:lstStyle/>
          <a:p>
            <a:r>
              <a:rPr lang="en-GB" sz="1100" b="1" dirty="0">
                <a:latin typeface="Arial" panose="020B0604020202020204" pitchFamily="34" charset="0"/>
                <a:cs typeface="Arial" panose="020B0604020202020204" pitchFamily="34" charset="0"/>
              </a:rPr>
              <a:t>Note taking</a:t>
            </a:r>
            <a:r>
              <a:rPr lang="en-GB" sz="1000" dirty="0">
                <a:latin typeface="Arial" panose="020B0604020202020204" pitchFamily="34" charset="0"/>
                <a:cs typeface="Arial" panose="020B0604020202020204" pitchFamily="34" charset="0"/>
              </a:rPr>
              <a:t>:</a:t>
            </a:r>
          </a:p>
          <a:p>
            <a:pPr marL="171450" indent="-171450">
              <a:buFont typeface="Arial" panose="020B0604020202020204" pitchFamily="34" charset="0"/>
              <a:buChar char="•"/>
            </a:pPr>
            <a:r>
              <a:rPr lang="en-GB" sz="1100" b="1" dirty="0">
                <a:latin typeface="Arial" panose="020B0604020202020204" pitchFamily="34" charset="0"/>
                <a:cs typeface="Arial" panose="020B0604020202020204" pitchFamily="34" charset="0"/>
              </a:rPr>
              <a:t>Advance notes</a:t>
            </a:r>
          </a:p>
          <a:p>
            <a:r>
              <a:rPr lang="en-GB" sz="1000" dirty="0">
                <a:latin typeface="Arial" panose="020B0604020202020204" pitchFamily="34" charset="0"/>
                <a:cs typeface="Arial" panose="020B0604020202020204" pitchFamily="34" charset="0"/>
              </a:rPr>
              <a:t>Advance notes are something like you could make notes from the information that has been provided to you beforehand such as Moodle has every week’s lesson already prepared for the students and set up on the site which students have access to throughout their course.</a:t>
            </a:r>
          </a:p>
          <a:p>
            <a:pPr marL="171450" indent="-171450">
              <a:buFont typeface="Arial" panose="020B0604020202020204" pitchFamily="34" charset="0"/>
              <a:buChar char="•"/>
            </a:pPr>
            <a:r>
              <a:rPr lang="en-GB" sz="1100" b="1" dirty="0">
                <a:latin typeface="Arial" panose="020B0604020202020204" pitchFamily="34" charset="0"/>
                <a:cs typeface="Arial" panose="020B0604020202020204" pitchFamily="34" charset="0"/>
              </a:rPr>
              <a:t>Try audio</a:t>
            </a:r>
          </a:p>
          <a:p>
            <a:r>
              <a:rPr lang="en-GB" sz="1000" dirty="0">
                <a:latin typeface="Arial" panose="020B0604020202020204" pitchFamily="34" charset="0"/>
                <a:cs typeface="Arial" panose="020B0604020202020204" pitchFamily="34" charset="0"/>
              </a:rPr>
              <a:t>recording audio is another great way to take notes as it is available in most institutes but it is better to let the audience know the purpose of recording.</a:t>
            </a:r>
          </a:p>
          <a:p>
            <a:pPr marL="171450" indent="-171450">
              <a:buFont typeface="Arial" panose="020B0604020202020204" pitchFamily="34" charset="0"/>
              <a:buChar char="•"/>
            </a:pPr>
            <a:r>
              <a:rPr lang="en-GB" sz="1100" b="1" dirty="0">
                <a:latin typeface="Arial" panose="020B0604020202020204" pitchFamily="34" charset="0"/>
                <a:cs typeface="Arial" panose="020B0604020202020204" pitchFamily="34" charset="0"/>
              </a:rPr>
              <a:t>Condense and message</a:t>
            </a:r>
          </a:p>
          <a:p>
            <a:r>
              <a:rPr lang="en-GB" sz="1000" dirty="0">
                <a:latin typeface="Arial" panose="020B0604020202020204" pitchFamily="34" charset="0"/>
                <a:cs typeface="Arial" panose="020B0604020202020204" pitchFamily="34" charset="0"/>
              </a:rPr>
              <a:t>In lectures don’t put your focus on writing every single word down as it’s not desirable and impossible at the same time. Being present in the lecture can be shown by listening and writing some key points to look back at.</a:t>
            </a:r>
          </a:p>
          <a:p>
            <a:pPr marL="171450" indent="-171450">
              <a:buFont typeface="Arial" panose="020B0604020202020204" pitchFamily="34" charset="0"/>
              <a:buChar char="•"/>
            </a:pPr>
            <a:r>
              <a:rPr lang="en-GB" sz="1100" b="1" dirty="0">
                <a:latin typeface="Arial" panose="020B0604020202020204" pitchFamily="34" charset="0"/>
                <a:cs typeface="Arial" panose="020B0604020202020204" pitchFamily="34" charset="0"/>
              </a:rPr>
              <a:t>Highlighting and colour coding</a:t>
            </a:r>
          </a:p>
          <a:p>
            <a:r>
              <a:rPr lang="en-GB" sz="1000" dirty="0">
                <a:latin typeface="Arial" panose="020B0604020202020204" pitchFamily="34" charset="0"/>
                <a:cs typeface="Arial" panose="020B0604020202020204" pitchFamily="34" charset="0"/>
              </a:rPr>
              <a:t>This is another way that students like to use more as once important words are highlighted it gets easier to reflect back onto the notes</a:t>
            </a:r>
          </a:p>
          <a:p>
            <a:r>
              <a:rPr lang="en-GB" sz="1000" dirty="0">
                <a:latin typeface="Arial" panose="020B0604020202020204" pitchFamily="34" charset="0"/>
                <a:cs typeface="Arial" panose="020B0604020202020204" pitchFamily="34" charset="0"/>
              </a:rPr>
              <a:t> </a:t>
            </a:r>
            <a:r>
              <a:rPr lang="en-US" sz="1000" dirty="0">
                <a:latin typeface="Arial" panose="020B0604020202020204" pitchFamily="34" charset="0"/>
                <a:cs typeface="Arial" panose="020B0604020202020204" pitchFamily="34" charset="0"/>
              </a:rPr>
              <a:t> Barrow, C. and </a:t>
            </a:r>
            <a:r>
              <a:rPr lang="en-US" sz="1000" dirty="0" err="1">
                <a:latin typeface="Arial" panose="020B0604020202020204" pitchFamily="34" charset="0"/>
                <a:cs typeface="Arial" panose="020B0604020202020204" pitchFamily="34" charset="0"/>
              </a:rPr>
              <a:t>Westrup</a:t>
            </a:r>
            <a:r>
              <a:rPr lang="en-US" sz="1000" dirty="0">
                <a:latin typeface="Arial" panose="020B0604020202020204" pitchFamily="34" charset="0"/>
                <a:cs typeface="Arial" panose="020B0604020202020204" pitchFamily="34" charset="0"/>
              </a:rPr>
              <a:t>, R. (2019)</a:t>
            </a:r>
            <a:endParaRPr lang="en-GB" dirty="0"/>
          </a:p>
        </p:txBody>
      </p:sp>
      <p:sp>
        <p:nvSpPr>
          <p:cNvPr id="9" name="TextBox 8">
            <a:extLst>
              <a:ext uri="{FF2B5EF4-FFF2-40B4-BE49-F238E27FC236}">
                <a16:creationId xmlns:a16="http://schemas.microsoft.com/office/drawing/2014/main" id="{ED9391E3-D04A-1153-E8D1-0B7586DD70A4}"/>
              </a:ext>
            </a:extLst>
          </p:cNvPr>
          <p:cNvSpPr txBox="1"/>
          <p:nvPr/>
        </p:nvSpPr>
        <p:spPr>
          <a:xfrm>
            <a:off x="7552847" y="1863279"/>
            <a:ext cx="2324398" cy="1877437"/>
          </a:xfrm>
          <a:prstGeom prst="rect">
            <a:avLst/>
          </a:prstGeom>
          <a:noFill/>
          <a:ln w="38100">
            <a:solidFill>
              <a:schemeClr val="accent2"/>
            </a:solidFill>
          </a:ln>
        </p:spPr>
        <p:txBody>
          <a:bodyPr wrap="square" rtlCol="0">
            <a:spAutoFit/>
          </a:bodyPr>
          <a:lstStyle/>
          <a:p>
            <a:r>
              <a:rPr lang="en-GB" sz="1600" dirty="0"/>
              <a:t> </a:t>
            </a:r>
            <a:r>
              <a:rPr lang="en-GB" sz="1100" b="1" dirty="0">
                <a:latin typeface="Arial" panose="020B0604020202020204" pitchFamily="34" charset="0"/>
                <a:cs typeface="Arial" panose="020B0604020202020204" pitchFamily="34" charset="0"/>
              </a:rPr>
              <a:t>Critical thinking</a:t>
            </a:r>
          </a:p>
          <a:p>
            <a:pPr marL="285750" indent="-285750">
              <a:buFont typeface="Arial" panose="020B0604020202020204" pitchFamily="34" charset="0"/>
              <a:buChar char="•"/>
            </a:pPr>
            <a:r>
              <a:rPr lang="en-GB" sz="1000" dirty="0">
                <a:latin typeface="Arial" panose="020B0604020202020204" pitchFamily="34" charset="0"/>
                <a:cs typeface="Arial" panose="020B0604020202020204" pitchFamily="34" charset="0"/>
              </a:rPr>
              <a:t>Being able to read</a:t>
            </a:r>
          </a:p>
          <a:p>
            <a:pPr marL="285750" indent="-285750">
              <a:buFont typeface="Arial" panose="020B0604020202020204" pitchFamily="34" charset="0"/>
              <a:buChar char="•"/>
            </a:pPr>
            <a:r>
              <a:rPr lang="en-GB" sz="1000" dirty="0">
                <a:latin typeface="Arial" panose="020B0604020202020204" pitchFamily="34" charset="0"/>
                <a:cs typeface="Arial" panose="020B0604020202020204" pitchFamily="34" charset="0"/>
              </a:rPr>
              <a:t>Understand </a:t>
            </a:r>
          </a:p>
          <a:p>
            <a:pPr marL="285750" indent="-285750">
              <a:buFont typeface="Arial" panose="020B0604020202020204" pitchFamily="34" charset="0"/>
              <a:buChar char="•"/>
            </a:pPr>
            <a:r>
              <a:rPr lang="en-GB" sz="1000" dirty="0">
                <a:latin typeface="Arial" panose="020B0604020202020204" pitchFamily="34" charset="0"/>
                <a:cs typeface="Arial" panose="020B0604020202020204" pitchFamily="34" charset="0"/>
              </a:rPr>
              <a:t>Translate</a:t>
            </a:r>
          </a:p>
          <a:p>
            <a:pPr marL="285750" indent="-285750">
              <a:buFont typeface="Arial" panose="020B0604020202020204" pitchFamily="34" charset="0"/>
              <a:buChar char="•"/>
            </a:pPr>
            <a:r>
              <a:rPr lang="en-GB" sz="1000" dirty="0">
                <a:latin typeface="Arial" panose="020B0604020202020204" pitchFamily="34" charset="0"/>
                <a:cs typeface="Arial" panose="020B0604020202020204" pitchFamily="34" charset="0"/>
              </a:rPr>
              <a:t>Keep the meaning </a:t>
            </a:r>
          </a:p>
          <a:p>
            <a:pPr marL="285750" indent="-285750">
              <a:buFont typeface="Arial" panose="020B0604020202020204" pitchFamily="34" charset="0"/>
              <a:buChar char="•"/>
            </a:pPr>
            <a:r>
              <a:rPr lang="en-GB" sz="1000" dirty="0">
                <a:latin typeface="Arial" panose="020B0604020202020204" pitchFamily="34" charset="0"/>
                <a:cs typeface="Arial" panose="020B0604020202020204" pitchFamily="34" charset="0"/>
              </a:rPr>
              <a:t>Reflect </a:t>
            </a:r>
          </a:p>
          <a:p>
            <a:pPr marL="285750" indent="-285750">
              <a:buFont typeface="Arial" panose="020B0604020202020204" pitchFamily="34" charset="0"/>
              <a:buChar char="•"/>
            </a:pPr>
            <a:r>
              <a:rPr lang="en-GB" sz="1000" dirty="0">
                <a:latin typeface="Arial" panose="020B0604020202020204" pitchFamily="34" charset="0"/>
                <a:cs typeface="Arial" panose="020B0604020202020204" pitchFamily="34" charset="0"/>
              </a:rPr>
              <a:t>Being able to think around and evaluate</a:t>
            </a:r>
          </a:p>
          <a:p>
            <a:pPr marL="285750" indent="-285750">
              <a:buFont typeface="Arial" panose="020B0604020202020204" pitchFamily="34" charset="0"/>
              <a:buChar char="•"/>
            </a:pPr>
            <a:r>
              <a:rPr lang="en-GB" sz="1000" dirty="0">
                <a:latin typeface="Arial" panose="020B0604020202020204" pitchFamily="34" charset="0"/>
                <a:cs typeface="Arial" panose="020B0604020202020204" pitchFamily="34" charset="0"/>
              </a:rPr>
              <a:t>Epistemology (science knowledge)</a:t>
            </a:r>
          </a:p>
          <a:p>
            <a:pPr marL="285750" indent="-285750">
              <a:buFont typeface="Arial" panose="020B0604020202020204" pitchFamily="34" charset="0"/>
              <a:buChar char="•"/>
            </a:pPr>
            <a:r>
              <a:rPr lang="en-GB" sz="1000" dirty="0">
                <a:latin typeface="Arial" panose="020B0604020202020204" pitchFamily="34" charset="0"/>
                <a:cs typeface="Arial" panose="020B0604020202020204" pitchFamily="34" charset="0"/>
              </a:rPr>
              <a:t>(</a:t>
            </a:r>
            <a:r>
              <a:rPr lang="en-GB" sz="1000" dirty="0" err="1">
                <a:latin typeface="Arial" panose="020B0604020202020204" pitchFamily="34" charset="0"/>
                <a:cs typeface="Arial" panose="020B0604020202020204" pitchFamily="34" charset="0"/>
              </a:rPr>
              <a:t>smale,bob</a:t>
            </a:r>
            <a:r>
              <a:rPr lang="en-GB" sz="1000" dirty="0">
                <a:latin typeface="Arial" panose="020B0604020202020204" pitchFamily="34" charset="0"/>
                <a:cs typeface="Arial" panose="020B0604020202020204" pitchFamily="34" charset="0"/>
              </a:rPr>
              <a:t> 2009) </a:t>
            </a:r>
          </a:p>
        </p:txBody>
      </p:sp>
      <p:sp>
        <p:nvSpPr>
          <p:cNvPr id="11" name="TextBox 10">
            <a:extLst>
              <a:ext uri="{FF2B5EF4-FFF2-40B4-BE49-F238E27FC236}">
                <a16:creationId xmlns:a16="http://schemas.microsoft.com/office/drawing/2014/main" id="{9778E7E4-751C-427E-9824-B1596B69A2C0}"/>
              </a:ext>
            </a:extLst>
          </p:cNvPr>
          <p:cNvSpPr txBox="1"/>
          <p:nvPr/>
        </p:nvSpPr>
        <p:spPr>
          <a:xfrm>
            <a:off x="4038799" y="1863279"/>
            <a:ext cx="2223978" cy="1954381"/>
          </a:xfrm>
          <a:prstGeom prst="rect">
            <a:avLst/>
          </a:prstGeom>
          <a:noFill/>
          <a:ln w="38100">
            <a:solidFill>
              <a:schemeClr val="accent2"/>
            </a:solidFill>
          </a:ln>
        </p:spPr>
        <p:txBody>
          <a:bodyPr wrap="square" rtlCol="0">
            <a:spAutoFit/>
          </a:bodyPr>
          <a:lstStyle/>
          <a:p>
            <a:r>
              <a:rPr lang="en-GB" sz="1000" dirty="0">
                <a:latin typeface="Arial" panose="020B0604020202020204" pitchFamily="34" charset="0"/>
                <a:cs typeface="Arial" panose="020B0604020202020204" pitchFamily="34" charset="0"/>
              </a:rPr>
              <a:t> </a:t>
            </a:r>
            <a:r>
              <a:rPr lang="en-GB" sz="1100" b="1" dirty="0">
                <a:latin typeface="Arial" panose="020B0604020202020204" pitchFamily="34" charset="0"/>
                <a:cs typeface="Arial" panose="020B0604020202020204" pitchFamily="34" charset="0"/>
              </a:rPr>
              <a:t>Time management</a:t>
            </a:r>
          </a:p>
          <a:p>
            <a:pPr marL="285750" indent="-285750">
              <a:buFont typeface="Arial" panose="020B0604020202020204" pitchFamily="34" charset="0"/>
              <a:buChar char="•"/>
            </a:pPr>
            <a:r>
              <a:rPr lang="en-GB" sz="1000" dirty="0">
                <a:latin typeface="Arial" panose="020B0604020202020204" pitchFamily="34" charset="0"/>
                <a:cs typeface="Arial" panose="020B0604020202020204" pitchFamily="34" charset="0"/>
              </a:rPr>
              <a:t> scientific study tips</a:t>
            </a:r>
          </a:p>
          <a:p>
            <a:pPr marL="285750" indent="-285750">
              <a:buFont typeface="Arial" panose="020B0604020202020204" pitchFamily="34" charset="0"/>
              <a:buChar char="•"/>
            </a:pPr>
            <a:r>
              <a:rPr lang="en-GB" sz="1000" dirty="0">
                <a:latin typeface="Arial" panose="020B0604020202020204" pitchFamily="34" charset="0"/>
                <a:cs typeface="Arial" panose="020B0604020202020204" pitchFamily="34" charset="0"/>
              </a:rPr>
              <a:t>Calendar</a:t>
            </a:r>
          </a:p>
          <a:p>
            <a:pPr marL="285750" indent="-285750">
              <a:buFont typeface="Arial" panose="020B0604020202020204" pitchFamily="34" charset="0"/>
              <a:buChar char="•"/>
            </a:pPr>
            <a:r>
              <a:rPr lang="en-GB" sz="1000" dirty="0">
                <a:latin typeface="Arial" panose="020B0604020202020204" pitchFamily="34" charset="0"/>
                <a:cs typeface="Arial" panose="020B0604020202020204" pitchFamily="34" charset="0"/>
              </a:rPr>
              <a:t>Minimise study time</a:t>
            </a:r>
          </a:p>
          <a:p>
            <a:pPr marL="285750" indent="-285750">
              <a:buFont typeface="Arial" panose="020B0604020202020204" pitchFamily="34" charset="0"/>
              <a:buChar char="•"/>
            </a:pPr>
            <a:r>
              <a:rPr lang="en-GB" sz="1000" dirty="0">
                <a:latin typeface="Arial" panose="020B0604020202020204" pitchFamily="34" charset="0"/>
                <a:cs typeface="Arial" panose="020B0604020202020204" pitchFamily="34" charset="0"/>
              </a:rPr>
              <a:t>Maximise research time</a:t>
            </a:r>
          </a:p>
          <a:p>
            <a:pPr marL="285750" indent="-285750">
              <a:buFont typeface="Arial" panose="020B0604020202020204" pitchFamily="34" charset="0"/>
              <a:buChar char="•"/>
            </a:pPr>
            <a:r>
              <a:rPr lang="en-GB" sz="1000" dirty="0">
                <a:latin typeface="Arial" panose="020B0604020202020204" pitchFamily="34" charset="0"/>
                <a:cs typeface="Arial" panose="020B0604020202020204" pitchFamily="34" charset="0"/>
              </a:rPr>
              <a:t>Cognitive training</a:t>
            </a:r>
          </a:p>
          <a:p>
            <a:pPr marL="285750" indent="-285750">
              <a:buFont typeface="Arial" panose="020B0604020202020204" pitchFamily="34" charset="0"/>
              <a:buChar char="•"/>
            </a:pPr>
            <a:r>
              <a:rPr lang="en-GB" sz="1000" dirty="0">
                <a:latin typeface="Arial" panose="020B0604020202020204" pitchFamily="34" charset="0"/>
                <a:cs typeface="Arial" panose="020B0604020202020204" pitchFamily="34" charset="0"/>
              </a:rPr>
              <a:t>Designated spot for study</a:t>
            </a:r>
          </a:p>
          <a:p>
            <a:r>
              <a:rPr lang="en-GB" sz="1000" dirty="0">
                <a:latin typeface="Arial" panose="020B0604020202020204" pitchFamily="34" charset="0"/>
                <a:cs typeface="Arial" panose="020B0604020202020204" pitchFamily="34" charset="0"/>
              </a:rPr>
              <a:t> </a:t>
            </a:r>
            <a:r>
              <a:rPr lang="en-GB" sz="1000" dirty="0">
                <a:latin typeface="Arial" panose="020B0604020202020204" pitchFamily="34" charset="0"/>
                <a:cs typeface="Arial" panose="020B0604020202020204" pitchFamily="34" charset="0"/>
                <a:hlinkClick r:id="rId2"/>
              </a:rPr>
              <a:t>https://www.youtube.com/watch?v=p60rN9JEapg&amp;t=0s</a:t>
            </a:r>
            <a:endParaRPr lang="en-GB" sz="10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127800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D88D6-53C1-7330-AC54-F460EE23BAC5}"/>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39E64B31-9C09-6D77-12FE-7C5FCE3900ED}"/>
              </a:ext>
            </a:extLst>
          </p:cNvPr>
          <p:cNvSpPr>
            <a:spLocks noGrp="1"/>
          </p:cNvSpPr>
          <p:nvPr>
            <p:ph idx="1"/>
          </p:nvPr>
        </p:nvSpPr>
        <p:spPr/>
        <p:txBody>
          <a:bodyPr>
            <a:normAutofit/>
          </a:bodyPr>
          <a:lstStyle/>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  Barrow, C. and </a:t>
            </a:r>
            <a:r>
              <a:rPr lang="en-US" dirty="0" err="1">
                <a:latin typeface="Arial" panose="020B0604020202020204" pitchFamily="34" charset="0"/>
                <a:cs typeface="Arial" panose="020B0604020202020204" pitchFamily="34" charset="0"/>
              </a:rPr>
              <a:t>Westrup</a:t>
            </a:r>
            <a:r>
              <a:rPr lang="en-US" dirty="0">
                <a:latin typeface="Arial" panose="020B0604020202020204" pitchFamily="34" charset="0"/>
                <a:cs typeface="Arial" panose="020B0604020202020204" pitchFamily="34" charset="0"/>
              </a:rPr>
              <a:t>, R. (2019) </a:t>
            </a:r>
            <a:r>
              <a:rPr lang="en-US" i="1" dirty="0">
                <a:latin typeface="Arial" panose="020B0604020202020204" pitchFamily="34" charset="0"/>
                <a:cs typeface="Arial" panose="020B0604020202020204" pitchFamily="34" charset="0"/>
              </a:rPr>
              <a:t>Writing skills for education students</a:t>
            </a:r>
            <a:r>
              <a:rPr lang="en-US" dirty="0">
                <a:latin typeface="Arial" panose="020B0604020202020204" pitchFamily="34" charset="0"/>
                <a:cs typeface="Arial" panose="020B0604020202020204" pitchFamily="34" charset="0"/>
              </a:rPr>
              <a:t>. London: Red Globe Press.</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Smale</a:t>
            </a:r>
            <a:r>
              <a:rPr lang="en-US" dirty="0">
                <a:latin typeface="Arial" panose="020B0604020202020204" pitchFamily="34" charset="0"/>
                <a:cs typeface="Arial" panose="020B0604020202020204" pitchFamily="34" charset="0"/>
              </a:rPr>
              <a:t>, B. and Fowlie, J. (2009) </a:t>
            </a:r>
            <a:r>
              <a:rPr lang="en-US" i="1" dirty="0">
                <a:latin typeface="Arial" panose="020B0604020202020204" pitchFamily="34" charset="0"/>
                <a:cs typeface="Arial" panose="020B0604020202020204" pitchFamily="34" charset="0"/>
              </a:rPr>
              <a:t>How to succeed at university an essential guide to academic skills and personal development</a:t>
            </a:r>
            <a:r>
              <a:rPr lang="en-US" dirty="0">
                <a:latin typeface="Arial" panose="020B0604020202020204" pitchFamily="34" charset="0"/>
                <a:cs typeface="Arial" panose="020B0604020202020204" pitchFamily="34" charset="0"/>
              </a:rPr>
              <a:t>. Los Angeles, [Calif: SAGE.</a:t>
            </a:r>
          </a:p>
          <a:p>
            <a:pPr marL="0" indent="0">
              <a:buNone/>
            </a:pPr>
            <a:r>
              <a:rPr lang="en-GB" u="sng" dirty="0">
                <a:hlinkClick r:id="rId2"/>
              </a:rPr>
              <a:t>https://www.youtube.com/watch?v=p60rN9JEapg&amp;t=0s</a:t>
            </a:r>
            <a:endParaRPr lang="en-GB" dirty="0"/>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756317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7517</TotalTime>
  <Words>615</Words>
  <Application>Microsoft Office PowerPoint</Application>
  <PresentationFormat>Widescreen</PresentationFormat>
  <Paragraphs>44</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Skills and personal qualities that contribute to the development of academic study</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Skills and personal qualities that contribute to the development of critical thinking.</dc:title>
  <dc:creator>Rachel Iles</dc:creator>
  <cp:lastModifiedBy>Saira Arshad (2125447)</cp:lastModifiedBy>
  <cp:revision>22</cp:revision>
  <dcterms:created xsi:type="dcterms:W3CDTF">2022-10-20T08:48:00Z</dcterms:created>
  <dcterms:modified xsi:type="dcterms:W3CDTF">2023-09-27T17:24:52Z</dcterms:modified>
</cp:coreProperties>
</file>