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1"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48AA50-8AFD-304B-8978-FF6E1B70E3EF}" v="32" dt="2026-03-09T05:41:27.7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152"/>
    <p:restoredTop sz="94749"/>
  </p:normalViewPr>
  <p:slideViewPr>
    <p:cSldViewPr snapToGrid="0">
      <p:cViewPr>
        <p:scale>
          <a:sx n="139" d="100"/>
          <a:sy n="139" d="100"/>
        </p:scale>
        <p:origin x="936" y="39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smtClean="0"/>
              <a:pPr/>
              <a:t>3/9/26</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3482919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4983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80436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3/9/26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506860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3/9/26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08181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3/9/26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36300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smtClean="0"/>
              <a:pPr/>
              <a:t>3/9/26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02267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3/9/26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6202521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38722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466117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744208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190377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94216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738062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769136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3/9/26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2890133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95252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3/9/26</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02340623"/>
      </p:ext>
    </p:extLst>
  </p:cSld>
  <p:clrMap bg1="dk1" tx1="lt1" bg2="dk2" tx2="lt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 id="2147483738"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AAC55-2A7C-DE73-1783-0778EEA46822}"/>
              </a:ext>
            </a:extLst>
          </p:cNvPr>
          <p:cNvSpPr>
            <a:spLocks noGrp="1"/>
          </p:cNvSpPr>
          <p:nvPr>
            <p:ph type="ctrTitle"/>
          </p:nvPr>
        </p:nvSpPr>
        <p:spPr>
          <a:xfrm>
            <a:off x="600193" y="-19220"/>
            <a:ext cx="8712771" cy="634758"/>
          </a:xfrm>
        </p:spPr>
        <p:txBody>
          <a:bodyPr>
            <a:noAutofit/>
          </a:bodyPr>
          <a:lstStyle/>
          <a:p>
            <a:r>
              <a:rPr lang="en-US" sz="2400" b="1" u="sng" dirty="0">
                <a:solidFill>
                  <a:schemeClr val="bg1"/>
                </a:solidFill>
              </a:rPr>
              <a:t>Step by step guide to creating a chart on Microsoft excel</a:t>
            </a:r>
          </a:p>
        </p:txBody>
      </p:sp>
      <p:sp>
        <p:nvSpPr>
          <p:cNvPr id="9" name="TextBox 8">
            <a:extLst>
              <a:ext uri="{FF2B5EF4-FFF2-40B4-BE49-F238E27FC236}">
                <a16:creationId xmlns:a16="http://schemas.microsoft.com/office/drawing/2014/main" id="{7EAB72BF-D752-8B05-9EE8-1A58AA4E8AAE}"/>
              </a:ext>
            </a:extLst>
          </p:cNvPr>
          <p:cNvSpPr txBox="1"/>
          <p:nvPr/>
        </p:nvSpPr>
        <p:spPr>
          <a:xfrm>
            <a:off x="0" y="656029"/>
            <a:ext cx="4482548" cy="369332"/>
          </a:xfrm>
          <a:prstGeom prst="rect">
            <a:avLst/>
          </a:prstGeom>
          <a:noFill/>
        </p:spPr>
        <p:txBody>
          <a:bodyPr wrap="square" rtlCol="0">
            <a:spAutoFit/>
          </a:bodyPr>
          <a:lstStyle/>
          <a:p>
            <a:r>
              <a:rPr lang="en-US" dirty="0">
                <a:solidFill>
                  <a:srgbClr val="FF0000"/>
                </a:solidFill>
              </a:rPr>
              <a:t>1-</a:t>
            </a:r>
            <a:r>
              <a:rPr lang="en-US" sz="1200" dirty="0">
                <a:solidFill>
                  <a:schemeClr val="accent1"/>
                </a:solidFill>
              </a:rPr>
              <a:t> To start off you'll need to create a blank workbook on excel. </a:t>
            </a:r>
          </a:p>
        </p:txBody>
      </p:sp>
      <p:pic>
        <p:nvPicPr>
          <p:cNvPr id="11" name="Picture 10" descr="A screenshot of a computer&#10;&#10;AI-generated content may be incorrect.">
            <a:extLst>
              <a:ext uri="{FF2B5EF4-FFF2-40B4-BE49-F238E27FC236}">
                <a16:creationId xmlns:a16="http://schemas.microsoft.com/office/drawing/2014/main" id="{B388710D-3515-3DA6-DAE2-CDCBFFE61D01}"/>
              </a:ext>
            </a:extLst>
          </p:cNvPr>
          <p:cNvPicPr>
            <a:picLocks noChangeAspect="1"/>
          </p:cNvPicPr>
          <p:nvPr/>
        </p:nvPicPr>
        <p:blipFill>
          <a:blip r:embed="rId2"/>
          <a:stretch>
            <a:fillRect/>
          </a:stretch>
        </p:blipFill>
        <p:spPr>
          <a:xfrm>
            <a:off x="-1" y="1027411"/>
            <a:ext cx="3558209" cy="514046"/>
          </a:xfrm>
          <a:prstGeom prst="rect">
            <a:avLst/>
          </a:prstGeom>
        </p:spPr>
      </p:pic>
      <p:cxnSp>
        <p:nvCxnSpPr>
          <p:cNvPr id="14" name="Straight Arrow Connector 13">
            <a:extLst>
              <a:ext uri="{FF2B5EF4-FFF2-40B4-BE49-F238E27FC236}">
                <a16:creationId xmlns:a16="http://schemas.microsoft.com/office/drawing/2014/main" id="{88FA4B8B-5A60-0219-EF50-ABAA4D555E2A}"/>
              </a:ext>
            </a:extLst>
          </p:cNvPr>
          <p:cNvCxnSpPr>
            <a:cxnSpLocks/>
          </p:cNvCxnSpPr>
          <p:nvPr/>
        </p:nvCxnSpPr>
        <p:spPr>
          <a:xfrm flipH="1">
            <a:off x="924025" y="988970"/>
            <a:ext cx="789272" cy="261610"/>
          </a:xfrm>
          <a:prstGeom prst="straightConnector1">
            <a:avLst/>
          </a:prstGeom>
          <a:ln w="88900">
            <a:solidFill>
              <a:schemeClr val="bg2"/>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20F3A8EA-0E16-B561-0744-6466DA6621DC}"/>
              </a:ext>
            </a:extLst>
          </p:cNvPr>
          <p:cNvSpPr txBox="1"/>
          <p:nvPr/>
        </p:nvSpPr>
        <p:spPr>
          <a:xfrm>
            <a:off x="0" y="1602981"/>
            <a:ext cx="4482548" cy="907941"/>
          </a:xfrm>
          <a:prstGeom prst="rect">
            <a:avLst/>
          </a:prstGeom>
          <a:noFill/>
        </p:spPr>
        <p:txBody>
          <a:bodyPr wrap="square" rtlCol="0">
            <a:spAutoFit/>
          </a:bodyPr>
          <a:lstStyle/>
          <a:p>
            <a:r>
              <a:rPr lang="en-US" dirty="0">
                <a:solidFill>
                  <a:srgbClr val="FF0000"/>
                </a:solidFill>
                <a:latin typeface="Arial" panose="020B0604020202020204" pitchFamily="34" charset="0"/>
                <a:cs typeface="Arial" panose="020B0604020202020204" pitchFamily="34" charset="0"/>
              </a:rPr>
              <a:t>2-</a:t>
            </a:r>
            <a:r>
              <a:rPr lang="en-US" sz="1600" dirty="0">
                <a:solidFill>
                  <a:schemeClr val="accent1"/>
                </a:solidFill>
                <a:latin typeface="Arial" panose="020B0604020202020204" pitchFamily="34" charset="0"/>
                <a:cs typeface="Arial" panose="020B0604020202020204" pitchFamily="34" charset="0"/>
              </a:rPr>
              <a:t> </a:t>
            </a:r>
            <a:r>
              <a:rPr lang="en-US" sz="1200" dirty="0">
                <a:solidFill>
                  <a:schemeClr val="accent1"/>
                </a:solidFill>
                <a:latin typeface="Arial" panose="020B0604020202020204" pitchFamily="34" charset="0"/>
                <a:cs typeface="Arial" panose="020B0604020202020204" pitchFamily="34" charset="0"/>
              </a:rPr>
              <a:t>Now you have your worksheet you’re able to place your information in the grids separately so it will be ready to be used in the chart.</a:t>
            </a:r>
          </a:p>
          <a:p>
            <a:endParaRPr lang="en-US" sz="1100" dirty="0">
              <a:solidFill>
                <a:schemeClr val="bg1"/>
              </a:solidFill>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CFCF4145-33E5-11A0-3CC2-3348097764C2}"/>
              </a:ext>
            </a:extLst>
          </p:cNvPr>
          <p:cNvSpPr txBox="1"/>
          <p:nvPr/>
        </p:nvSpPr>
        <p:spPr>
          <a:xfrm>
            <a:off x="-32904" y="6058733"/>
            <a:ext cx="4548356" cy="769441"/>
          </a:xfrm>
          <a:prstGeom prst="rect">
            <a:avLst/>
          </a:prstGeom>
          <a:noFill/>
        </p:spPr>
        <p:txBody>
          <a:bodyPr wrap="square" rtlCol="0">
            <a:spAutoFit/>
          </a:bodyPr>
          <a:lstStyle/>
          <a:p>
            <a:r>
              <a:rPr lang="en-US" dirty="0">
                <a:solidFill>
                  <a:srgbClr val="FF0000"/>
                </a:solidFill>
              </a:rPr>
              <a:t>3-</a:t>
            </a:r>
            <a:r>
              <a:rPr lang="en-US" sz="2000" dirty="0">
                <a:solidFill>
                  <a:schemeClr val="accent1"/>
                </a:solidFill>
              </a:rPr>
              <a:t> </a:t>
            </a:r>
            <a:r>
              <a:rPr lang="en-US" sz="1200" dirty="0">
                <a:solidFill>
                  <a:schemeClr val="accent1"/>
                </a:solidFill>
              </a:rPr>
              <a:t>Once the information has been written down you will want to highlight all the relevant parts that you want in the chart and ensuring the rest is not highlighted as to not mess with the chart.</a:t>
            </a:r>
            <a:endParaRPr lang="en-US" sz="2000" dirty="0">
              <a:solidFill>
                <a:schemeClr val="accent1"/>
              </a:solidFill>
            </a:endParaRPr>
          </a:p>
        </p:txBody>
      </p:sp>
      <p:pic>
        <p:nvPicPr>
          <p:cNvPr id="29" name="Picture 28" descr="A table with numbers and letters&#10;&#10;AI-generated content may be incorrect.">
            <a:extLst>
              <a:ext uri="{FF2B5EF4-FFF2-40B4-BE49-F238E27FC236}">
                <a16:creationId xmlns:a16="http://schemas.microsoft.com/office/drawing/2014/main" id="{6AA7DF57-61DA-BBF9-8CB2-264FF20B1328}"/>
              </a:ext>
            </a:extLst>
          </p:cNvPr>
          <p:cNvPicPr>
            <a:picLocks noChangeAspect="1"/>
          </p:cNvPicPr>
          <p:nvPr/>
        </p:nvPicPr>
        <p:blipFill>
          <a:blip r:embed="rId3"/>
          <a:stretch>
            <a:fillRect/>
          </a:stretch>
        </p:blipFill>
        <p:spPr>
          <a:xfrm>
            <a:off x="-1" y="2311218"/>
            <a:ext cx="2733262" cy="977214"/>
          </a:xfrm>
          <a:prstGeom prst="rect">
            <a:avLst/>
          </a:prstGeom>
        </p:spPr>
      </p:pic>
      <p:sp>
        <p:nvSpPr>
          <p:cNvPr id="30" name="TextBox 29">
            <a:extLst>
              <a:ext uri="{FF2B5EF4-FFF2-40B4-BE49-F238E27FC236}">
                <a16:creationId xmlns:a16="http://schemas.microsoft.com/office/drawing/2014/main" id="{6E393DFB-6969-41E0-1797-D4D461CE36C6}"/>
              </a:ext>
            </a:extLst>
          </p:cNvPr>
          <p:cNvSpPr txBox="1"/>
          <p:nvPr/>
        </p:nvSpPr>
        <p:spPr>
          <a:xfrm>
            <a:off x="0" y="3321433"/>
            <a:ext cx="4515452" cy="830997"/>
          </a:xfrm>
          <a:prstGeom prst="rect">
            <a:avLst/>
          </a:prstGeom>
          <a:noFill/>
        </p:spPr>
        <p:txBody>
          <a:bodyPr wrap="square" rtlCol="0">
            <a:spAutoFit/>
          </a:bodyPr>
          <a:lstStyle/>
          <a:p>
            <a:r>
              <a:rPr lang="en-US" sz="1200" dirty="0">
                <a:solidFill>
                  <a:schemeClr val="bg1"/>
                </a:solidFill>
              </a:rPr>
              <a:t>(You may want to merge some of the lines together to make more sense of the data that has been entered. You can do this by highlighting just the lines you want to be merged and clicking the merge sign.)</a:t>
            </a:r>
          </a:p>
        </p:txBody>
      </p:sp>
      <p:pic>
        <p:nvPicPr>
          <p:cNvPr id="39" name="Picture 38" descr="A screenshot of a computer&#10;&#10;AI-generated content may be incorrect.">
            <a:extLst>
              <a:ext uri="{FF2B5EF4-FFF2-40B4-BE49-F238E27FC236}">
                <a16:creationId xmlns:a16="http://schemas.microsoft.com/office/drawing/2014/main" id="{A3E17651-E06F-57E4-B8DC-650C1220A4A7}"/>
              </a:ext>
            </a:extLst>
          </p:cNvPr>
          <p:cNvPicPr>
            <a:picLocks noChangeAspect="1"/>
          </p:cNvPicPr>
          <p:nvPr/>
        </p:nvPicPr>
        <p:blipFill>
          <a:blip r:embed="rId4"/>
          <a:stretch>
            <a:fillRect/>
          </a:stretch>
        </p:blipFill>
        <p:spPr>
          <a:xfrm>
            <a:off x="-1" y="4090873"/>
            <a:ext cx="3011558" cy="1967860"/>
          </a:xfrm>
          <a:prstGeom prst="rect">
            <a:avLst/>
          </a:prstGeom>
        </p:spPr>
      </p:pic>
      <p:pic>
        <p:nvPicPr>
          <p:cNvPr id="42" name="Picture 41" descr="A screenshot of a spreadsheet&#10;&#10;AI-generated content may be incorrect.">
            <a:extLst>
              <a:ext uri="{FF2B5EF4-FFF2-40B4-BE49-F238E27FC236}">
                <a16:creationId xmlns:a16="http://schemas.microsoft.com/office/drawing/2014/main" id="{EC308148-205A-EB18-AF13-FF4E4B212915}"/>
              </a:ext>
            </a:extLst>
          </p:cNvPr>
          <p:cNvPicPr>
            <a:picLocks noChangeAspect="1"/>
          </p:cNvPicPr>
          <p:nvPr/>
        </p:nvPicPr>
        <p:blipFill>
          <a:blip r:embed="rId5"/>
          <a:stretch>
            <a:fillRect/>
          </a:stretch>
        </p:blipFill>
        <p:spPr>
          <a:xfrm>
            <a:off x="3138463" y="4081683"/>
            <a:ext cx="3147207" cy="1965008"/>
          </a:xfrm>
          <a:prstGeom prst="rect">
            <a:avLst/>
          </a:prstGeom>
        </p:spPr>
      </p:pic>
      <p:sp>
        <p:nvSpPr>
          <p:cNvPr id="52" name="Right Arrow 51">
            <a:extLst>
              <a:ext uri="{FF2B5EF4-FFF2-40B4-BE49-F238E27FC236}">
                <a16:creationId xmlns:a16="http://schemas.microsoft.com/office/drawing/2014/main" id="{480F91E1-96C1-96C9-B80B-E0EF4BF557AC}"/>
              </a:ext>
            </a:extLst>
          </p:cNvPr>
          <p:cNvSpPr/>
          <p:nvPr/>
        </p:nvSpPr>
        <p:spPr>
          <a:xfrm rot="1959930">
            <a:off x="2240379" y="4138119"/>
            <a:ext cx="546652" cy="20283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Left-up Arrow 5">
            <a:extLst>
              <a:ext uri="{FF2B5EF4-FFF2-40B4-BE49-F238E27FC236}">
                <a16:creationId xmlns:a16="http://schemas.microsoft.com/office/drawing/2014/main" id="{96F48AA2-BBE0-B56B-5F18-7377CF23B4C0}"/>
              </a:ext>
            </a:extLst>
          </p:cNvPr>
          <p:cNvSpPr/>
          <p:nvPr/>
        </p:nvSpPr>
        <p:spPr>
          <a:xfrm>
            <a:off x="1505778" y="4484475"/>
            <a:ext cx="3353036" cy="648339"/>
          </a:xfrm>
          <a:prstGeom prst="leftUpArrow">
            <a:avLst>
              <a:gd name="adj1" fmla="val 25000"/>
              <a:gd name="adj2" fmla="val 33086"/>
              <a:gd name="adj3" fmla="val 3578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0AED07A5-EDBF-F38A-C0DA-F333B1262D1B}"/>
              </a:ext>
            </a:extLst>
          </p:cNvPr>
          <p:cNvSpPr txBox="1"/>
          <p:nvPr/>
        </p:nvSpPr>
        <p:spPr>
          <a:xfrm>
            <a:off x="6096000" y="615538"/>
            <a:ext cx="6096000" cy="646331"/>
          </a:xfrm>
          <a:prstGeom prst="rect">
            <a:avLst/>
          </a:prstGeom>
          <a:noFill/>
        </p:spPr>
        <p:txBody>
          <a:bodyPr wrap="square" rtlCol="0">
            <a:spAutoFit/>
          </a:bodyPr>
          <a:lstStyle/>
          <a:p>
            <a:r>
              <a:rPr lang="en-US" sz="1200" dirty="0">
                <a:solidFill>
                  <a:schemeClr val="bg1"/>
                </a:solidFill>
              </a:rPr>
              <a:t>(Now the data has been entered you may want to have the sum of it all in there with it and you can calculate this by selecting only the digits in the columns  and clicking the auto-sum tool and excel will place the sum at the bottom with the rest of your data.)</a:t>
            </a:r>
          </a:p>
        </p:txBody>
      </p:sp>
      <p:sp>
        <p:nvSpPr>
          <p:cNvPr id="5" name="TextBox 4">
            <a:extLst>
              <a:ext uri="{FF2B5EF4-FFF2-40B4-BE49-F238E27FC236}">
                <a16:creationId xmlns:a16="http://schemas.microsoft.com/office/drawing/2014/main" id="{5940AFAB-BE2F-78F9-E5B5-AF07A234A8D9}"/>
              </a:ext>
            </a:extLst>
          </p:cNvPr>
          <p:cNvSpPr txBox="1"/>
          <p:nvPr/>
        </p:nvSpPr>
        <p:spPr>
          <a:xfrm>
            <a:off x="6310354" y="2752501"/>
            <a:ext cx="6005220" cy="892552"/>
          </a:xfrm>
          <a:prstGeom prst="rect">
            <a:avLst/>
          </a:prstGeom>
          <a:noFill/>
        </p:spPr>
        <p:txBody>
          <a:bodyPr wrap="square" rtlCol="0">
            <a:spAutoFit/>
          </a:bodyPr>
          <a:lstStyle/>
          <a:p>
            <a:r>
              <a:rPr lang="en-US" sz="1600" dirty="0">
                <a:solidFill>
                  <a:srgbClr val="FF0000"/>
                </a:solidFill>
              </a:rPr>
              <a:t>4- </a:t>
            </a:r>
            <a:r>
              <a:rPr lang="en-US" sz="1200" dirty="0">
                <a:solidFill>
                  <a:schemeClr val="accent1"/>
                </a:solidFill>
              </a:rPr>
              <a:t>Now you have a full set of calculated data it is ready to be put in a chart of your liking so </a:t>
            </a:r>
          </a:p>
          <a:p>
            <a:r>
              <a:rPr lang="en-US" sz="1200" dirty="0">
                <a:solidFill>
                  <a:schemeClr val="accent1"/>
                </a:solidFill>
              </a:rPr>
              <a:t>you will need to once again select only the relevant data that you want in the chart and click on insert and then you look for the chart that you feel best suits what you’re looking for and after clicking it all the data will be charted up for you.</a:t>
            </a:r>
            <a:endParaRPr lang="en-US" sz="1600" dirty="0">
              <a:solidFill>
                <a:srgbClr val="FF0000"/>
              </a:solidFill>
            </a:endParaRPr>
          </a:p>
        </p:txBody>
      </p:sp>
      <p:pic>
        <p:nvPicPr>
          <p:cNvPr id="8" name="Picture 7">
            <a:extLst>
              <a:ext uri="{FF2B5EF4-FFF2-40B4-BE49-F238E27FC236}">
                <a16:creationId xmlns:a16="http://schemas.microsoft.com/office/drawing/2014/main" id="{FECEAFCE-B2FD-B838-658F-9ACDDB957A9D}"/>
              </a:ext>
            </a:extLst>
          </p:cNvPr>
          <p:cNvPicPr>
            <a:picLocks noChangeAspect="1"/>
          </p:cNvPicPr>
          <p:nvPr/>
        </p:nvPicPr>
        <p:blipFill>
          <a:blip r:embed="rId6"/>
          <a:stretch>
            <a:fillRect/>
          </a:stretch>
        </p:blipFill>
        <p:spPr>
          <a:xfrm>
            <a:off x="5303520" y="1359972"/>
            <a:ext cx="6888480" cy="1227531"/>
          </a:xfrm>
          <a:prstGeom prst="rect">
            <a:avLst/>
          </a:prstGeom>
        </p:spPr>
      </p:pic>
      <p:pic>
        <p:nvPicPr>
          <p:cNvPr id="13" name="Picture 12">
            <a:extLst>
              <a:ext uri="{FF2B5EF4-FFF2-40B4-BE49-F238E27FC236}">
                <a16:creationId xmlns:a16="http://schemas.microsoft.com/office/drawing/2014/main" id="{8BEC7221-EDB3-57B1-374B-55313193ABE3}"/>
              </a:ext>
            </a:extLst>
          </p:cNvPr>
          <p:cNvPicPr>
            <a:picLocks noChangeAspect="1"/>
          </p:cNvPicPr>
          <p:nvPr/>
        </p:nvPicPr>
        <p:blipFill>
          <a:blip r:embed="rId7"/>
          <a:stretch>
            <a:fillRect/>
          </a:stretch>
        </p:blipFill>
        <p:spPr>
          <a:xfrm>
            <a:off x="6744324" y="3675723"/>
            <a:ext cx="5405834" cy="953414"/>
          </a:xfrm>
          <a:prstGeom prst="rect">
            <a:avLst/>
          </a:prstGeom>
        </p:spPr>
      </p:pic>
      <p:sp>
        <p:nvSpPr>
          <p:cNvPr id="15" name="Right Arrow 14">
            <a:extLst>
              <a:ext uri="{FF2B5EF4-FFF2-40B4-BE49-F238E27FC236}">
                <a16:creationId xmlns:a16="http://schemas.microsoft.com/office/drawing/2014/main" id="{D7CA76ED-A2D7-489E-5CB7-CA3B7DD1EDB5}"/>
              </a:ext>
            </a:extLst>
          </p:cNvPr>
          <p:cNvSpPr/>
          <p:nvPr/>
        </p:nvSpPr>
        <p:spPr>
          <a:xfrm rot="2399624">
            <a:off x="10437423" y="1257158"/>
            <a:ext cx="889064" cy="298569"/>
          </a:xfrm>
          <a:prstGeom prst="rightArrow">
            <a:avLst/>
          </a:prstGeom>
          <a:solidFill>
            <a:srgbClr val="0020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87031FC5-AE75-3877-4229-B86DE7BF9632}"/>
              </a:ext>
            </a:extLst>
          </p:cNvPr>
          <p:cNvSpPr txBox="1"/>
          <p:nvPr/>
        </p:nvSpPr>
        <p:spPr>
          <a:xfrm>
            <a:off x="7013448" y="4873752"/>
            <a:ext cx="5178552" cy="738664"/>
          </a:xfrm>
          <a:prstGeom prst="rect">
            <a:avLst/>
          </a:prstGeom>
          <a:noFill/>
        </p:spPr>
        <p:txBody>
          <a:bodyPr wrap="square" rtlCol="0">
            <a:spAutoFit/>
          </a:bodyPr>
          <a:lstStyle/>
          <a:p>
            <a:r>
              <a:rPr lang="en-US" sz="1400">
                <a:solidFill>
                  <a:schemeClr val="bg1"/>
                </a:solidFill>
              </a:rPr>
              <a:t>(Having </a:t>
            </a:r>
            <a:r>
              <a:rPr lang="en-US" sz="1400" dirty="0">
                <a:solidFill>
                  <a:schemeClr val="bg1"/>
                </a:solidFill>
              </a:rPr>
              <a:t>the autosave on is recommended to make sure any work you forget to save is not lost and you can turn this on at the very top left of </a:t>
            </a:r>
            <a:r>
              <a:rPr lang="en-US" sz="1400">
                <a:solidFill>
                  <a:schemeClr val="bg1"/>
                </a:solidFill>
              </a:rPr>
              <a:t>the screen.)</a:t>
            </a:r>
            <a:endParaRPr lang="en-US" sz="1400" dirty="0">
              <a:solidFill>
                <a:schemeClr val="bg1"/>
              </a:solidFill>
            </a:endParaRPr>
          </a:p>
        </p:txBody>
      </p:sp>
    </p:spTree>
    <p:extLst>
      <p:ext uri="{BB962C8B-B14F-4D97-AF65-F5344CB8AC3E}">
        <p14:creationId xmlns:p14="http://schemas.microsoft.com/office/powerpoint/2010/main" val="21105393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04C7E"/>
      </a:dk2>
      <a:lt2>
        <a:srgbClr val="EBEBEB"/>
      </a:lt2>
      <a:accent1>
        <a:srgbClr val="94CE67"/>
      </a:accent1>
      <a:accent2>
        <a:srgbClr val="49D1CD"/>
      </a:accent2>
      <a:accent3>
        <a:srgbClr val="61A5D6"/>
      </a:accent3>
      <a:accent4>
        <a:srgbClr val="9D8CD3"/>
      </a:accent4>
      <a:accent5>
        <a:srgbClr val="E45C8A"/>
      </a:accent5>
      <a:accent6>
        <a:srgbClr val="F98C61"/>
      </a:accent6>
      <a:hlink>
        <a:srgbClr val="AAF172"/>
      </a:hlink>
      <a:folHlink>
        <a:srgbClr val="E7F19A"/>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E44E6A2F-09CD-4BE0-B42D-107FF03CEED6}"/>
    </a:ext>
  </a:extLst>
</a:theme>
</file>

<file path=docProps/app.xml><?xml version="1.0" encoding="utf-8"?>
<Properties xmlns="http://schemas.openxmlformats.org/officeDocument/2006/extended-properties" xmlns:vt="http://schemas.openxmlformats.org/officeDocument/2006/docPropsVTypes">
  <Template>Celestial</Template>
  <TotalTime>844</TotalTime>
  <Words>297</Words>
  <Application>Microsoft Macintosh PowerPoint</Application>
  <PresentationFormat>Widescreen</PresentationFormat>
  <Paragraphs>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Celestial</vt:lpstr>
      <vt:lpstr>Step by step guide to creating a chart on Microsoft excel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Nasseek Silva  Malomar (2524786)</dc:creator>
  <cp:lastModifiedBy>Nasseek Silva  Malomar (2524786)</cp:lastModifiedBy>
  <cp:revision>2</cp:revision>
  <dcterms:created xsi:type="dcterms:W3CDTF">2026-02-24T17:34:11Z</dcterms:created>
  <dcterms:modified xsi:type="dcterms:W3CDTF">2026-03-09T05:47:40Z</dcterms:modified>
</cp:coreProperties>
</file>