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3"/>
  </p:notesMasterIdLst>
  <p:sldIdLst>
    <p:sldId id="256" r:id="rId2"/>
    <p:sldId id="257" r:id="rId3"/>
    <p:sldId id="258" r:id="rId4"/>
    <p:sldId id="259" r:id="rId5"/>
    <p:sldId id="260" r:id="rId6"/>
    <p:sldId id="261" r:id="rId7"/>
    <p:sldId id="262" r:id="rId8"/>
    <p:sldId id="263" r:id="rId9"/>
    <p:sldId id="265" r:id="rId10"/>
    <p:sldId id="264"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35727B-8882-2F3D-852E-944279C69780}" v="74" dt="2026-02-15T17:28:32.4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487" autoAdjust="0"/>
    <p:restoredTop sz="68683" autoAdjust="0"/>
  </p:normalViewPr>
  <p:slideViewPr>
    <p:cSldViewPr>
      <p:cViewPr>
        <p:scale>
          <a:sx n="30" d="100"/>
          <a:sy n="30" d="100"/>
        </p:scale>
        <p:origin x="-2520" y="-50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smia Bano (2433992)" userId="S::2433992@student.uwtsd.ac.uk::8cb7be04-2329-42a4-8fe5-51397d705bf6" providerId="AD" clId="Web-{4235727B-8882-2F3D-852E-944279C69780}"/>
    <pc:docChg chg="modSld">
      <pc:chgData name="Tasmia Bano (2433992)" userId="S::2433992@student.uwtsd.ac.uk::8cb7be04-2329-42a4-8fe5-51397d705bf6" providerId="AD" clId="Web-{4235727B-8882-2F3D-852E-944279C69780}" dt="2026-02-15T17:28:32.409" v="74" actId="20577"/>
      <pc:docMkLst>
        <pc:docMk/>
      </pc:docMkLst>
      <pc:sldChg chg="modSp">
        <pc:chgData name="Tasmia Bano (2433992)" userId="S::2433992@student.uwtsd.ac.uk::8cb7be04-2329-42a4-8fe5-51397d705bf6" providerId="AD" clId="Web-{4235727B-8882-2F3D-852E-944279C69780}" dt="2026-02-15T17:28:32.409" v="74" actId="20577"/>
        <pc:sldMkLst>
          <pc:docMk/>
          <pc:sldMk cId="1900549409" sldId="256"/>
        </pc:sldMkLst>
        <pc:spChg chg="mod">
          <ac:chgData name="Tasmia Bano (2433992)" userId="S::2433992@student.uwtsd.ac.uk::8cb7be04-2329-42a4-8fe5-51397d705bf6" providerId="AD" clId="Web-{4235727B-8882-2F3D-852E-944279C69780}" dt="2026-02-15T17:28:32.409" v="74" actId="20577"/>
          <ac:spMkLst>
            <pc:docMk/>
            <pc:sldMk cId="1900549409" sldId="256"/>
            <ac:spMk id="3" creationId="{00000000-0000-0000-0000-000000000000}"/>
          </ac:spMkLst>
        </pc:spChg>
      </pc:sldChg>
    </pc:docChg>
  </pc:docChgLst>
  <pc:docChgLst>
    <pc:chgData name="Tasmia Bano (2433992)" userId="S::2433992@student.uwtsd.ac.uk::8cb7be04-2329-42a4-8fe5-51397d705bf6" providerId="AD" clId="Web-{FA951C43-BEC5-5459-8D4B-3404F04F1862}"/>
    <pc:docChg chg="modSld">
      <pc:chgData name="Tasmia Bano (2433992)" userId="S::2433992@student.uwtsd.ac.uk::8cb7be04-2329-42a4-8fe5-51397d705bf6" providerId="AD" clId="Web-{FA951C43-BEC5-5459-8D4B-3404F04F1862}" dt="2026-02-12T10:49:49.645" v="64" actId="20577"/>
      <pc:docMkLst>
        <pc:docMk/>
      </pc:docMkLst>
      <pc:sldChg chg="modSp">
        <pc:chgData name="Tasmia Bano (2433992)" userId="S::2433992@student.uwtsd.ac.uk::8cb7be04-2329-42a4-8fe5-51397d705bf6" providerId="AD" clId="Web-{FA951C43-BEC5-5459-8D4B-3404F04F1862}" dt="2026-02-12T10:49:49.645" v="64" actId="20577"/>
        <pc:sldMkLst>
          <pc:docMk/>
          <pc:sldMk cId="1900549409" sldId="256"/>
        </pc:sldMkLst>
        <pc:spChg chg="mod">
          <ac:chgData name="Tasmia Bano (2433992)" userId="S::2433992@student.uwtsd.ac.uk::8cb7be04-2329-42a4-8fe5-51397d705bf6" providerId="AD" clId="Web-{FA951C43-BEC5-5459-8D4B-3404F04F1862}" dt="2026-02-12T10:49:49.645" v="64" actId="20577"/>
          <ac:spMkLst>
            <pc:docMk/>
            <pc:sldMk cId="1900549409" sldId="256"/>
            <ac:spMk id="3" creationId="{00000000-0000-0000-0000-000000000000}"/>
          </ac:spMkLst>
        </pc:spChg>
      </pc:sldChg>
    </pc:docChg>
  </pc:docChgLst>
  <pc:docChgLst>
    <pc:chgData name="Tasmia Bano (2433992)" userId="S::2433992@student.uwtsd.ac.uk::8cb7be04-2329-42a4-8fe5-51397d705bf6" providerId="AD" clId="Web-{F124AD3E-D5DB-349C-FC3F-5602AAD43C90}"/>
    <pc:docChg chg="addSld delSld modSld sldOrd">
      <pc:chgData name="Tasmia Bano (2433992)" userId="S::2433992@student.uwtsd.ac.uk::8cb7be04-2329-42a4-8fe5-51397d705bf6" providerId="AD" clId="Web-{F124AD3E-D5DB-349C-FC3F-5602AAD43C90}" dt="2026-02-12T15:12:10.160" v="47" actId="20577"/>
      <pc:docMkLst>
        <pc:docMk/>
      </pc:docMkLst>
      <pc:sldChg chg="modSp">
        <pc:chgData name="Tasmia Bano (2433992)" userId="S::2433992@student.uwtsd.ac.uk::8cb7be04-2329-42a4-8fe5-51397d705bf6" providerId="AD" clId="Web-{F124AD3E-D5DB-349C-FC3F-5602AAD43C90}" dt="2026-02-12T14:45:13.587" v="1" actId="1076"/>
        <pc:sldMkLst>
          <pc:docMk/>
          <pc:sldMk cId="1900549409" sldId="256"/>
        </pc:sldMkLst>
        <pc:picChg chg="mod">
          <ac:chgData name="Tasmia Bano (2433992)" userId="S::2433992@student.uwtsd.ac.uk::8cb7be04-2329-42a4-8fe5-51397d705bf6" providerId="AD" clId="Web-{F124AD3E-D5DB-349C-FC3F-5602AAD43C90}" dt="2026-02-12T14:45:13.587" v="1" actId="1076"/>
          <ac:picMkLst>
            <pc:docMk/>
            <pc:sldMk cId="1900549409" sldId="256"/>
            <ac:picMk id="1028" creationId="{00000000-0000-0000-0000-000000000000}"/>
          </ac:picMkLst>
        </pc:picChg>
      </pc:sldChg>
      <pc:sldChg chg="modSp">
        <pc:chgData name="Tasmia Bano (2433992)" userId="S::2433992@student.uwtsd.ac.uk::8cb7be04-2329-42a4-8fe5-51397d705bf6" providerId="AD" clId="Web-{F124AD3E-D5DB-349C-FC3F-5602AAD43C90}" dt="2026-02-12T15:11:18.534" v="28" actId="20577"/>
        <pc:sldMkLst>
          <pc:docMk/>
          <pc:sldMk cId="2669874274" sldId="264"/>
        </pc:sldMkLst>
        <pc:spChg chg="mod">
          <ac:chgData name="Tasmia Bano (2433992)" userId="S::2433992@student.uwtsd.ac.uk::8cb7be04-2329-42a4-8fe5-51397d705bf6" providerId="AD" clId="Web-{F124AD3E-D5DB-349C-FC3F-5602AAD43C90}" dt="2026-02-12T15:11:18.534" v="28" actId="20577"/>
          <ac:spMkLst>
            <pc:docMk/>
            <pc:sldMk cId="2669874274" sldId="264"/>
            <ac:spMk id="3" creationId="{00000000-0000-0000-0000-000000000000}"/>
          </ac:spMkLst>
        </pc:spChg>
      </pc:sldChg>
      <pc:sldChg chg="modSp add replId">
        <pc:chgData name="Tasmia Bano (2433992)" userId="S::2433992@student.uwtsd.ac.uk::8cb7be04-2329-42a4-8fe5-51397d705bf6" providerId="AD" clId="Web-{F124AD3E-D5DB-349C-FC3F-5602AAD43C90}" dt="2026-02-12T15:12:10.160" v="47" actId="20577"/>
        <pc:sldMkLst>
          <pc:docMk/>
          <pc:sldMk cId="3697769401" sldId="266"/>
        </pc:sldMkLst>
        <pc:spChg chg="mod">
          <ac:chgData name="Tasmia Bano (2433992)" userId="S::2433992@student.uwtsd.ac.uk::8cb7be04-2329-42a4-8fe5-51397d705bf6" providerId="AD" clId="Web-{F124AD3E-D5DB-349C-FC3F-5602AAD43C90}" dt="2026-02-12T15:12:10.160" v="47" actId="20577"/>
          <ac:spMkLst>
            <pc:docMk/>
            <pc:sldMk cId="3697769401" sldId="266"/>
            <ac:spMk id="3" creationId="{CED92417-7863-0692-EAF3-A78B6830878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BDA8A10-F4EE-43EF-8063-0DD32DC2C6B3}" type="datetimeFigureOut">
              <a:rPr lang="en-GB" smtClean="0"/>
              <a:t>15/02/2026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3DD9FED-086E-4C28-82A5-3F1C4B601AA4}" type="slidenum">
              <a:rPr lang="en-GB" smtClean="0"/>
              <a:t>‹#›</a:t>
            </a:fld>
            <a:endParaRPr lang="en-GB"/>
          </a:p>
        </p:txBody>
      </p:sp>
    </p:spTree>
    <p:extLst>
      <p:ext uri="{BB962C8B-B14F-4D97-AF65-F5344CB8AC3E}">
        <p14:creationId xmlns:p14="http://schemas.microsoft.com/office/powerpoint/2010/main" val="26029123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03DD9FED-086E-4C28-82A5-3F1C4B601AA4}" type="slidenum">
              <a:rPr lang="en-GB" smtClean="0"/>
              <a:t>1</a:t>
            </a:fld>
            <a:endParaRPr lang="en-GB"/>
          </a:p>
        </p:txBody>
      </p:sp>
    </p:spTree>
    <p:extLst>
      <p:ext uri="{BB962C8B-B14F-4D97-AF65-F5344CB8AC3E}">
        <p14:creationId xmlns:p14="http://schemas.microsoft.com/office/powerpoint/2010/main" val="26485443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err="1"/>
              <a:t>Bowlby's</a:t>
            </a:r>
            <a:r>
              <a:rPr lang="en-US" dirty="0"/>
              <a:t> emphasis on the bond between parents and children offered a limited, highly focused window into the nature of attachment. Early emotional ties between a child and its </a:t>
            </a:r>
            <a:r>
              <a:rPr lang="en-US" dirty="0" err="1"/>
              <a:t>carer</a:t>
            </a:r>
            <a:r>
              <a:rPr lang="en-US" dirty="0"/>
              <a:t> are crucial, according to John </a:t>
            </a:r>
            <a:r>
              <a:rPr lang="en-US" dirty="0" err="1"/>
              <a:t>Bowlby's</a:t>
            </a:r>
            <a:r>
              <a:rPr lang="en-US" dirty="0"/>
              <a:t> Attachment Theory (Thompson, Simpson, and Berlin, 2022). </a:t>
            </a:r>
            <a:r>
              <a:rPr lang="en-US" dirty="0" err="1"/>
              <a:t>Carers</a:t>
            </a:r>
            <a:r>
              <a:rPr lang="en-US" dirty="0"/>
              <a:t> in a secure connection are always receptive, perceptive, and emotionally accessible. A mother's capacity for introspection, responsiveness, and sensitivity to her infant's needs leads to the development of a safe attachment connection. Relationship problems and unhelpful ideas about oneself and other people are indicative of an insecure attachment style. According to research, children who are firmly attached typically have better emotional, social, and cognitive development, which has long-term benefits </a:t>
            </a:r>
            <a:r>
              <a:rPr lang="en-GB" dirty="0"/>
              <a:t>(Humphreys </a:t>
            </a:r>
            <a:r>
              <a:rPr lang="en-GB" i="1" dirty="0"/>
              <a:t>et al.</a:t>
            </a:r>
            <a:r>
              <a:rPr lang="en-GB" dirty="0"/>
              <a:t>, 2024)</a:t>
            </a:r>
            <a:r>
              <a:rPr lang="en-US" dirty="0"/>
              <a:t>.</a:t>
            </a:r>
            <a:r>
              <a:rPr lang="en-US" baseline="0" dirty="0"/>
              <a:t> </a:t>
            </a:r>
            <a:r>
              <a:rPr lang="en-US" dirty="0"/>
              <a:t>This idea applies to Jenny's circumstances since over the past five years, her connection and emotional development may have been impacted by the death of her father and the increased caring duties.</a:t>
            </a:r>
            <a:endParaRPr lang="en-GB" dirty="0"/>
          </a:p>
        </p:txBody>
      </p:sp>
      <p:sp>
        <p:nvSpPr>
          <p:cNvPr id="4" name="Slide Number Placeholder 3"/>
          <p:cNvSpPr>
            <a:spLocks noGrp="1"/>
          </p:cNvSpPr>
          <p:nvPr>
            <p:ph type="sldNum" sz="quarter" idx="10"/>
          </p:nvPr>
        </p:nvSpPr>
        <p:spPr/>
        <p:txBody>
          <a:bodyPr/>
          <a:lstStyle/>
          <a:p>
            <a:fld id="{03DD9FED-086E-4C28-82A5-3F1C4B601AA4}" type="slidenum">
              <a:rPr lang="en-GB" smtClean="0"/>
              <a:t>2</a:t>
            </a:fld>
            <a:endParaRPr lang="en-GB"/>
          </a:p>
        </p:txBody>
      </p:sp>
    </p:spTree>
    <p:extLst>
      <p:ext uri="{BB962C8B-B14F-4D97-AF65-F5344CB8AC3E}">
        <p14:creationId xmlns:p14="http://schemas.microsoft.com/office/powerpoint/2010/main" val="18326967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Adolescence is a period of enormous development that lasts from the start of puberty 1 to the mid-20s. During adolescence, the kid continues to grow physically, mentally, and emotionally, changing from a child to an adult. During adolescence, teens learn how to create safe and healthy connections with friends, parents, </a:t>
            </a:r>
            <a:r>
              <a:rPr lang="en-US" dirty="0" err="1"/>
              <a:t>carers</a:t>
            </a:r>
            <a:r>
              <a:rPr lang="en-US" dirty="0"/>
              <a:t>, teachers, and romantic partners. Social identity refers to how teenagers </a:t>
            </a:r>
            <a:r>
              <a:rPr lang="en-US" dirty="0" err="1"/>
              <a:t>characterise</a:t>
            </a:r>
            <a:r>
              <a:rPr lang="en-US" dirty="0"/>
              <a:t> themselves in respect to the social groups they belong to </a:t>
            </a:r>
            <a:r>
              <a:rPr lang="en-GB" dirty="0"/>
              <a:t>(</a:t>
            </a:r>
            <a:r>
              <a:rPr lang="en-GB" dirty="0" err="1"/>
              <a:t>Backes</a:t>
            </a:r>
            <a:r>
              <a:rPr lang="en-GB" dirty="0"/>
              <a:t> and Bonnie, 2019)</a:t>
            </a:r>
            <a:r>
              <a:rPr lang="en-US" dirty="0"/>
              <a:t>. It has lately been suggested that one of the most important developmental tasks of adolescence is the management of emotions in and through social interactions with peers. Understanding how early caregiving experiences continue to impact teenagers is made easier by attachment theory. In Jenny's instance, taking care of her mother and losing her father at an early age may have affected her emotional growth and disturbed her sense of security.</a:t>
            </a:r>
            <a:endParaRPr lang="en-GB" dirty="0"/>
          </a:p>
        </p:txBody>
      </p:sp>
      <p:sp>
        <p:nvSpPr>
          <p:cNvPr id="4" name="Slide Number Placeholder 3"/>
          <p:cNvSpPr>
            <a:spLocks noGrp="1"/>
          </p:cNvSpPr>
          <p:nvPr>
            <p:ph type="sldNum" sz="quarter" idx="10"/>
          </p:nvPr>
        </p:nvSpPr>
        <p:spPr/>
        <p:txBody>
          <a:bodyPr/>
          <a:lstStyle/>
          <a:p>
            <a:fld id="{03DD9FED-086E-4C28-82A5-3F1C4B601AA4}" type="slidenum">
              <a:rPr lang="en-GB" smtClean="0"/>
              <a:t>3</a:t>
            </a:fld>
            <a:endParaRPr lang="en-GB"/>
          </a:p>
        </p:txBody>
      </p:sp>
    </p:spTree>
    <p:extLst>
      <p:ext uri="{BB962C8B-B14F-4D97-AF65-F5344CB8AC3E}">
        <p14:creationId xmlns:p14="http://schemas.microsoft.com/office/powerpoint/2010/main" val="1782881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Jenny has gone through important life events over the last five years that have a big impact on her social and emotional growth. Her sense of security was upset during a crucial growth stage by the death of her father, who served as her primary </a:t>
            </a:r>
            <a:r>
              <a:rPr lang="en-US" dirty="0" err="1"/>
              <a:t>carer</a:t>
            </a:r>
            <a:r>
              <a:rPr lang="en-US" dirty="0"/>
              <a:t>.</a:t>
            </a:r>
            <a:r>
              <a:rPr lang="en-US" baseline="0" dirty="0"/>
              <a:t> </a:t>
            </a:r>
            <a:r>
              <a:rPr lang="en-US" dirty="0"/>
              <a:t>As a result, Jenny took on the job of </a:t>
            </a:r>
            <a:r>
              <a:rPr lang="en-US" dirty="0" err="1"/>
              <a:t>carer</a:t>
            </a:r>
            <a:r>
              <a:rPr lang="en-US" dirty="0"/>
              <a:t> for her mother, helping her with administrative and memory-related issues as well as doing chores like cooking, cleaning, and shopping. She was given emotional and practical tasks that are normally beyond the capacity of a person her age due to this role reversal from child to </a:t>
            </a:r>
            <a:r>
              <a:rPr lang="en-US" dirty="0" err="1"/>
              <a:t>carer</a:t>
            </a:r>
            <a:r>
              <a:rPr lang="en-US" dirty="0"/>
              <a:t>. According to </a:t>
            </a:r>
            <a:r>
              <a:rPr lang="en-US" dirty="0" err="1"/>
              <a:t>Bowlby</a:t>
            </a:r>
            <a:r>
              <a:rPr lang="en-US" dirty="0"/>
              <a:t>, Jenny may have experienced uneven emotional support and diminished security as a result of these events, which could lead to insecure attachment patterns.</a:t>
            </a:r>
            <a:endParaRPr lang="en-GB" dirty="0"/>
          </a:p>
        </p:txBody>
      </p:sp>
      <p:sp>
        <p:nvSpPr>
          <p:cNvPr id="4" name="Slide Number Placeholder 3"/>
          <p:cNvSpPr>
            <a:spLocks noGrp="1"/>
          </p:cNvSpPr>
          <p:nvPr>
            <p:ph type="sldNum" sz="quarter" idx="10"/>
          </p:nvPr>
        </p:nvSpPr>
        <p:spPr/>
        <p:txBody>
          <a:bodyPr/>
          <a:lstStyle/>
          <a:p>
            <a:fld id="{03DD9FED-086E-4C28-82A5-3F1C4B601AA4}" type="slidenum">
              <a:rPr lang="en-GB" smtClean="0"/>
              <a:t>4</a:t>
            </a:fld>
            <a:endParaRPr lang="en-GB"/>
          </a:p>
        </p:txBody>
      </p:sp>
    </p:spTree>
    <p:extLst>
      <p:ext uri="{BB962C8B-B14F-4D97-AF65-F5344CB8AC3E}">
        <p14:creationId xmlns:p14="http://schemas.microsoft.com/office/powerpoint/2010/main" val="23641292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Jenny's experiences over the past five years have likely had a significant impact on her current state of wellbeing. Taking care of her mother has put her under a lot of emotional stress, which may lead to fatigue, anxiety, or a feeling of being overworked. For friends or relatives who occasionally struggle with self-care, </a:t>
            </a:r>
            <a:r>
              <a:rPr lang="en-US" dirty="0" err="1"/>
              <a:t>carers</a:t>
            </a:r>
            <a:r>
              <a:rPr lang="en-US" dirty="0"/>
              <a:t> frequently devote a significant amount of time to unpaid support </a:t>
            </a:r>
            <a:r>
              <a:rPr lang="en-GB" dirty="0"/>
              <a:t>(Allen </a:t>
            </a:r>
            <a:r>
              <a:rPr lang="en-GB" i="1" dirty="0"/>
              <a:t>et al.</a:t>
            </a:r>
            <a:r>
              <a:rPr lang="en-GB" dirty="0"/>
              <a:t>, 2023)</a:t>
            </a:r>
            <a:r>
              <a:rPr lang="en-US" dirty="0"/>
              <a:t>. As their social networks expand, teens may spend less time with their families and more time with their peers. Peer outreach, which matches a peer with a client based on age, is a viable tactic to treat social isolation and loneliness. Additionally, because of the stress and responsibility she has carried, Jenny might be more susceptible to developing anxiety or depression. The transition from being a dependent child to taking on caregiving obligations may have also disrupted her personal development, including identity formation and independence. By using </a:t>
            </a:r>
            <a:r>
              <a:rPr lang="en-US" dirty="0" err="1"/>
              <a:t>Bowlby's</a:t>
            </a:r>
            <a:r>
              <a:rPr lang="en-US" dirty="0"/>
              <a:t> Attachment Theory, we may understand how these developmental difficulties could be exacerbated by the loss of a stable caring connection and the additional stress of her role. Planning Jenny's support effectively requires an understanding of these effects.</a:t>
            </a:r>
            <a:endParaRPr lang="en-GB" dirty="0"/>
          </a:p>
        </p:txBody>
      </p:sp>
      <p:sp>
        <p:nvSpPr>
          <p:cNvPr id="4" name="Slide Number Placeholder 3"/>
          <p:cNvSpPr>
            <a:spLocks noGrp="1"/>
          </p:cNvSpPr>
          <p:nvPr>
            <p:ph type="sldNum" sz="quarter" idx="10"/>
          </p:nvPr>
        </p:nvSpPr>
        <p:spPr/>
        <p:txBody>
          <a:bodyPr/>
          <a:lstStyle/>
          <a:p>
            <a:fld id="{03DD9FED-086E-4C28-82A5-3F1C4B601AA4}" type="slidenum">
              <a:rPr lang="en-GB" smtClean="0"/>
              <a:t>5</a:t>
            </a:fld>
            <a:endParaRPr lang="en-GB"/>
          </a:p>
        </p:txBody>
      </p:sp>
    </p:spTree>
    <p:extLst>
      <p:ext uri="{BB962C8B-B14F-4D97-AF65-F5344CB8AC3E}">
        <p14:creationId xmlns:p14="http://schemas.microsoft.com/office/powerpoint/2010/main" val="37659545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Jenny's development can be explained by both nature and nurture. She may find it more challenging to cope with life's events due to her innate emotional vulnerability or heightened stress response. Genetic factors may also play a role in her resistance and susceptibility to anxiety or depression. Nature discusses how a person's DNA shapes their personality, whereas nurture describes how a person's environment shapes their personality </a:t>
            </a:r>
            <a:r>
              <a:rPr lang="en-GB" b="0" dirty="0"/>
              <a:t>(</a:t>
            </a:r>
            <a:r>
              <a:rPr lang="en-GB" b="0" dirty="0" err="1"/>
              <a:t>Exaseo</a:t>
            </a:r>
            <a:r>
              <a:rPr lang="en-GB" b="0" dirty="0"/>
              <a:t>, 2025)</a:t>
            </a:r>
            <a:r>
              <a:rPr lang="en-US" b="0" dirty="0"/>
              <a:t>. </a:t>
            </a:r>
            <a:r>
              <a:rPr lang="en-US" sz="1200" b="0" i="0" kern="1200" dirty="0">
                <a:solidFill>
                  <a:schemeClr val="tx1"/>
                </a:solidFill>
                <a:effectLst/>
                <a:latin typeface="+mn-lt"/>
                <a:ea typeface="+mn-ea"/>
                <a:cs typeface="+mn-cs"/>
              </a:rPr>
              <a:t> A wealth of cross-species evidence has demonstrated that early caregiving experiences can shape brain and behavioral development across the life course. </a:t>
            </a:r>
            <a:r>
              <a:rPr lang="en-US" dirty="0"/>
              <a:t>Jenny's surroundings have had a big impact on her nurture. Her emotional and social experiences have been influenced by taking on caregiving duties at an early age, the death of her father, and the continuous strain of helping her mother. Early caregiving experiences can influence brain and </a:t>
            </a:r>
            <a:r>
              <a:rPr lang="en-US" dirty="0" err="1"/>
              <a:t>behavioural</a:t>
            </a:r>
            <a:r>
              <a:rPr lang="en-US" dirty="0"/>
              <a:t> development throughout life, according to a plethora of cross-species research. There is a close relationship between nature and nurture. The nature-nurture argument examines whether society and culture (nurture) or biology (nature) have a greater influence on human </a:t>
            </a:r>
            <a:r>
              <a:rPr lang="en-US" dirty="0" err="1"/>
              <a:t>behaviour</a:t>
            </a:r>
            <a:r>
              <a:rPr lang="en-US" dirty="0"/>
              <a:t>.</a:t>
            </a:r>
            <a:endParaRPr lang="en-GB" b="0" dirty="0"/>
          </a:p>
        </p:txBody>
      </p:sp>
      <p:sp>
        <p:nvSpPr>
          <p:cNvPr id="4" name="Slide Number Placeholder 3"/>
          <p:cNvSpPr>
            <a:spLocks noGrp="1"/>
          </p:cNvSpPr>
          <p:nvPr>
            <p:ph type="sldNum" sz="quarter" idx="10"/>
          </p:nvPr>
        </p:nvSpPr>
        <p:spPr/>
        <p:txBody>
          <a:bodyPr/>
          <a:lstStyle/>
          <a:p>
            <a:fld id="{03DD9FED-086E-4C28-82A5-3F1C4B601AA4}" type="slidenum">
              <a:rPr lang="en-GB" smtClean="0"/>
              <a:t>6</a:t>
            </a:fld>
            <a:endParaRPr lang="en-GB"/>
          </a:p>
        </p:txBody>
      </p:sp>
    </p:spTree>
    <p:extLst>
      <p:ext uri="{BB962C8B-B14F-4D97-AF65-F5344CB8AC3E}">
        <p14:creationId xmlns:p14="http://schemas.microsoft.com/office/powerpoint/2010/main" val="17304588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significance of a child's emotional connection to their primary </a:t>
            </a:r>
            <a:r>
              <a:rPr lang="en-US" dirty="0" err="1"/>
              <a:t>carers</a:t>
            </a:r>
            <a:r>
              <a:rPr lang="en-US" dirty="0"/>
              <a:t> is </a:t>
            </a:r>
            <a:r>
              <a:rPr lang="en-US" dirty="0" err="1"/>
              <a:t>emphasised</a:t>
            </a:r>
            <a:r>
              <a:rPr lang="en-US" dirty="0"/>
              <a:t> by attachment theory. According to </a:t>
            </a:r>
            <a:r>
              <a:rPr lang="en-US" dirty="0" err="1"/>
              <a:t>Bowlby's</a:t>
            </a:r>
            <a:r>
              <a:rPr lang="en-US" dirty="0"/>
              <a:t> Attachment Theory, Jenny's support plan should concentrate on re-establishing emotional stability and lessening the demands made on her. The mental health of young people is significantly protected by strong emotional support </a:t>
            </a:r>
            <a:r>
              <a:rPr lang="en-GB" dirty="0"/>
              <a:t>(Hiller </a:t>
            </a:r>
            <a:r>
              <a:rPr lang="en-GB" i="1" dirty="0"/>
              <a:t>et al.</a:t>
            </a:r>
            <a:r>
              <a:rPr lang="en-GB" dirty="0"/>
              <a:t>, 2020)</a:t>
            </a:r>
            <a:r>
              <a:rPr lang="en-US" dirty="0"/>
              <a:t>. Jenny needs emotional assistance, which includes chances for her to communicate her emotions in a secure setting, like with a reputable expert or a service for young </a:t>
            </a:r>
            <a:r>
              <a:rPr lang="en-US" dirty="0" err="1"/>
              <a:t>carers</a:t>
            </a:r>
            <a:r>
              <a:rPr lang="en-US" dirty="0"/>
              <a:t>. Because it would lessen Jenny's caregiving duties and provide her more time to relax, concentrate on her studies, and participate in age-appropriate activities, respite care is a crucial solution. Stress and emotional exhaustion may be lessened as a result. Respite care is a crucial service that provides </a:t>
            </a:r>
            <a:r>
              <a:rPr lang="en-US" dirty="0" err="1"/>
              <a:t>carers</a:t>
            </a:r>
            <a:r>
              <a:rPr lang="en-US" dirty="0"/>
              <a:t> with short-term respite (</a:t>
            </a:r>
            <a:r>
              <a:rPr lang="en-US" dirty="0" err="1"/>
              <a:t>Hellawell</a:t>
            </a:r>
            <a:r>
              <a:rPr lang="en-US" dirty="0"/>
              <a:t>, 2025). The significance of steady and reliable adult support figures is also </a:t>
            </a:r>
            <a:r>
              <a:rPr lang="en-US" dirty="0" err="1"/>
              <a:t>emphasised</a:t>
            </a:r>
            <a:r>
              <a:rPr lang="en-US" dirty="0"/>
              <a:t> by attachment theory. Extended family members, social workers, educators, or youth workers who offer dependable emotional support and direction may fall under this category.</a:t>
            </a:r>
            <a:endParaRPr lang="en-GB" dirty="0"/>
          </a:p>
        </p:txBody>
      </p:sp>
      <p:sp>
        <p:nvSpPr>
          <p:cNvPr id="4" name="Slide Number Placeholder 3"/>
          <p:cNvSpPr>
            <a:spLocks noGrp="1"/>
          </p:cNvSpPr>
          <p:nvPr>
            <p:ph type="sldNum" sz="quarter" idx="10"/>
          </p:nvPr>
        </p:nvSpPr>
        <p:spPr/>
        <p:txBody>
          <a:bodyPr/>
          <a:lstStyle/>
          <a:p>
            <a:fld id="{03DD9FED-086E-4C28-82A5-3F1C4B601AA4}" type="slidenum">
              <a:rPr lang="en-GB" smtClean="0"/>
              <a:t>7</a:t>
            </a:fld>
            <a:endParaRPr lang="en-GB"/>
          </a:p>
        </p:txBody>
      </p:sp>
    </p:spTree>
    <p:extLst>
      <p:ext uri="{BB962C8B-B14F-4D97-AF65-F5344CB8AC3E}">
        <p14:creationId xmlns:p14="http://schemas.microsoft.com/office/powerpoint/2010/main" val="30031393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Because it describes how the loss of a primary </a:t>
            </a:r>
            <a:r>
              <a:rPr lang="en-US" dirty="0" err="1"/>
              <a:t>carer</a:t>
            </a:r>
            <a:r>
              <a:rPr lang="en-US" dirty="0"/>
              <a:t> can impact emotional stability and well-being, </a:t>
            </a:r>
            <a:r>
              <a:rPr lang="en-US" dirty="0" err="1"/>
              <a:t>Bowlby's</a:t>
            </a:r>
            <a:r>
              <a:rPr lang="en-US" dirty="0"/>
              <a:t> Attachment Theory is helpful in comprehending Jenny's circumstances. The idea </a:t>
            </a:r>
            <a:r>
              <a:rPr lang="en-US" dirty="0" err="1"/>
              <a:t>emphasises</a:t>
            </a:r>
            <a:r>
              <a:rPr lang="en-US" dirty="0"/>
              <a:t> the value of solid and secure relationships, which is especially pertinent in light of Jenny's need for emotional support and her duty as a </a:t>
            </a:r>
            <a:r>
              <a:rPr lang="en-US" dirty="0" err="1"/>
              <a:t>carer</a:t>
            </a:r>
            <a:r>
              <a:rPr lang="en-US" dirty="0"/>
              <a:t>. Because of this, the idea is very useful in situations involving health and social care. </a:t>
            </a:r>
            <a:r>
              <a:rPr lang="en-US" dirty="0" err="1"/>
              <a:t>Bowlby's</a:t>
            </a:r>
            <a:r>
              <a:rPr lang="en-US" dirty="0"/>
              <a:t> emphasis on the bond between parents and children offered a limited, highly focused window into the nature of attachment. But there are also drawbacks to the theory. Because </a:t>
            </a:r>
            <a:r>
              <a:rPr lang="en-US" dirty="0" err="1"/>
              <a:t>Bowlby's</a:t>
            </a:r>
            <a:r>
              <a:rPr lang="en-US" dirty="0"/>
              <a:t> research mostly </a:t>
            </a:r>
            <a:r>
              <a:rPr lang="en-US" dirty="0" err="1"/>
              <a:t>focusses</a:t>
            </a:r>
            <a:r>
              <a:rPr lang="en-US" dirty="0"/>
              <a:t> on early infancy, it might not adequately account for changes in attachment during adolescence (Thompson, Simpson and Berlin, 2022b). Additionally, although some young people manage to adapt well in the face of hardship, the theory pays little consideration to individual resilience and coping mechanisms.</a:t>
            </a:r>
            <a:br>
              <a:rPr lang="en-US" dirty="0"/>
            </a:br>
            <a:br>
              <a:rPr lang="en-US" dirty="0"/>
            </a:br>
            <a:r>
              <a:rPr lang="en-US" dirty="0"/>
              <a:t>Furthermore, because family duties and caregiving roles change among countries, attachment theory might not adequately account for cultural variances.</a:t>
            </a:r>
            <a:endParaRPr lang="en-GB" dirty="0"/>
          </a:p>
        </p:txBody>
      </p:sp>
      <p:sp>
        <p:nvSpPr>
          <p:cNvPr id="4" name="Slide Number Placeholder 3"/>
          <p:cNvSpPr>
            <a:spLocks noGrp="1"/>
          </p:cNvSpPr>
          <p:nvPr>
            <p:ph type="sldNum" sz="quarter" idx="10"/>
          </p:nvPr>
        </p:nvSpPr>
        <p:spPr/>
        <p:txBody>
          <a:bodyPr/>
          <a:lstStyle/>
          <a:p>
            <a:fld id="{03DD9FED-086E-4C28-82A5-3F1C4B601AA4}" type="slidenum">
              <a:rPr lang="en-GB" smtClean="0"/>
              <a:t>8</a:t>
            </a:fld>
            <a:endParaRPr lang="en-GB"/>
          </a:p>
        </p:txBody>
      </p:sp>
    </p:spTree>
    <p:extLst>
      <p:ext uri="{BB962C8B-B14F-4D97-AF65-F5344CB8AC3E}">
        <p14:creationId xmlns:p14="http://schemas.microsoft.com/office/powerpoint/2010/main" val="2485771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I</a:t>
            </a:r>
            <a:r>
              <a:rPr lang="en-US" dirty="0"/>
              <a:t>n conclusion, Jenny’s experiences as a young </a:t>
            </a:r>
            <a:r>
              <a:rPr lang="en-US" dirty="0" err="1"/>
              <a:t>carer</a:t>
            </a:r>
            <a:r>
              <a:rPr lang="en-US" dirty="0"/>
              <a:t> over the past five years have had a significant impact on her emotional, social, and identity development. </a:t>
            </a:r>
            <a:r>
              <a:rPr lang="en-US" dirty="0" err="1"/>
              <a:t>Bowlby’s</a:t>
            </a:r>
            <a:r>
              <a:rPr lang="en-US" dirty="0"/>
              <a:t> Attachment Theory provides a useful framework for understanding how the loss of her father and her caregiving responsibilities may have affected her sense of security and well-being.</a:t>
            </a:r>
          </a:p>
          <a:p>
            <a:r>
              <a:rPr lang="en-US" dirty="0"/>
              <a:t>By considering both biological and environmental influences, we can better understand the interaction between nature and nurture in shaping Jenny’s development. Importantly, attachment-informed support strategies, such as emotional support, respite care, and stable adult relationships, can help reduce stress and promote healthy development. With appropriate support in place, Jenny’s well-being and future outcomes can be positively improved.</a:t>
            </a:r>
          </a:p>
          <a:p>
            <a:endParaRPr lang="en-GB" b="1" dirty="0"/>
          </a:p>
        </p:txBody>
      </p:sp>
      <p:sp>
        <p:nvSpPr>
          <p:cNvPr id="4" name="Slide Number Placeholder 3"/>
          <p:cNvSpPr>
            <a:spLocks noGrp="1"/>
          </p:cNvSpPr>
          <p:nvPr>
            <p:ph type="sldNum" sz="quarter" idx="10"/>
          </p:nvPr>
        </p:nvSpPr>
        <p:spPr/>
        <p:txBody>
          <a:bodyPr/>
          <a:lstStyle/>
          <a:p>
            <a:fld id="{03DD9FED-086E-4C28-82A5-3F1C4B601AA4}" type="slidenum">
              <a:rPr lang="en-GB" smtClean="0"/>
              <a:t>9</a:t>
            </a:fld>
            <a:endParaRPr lang="en-GB"/>
          </a:p>
        </p:txBody>
      </p:sp>
    </p:spTree>
    <p:extLst>
      <p:ext uri="{BB962C8B-B14F-4D97-AF65-F5344CB8AC3E}">
        <p14:creationId xmlns:p14="http://schemas.microsoft.com/office/powerpoint/2010/main" val="351446376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44EAD01-38DA-4968-9FB7-72FF76BA4ED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C6B62-75F3-463C-A3DD-B2D46F5DAF76}"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44EAD01-38DA-4968-9FB7-72FF76BA4ED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C6B62-75F3-463C-A3DD-B2D46F5DAF76}"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4EAD01-38DA-4968-9FB7-72FF76BA4ED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C6B62-75F3-463C-A3DD-B2D46F5DAF76}"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4EAD01-38DA-4968-9FB7-72FF76BA4EDE}"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FC6B62-75F3-463C-A3DD-B2D46F5DAF76}"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44EAD01-38DA-4968-9FB7-72FF76BA4EDE}" type="datetimeFigureOut">
              <a:rPr lang="en-GB" smtClean="0"/>
              <a:t>15/02/2026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FFC6B62-75F3-463C-A3DD-B2D46F5DAF76}"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44EAD01-38DA-4968-9FB7-72FF76BA4EDE}" type="datetimeFigureOut">
              <a:rPr lang="en-GB" smtClean="0"/>
              <a:t>15/02/2026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FFC6B62-75F3-463C-A3DD-B2D46F5DAF76}"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44EAD01-38DA-4968-9FB7-72FF76BA4EDE}" type="datetimeFigureOut">
              <a:rPr lang="en-GB" smtClean="0"/>
              <a:t>15/02/2026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FFC6B62-75F3-463C-A3DD-B2D46F5DAF7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44EAD01-38DA-4968-9FB7-72FF76BA4EDE}" type="datetimeFigureOut">
              <a:rPr lang="en-GB" smtClean="0"/>
              <a:t>15/02/2026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FFC6B62-75F3-463C-A3DD-B2D46F5DAF76}" type="slidenum">
              <a:rPr lang="en-GB" smtClean="0"/>
              <a:t>‹#›</a:t>
            </a:fld>
            <a:endParaRPr lang="en-GB"/>
          </a:p>
        </p:txBody>
      </p:sp>
      <p:sp>
        <p:nvSpPr>
          <p:cNvPr id="9" name="Content Placeholder 8"/>
          <p:cNvSpPr>
            <a:spLocks noGrp="1"/>
          </p:cNvSpPr>
          <p:nvPr>
            <p:ph sz="quarter" idx="13"/>
          </p:nvPr>
        </p:nvSpPr>
        <p:spPr>
          <a:xfrm>
            <a:off x="304800" y="381000"/>
            <a:ext cx="7772400" cy="4942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F44EAD01-38DA-4968-9FB7-72FF76BA4EDE}" type="datetimeFigureOut">
              <a:rPr lang="en-GB" smtClean="0"/>
              <a:t>15/02/2026</a:t>
            </a:fld>
            <a:endParaRPr lang="en-GB"/>
          </a:p>
        </p:txBody>
      </p:sp>
      <p:sp>
        <p:nvSpPr>
          <p:cNvPr id="9" name="Slide Number Placeholder 8"/>
          <p:cNvSpPr>
            <a:spLocks noGrp="1"/>
          </p:cNvSpPr>
          <p:nvPr>
            <p:ph type="sldNum" sz="quarter" idx="11"/>
          </p:nvPr>
        </p:nvSpPr>
        <p:spPr/>
        <p:txBody>
          <a:bodyPr/>
          <a:lstStyle/>
          <a:p>
            <a:fld id="{EFFC6B62-75F3-463C-A3DD-B2D46F5DAF76}"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44EAD01-38DA-4968-9FB7-72FF76BA4ED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C6B62-75F3-463C-A3DD-B2D46F5DAF7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44EAD01-38DA-4968-9FB7-72FF76BA4EDE}" type="datetimeFigureOut">
              <a:rPr lang="en-GB" smtClean="0"/>
              <a:t>15/02/2026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FFC6B62-75F3-463C-A3DD-B2D46F5DAF7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EFFC6B62-75F3-463C-A3DD-B2D46F5DAF76}" type="slidenum">
              <a:rPr lang="en-GB" smtClean="0"/>
              <a:t>‹#›</a:t>
            </a:fld>
            <a:endParaRPr lang="en-GB"/>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GB"/>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F44EAD01-38DA-4968-9FB7-72FF76BA4EDE}" type="datetimeFigureOut">
              <a:rPr lang="en-GB" smtClean="0"/>
              <a:t>15/02/2026</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ncbi.nlm.nih.gov/books/NBK545476/" TargetMode="External"/><Relationship Id="rId2" Type="http://schemas.openxmlformats.org/officeDocument/2006/relationships/hyperlink" Target="https://doi.org/10.1111/cdev.13936"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1017/s0954579424000300" TargetMode="External"/><Relationship Id="rId2" Type="http://schemas.openxmlformats.org/officeDocument/2006/relationships/hyperlink" Target="https://doi.org/10.1136/bmjopen-2019-03331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sz="4000" b="1" dirty="0">
                <a:solidFill>
                  <a:schemeClr val="tx1"/>
                </a:solidFill>
              </a:rPr>
              <a:t>Applying </a:t>
            </a:r>
            <a:r>
              <a:rPr lang="en-US" sz="4000" b="1" dirty="0" err="1">
                <a:solidFill>
                  <a:schemeClr val="tx1"/>
                </a:solidFill>
              </a:rPr>
              <a:t>Bowlby’s</a:t>
            </a:r>
            <a:r>
              <a:rPr lang="en-US" sz="4000" b="1" dirty="0">
                <a:solidFill>
                  <a:schemeClr val="tx1"/>
                </a:solidFill>
              </a:rPr>
              <a:t> Attachment Theory to Support the Well-Being of a Young </a:t>
            </a:r>
            <a:r>
              <a:rPr lang="en-US" sz="4000" b="1" dirty="0" err="1">
                <a:solidFill>
                  <a:schemeClr val="tx1"/>
                </a:solidFill>
              </a:rPr>
              <a:t>Carer</a:t>
            </a:r>
            <a:endParaRPr lang="en-GB" sz="4000" b="1" dirty="0">
              <a:solidFill>
                <a:schemeClr val="tx1"/>
              </a:solidFill>
            </a:endParaRPr>
          </a:p>
        </p:txBody>
      </p:sp>
      <p:sp>
        <p:nvSpPr>
          <p:cNvPr id="3" name="Subtitle 2"/>
          <p:cNvSpPr>
            <a:spLocks noGrp="1"/>
          </p:cNvSpPr>
          <p:nvPr>
            <p:ph type="subTitle" idx="1"/>
          </p:nvPr>
        </p:nvSpPr>
        <p:spPr>
          <a:xfrm>
            <a:off x="-4313" y="4500114"/>
            <a:ext cx="7008099" cy="2590799"/>
          </a:xfrm>
        </p:spPr>
        <p:txBody>
          <a:bodyPr vert="horz" lIns="91440" tIns="45720" rIns="91440" bIns="45720" rtlCol="0" anchor="t">
            <a:noAutofit/>
          </a:bodyPr>
          <a:lstStyle/>
          <a:p>
            <a:r>
              <a:rPr lang="en-US" sz="2800" b="1" dirty="0">
                <a:solidFill>
                  <a:schemeClr val="tx1"/>
                </a:solidFill>
                <a:latin typeface="+mj-lt"/>
              </a:rPr>
              <a:t> </a:t>
            </a:r>
            <a:r>
              <a:rPr lang="en-US" sz="2400" b="1" dirty="0">
                <a:solidFill>
                  <a:schemeClr val="tx1"/>
                </a:solidFill>
                <a:latin typeface="+mj-lt"/>
              </a:rPr>
              <a:t>Student Name: Tasmia Bano</a:t>
            </a:r>
            <a:endParaRPr lang="en-US" sz="2400" b="1" dirty="0">
              <a:solidFill>
                <a:schemeClr val="tx1"/>
              </a:solidFill>
              <a:latin typeface="Cambria"/>
              <a:ea typeface="Cambria"/>
            </a:endParaRPr>
          </a:p>
          <a:p>
            <a:r>
              <a:rPr lang="en-US" sz="2400" b="1" dirty="0">
                <a:solidFill>
                  <a:schemeClr val="tx1"/>
                </a:solidFill>
                <a:latin typeface="+mj-lt"/>
                <a:ea typeface="Cambria"/>
              </a:rPr>
              <a:t>Student ID: 2433992</a:t>
            </a:r>
          </a:p>
          <a:p>
            <a:r>
              <a:rPr lang="en-US" sz="2400" b="1" dirty="0">
                <a:solidFill>
                  <a:schemeClr val="tx1"/>
                </a:solidFill>
                <a:latin typeface="+mj-lt"/>
                <a:ea typeface="Cambria"/>
              </a:rPr>
              <a:t>Lecturer's Name: Alice Clayton </a:t>
            </a:r>
          </a:p>
          <a:p>
            <a:r>
              <a:rPr lang="en-US" sz="2400" b="1" dirty="0">
                <a:solidFill>
                  <a:schemeClr val="tx1"/>
                </a:solidFill>
                <a:latin typeface="+mj-lt"/>
              </a:rPr>
              <a:t>Module: Psychology in Health and Social Care</a:t>
            </a:r>
            <a:endParaRPr lang="en-US" sz="2400">
              <a:solidFill>
                <a:schemeClr val="tx1"/>
              </a:solidFill>
              <a:ea typeface="Calibri"/>
              <a:cs typeface="Calibri"/>
            </a:endParaRPr>
          </a:p>
          <a:p>
            <a:r>
              <a:rPr lang="en-US" sz="2400" b="1" dirty="0">
                <a:solidFill>
                  <a:schemeClr val="tx1"/>
                </a:solidFill>
                <a:latin typeface="+mj-lt"/>
              </a:rPr>
              <a:t>Module code: LCHS4010</a:t>
            </a:r>
            <a:endParaRPr lang="en-US" sz="2400" b="1" dirty="0">
              <a:solidFill>
                <a:schemeClr val="tx1"/>
              </a:solidFill>
              <a:latin typeface="+mj-lt"/>
              <a:ea typeface="Cambria"/>
            </a:endParaRPr>
          </a:p>
          <a:p>
            <a:endParaRPr lang="en-US" sz="2400" b="1" dirty="0">
              <a:solidFill>
                <a:schemeClr val="tx1"/>
              </a:solidFill>
              <a:latin typeface="+mj-lt"/>
              <a:ea typeface="Cambria"/>
            </a:endParaRPr>
          </a:p>
          <a:p>
            <a:endParaRPr lang="en-US" sz="2800" b="1" dirty="0">
              <a:solidFill>
                <a:schemeClr val="tx1"/>
              </a:solidFill>
              <a:latin typeface="Cambria"/>
              <a:ea typeface="Cambria"/>
            </a:endParaRPr>
          </a:p>
        </p:txBody>
      </p:sp>
      <p:pic>
        <p:nvPicPr>
          <p:cNvPr id="1028" name="Picture 4" descr="Attachment Theory: Bowlby and Ainsworth's Theory Explained"/>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33600" y="333555"/>
            <a:ext cx="3657600" cy="24384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05494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600" b="1" dirty="0">
                <a:solidFill>
                  <a:schemeClr val="tx1"/>
                </a:solidFill>
              </a:rPr>
              <a:t>Overview of </a:t>
            </a:r>
            <a:r>
              <a:rPr lang="en-US" sz="3600" b="1" dirty="0" err="1">
                <a:solidFill>
                  <a:schemeClr val="tx1"/>
                </a:solidFill>
              </a:rPr>
              <a:t>Bowlby’s</a:t>
            </a:r>
            <a:r>
              <a:rPr lang="en-US" sz="3600" b="1" dirty="0">
                <a:solidFill>
                  <a:schemeClr val="tx1"/>
                </a:solidFill>
              </a:rPr>
              <a:t> Attachment Theory</a:t>
            </a:r>
            <a:endParaRPr lang="en-GB" sz="3600" b="1" dirty="0">
              <a:solidFill>
                <a:schemeClr val="tx1"/>
              </a:solidFill>
            </a:endParaRPr>
          </a:p>
        </p:txBody>
      </p:sp>
      <p:sp>
        <p:nvSpPr>
          <p:cNvPr id="3" name="Content Placeholder 2"/>
          <p:cNvSpPr>
            <a:spLocks noGrp="1"/>
          </p:cNvSpPr>
          <p:nvPr>
            <p:ph idx="1"/>
          </p:nvPr>
        </p:nvSpPr>
        <p:spPr>
          <a:xfrm>
            <a:off x="762000" y="1524000"/>
            <a:ext cx="7162800" cy="2286000"/>
          </a:xfrm>
        </p:spPr>
        <p:txBody>
          <a:bodyPr>
            <a:normAutofit fontScale="77500" lnSpcReduction="20000"/>
          </a:bodyPr>
          <a:lstStyle/>
          <a:p>
            <a:pPr algn="just"/>
            <a:r>
              <a:rPr lang="en-US" dirty="0">
                <a:latin typeface="+mj-lt"/>
              </a:rPr>
              <a:t>Attachment: emotional bond between child and caregiver</a:t>
            </a:r>
          </a:p>
          <a:p>
            <a:pPr algn="just"/>
            <a:r>
              <a:rPr lang="en-US" b="1" dirty="0">
                <a:latin typeface="+mj-lt"/>
              </a:rPr>
              <a:t>Secure attachment:</a:t>
            </a:r>
            <a:r>
              <a:rPr lang="en-US" dirty="0">
                <a:latin typeface="+mj-lt"/>
              </a:rPr>
              <a:t> child feels safe, supported, and confident to explore</a:t>
            </a:r>
          </a:p>
          <a:p>
            <a:pPr algn="just"/>
            <a:r>
              <a:rPr lang="en-US" b="1" dirty="0">
                <a:latin typeface="+mj-lt"/>
              </a:rPr>
              <a:t>Insecure attachment:</a:t>
            </a:r>
            <a:r>
              <a:rPr lang="en-US" dirty="0">
                <a:latin typeface="+mj-lt"/>
              </a:rPr>
              <a:t> child may feel anxious, avoidant, or ambivalent</a:t>
            </a:r>
          </a:p>
          <a:p>
            <a:pPr algn="just"/>
            <a:r>
              <a:rPr lang="en-US" dirty="0">
                <a:latin typeface="+mj-lt"/>
              </a:rPr>
              <a:t>Early caregivers are crucial for emotional and social development.</a:t>
            </a:r>
          </a:p>
          <a:p>
            <a:pPr algn="just"/>
            <a:r>
              <a:rPr lang="en-US" dirty="0">
                <a:latin typeface="+mj-lt"/>
              </a:rPr>
              <a:t>children who are firmly attached typically have better emotional, social, and cognitive development, which has long-term benefits </a:t>
            </a:r>
            <a:r>
              <a:rPr lang="en-GB" dirty="0">
                <a:latin typeface="+mj-lt"/>
              </a:rPr>
              <a:t>(Humphreys </a:t>
            </a:r>
            <a:r>
              <a:rPr lang="en-GB" i="1" dirty="0">
                <a:latin typeface="+mj-lt"/>
              </a:rPr>
              <a:t>et al.</a:t>
            </a:r>
            <a:r>
              <a:rPr lang="en-GB" dirty="0">
                <a:latin typeface="+mj-lt"/>
              </a:rPr>
              <a:t>, 2024)</a:t>
            </a:r>
            <a:r>
              <a:rPr lang="en-US" dirty="0">
                <a:latin typeface="+mj-lt"/>
              </a:rPr>
              <a:t>.</a:t>
            </a:r>
          </a:p>
        </p:txBody>
      </p:sp>
      <p:pic>
        <p:nvPicPr>
          <p:cNvPr id="4" name="Picture 2" descr="2.1.3 Attachment theory – PassMRCPsych.co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9800" y="3453370"/>
            <a:ext cx="5791200" cy="339328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46361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b="1" dirty="0">
                <a:solidFill>
                  <a:schemeClr val="tx1"/>
                </a:solidFill>
              </a:rPr>
              <a:t>Jenny’s Developmental Stage (Adolescence)</a:t>
            </a:r>
          </a:p>
        </p:txBody>
      </p:sp>
      <p:sp>
        <p:nvSpPr>
          <p:cNvPr id="3" name="Content Placeholder 2"/>
          <p:cNvSpPr>
            <a:spLocks noGrp="1"/>
          </p:cNvSpPr>
          <p:nvPr>
            <p:ph idx="1"/>
          </p:nvPr>
        </p:nvSpPr>
        <p:spPr>
          <a:xfrm>
            <a:off x="3124200" y="1600200"/>
            <a:ext cx="4953000" cy="4800600"/>
          </a:xfrm>
        </p:spPr>
        <p:txBody>
          <a:bodyPr>
            <a:normAutofit/>
          </a:bodyPr>
          <a:lstStyle/>
          <a:p>
            <a:r>
              <a:rPr lang="en-US" dirty="0">
                <a:latin typeface="+mj-lt"/>
              </a:rPr>
              <a:t>Age 11–16: critical period for emotional, social, and cognitive development</a:t>
            </a:r>
          </a:p>
          <a:p>
            <a:r>
              <a:rPr lang="en-US" dirty="0">
                <a:latin typeface="+mj-lt"/>
              </a:rPr>
              <a:t>Developing identity, independence, and peer relationships </a:t>
            </a:r>
            <a:r>
              <a:rPr lang="en-GB" dirty="0">
                <a:latin typeface="+mj-lt"/>
              </a:rPr>
              <a:t>(</a:t>
            </a:r>
            <a:r>
              <a:rPr lang="en-GB" dirty="0" err="1">
                <a:latin typeface="+mj-lt"/>
              </a:rPr>
              <a:t>Backes</a:t>
            </a:r>
            <a:r>
              <a:rPr lang="en-GB" dirty="0">
                <a:latin typeface="+mj-lt"/>
              </a:rPr>
              <a:t> and Bonnie, 2019).</a:t>
            </a:r>
            <a:endParaRPr lang="en-US" dirty="0">
              <a:latin typeface="+mj-lt"/>
            </a:endParaRPr>
          </a:p>
          <a:p>
            <a:r>
              <a:rPr lang="en-US" dirty="0">
                <a:latin typeface="+mj-lt"/>
              </a:rPr>
              <a:t>Emotional regulation and resilience are key developmental tasks</a:t>
            </a:r>
          </a:p>
          <a:p>
            <a:r>
              <a:rPr lang="en-US" dirty="0">
                <a:latin typeface="+mj-lt"/>
              </a:rPr>
              <a:t>Early experiences and attachment influence current coping strategies</a:t>
            </a:r>
          </a:p>
          <a:p>
            <a:endParaRPr lang="en-GB" dirty="0">
              <a:latin typeface="+mj-lt"/>
            </a:endParaRPr>
          </a:p>
        </p:txBody>
      </p:sp>
      <p:pic>
        <p:nvPicPr>
          <p:cNvPr id="3074" name="Picture 2" descr="Challenges of Adolescence - Mind Tre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2" y="2362200"/>
            <a:ext cx="3352800" cy="25146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0479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600" b="1" dirty="0">
                <a:solidFill>
                  <a:schemeClr val="tx1"/>
                </a:solidFill>
              </a:rPr>
              <a:t>Applying Attachment Theory to Jenny’s Past (Analysis)</a:t>
            </a:r>
            <a:endParaRPr lang="en-GB" sz="3600" b="1" dirty="0">
              <a:solidFill>
                <a:schemeClr val="tx1"/>
              </a:solidFill>
            </a:endParaRPr>
          </a:p>
        </p:txBody>
      </p:sp>
      <p:sp>
        <p:nvSpPr>
          <p:cNvPr id="3" name="Content Placeholder 2"/>
          <p:cNvSpPr>
            <a:spLocks noGrp="1"/>
          </p:cNvSpPr>
          <p:nvPr>
            <p:ph idx="1"/>
          </p:nvPr>
        </p:nvSpPr>
        <p:spPr>
          <a:xfrm>
            <a:off x="381000" y="1600200"/>
            <a:ext cx="7696200" cy="4800600"/>
          </a:xfrm>
        </p:spPr>
        <p:txBody>
          <a:bodyPr>
            <a:normAutofit/>
          </a:bodyPr>
          <a:lstStyle/>
          <a:p>
            <a:r>
              <a:rPr lang="en-US" dirty="0"/>
              <a:t>Loss of father, primary caregiver, at critical age</a:t>
            </a:r>
          </a:p>
          <a:p>
            <a:r>
              <a:rPr lang="en-US" dirty="0"/>
              <a:t>Assumed caregiving responsibilities for her mother</a:t>
            </a:r>
          </a:p>
          <a:p>
            <a:r>
              <a:rPr lang="en-US" dirty="0"/>
              <a:t>Potential development of insecure attachment patterns</a:t>
            </a:r>
          </a:p>
          <a:p>
            <a:r>
              <a:rPr lang="en-US" dirty="0"/>
              <a:t>Emotional stress, anxiety, and reduced opportunities for peer relationships</a:t>
            </a:r>
          </a:p>
        </p:txBody>
      </p:sp>
      <p:pic>
        <p:nvPicPr>
          <p:cNvPr id="9224" name="Picture 8" descr="Bowlby Attachment Theory | What are Attachment Theories | Structural  Learni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9800" y="3809999"/>
            <a:ext cx="4411717" cy="301646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91960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200" b="1" dirty="0">
                <a:solidFill>
                  <a:schemeClr val="tx1"/>
                </a:solidFill>
              </a:rPr>
              <a:t>Impact on Jenny’s Well-Being (Developmental Outcomes)</a:t>
            </a:r>
            <a:endParaRPr lang="en-GB" sz="3200" b="1" dirty="0">
              <a:solidFill>
                <a:schemeClr val="tx1"/>
              </a:solidFill>
            </a:endParaRPr>
          </a:p>
        </p:txBody>
      </p:sp>
      <p:sp>
        <p:nvSpPr>
          <p:cNvPr id="3" name="Content Placeholder 2"/>
          <p:cNvSpPr>
            <a:spLocks noGrp="1"/>
          </p:cNvSpPr>
          <p:nvPr>
            <p:ph idx="1"/>
          </p:nvPr>
        </p:nvSpPr>
        <p:spPr>
          <a:xfrm>
            <a:off x="3238499" y="1600200"/>
            <a:ext cx="5105400" cy="4800600"/>
          </a:xfrm>
        </p:spPr>
        <p:txBody>
          <a:bodyPr>
            <a:normAutofit lnSpcReduction="10000"/>
          </a:bodyPr>
          <a:lstStyle/>
          <a:p>
            <a:r>
              <a:rPr lang="en-US" dirty="0">
                <a:latin typeface="+mj-lt"/>
              </a:rPr>
              <a:t>Emotional stress and fatigue</a:t>
            </a:r>
          </a:p>
          <a:p>
            <a:r>
              <a:rPr lang="en-US" dirty="0">
                <a:latin typeface="+mj-lt"/>
              </a:rPr>
              <a:t>Reduced opportunities for peer relationships</a:t>
            </a:r>
          </a:p>
          <a:p>
            <a:r>
              <a:rPr lang="en-US" dirty="0">
                <a:latin typeface="+mj-lt"/>
              </a:rPr>
              <a:t>Increased risk of anxiety or low mood</a:t>
            </a:r>
          </a:p>
          <a:p>
            <a:r>
              <a:rPr lang="en-US" dirty="0">
                <a:latin typeface="+mj-lt"/>
              </a:rPr>
              <a:t>Interrupted identity formation and independence</a:t>
            </a:r>
          </a:p>
          <a:p>
            <a:r>
              <a:rPr lang="en-US" dirty="0">
                <a:latin typeface="+mj-lt"/>
              </a:rPr>
              <a:t>For friends or relatives who occasionally struggle with self-care, </a:t>
            </a:r>
            <a:r>
              <a:rPr lang="en-US" dirty="0" err="1">
                <a:latin typeface="+mj-lt"/>
              </a:rPr>
              <a:t>carers</a:t>
            </a:r>
            <a:r>
              <a:rPr lang="en-US" dirty="0">
                <a:latin typeface="+mj-lt"/>
              </a:rPr>
              <a:t> frequently devote a significant amount of time to unpaid support </a:t>
            </a:r>
            <a:r>
              <a:rPr lang="en-GB" dirty="0">
                <a:latin typeface="+mj-lt"/>
              </a:rPr>
              <a:t>(Allen </a:t>
            </a:r>
            <a:r>
              <a:rPr lang="en-GB" i="1" dirty="0">
                <a:latin typeface="+mj-lt"/>
              </a:rPr>
              <a:t>et al.</a:t>
            </a:r>
            <a:r>
              <a:rPr lang="en-GB" dirty="0">
                <a:latin typeface="+mj-lt"/>
              </a:rPr>
              <a:t>, 2023)</a:t>
            </a:r>
            <a:r>
              <a:rPr lang="en-US" dirty="0">
                <a:latin typeface="+mj-lt"/>
              </a:rPr>
              <a:t>.</a:t>
            </a:r>
          </a:p>
          <a:p>
            <a:r>
              <a:rPr lang="en-US" dirty="0">
                <a:latin typeface="+mj-lt"/>
              </a:rPr>
              <a:t>Planning Jenny's support effectively requires an understanding of these effects.</a:t>
            </a:r>
            <a:endParaRPr lang="en-GB" dirty="0">
              <a:latin typeface="+mj-lt"/>
            </a:endParaRPr>
          </a:p>
          <a:p>
            <a:endParaRPr lang="en-US" dirty="0">
              <a:latin typeface="+mj-lt"/>
            </a:endParaRPr>
          </a:p>
          <a:p>
            <a:endParaRPr lang="en-GB" dirty="0">
              <a:latin typeface="+mj-lt"/>
            </a:endParaRPr>
          </a:p>
        </p:txBody>
      </p:sp>
      <p:pic>
        <p:nvPicPr>
          <p:cNvPr id="4100" name="Picture 4" descr="Mental health and loneliness: the relationship across life stages - GOV.UK"/>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2400" y="2781300"/>
            <a:ext cx="3086099" cy="205740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1652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000" b="1" dirty="0">
                <a:solidFill>
                  <a:schemeClr val="tx1"/>
                </a:solidFill>
              </a:rPr>
              <a:t>Nature and Nurture</a:t>
            </a:r>
          </a:p>
        </p:txBody>
      </p:sp>
      <p:sp>
        <p:nvSpPr>
          <p:cNvPr id="3" name="Content Placeholder 2"/>
          <p:cNvSpPr>
            <a:spLocks noGrp="1"/>
          </p:cNvSpPr>
          <p:nvPr>
            <p:ph idx="1"/>
          </p:nvPr>
        </p:nvSpPr>
        <p:spPr>
          <a:xfrm>
            <a:off x="533400" y="1600200"/>
            <a:ext cx="7543800" cy="2743200"/>
          </a:xfrm>
        </p:spPr>
        <p:txBody>
          <a:bodyPr>
            <a:normAutofit fontScale="85000" lnSpcReduction="10000"/>
          </a:bodyPr>
          <a:lstStyle/>
          <a:p>
            <a:r>
              <a:rPr lang="en-US" b="1" dirty="0"/>
              <a:t>Nature:</a:t>
            </a:r>
            <a:r>
              <a:rPr lang="en-US" dirty="0"/>
              <a:t> emotional vulnerability, stress response, genetic predispositions</a:t>
            </a:r>
          </a:p>
          <a:p>
            <a:r>
              <a:rPr lang="en-US" dirty="0"/>
              <a:t>Nature discusses how a person's DNA shapes their personality, whereas nurture describes how a person's environment shapes their personality </a:t>
            </a:r>
            <a:r>
              <a:rPr lang="en-GB" dirty="0"/>
              <a:t>(</a:t>
            </a:r>
            <a:r>
              <a:rPr lang="en-GB" dirty="0" err="1"/>
              <a:t>Exaseo</a:t>
            </a:r>
            <a:r>
              <a:rPr lang="en-GB" dirty="0"/>
              <a:t>, 2025)</a:t>
            </a:r>
            <a:r>
              <a:rPr lang="en-US" dirty="0"/>
              <a:t>.</a:t>
            </a:r>
          </a:p>
          <a:p>
            <a:r>
              <a:rPr lang="en-US" b="1" dirty="0"/>
              <a:t>Nurture:</a:t>
            </a:r>
            <a:r>
              <a:rPr lang="en-US" dirty="0"/>
              <a:t> caregiving responsibilities, loss of father, family environment</a:t>
            </a:r>
          </a:p>
          <a:p>
            <a:r>
              <a:rPr lang="en-US" b="1" dirty="0"/>
              <a:t>Interaction:</a:t>
            </a:r>
            <a:r>
              <a:rPr lang="en-US" dirty="0"/>
              <a:t> combined influence on emotional regulation, identity, and well-being</a:t>
            </a:r>
          </a:p>
          <a:p>
            <a:r>
              <a:rPr lang="en-US" dirty="0"/>
              <a:t>Nature and nurture are intimately connected </a:t>
            </a:r>
            <a:r>
              <a:rPr lang="en-GB" dirty="0"/>
              <a:t>(</a:t>
            </a:r>
            <a:r>
              <a:rPr lang="en-GB" dirty="0" err="1"/>
              <a:t>Exaseo</a:t>
            </a:r>
            <a:r>
              <a:rPr lang="en-GB" dirty="0"/>
              <a:t>, 2025).</a:t>
            </a:r>
            <a:r>
              <a:rPr lang="en-US" dirty="0"/>
              <a:t> </a:t>
            </a:r>
          </a:p>
          <a:p>
            <a:endParaRPr lang="en-US" dirty="0"/>
          </a:p>
        </p:txBody>
      </p:sp>
      <p:pic>
        <p:nvPicPr>
          <p:cNvPr id="5122" name="Picture 2" descr="Intelligence: Nature versus Nurture | Odisha Watch"/>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98451" y="4655821"/>
            <a:ext cx="3657600" cy="191414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653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sz="3600" b="1" dirty="0"/>
              <a:t>Support Plan Using Attachment Theory</a:t>
            </a:r>
            <a:endParaRPr lang="en-GB" sz="3600" b="1" dirty="0"/>
          </a:p>
        </p:txBody>
      </p:sp>
      <p:sp>
        <p:nvSpPr>
          <p:cNvPr id="3" name="Content Placeholder 2"/>
          <p:cNvSpPr>
            <a:spLocks noGrp="1"/>
          </p:cNvSpPr>
          <p:nvPr>
            <p:ph idx="1"/>
          </p:nvPr>
        </p:nvSpPr>
        <p:spPr>
          <a:xfrm>
            <a:off x="3523514" y="1600200"/>
            <a:ext cx="5029200" cy="4800600"/>
          </a:xfrm>
        </p:spPr>
        <p:txBody>
          <a:bodyPr>
            <a:normAutofit fontScale="92500"/>
          </a:bodyPr>
          <a:lstStyle/>
          <a:p>
            <a:r>
              <a:rPr lang="en-US" dirty="0">
                <a:latin typeface="+mj-lt"/>
              </a:rPr>
              <a:t>The mental health of young people is significantly protected by strong emotional support </a:t>
            </a:r>
            <a:r>
              <a:rPr lang="en-GB" dirty="0">
                <a:latin typeface="+mj-lt"/>
              </a:rPr>
              <a:t>(Hiller </a:t>
            </a:r>
            <a:r>
              <a:rPr lang="en-GB" i="1" dirty="0">
                <a:latin typeface="+mj-lt"/>
              </a:rPr>
              <a:t>et al.</a:t>
            </a:r>
            <a:r>
              <a:rPr lang="en-GB" dirty="0">
                <a:latin typeface="+mj-lt"/>
              </a:rPr>
              <a:t>, 2020)</a:t>
            </a:r>
            <a:r>
              <a:rPr lang="en-US" dirty="0">
                <a:latin typeface="+mj-lt"/>
              </a:rPr>
              <a:t>.</a:t>
            </a:r>
          </a:p>
          <a:p>
            <a:r>
              <a:rPr lang="en-US" dirty="0">
                <a:latin typeface="+mj-lt"/>
              </a:rPr>
              <a:t>Emotional support and reassurance for Jenny</a:t>
            </a:r>
          </a:p>
          <a:p>
            <a:r>
              <a:rPr lang="en-US" dirty="0">
                <a:latin typeface="+mj-lt"/>
              </a:rPr>
              <a:t>Access to respite care to reduce caregiving burden</a:t>
            </a:r>
          </a:p>
          <a:p>
            <a:r>
              <a:rPr lang="en-US" dirty="0">
                <a:latin typeface="+mj-lt"/>
              </a:rPr>
              <a:t>Respite care is a crucial service that provides </a:t>
            </a:r>
            <a:r>
              <a:rPr lang="en-US" dirty="0" err="1">
                <a:latin typeface="+mj-lt"/>
              </a:rPr>
              <a:t>carers</a:t>
            </a:r>
            <a:r>
              <a:rPr lang="en-US" dirty="0">
                <a:latin typeface="+mj-lt"/>
              </a:rPr>
              <a:t> with short-term respite (</a:t>
            </a:r>
            <a:r>
              <a:rPr lang="en-US" dirty="0" err="1">
                <a:latin typeface="+mj-lt"/>
              </a:rPr>
              <a:t>Hellawell</a:t>
            </a:r>
            <a:r>
              <a:rPr lang="en-US" dirty="0">
                <a:latin typeface="+mj-lt"/>
              </a:rPr>
              <a:t>, 2025). </a:t>
            </a:r>
          </a:p>
          <a:p>
            <a:r>
              <a:rPr lang="en-US" dirty="0">
                <a:latin typeface="+mj-lt"/>
              </a:rPr>
              <a:t>Stable and consistent adult support figures</a:t>
            </a:r>
          </a:p>
          <a:p>
            <a:r>
              <a:rPr lang="en-US" dirty="0">
                <a:latin typeface="+mj-lt"/>
              </a:rPr>
              <a:t>Encouraging age-appropriate independence and social development</a:t>
            </a:r>
          </a:p>
          <a:p>
            <a:endParaRPr lang="en-GB" dirty="0">
              <a:latin typeface="+mj-lt"/>
            </a:endParaRPr>
          </a:p>
        </p:txBody>
      </p:sp>
      <p:pic>
        <p:nvPicPr>
          <p:cNvPr id="6148" name="Picture 4" descr="Bowlby Attachment Theory | What are Attachment Theories | Structural  Learn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1371600"/>
            <a:ext cx="3752114" cy="4724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3236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b="1" dirty="0"/>
              <a:t>Critical Evaluation of </a:t>
            </a:r>
            <a:r>
              <a:rPr lang="en-GB" sz="3600" b="1" dirty="0" err="1"/>
              <a:t>Bowlby’s</a:t>
            </a:r>
            <a:r>
              <a:rPr lang="en-GB" sz="3600" b="1" dirty="0"/>
              <a:t> Attachment Theory</a:t>
            </a:r>
          </a:p>
        </p:txBody>
      </p:sp>
      <p:sp>
        <p:nvSpPr>
          <p:cNvPr id="3" name="Content Placeholder 2"/>
          <p:cNvSpPr>
            <a:spLocks noGrp="1"/>
          </p:cNvSpPr>
          <p:nvPr>
            <p:ph idx="1"/>
          </p:nvPr>
        </p:nvSpPr>
        <p:spPr>
          <a:xfrm>
            <a:off x="3581400" y="1600200"/>
            <a:ext cx="4495800" cy="4800600"/>
          </a:xfrm>
        </p:spPr>
        <p:txBody>
          <a:bodyPr>
            <a:normAutofit lnSpcReduction="10000"/>
          </a:bodyPr>
          <a:lstStyle/>
          <a:p>
            <a:r>
              <a:rPr lang="en-US" b="1" dirty="0">
                <a:latin typeface="+mj-lt"/>
              </a:rPr>
              <a:t>Usefulness of the theory:</a:t>
            </a:r>
            <a:endParaRPr lang="en-US" dirty="0">
              <a:latin typeface="+mj-lt"/>
            </a:endParaRPr>
          </a:p>
          <a:p>
            <a:r>
              <a:rPr lang="en-US" dirty="0">
                <a:latin typeface="+mj-lt"/>
              </a:rPr>
              <a:t>Explains the emotional impact of loss and caregiving roles</a:t>
            </a:r>
          </a:p>
          <a:p>
            <a:r>
              <a:rPr lang="en-US" dirty="0">
                <a:latin typeface="+mj-lt"/>
              </a:rPr>
              <a:t>Highlights the importance of secure relationships</a:t>
            </a:r>
          </a:p>
          <a:p>
            <a:r>
              <a:rPr lang="en-US" dirty="0">
                <a:latin typeface="+mj-lt"/>
              </a:rPr>
              <a:t>Relevant to health and social care contexts</a:t>
            </a:r>
          </a:p>
          <a:p>
            <a:r>
              <a:rPr lang="en-US" b="1" dirty="0">
                <a:latin typeface="+mj-lt"/>
              </a:rPr>
              <a:t>Limitations of the theory:</a:t>
            </a:r>
            <a:endParaRPr lang="en-US" dirty="0">
              <a:latin typeface="+mj-lt"/>
            </a:endParaRPr>
          </a:p>
          <a:p>
            <a:r>
              <a:rPr lang="en-US" dirty="0">
                <a:latin typeface="+mj-lt"/>
              </a:rPr>
              <a:t>Focuses mainly on early childhood attachments</a:t>
            </a:r>
          </a:p>
          <a:p>
            <a:r>
              <a:rPr lang="en-US" dirty="0">
                <a:latin typeface="+mj-lt"/>
              </a:rPr>
              <a:t>Limited consideration of resilience and coping skills</a:t>
            </a:r>
          </a:p>
          <a:p>
            <a:r>
              <a:rPr lang="en-US" dirty="0">
                <a:latin typeface="+mj-lt"/>
              </a:rPr>
              <a:t>Cultural differences in caregiving roles are not fully explored</a:t>
            </a:r>
          </a:p>
          <a:p>
            <a:endParaRPr lang="en-GB" dirty="0">
              <a:latin typeface="+mj-lt"/>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600" y="2590800"/>
            <a:ext cx="3797300" cy="2133600"/>
          </a:xfrm>
          <a:prstGeom prst="rect">
            <a:avLst/>
          </a:prstGeom>
        </p:spPr>
      </p:pic>
    </p:spTree>
    <p:extLst>
      <p:ext uri="{BB962C8B-B14F-4D97-AF65-F5344CB8AC3E}">
        <p14:creationId xmlns:p14="http://schemas.microsoft.com/office/powerpoint/2010/main" val="1803019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Conclusion</a:t>
            </a:r>
            <a:endParaRPr lang="en-GB" b="1" dirty="0"/>
          </a:p>
        </p:txBody>
      </p:sp>
      <p:sp>
        <p:nvSpPr>
          <p:cNvPr id="3" name="Content Placeholder 2"/>
          <p:cNvSpPr>
            <a:spLocks noGrp="1"/>
          </p:cNvSpPr>
          <p:nvPr>
            <p:ph idx="1"/>
          </p:nvPr>
        </p:nvSpPr>
        <p:spPr/>
        <p:txBody>
          <a:bodyPr/>
          <a:lstStyle/>
          <a:p>
            <a:r>
              <a:rPr lang="en-US" dirty="0">
                <a:latin typeface="+mj-lt"/>
              </a:rPr>
              <a:t>Jenny’s caregiving role has significantly affected her development</a:t>
            </a:r>
          </a:p>
          <a:p>
            <a:r>
              <a:rPr lang="en-US" dirty="0" err="1">
                <a:latin typeface="+mj-lt"/>
              </a:rPr>
              <a:t>Bowlby’s</a:t>
            </a:r>
            <a:r>
              <a:rPr lang="en-US" dirty="0">
                <a:latin typeface="+mj-lt"/>
              </a:rPr>
              <a:t> Attachment Theory helps explain emotional and social impact</a:t>
            </a:r>
          </a:p>
          <a:p>
            <a:r>
              <a:rPr lang="en-US" dirty="0">
                <a:latin typeface="+mj-lt"/>
              </a:rPr>
              <a:t>Nature and nurture interact to shape her well-being</a:t>
            </a:r>
          </a:p>
          <a:p>
            <a:r>
              <a:rPr lang="en-US" dirty="0">
                <a:latin typeface="+mj-lt"/>
              </a:rPr>
              <a:t>Targeted, attachment-informed support can improve outcome</a:t>
            </a:r>
          </a:p>
          <a:p>
            <a:endParaRPr lang="en-GB" dirty="0">
              <a:latin typeface="+mj-lt"/>
            </a:endParaRPr>
          </a:p>
        </p:txBody>
      </p:sp>
      <p:pic>
        <p:nvPicPr>
          <p:cNvPr id="8194" name="Picture 2" descr="John Bowlby's Attachment Theory and Developmental Phase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4600" y="4267200"/>
            <a:ext cx="3421409" cy="192454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17996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References</a:t>
            </a:r>
            <a:endParaRPr lang="en-GB" b="1" dirty="0"/>
          </a:p>
        </p:txBody>
      </p:sp>
      <p:sp>
        <p:nvSpPr>
          <p:cNvPr id="3" name="Content Placeholder 2"/>
          <p:cNvSpPr>
            <a:spLocks noGrp="1"/>
          </p:cNvSpPr>
          <p:nvPr>
            <p:ph idx="1"/>
          </p:nvPr>
        </p:nvSpPr>
        <p:spPr/>
        <p:txBody>
          <a:bodyPr vert="horz" lIns="91440" tIns="45720" rIns="91440" bIns="45720" rtlCol="0" anchor="t">
            <a:noAutofit/>
          </a:bodyPr>
          <a:lstStyle/>
          <a:p>
            <a:pPr marL="114300" indent="0">
              <a:buNone/>
            </a:pPr>
            <a:r>
              <a:rPr lang="en-GB" sz="2000" dirty="0">
                <a:latin typeface="+mj-lt"/>
              </a:rPr>
              <a:t>Allen, J.P. </a:t>
            </a:r>
            <a:r>
              <a:rPr lang="en-GB" sz="2000" i="1" dirty="0">
                <a:latin typeface="+mj-lt"/>
              </a:rPr>
              <a:t>et al.</a:t>
            </a:r>
            <a:r>
              <a:rPr lang="en-GB" sz="2000" dirty="0">
                <a:latin typeface="+mj-lt"/>
              </a:rPr>
              <a:t> (2023) 'Adolescent caregiving success as a predictor of social functioning from ages 13 to 33,' </a:t>
            </a:r>
            <a:r>
              <a:rPr lang="en-GB" sz="2000" i="1" dirty="0">
                <a:latin typeface="+mj-lt"/>
              </a:rPr>
              <a:t>Child Development</a:t>
            </a:r>
            <a:r>
              <a:rPr lang="en-GB" sz="2000" dirty="0">
                <a:latin typeface="+mj-lt"/>
              </a:rPr>
              <a:t>, 94(6), pp. 1610–1624. </a:t>
            </a:r>
            <a:r>
              <a:rPr lang="en-GB" sz="2000" dirty="0">
                <a:latin typeface="+mj-lt"/>
                <a:hlinkClick r:id="rId2"/>
              </a:rPr>
              <a:t>https://doi.org/10.1111/cdev.13936</a:t>
            </a:r>
            <a:r>
              <a:rPr lang="en-GB" sz="2000" dirty="0">
                <a:latin typeface="+mj-lt"/>
              </a:rPr>
              <a:t>.</a:t>
            </a:r>
            <a:endParaRPr lang="en-US" sz="2000">
              <a:ea typeface="Calibri"/>
              <a:cs typeface="Calibri"/>
            </a:endParaRPr>
          </a:p>
          <a:p>
            <a:pPr marL="114300" indent="0">
              <a:buNone/>
            </a:pPr>
            <a:endParaRPr lang="en-GB" sz="2000" dirty="0">
              <a:latin typeface="+mj-lt"/>
              <a:ea typeface="Cambria"/>
            </a:endParaRPr>
          </a:p>
          <a:p>
            <a:pPr marL="114300" indent="0">
              <a:buNone/>
            </a:pPr>
            <a:r>
              <a:rPr lang="en-GB" sz="2000" dirty="0">
                <a:latin typeface="+mj-lt"/>
                <a:ea typeface="Cambria"/>
              </a:rPr>
              <a:t>Backes, E.P. and Bonnie, R.J. (2019) </a:t>
            </a:r>
            <a:r>
              <a:rPr lang="en-GB" sz="2000" i="1" dirty="0">
                <a:latin typeface="+mj-lt"/>
                <a:ea typeface="Cambria"/>
              </a:rPr>
              <a:t>Adolescent Development</a:t>
            </a:r>
            <a:r>
              <a:rPr lang="en-GB" sz="2000" dirty="0">
                <a:latin typeface="+mj-lt"/>
                <a:ea typeface="Cambria"/>
              </a:rPr>
              <a:t>. </a:t>
            </a:r>
            <a:r>
              <a:rPr lang="en-GB" sz="2000" dirty="0">
                <a:latin typeface="+mj-lt"/>
                <a:ea typeface="Cambria"/>
                <a:hlinkClick r:id="rId3"/>
              </a:rPr>
              <a:t>https://www.ncbi.nlm.nih.gov/books/NBK545476/</a:t>
            </a:r>
            <a:r>
              <a:rPr lang="en-GB" sz="2000" dirty="0">
                <a:latin typeface="+mj-lt"/>
                <a:ea typeface="Cambria"/>
              </a:rPr>
              <a:t>.</a:t>
            </a:r>
          </a:p>
          <a:p>
            <a:pPr marL="114300" indent="0">
              <a:buNone/>
            </a:pPr>
            <a:endParaRPr lang="en-GB" sz="2000" dirty="0">
              <a:latin typeface="+mj-lt"/>
              <a:ea typeface="Cambria"/>
            </a:endParaRPr>
          </a:p>
          <a:p>
            <a:pPr marL="114300" indent="0">
              <a:buNone/>
            </a:pPr>
            <a:r>
              <a:rPr lang="en-GB" sz="2000" err="1">
                <a:latin typeface="+mj-lt"/>
              </a:rPr>
              <a:t>Hellawell</a:t>
            </a:r>
            <a:r>
              <a:rPr lang="en-GB" sz="2000" dirty="0">
                <a:latin typeface="+mj-lt"/>
              </a:rPr>
              <a:t>, L. (2025) </a:t>
            </a:r>
            <a:r>
              <a:rPr lang="en-GB" sz="2000" i="1" dirty="0">
                <a:latin typeface="+mj-lt"/>
              </a:rPr>
              <a:t>Essential benefits of respite care for families</a:t>
            </a:r>
            <a:r>
              <a:rPr lang="en-GB" sz="2000" dirty="0">
                <a:latin typeface="+mj-lt"/>
              </a:rPr>
              <a:t>. https://online-learning-college.com/knowledge-hub/care/respite-care-benefits/?srsltid=AfmBOorRBbv1OKMofB3AlmOerh3WmIXLVtGV5eByGfTw_YkyJllTxgrj.</a:t>
            </a:r>
            <a:endParaRPr lang="en-GB" sz="2000">
              <a:ea typeface="Calibri"/>
              <a:cs typeface="Calibri"/>
            </a:endParaRPr>
          </a:p>
          <a:p>
            <a:endParaRPr lang="en-GB" dirty="0">
              <a:latin typeface="+mj-lt"/>
            </a:endParaRPr>
          </a:p>
        </p:txBody>
      </p:sp>
    </p:spTree>
    <p:extLst>
      <p:ext uri="{BB962C8B-B14F-4D97-AF65-F5344CB8AC3E}">
        <p14:creationId xmlns:p14="http://schemas.microsoft.com/office/powerpoint/2010/main" val="2669874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961B17-AF52-C6AD-8CC2-ED05AB19A3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36D751-27B6-1A73-3B99-3CCF8E3112FA}"/>
              </a:ext>
            </a:extLst>
          </p:cNvPr>
          <p:cNvSpPr>
            <a:spLocks noGrp="1"/>
          </p:cNvSpPr>
          <p:nvPr>
            <p:ph type="title"/>
          </p:nvPr>
        </p:nvSpPr>
        <p:spPr/>
        <p:txBody>
          <a:bodyPr/>
          <a:lstStyle/>
          <a:p>
            <a:pPr algn="ctr"/>
            <a:r>
              <a:rPr lang="en-US" b="1" dirty="0"/>
              <a:t>References</a:t>
            </a:r>
            <a:endParaRPr lang="en-GB" b="1" dirty="0"/>
          </a:p>
        </p:txBody>
      </p:sp>
      <p:sp>
        <p:nvSpPr>
          <p:cNvPr id="3" name="Content Placeholder 2">
            <a:extLst>
              <a:ext uri="{FF2B5EF4-FFF2-40B4-BE49-F238E27FC236}">
                <a16:creationId xmlns:a16="http://schemas.microsoft.com/office/drawing/2014/main" id="{CED92417-7863-0692-EAF3-A78B68308782}"/>
              </a:ext>
            </a:extLst>
          </p:cNvPr>
          <p:cNvSpPr>
            <a:spLocks noGrp="1"/>
          </p:cNvSpPr>
          <p:nvPr>
            <p:ph idx="1"/>
          </p:nvPr>
        </p:nvSpPr>
        <p:spPr/>
        <p:txBody>
          <a:bodyPr vert="horz" lIns="91440" tIns="45720" rIns="91440" bIns="45720" rtlCol="0" anchor="t">
            <a:normAutofit fontScale="92500"/>
          </a:bodyPr>
          <a:lstStyle/>
          <a:p>
            <a:pPr marL="114300" indent="0">
              <a:buNone/>
            </a:pPr>
            <a:r>
              <a:rPr lang="en-GB" dirty="0">
                <a:latin typeface="+mj-lt"/>
              </a:rPr>
              <a:t>Hiller, R.M. </a:t>
            </a:r>
            <a:r>
              <a:rPr lang="en-GB" i="1" dirty="0">
                <a:latin typeface="+mj-lt"/>
              </a:rPr>
              <a:t>et al.</a:t>
            </a:r>
            <a:r>
              <a:rPr lang="en-GB" dirty="0">
                <a:latin typeface="+mj-lt"/>
              </a:rPr>
              <a:t> (2020) 'Supporting the emotional needs of young people in care: a qualitative study of foster carer perspectives,' </a:t>
            </a:r>
            <a:r>
              <a:rPr lang="en-GB" i="1" dirty="0">
                <a:latin typeface="+mj-lt"/>
              </a:rPr>
              <a:t>BMJ Open</a:t>
            </a:r>
            <a:r>
              <a:rPr lang="en-GB" dirty="0">
                <a:latin typeface="+mj-lt"/>
              </a:rPr>
              <a:t>, 10(3), p. e033317. </a:t>
            </a:r>
            <a:r>
              <a:rPr lang="en-GB" dirty="0">
                <a:latin typeface="+mj-lt"/>
                <a:hlinkClick r:id="rId2"/>
              </a:rPr>
              <a:t>https://doi.org/10.1136/bmjopen-2019-033317</a:t>
            </a:r>
            <a:r>
              <a:rPr lang="en-GB" dirty="0">
                <a:latin typeface="+mj-lt"/>
              </a:rPr>
              <a:t>.</a:t>
            </a:r>
            <a:endParaRPr lang="en-US">
              <a:ea typeface="Calibri"/>
              <a:cs typeface="Calibri"/>
            </a:endParaRPr>
          </a:p>
          <a:p>
            <a:pPr marL="114300" indent="0">
              <a:buNone/>
            </a:pPr>
            <a:endParaRPr lang="en-GB" dirty="0">
              <a:latin typeface="+mj-lt"/>
              <a:ea typeface="Cambria"/>
            </a:endParaRPr>
          </a:p>
          <a:p>
            <a:pPr marL="114300" indent="0">
              <a:buNone/>
            </a:pPr>
            <a:r>
              <a:rPr lang="en-GB" dirty="0">
                <a:latin typeface="+mj-lt"/>
                <a:ea typeface="Cambria"/>
              </a:rPr>
              <a:t>Humphreys, K.L. </a:t>
            </a:r>
            <a:r>
              <a:rPr lang="en-GB" i="1" dirty="0">
                <a:latin typeface="+mj-lt"/>
                <a:ea typeface="Cambria"/>
              </a:rPr>
              <a:t>et al.</a:t>
            </a:r>
            <a:r>
              <a:rPr lang="en-GB" dirty="0">
                <a:latin typeface="+mj-lt"/>
                <a:ea typeface="Cambria"/>
              </a:rPr>
              <a:t> (2024) 'Caregiving relationships are a cornerstone of developmental psychopathology,' </a:t>
            </a:r>
            <a:r>
              <a:rPr lang="en-GB" i="1" dirty="0">
                <a:latin typeface="+mj-lt"/>
                <a:ea typeface="Cambria"/>
              </a:rPr>
              <a:t>Development and Psychopathology</a:t>
            </a:r>
            <a:r>
              <a:rPr lang="en-GB" dirty="0">
                <a:latin typeface="+mj-lt"/>
                <a:ea typeface="Cambria"/>
              </a:rPr>
              <a:t>, 36(5), pp. 2218–2231. </a:t>
            </a:r>
            <a:r>
              <a:rPr lang="en-GB" dirty="0">
                <a:latin typeface="+mj-lt"/>
                <a:ea typeface="Cambria"/>
                <a:hlinkClick r:id="rId3"/>
              </a:rPr>
              <a:t>https://doi.org/10.1017/s0954579424000300</a:t>
            </a:r>
            <a:r>
              <a:rPr lang="en-GB" dirty="0">
                <a:latin typeface="+mj-lt"/>
                <a:ea typeface="Cambria"/>
              </a:rPr>
              <a:t>.</a:t>
            </a:r>
            <a:endParaRPr lang="en-GB"/>
          </a:p>
          <a:p>
            <a:pPr marL="114300" indent="0">
              <a:buNone/>
            </a:pPr>
            <a:endParaRPr lang="en-GB" dirty="0">
              <a:latin typeface="+mj-lt"/>
            </a:endParaRPr>
          </a:p>
          <a:p>
            <a:pPr marL="114300" indent="0">
              <a:buNone/>
            </a:pPr>
            <a:r>
              <a:rPr lang="en-GB" dirty="0">
                <a:latin typeface="+mj-lt"/>
              </a:rPr>
              <a:t>Thompson, R.A., Simpson, J.A. and Berlin, L.J. (2022) 'Taking perspective on attachment theory and research: nine fundamental questions,' </a:t>
            </a:r>
            <a:r>
              <a:rPr lang="en-GB" i="1" dirty="0">
                <a:latin typeface="+mj-lt"/>
              </a:rPr>
              <a:t>Attachment &amp; Human Development</a:t>
            </a:r>
            <a:r>
              <a:rPr lang="en-GB" dirty="0">
                <a:latin typeface="+mj-lt"/>
              </a:rPr>
              <a:t>, 24(5), pp. 543–560. https://doi.org/10.1080/14616734.2022.2030132.</a:t>
            </a:r>
            <a:endParaRPr lang="en-GB">
              <a:ea typeface="Calibri"/>
              <a:cs typeface="Calibri"/>
            </a:endParaRPr>
          </a:p>
          <a:p>
            <a:endParaRPr lang="en-GB" dirty="0">
              <a:latin typeface="+mj-lt"/>
            </a:endParaRPr>
          </a:p>
        </p:txBody>
      </p:sp>
    </p:spTree>
    <p:extLst>
      <p:ext uri="{BB962C8B-B14F-4D97-AF65-F5344CB8AC3E}">
        <p14:creationId xmlns:p14="http://schemas.microsoft.com/office/powerpoint/2010/main" val="36977694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195</TotalTime>
  <Words>1958</Words>
  <Application>Microsoft Office PowerPoint</Application>
  <PresentationFormat>On-screen Show (4:3)</PresentationFormat>
  <Paragraphs>80</Paragraphs>
  <Slides>11</Slides>
  <Notes>9</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Adjacency</vt:lpstr>
      <vt:lpstr>Applying Bowlby’s Attachment Theory to Support the Well-Being of a Young Carer</vt:lpstr>
      <vt:lpstr>Overview of Bowlby’s Attachment Theory</vt:lpstr>
      <vt:lpstr>Jenny’s Developmental Stage (Adolescence)</vt:lpstr>
      <vt:lpstr>Applying Attachment Theory to Jenny’s Past (Analysis)</vt:lpstr>
      <vt:lpstr>Impact on Jenny’s Well-Being (Developmental Outcomes)</vt:lpstr>
      <vt:lpstr>Nature and Nurture</vt:lpstr>
      <vt:lpstr>Support Plan Using Attachment Theory</vt:lpstr>
      <vt:lpstr>Critical Evaluation of Bowlby’s Attachment Theory</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Depression and Its Impact on Health and Social Care</dc:title>
  <dc:creator>Star</dc:creator>
  <cp:lastModifiedBy>Star</cp:lastModifiedBy>
  <cp:revision>91</cp:revision>
  <dcterms:created xsi:type="dcterms:W3CDTF">2026-01-23T12:00:43Z</dcterms:created>
  <dcterms:modified xsi:type="dcterms:W3CDTF">2026-02-15T17:28:41Z</dcterms:modified>
</cp:coreProperties>
</file>