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63"/>
  </p:notesMasterIdLst>
  <p:sldIdLst>
    <p:sldId id="259" r:id="rId2"/>
    <p:sldId id="650" r:id="rId3"/>
    <p:sldId id="257" r:id="rId4"/>
    <p:sldId id="260" r:id="rId5"/>
    <p:sldId id="261" r:id="rId6"/>
    <p:sldId id="262" r:id="rId7"/>
    <p:sldId id="263" r:id="rId8"/>
    <p:sldId id="651" r:id="rId9"/>
    <p:sldId id="652" r:id="rId10"/>
    <p:sldId id="653" r:id="rId11"/>
    <p:sldId id="750" r:id="rId12"/>
    <p:sldId id="751" r:id="rId13"/>
    <p:sldId id="655" r:id="rId14"/>
    <p:sldId id="752" r:id="rId15"/>
    <p:sldId id="753" r:id="rId16"/>
    <p:sldId id="755" r:id="rId17"/>
    <p:sldId id="754" r:id="rId18"/>
    <p:sldId id="758" r:id="rId19"/>
    <p:sldId id="756" r:id="rId20"/>
    <p:sldId id="757" r:id="rId21"/>
    <p:sldId id="759" r:id="rId22"/>
    <p:sldId id="760" r:id="rId23"/>
    <p:sldId id="774" r:id="rId24"/>
    <p:sldId id="775" r:id="rId25"/>
    <p:sldId id="777" r:id="rId26"/>
    <p:sldId id="776" r:id="rId27"/>
    <p:sldId id="761" r:id="rId28"/>
    <p:sldId id="357" r:id="rId29"/>
    <p:sldId id="762" r:id="rId30"/>
    <p:sldId id="764" r:id="rId31"/>
    <p:sldId id="765" r:id="rId32"/>
    <p:sldId id="766" r:id="rId33"/>
    <p:sldId id="767" r:id="rId34"/>
    <p:sldId id="768" r:id="rId35"/>
    <p:sldId id="769" r:id="rId36"/>
    <p:sldId id="770" r:id="rId37"/>
    <p:sldId id="771" r:id="rId38"/>
    <p:sldId id="772" r:id="rId39"/>
    <p:sldId id="269" r:id="rId40"/>
    <p:sldId id="320" r:id="rId41"/>
    <p:sldId id="347" r:id="rId42"/>
    <p:sldId id="348" r:id="rId43"/>
    <p:sldId id="349" r:id="rId44"/>
    <p:sldId id="479" r:id="rId45"/>
    <p:sldId id="480" r:id="rId46"/>
    <p:sldId id="481" r:id="rId47"/>
    <p:sldId id="475" r:id="rId48"/>
    <p:sldId id="466" r:id="rId49"/>
    <p:sldId id="467" r:id="rId50"/>
    <p:sldId id="425" r:id="rId51"/>
    <p:sldId id="468" r:id="rId52"/>
    <p:sldId id="430" r:id="rId53"/>
    <p:sldId id="469" r:id="rId54"/>
    <p:sldId id="470" r:id="rId55"/>
    <p:sldId id="471" r:id="rId56"/>
    <p:sldId id="309" r:id="rId57"/>
    <p:sldId id="310" r:id="rId58"/>
    <p:sldId id="311" r:id="rId59"/>
    <p:sldId id="312" r:id="rId60"/>
    <p:sldId id="313" r:id="rId61"/>
    <p:sldId id="345"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1E835D-DD5D-45DA-81FF-9C7E05F84FB5}" v="2" dt="2025-07-20T15:17:21.824"/>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8" autoAdjust="0"/>
    <p:restoredTop sz="74627" autoAdjust="0"/>
  </p:normalViewPr>
  <p:slideViewPr>
    <p:cSldViewPr snapToGrid="0">
      <p:cViewPr varScale="1">
        <p:scale>
          <a:sx n="64" d="100"/>
          <a:sy n="64" d="100"/>
        </p:scale>
        <p:origin x="6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7B1E835D-DD5D-45DA-81FF-9C7E05F84FB5}"/>
    <pc:docChg chg="undo custSel modSld">
      <pc:chgData name="Helen Lee" userId="950b76d7-29a8-4037-9cf6-1d47a6b96373" providerId="ADAL" clId="{7B1E835D-DD5D-45DA-81FF-9C7E05F84FB5}" dt="2025-07-20T15:19:11.813" v="45" actId="1076"/>
      <pc:docMkLst>
        <pc:docMk/>
      </pc:docMkLst>
      <pc:sldChg chg="addSp delSp modSp mod setBg modClrScheme chgLayout">
        <pc:chgData name="Helen Lee" userId="950b76d7-29a8-4037-9cf6-1d47a6b96373" providerId="ADAL" clId="{7B1E835D-DD5D-45DA-81FF-9C7E05F84FB5}" dt="2025-07-20T15:19:11.813" v="45" actId="1076"/>
        <pc:sldMkLst>
          <pc:docMk/>
          <pc:sldMk cId="2178695154" sldId="259"/>
        </pc:sldMkLst>
        <pc:spChg chg="mod">
          <ac:chgData name="Helen Lee" userId="950b76d7-29a8-4037-9cf6-1d47a6b96373" providerId="ADAL" clId="{7B1E835D-DD5D-45DA-81FF-9C7E05F84FB5}" dt="2025-07-20T15:16:16.252" v="20" actId="14100"/>
          <ac:spMkLst>
            <pc:docMk/>
            <pc:sldMk cId="2178695154" sldId="259"/>
            <ac:spMk id="2" creationId="{0D9C7364-2220-6A87-D61A-788068E53B3F}"/>
          </ac:spMkLst>
        </pc:spChg>
        <pc:spChg chg="mod ord">
          <ac:chgData name="Helen Lee" userId="950b76d7-29a8-4037-9cf6-1d47a6b96373" providerId="ADAL" clId="{7B1E835D-DD5D-45DA-81FF-9C7E05F84FB5}" dt="2025-07-20T15:15:19.934" v="8" actId="26606"/>
          <ac:spMkLst>
            <pc:docMk/>
            <pc:sldMk cId="2178695154" sldId="259"/>
            <ac:spMk id="3" creationId="{553C8EF4-885D-CC34-36D9-F3F44AC53003}"/>
          </ac:spMkLst>
        </pc:spChg>
        <pc:picChg chg="add mod ord">
          <ac:chgData name="Helen Lee" userId="950b76d7-29a8-4037-9cf6-1d47a6b96373" providerId="ADAL" clId="{7B1E835D-DD5D-45DA-81FF-9C7E05F84FB5}" dt="2025-07-20T15:18:14.780" v="43" actId="1076"/>
          <ac:picMkLst>
            <pc:docMk/>
            <pc:sldMk cId="2178695154" sldId="259"/>
            <ac:picMk id="4" creationId="{A43B9140-8C20-CEC4-0BF6-69F267275B63}"/>
          </ac:picMkLst>
        </pc:picChg>
        <pc:picChg chg="del">
          <ac:chgData name="Helen Lee" userId="950b76d7-29a8-4037-9cf6-1d47a6b96373" providerId="ADAL" clId="{7B1E835D-DD5D-45DA-81FF-9C7E05F84FB5}" dt="2025-07-20T15:14:56.388" v="0" actId="478"/>
          <ac:picMkLst>
            <pc:docMk/>
            <pc:sldMk cId="2178695154" sldId="259"/>
            <ac:picMk id="5" creationId="{E922C98F-5EDE-E76D-6B66-DB2D9C4ECD26}"/>
          </ac:picMkLst>
        </pc:picChg>
        <pc:picChg chg="add mod modCrop">
          <ac:chgData name="Helen Lee" userId="950b76d7-29a8-4037-9cf6-1d47a6b96373" providerId="ADAL" clId="{7B1E835D-DD5D-45DA-81FF-9C7E05F84FB5}" dt="2025-07-20T15:19:11.813" v="45" actId="1076"/>
          <ac:picMkLst>
            <pc:docMk/>
            <pc:sldMk cId="2178695154" sldId="259"/>
            <ac:picMk id="6" creationId="{EA00A2D8-B6B0-EFE5-B9F3-9EC8E240582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6F9F9C-B0AC-4BE3-81F4-8A8F71A0907B}"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65800670-59A8-47C6-BD15-19ED54B67B40}">
      <dgm:prSet/>
      <dgm:spPr/>
      <dgm:t>
        <a:bodyPr/>
        <a:lstStyle/>
        <a:p>
          <a:r>
            <a:rPr lang="en-GB"/>
            <a:t>John Creswell said regarding mixed methods</a:t>
          </a:r>
          <a:endParaRPr lang="en-US"/>
        </a:p>
      </dgm:t>
    </dgm:pt>
    <dgm:pt modelId="{D4157567-2C41-423E-936F-4D8644D3513F}" type="parTrans" cxnId="{8A7E11AD-13D1-4AEF-9D9B-AEDDF4F78E7D}">
      <dgm:prSet/>
      <dgm:spPr/>
      <dgm:t>
        <a:bodyPr/>
        <a:lstStyle/>
        <a:p>
          <a:endParaRPr lang="en-US"/>
        </a:p>
      </dgm:t>
    </dgm:pt>
    <dgm:pt modelId="{E43D4F91-8716-4EC7-8468-E3BE6CA94959}" type="sibTrans" cxnId="{8A7E11AD-13D1-4AEF-9D9B-AEDDF4F78E7D}">
      <dgm:prSet/>
      <dgm:spPr/>
      <dgm:t>
        <a:bodyPr/>
        <a:lstStyle/>
        <a:p>
          <a:endParaRPr lang="en-US"/>
        </a:p>
      </dgm:t>
    </dgm:pt>
    <dgm:pt modelId="{A14BECC0-ADE3-4633-892D-A328390F6B2F}">
      <dgm:prSet/>
      <dgm:spPr/>
      <dgm:t>
        <a:bodyPr/>
        <a:lstStyle/>
        <a:p>
          <a:r>
            <a:rPr lang="en-GB"/>
            <a:t>1 + 1 = 3</a:t>
          </a:r>
          <a:endParaRPr lang="en-US"/>
        </a:p>
      </dgm:t>
    </dgm:pt>
    <dgm:pt modelId="{423C90EF-E2BC-43D4-A15F-750586CBBD07}" type="parTrans" cxnId="{A31315E2-107D-4D5F-A04A-DE50281CA81D}">
      <dgm:prSet/>
      <dgm:spPr/>
      <dgm:t>
        <a:bodyPr/>
        <a:lstStyle/>
        <a:p>
          <a:endParaRPr lang="en-US"/>
        </a:p>
      </dgm:t>
    </dgm:pt>
    <dgm:pt modelId="{B1377AC0-4D69-453C-B90D-E297E67C504E}" type="sibTrans" cxnId="{A31315E2-107D-4D5F-A04A-DE50281CA81D}">
      <dgm:prSet/>
      <dgm:spPr/>
      <dgm:t>
        <a:bodyPr/>
        <a:lstStyle/>
        <a:p>
          <a:endParaRPr lang="en-US"/>
        </a:p>
      </dgm:t>
    </dgm:pt>
    <dgm:pt modelId="{65DB50E0-90C6-4E15-B16E-DDAAECBA3CEA}" type="pres">
      <dgm:prSet presAssocID="{BB6F9F9C-B0AC-4BE3-81F4-8A8F71A0907B}" presName="diagram" presStyleCnt="0">
        <dgm:presLayoutVars>
          <dgm:dir/>
          <dgm:resizeHandles val="exact"/>
        </dgm:presLayoutVars>
      </dgm:prSet>
      <dgm:spPr/>
    </dgm:pt>
    <dgm:pt modelId="{6A9849E6-B746-48D0-B5F2-5AC7257859B4}" type="pres">
      <dgm:prSet presAssocID="{65800670-59A8-47C6-BD15-19ED54B67B40}" presName="node" presStyleLbl="node1" presStyleIdx="0" presStyleCnt="2">
        <dgm:presLayoutVars>
          <dgm:bulletEnabled val="1"/>
        </dgm:presLayoutVars>
      </dgm:prSet>
      <dgm:spPr/>
    </dgm:pt>
    <dgm:pt modelId="{637B8BB4-ADAD-4730-92E0-35AAB0B40C74}" type="pres">
      <dgm:prSet presAssocID="{E43D4F91-8716-4EC7-8468-E3BE6CA94959}" presName="sibTrans" presStyleCnt="0"/>
      <dgm:spPr/>
    </dgm:pt>
    <dgm:pt modelId="{18C9E250-00F4-43B1-A588-E47C7147FF68}" type="pres">
      <dgm:prSet presAssocID="{A14BECC0-ADE3-4633-892D-A328390F6B2F}" presName="node" presStyleLbl="node1" presStyleIdx="1" presStyleCnt="2">
        <dgm:presLayoutVars>
          <dgm:bulletEnabled val="1"/>
        </dgm:presLayoutVars>
      </dgm:prSet>
      <dgm:spPr/>
    </dgm:pt>
  </dgm:ptLst>
  <dgm:cxnLst>
    <dgm:cxn modelId="{DE507A15-6C0E-404F-9BF1-F27D7F7B8EAB}" type="presOf" srcId="{A14BECC0-ADE3-4633-892D-A328390F6B2F}" destId="{18C9E250-00F4-43B1-A588-E47C7147FF68}" srcOrd="0" destOrd="0" presId="urn:microsoft.com/office/officeart/2005/8/layout/default"/>
    <dgm:cxn modelId="{4E51AC1E-62A2-42D1-B99A-25C2C806ECC7}" type="presOf" srcId="{65800670-59A8-47C6-BD15-19ED54B67B40}" destId="{6A9849E6-B746-48D0-B5F2-5AC7257859B4}" srcOrd="0" destOrd="0" presId="urn:microsoft.com/office/officeart/2005/8/layout/default"/>
    <dgm:cxn modelId="{CD18CC94-E57F-4670-8CA9-69294FE12D19}" type="presOf" srcId="{BB6F9F9C-B0AC-4BE3-81F4-8A8F71A0907B}" destId="{65DB50E0-90C6-4E15-B16E-DDAAECBA3CEA}" srcOrd="0" destOrd="0" presId="urn:microsoft.com/office/officeart/2005/8/layout/default"/>
    <dgm:cxn modelId="{8A7E11AD-13D1-4AEF-9D9B-AEDDF4F78E7D}" srcId="{BB6F9F9C-B0AC-4BE3-81F4-8A8F71A0907B}" destId="{65800670-59A8-47C6-BD15-19ED54B67B40}" srcOrd="0" destOrd="0" parTransId="{D4157567-2C41-423E-936F-4D8644D3513F}" sibTransId="{E43D4F91-8716-4EC7-8468-E3BE6CA94959}"/>
    <dgm:cxn modelId="{A31315E2-107D-4D5F-A04A-DE50281CA81D}" srcId="{BB6F9F9C-B0AC-4BE3-81F4-8A8F71A0907B}" destId="{A14BECC0-ADE3-4633-892D-A328390F6B2F}" srcOrd="1" destOrd="0" parTransId="{423C90EF-E2BC-43D4-A15F-750586CBBD07}" sibTransId="{B1377AC0-4D69-453C-B90D-E297E67C504E}"/>
    <dgm:cxn modelId="{28B61061-6A3F-4E24-8C01-6F31CC31672C}" type="presParOf" srcId="{65DB50E0-90C6-4E15-B16E-DDAAECBA3CEA}" destId="{6A9849E6-B746-48D0-B5F2-5AC7257859B4}" srcOrd="0" destOrd="0" presId="urn:microsoft.com/office/officeart/2005/8/layout/default"/>
    <dgm:cxn modelId="{578FBF8B-7020-4C29-8C06-576F014B4B47}" type="presParOf" srcId="{65DB50E0-90C6-4E15-B16E-DDAAECBA3CEA}" destId="{637B8BB4-ADAD-4730-92E0-35AAB0B40C74}" srcOrd="1" destOrd="0" presId="urn:microsoft.com/office/officeart/2005/8/layout/default"/>
    <dgm:cxn modelId="{FEA93B2A-D86F-4C66-8A61-63017CC49DAE}" type="presParOf" srcId="{65DB50E0-90C6-4E15-B16E-DDAAECBA3CEA}" destId="{18C9E250-00F4-43B1-A588-E47C7147FF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AB11DD-A3A2-40AD-9F04-6F04CFB9B19D}"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143A23C6-5A92-4003-BC30-04164EE8658C}">
      <dgm:prSet/>
      <dgm:spPr/>
      <dgm:t>
        <a:bodyPr/>
        <a:lstStyle/>
        <a:p>
          <a:r>
            <a:rPr lang="en-GB"/>
            <a:t>Police measuring how far the skid marks are. They come up with a quantitative assessment. And then you turn to the person standing right next to you and say, what happened? And then begin telling you a story. </a:t>
          </a:r>
          <a:endParaRPr lang="en-US"/>
        </a:p>
      </dgm:t>
    </dgm:pt>
    <dgm:pt modelId="{998D3CBB-EAEE-4BDB-847C-D012541C0309}" type="parTrans" cxnId="{173769BA-CD1F-4CBF-9839-4F53C90DCADD}">
      <dgm:prSet/>
      <dgm:spPr/>
      <dgm:t>
        <a:bodyPr/>
        <a:lstStyle/>
        <a:p>
          <a:endParaRPr lang="en-US"/>
        </a:p>
      </dgm:t>
    </dgm:pt>
    <dgm:pt modelId="{75B19CA0-0950-46DA-9754-4EAD8599CCBD}" type="sibTrans" cxnId="{173769BA-CD1F-4CBF-9839-4F53C90DCADD}">
      <dgm:prSet/>
      <dgm:spPr/>
      <dgm:t>
        <a:bodyPr/>
        <a:lstStyle/>
        <a:p>
          <a:endParaRPr lang="en-US"/>
        </a:p>
      </dgm:t>
    </dgm:pt>
    <dgm:pt modelId="{5C524A82-683A-478A-8E09-5F355D9D8A8E}">
      <dgm:prSet/>
      <dgm:spPr/>
      <dgm:t>
        <a:bodyPr/>
        <a:lstStyle/>
        <a:p>
          <a:r>
            <a:rPr lang="en-GB"/>
            <a:t>The evidence, the information being gathered, is both quantitative and qualitative?</a:t>
          </a:r>
          <a:endParaRPr lang="en-US"/>
        </a:p>
      </dgm:t>
    </dgm:pt>
    <dgm:pt modelId="{915A57E1-4977-482F-9CCC-197B66BADE9D}" type="parTrans" cxnId="{21BB7151-11FC-4B61-82A4-0862A8D68F3B}">
      <dgm:prSet/>
      <dgm:spPr/>
      <dgm:t>
        <a:bodyPr/>
        <a:lstStyle/>
        <a:p>
          <a:endParaRPr lang="en-US"/>
        </a:p>
      </dgm:t>
    </dgm:pt>
    <dgm:pt modelId="{BC342D90-5B61-4E6E-9761-CF48ED0EF904}" type="sibTrans" cxnId="{21BB7151-11FC-4B61-82A4-0862A8D68F3B}">
      <dgm:prSet/>
      <dgm:spPr/>
      <dgm:t>
        <a:bodyPr/>
        <a:lstStyle/>
        <a:p>
          <a:endParaRPr lang="en-US"/>
        </a:p>
      </dgm:t>
    </dgm:pt>
    <dgm:pt modelId="{3BFEB12F-491F-40B2-A22A-668B201EEDC4}">
      <dgm:prSet/>
      <dgm:spPr/>
      <dgm:t>
        <a:bodyPr/>
        <a:lstStyle/>
        <a:p>
          <a:r>
            <a:rPr lang="en-GB"/>
            <a:t>Now you could have looked at those skid marks and those numeric indices and drawn conclusions.</a:t>
          </a:r>
          <a:endParaRPr lang="en-US"/>
        </a:p>
      </dgm:t>
    </dgm:pt>
    <dgm:pt modelId="{F7566784-A7D9-464E-AEE3-8EBC4AFD8681}" type="parTrans" cxnId="{78EF4CF1-B7B5-4F41-9687-6ED85CB9ADDF}">
      <dgm:prSet/>
      <dgm:spPr/>
      <dgm:t>
        <a:bodyPr/>
        <a:lstStyle/>
        <a:p>
          <a:endParaRPr lang="en-US"/>
        </a:p>
      </dgm:t>
    </dgm:pt>
    <dgm:pt modelId="{54D9BEEA-7631-4BB4-8E36-E6DE9BBEDAA8}" type="sibTrans" cxnId="{78EF4CF1-B7B5-4F41-9687-6ED85CB9ADDF}">
      <dgm:prSet/>
      <dgm:spPr/>
      <dgm:t>
        <a:bodyPr/>
        <a:lstStyle/>
        <a:p>
          <a:endParaRPr lang="en-US"/>
        </a:p>
      </dgm:t>
    </dgm:pt>
    <dgm:pt modelId="{79D2CBDA-CDDC-4E32-A70E-DD4DDFB7D3B6}">
      <dgm:prSet/>
      <dgm:spPr/>
      <dgm:t>
        <a:bodyPr/>
        <a:lstStyle/>
        <a:p>
          <a:r>
            <a:rPr lang="en-GB"/>
            <a:t>But when you have the person telling you the stories, now you have more of a complete picture. That's mixed methods research.</a:t>
          </a:r>
          <a:endParaRPr lang="en-US"/>
        </a:p>
      </dgm:t>
    </dgm:pt>
    <dgm:pt modelId="{0F840B6A-E62E-4E10-AF62-963C9BEF0FC1}" type="parTrans" cxnId="{13F4A48D-47DB-437D-98D1-5F2DBACC1151}">
      <dgm:prSet/>
      <dgm:spPr/>
      <dgm:t>
        <a:bodyPr/>
        <a:lstStyle/>
        <a:p>
          <a:endParaRPr lang="en-US"/>
        </a:p>
      </dgm:t>
    </dgm:pt>
    <dgm:pt modelId="{02A4616F-7A94-4289-A938-6092C8B4C1E1}" type="sibTrans" cxnId="{13F4A48D-47DB-437D-98D1-5F2DBACC1151}">
      <dgm:prSet/>
      <dgm:spPr/>
      <dgm:t>
        <a:bodyPr/>
        <a:lstStyle/>
        <a:p>
          <a:endParaRPr lang="en-US"/>
        </a:p>
      </dgm:t>
    </dgm:pt>
    <dgm:pt modelId="{BA04A06C-AB17-4ED0-9AB3-3611E76B2726}" type="pres">
      <dgm:prSet presAssocID="{49AB11DD-A3A2-40AD-9F04-6F04CFB9B19D}" presName="vert0" presStyleCnt="0">
        <dgm:presLayoutVars>
          <dgm:dir/>
          <dgm:animOne val="branch"/>
          <dgm:animLvl val="lvl"/>
        </dgm:presLayoutVars>
      </dgm:prSet>
      <dgm:spPr/>
    </dgm:pt>
    <dgm:pt modelId="{5BEC38FB-7C2E-4AFD-8FB6-DC2308F428F4}" type="pres">
      <dgm:prSet presAssocID="{143A23C6-5A92-4003-BC30-04164EE8658C}" presName="thickLine" presStyleLbl="alignNode1" presStyleIdx="0" presStyleCnt="4"/>
      <dgm:spPr/>
    </dgm:pt>
    <dgm:pt modelId="{A07D1257-E605-48BC-9CA0-31D3E10F4436}" type="pres">
      <dgm:prSet presAssocID="{143A23C6-5A92-4003-BC30-04164EE8658C}" presName="horz1" presStyleCnt="0"/>
      <dgm:spPr/>
    </dgm:pt>
    <dgm:pt modelId="{28E0B25A-AAF6-4A68-AEEC-DFF312AEC479}" type="pres">
      <dgm:prSet presAssocID="{143A23C6-5A92-4003-BC30-04164EE8658C}" presName="tx1" presStyleLbl="revTx" presStyleIdx="0" presStyleCnt="4"/>
      <dgm:spPr/>
    </dgm:pt>
    <dgm:pt modelId="{64ABB728-9B49-40C6-AF0E-1DE3E9457A7B}" type="pres">
      <dgm:prSet presAssocID="{143A23C6-5A92-4003-BC30-04164EE8658C}" presName="vert1" presStyleCnt="0"/>
      <dgm:spPr/>
    </dgm:pt>
    <dgm:pt modelId="{B44C8647-6F10-4E47-9700-453D1124A058}" type="pres">
      <dgm:prSet presAssocID="{5C524A82-683A-478A-8E09-5F355D9D8A8E}" presName="thickLine" presStyleLbl="alignNode1" presStyleIdx="1" presStyleCnt="4"/>
      <dgm:spPr/>
    </dgm:pt>
    <dgm:pt modelId="{BFFC3FC3-A16B-4A30-85A0-BFA76161E570}" type="pres">
      <dgm:prSet presAssocID="{5C524A82-683A-478A-8E09-5F355D9D8A8E}" presName="horz1" presStyleCnt="0"/>
      <dgm:spPr/>
    </dgm:pt>
    <dgm:pt modelId="{B56DEBF9-F791-49C9-8EBE-69EAF96D271F}" type="pres">
      <dgm:prSet presAssocID="{5C524A82-683A-478A-8E09-5F355D9D8A8E}" presName="tx1" presStyleLbl="revTx" presStyleIdx="1" presStyleCnt="4"/>
      <dgm:spPr/>
    </dgm:pt>
    <dgm:pt modelId="{0C9974E6-C11B-4AB6-AC07-E826C0FB480E}" type="pres">
      <dgm:prSet presAssocID="{5C524A82-683A-478A-8E09-5F355D9D8A8E}" presName="vert1" presStyleCnt="0"/>
      <dgm:spPr/>
    </dgm:pt>
    <dgm:pt modelId="{9A9B3B08-6AA7-4FB6-BEA3-75B5BDBFACE4}" type="pres">
      <dgm:prSet presAssocID="{3BFEB12F-491F-40B2-A22A-668B201EEDC4}" presName="thickLine" presStyleLbl="alignNode1" presStyleIdx="2" presStyleCnt="4"/>
      <dgm:spPr/>
    </dgm:pt>
    <dgm:pt modelId="{9D2475E6-613E-4DE1-BFA3-0239DA269342}" type="pres">
      <dgm:prSet presAssocID="{3BFEB12F-491F-40B2-A22A-668B201EEDC4}" presName="horz1" presStyleCnt="0"/>
      <dgm:spPr/>
    </dgm:pt>
    <dgm:pt modelId="{AFE3BECD-EA8E-4A0E-8B59-C0BEAB4A6B73}" type="pres">
      <dgm:prSet presAssocID="{3BFEB12F-491F-40B2-A22A-668B201EEDC4}" presName="tx1" presStyleLbl="revTx" presStyleIdx="2" presStyleCnt="4"/>
      <dgm:spPr/>
    </dgm:pt>
    <dgm:pt modelId="{C14C8E6A-A702-47E7-A215-1ABF350D86F5}" type="pres">
      <dgm:prSet presAssocID="{3BFEB12F-491F-40B2-A22A-668B201EEDC4}" presName="vert1" presStyleCnt="0"/>
      <dgm:spPr/>
    </dgm:pt>
    <dgm:pt modelId="{8E846BEF-E9E8-48ED-8DE5-50DA4FB7C41C}" type="pres">
      <dgm:prSet presAssocID="{79D2CBDA-CDDC-4E32-A70E-DD4DDFB7D3B6}" presName="thickLine" presStyleLbl="alignNode1" presStyleIdx="3" presStyleCnt="4"/>
      <dgm:spPr/>
    </dgm:pt>
    <dgm:pt modelId="{DB154730-ED36-4DAA-B69C-F1C5E7FAD03F}" type="pres">
      <dgm:prSet presAssocID="{79D2CBDA-CDDC-4E32-A70E-DD4DDFB7D3B6}" presName="horz1" presStyleCnt="0"/>
      <dgm:spPr/>
    </dgm:pt>
    <dgm:pt modelId="{ED1C30BC-9843-4700-BFF8-34FD141A0304}" type="pres">
      <dgm:prSet presAssocID="{79D2CBDA-CDDC-4E32-A70E-DD4DDFB7D3B6}" presName="tx1" presStyleLbl="revTx" presStyleIdx="3" presStyleCnt="4"/>
      <dgm:spPr/>
    </dgm:pt>
    <dgm:pt modelId="{4BE4F9F5-130D-4298-8915-1F1BBE3D2F9C}" type="pres">
      <dgm:prSet presAssocID="{79D2CBDA-CDDC-4E32-A70E-DD4DDFB7D3B6}" presName="vert1" presStyleCnt="0"/>
      <dgm:spPr/>
    </dgm:pt>
  </dgm:ptLst>
  <dgm:cxnLst>
    <dgm:cxn modelId="{21BB7151-11FC-4B61-82A4-0862A8D68F3B}" srcId="{49AB11DD-A3A2-40AD-9F04-6F04CFB9B19D}" destId="{5C524A82-683A-478A-8E09-5F355D9D8A8E}" srcOrd="1" destOrd="0" parTransId="{915A57E1-4977-482F-9CCC-197B66BADE9D}" sibTransId="{BC342D90-5B61-4E6E-9761-CF48ED0EF904}"/>
    <dgm:cxn modelId="{CF546684-08A3-46B6-8B29-493D385C6FDD}" type="presOf" srcId="{143A23C6-5A92-4003-BC30-04164EE8658C}" destId="{28E0B25A-AAF6-4A68-AEEC-DFF312AEC479}" srcOrd="0" destOrd="0" presId="urn:microsoft.com/office/officeart/2008/layout/LinedList"/>
    <dgm:cxn modelId="{7F55888A-C2E2-4F1D-A52F-92F127AED8C9}" type="presOf" srcId="{3BFEB12F-491F-40B2-A22A-668B201EEDC4}" destId="{AFE3BECD-EA8E-4A0E-8B59-C0BEAB4A6B73}" srcOrd="0" destOrd="0" presId="urn:microsoft.com/office/officeart/2008/layout/LinedList"/>
    <dgm:cxn modelId="{13F4A48D-47DB-437D-98D1-5F2DBACC1151}" srcId="{49AB11DD-A3A2-40AD-9F04-6F04CFB9B19D}" destId="{79D2CBDA-CDDC-4E32-A70E-DD4DDFB7D3B6}" srcOrd="3" destOrd="0" parTransId="{0F840B6A-E62E-4E10-AF62-963C9BEF0FC1}" sibTransId="{02A4616F-7A94-4289-A938-6092C8B4C1E1}"/>
    <dgm:cxn modelId="{C784A194-4807-4A7D-A2DF-C8C0625C1CC1}" type="presOf" srcId="{79D2CBDA-CDDC-4E32-A70E-DD4DDFB7D3B6}" destId="{ED1C30BC-9843-4700-BFF8-34FD141A0304}" srcOrd="0" destOrd="0" presId="urn:microsoft.com/office/officeart/2008/layout/LinedList"/>
    <dgm:cxn modelId="{710DB99E-DEF3-4708-94D1-B23BAD091506}" type="presOf" srcId="{49AB11DD-A3A2-40AD-9F04-6F04CFB9B19D}" destId="{BA04A06C-AB17-4ED0-9AB3-3611E76B2726}" srcOrd="0" destOrd="0" presId="urn:microsoft.com/office/officeart/2008/layout/LinedList"/>
    <dgm:cxn modelId="{87EEE8A6-25D7-4064-AE89-80E527DC177F}" type="presOf" srcId="{5C524A82-683A-478A-8E09-5F355D9D8A8E}" destId="{B56DEBF9-F791-49C9-8EBE-69EAF96D271F}" srcOrd="0" destOrd="0" presId="urn:microsoft.com/office/officeart/2008/layout/LinedList"/>
    <dgm:cxn modelId="{173769BA-CD1F-4CBF-9839-4F53C90DCADD}" srcId="{49AB11DD-A3A2-40AD-9F04-6F04CFB9B19D}" destId="{143A23C6-5A92-4003-BC30-04164EE8658C}" srcOrd="0" destOrd="0" parTransId="{998D3CBB-EAEE-4BDB-847C-D012541C0309}" sibTransId="{75B19CA0-0950-46DA-9754-4EAD8599CCBD}"/>
    <dgm:cxn modelId="{78EF4CF1-B7B5-4F41-9687-6ED85CB9ADDF}" srcId="{49AB11DD-A3A2-40AD-9F04-6F04CFB9B19D}" destId="{3BFEB12F-491F-40B2-A22A-668B201EEDC4}" srcOrd="2" destOrd="0" parTransId="{F7566784-A7D9-464E-AEE3-8EBC4AFD8681}" sibTransId="{54D9BEEA-7631-4BB4-8E36-E6DE9BBEDAA8}"/>
    <dgm:cxn modelId="{F105FAE0-7252-4268-BFBD-8AD9AF21FDC2}" type="presParOf" srcId="{BA04A06C-AB17-4ED0-9AB3-3611E76B2726}" destId="{5BEC38FB-7C2E-4AFD-8FB6-DC2308F428F4}" srcOrd="0" destOrd="0" presId="urn:microsoft.com/office/officeart/2008/layout/LinedList"/>
    <dgm:cxn modelId="{92969EB6-DE62-424C-9DA9-9E8A72A4FA89}" type="presParOf" srcId="{BA04A06C-AB17-4ED0-9AB3-3611E76B2726}" destId="{A07D1257-E605-48BC-9CA0-31D3E10F4436}" srcOrd="1" destOrd="0" presId="urn:microsoft.com/office/officeart/2008/layout/LinedList"/>
    <dgm:cxn modelId="{67B9516D-7762-4151-84DD-7CF22A3CEF6F}" type="presParOf" srcId="{A07D1257-E605-48BC-9CA0-31D3E10F4436}" destId="{28E0B25A-AAF6-4A68-AEEC-DFF312AEC479}" srcOrd="0" destOrd="0" presId="urn:microsoft.com/office/officeart/2008/layout/LinedList"/>
    <dgm:cxn modelId="{3FB1C630-6BF9-487B-80D8-1AB1509D55F5}" type="presParOf" srcId="{A07D1257-E605-48BC-9CA0-31D3E10F4436}" destId="{64ABB728-9B49-40C6-AF0E-1DE3E9457A7B}" srcOrd="1" destOrd="0" presId="urn:microsoft.com/office/officeart/2008/layout/LinedList"/>
    <dgm:cxn modelId="{502AEF53-29B9-4355-AE20-5C71B8386346}" type="presParOf" srcId="{BA04A06C-AB17-4ED0-9AB3-3611E76B2726}" destId="{B44C8647-6F10-4E47-9700-453D1124A058}" srcOrd="2" destOrd="0" presId="urn:microsoft.com/office/officeart/2008/layout/LinedList"/>
    <dgm:cxn modelId="{92AB1D4F-3DD5-4C54-8CDB-1EE5BB915785}" type="presParOf" srcId="{BA04A06C-AB17-4ED0-9AB3-3611E76B2726}" destId="{BFFC3FC3-A16B-4A30-85A0-BFA76161E570}" srcOrd="3" destOrd="0" presId="urn:microsoft.com/office/officeart/2008/layout/LinedList"/>
    <dgm:cxn modelId="{A97002D7-51A3-4613-8DDA-6B1FD0DD2A7F}" type="presParOf" srcId="{BFFC3FC3-A16B-4A30-85A0-BFA76161E570}" destId="{B56DEBF9-F791-49C9-8EBE-69EAF96D271F}" srcOrd="0" destOrd="0" presId="urn:microsoft.com/office/officeart/2008/layout/LinedList"/>
    <dgm:cxn modelId="{F062103E-B392-4899-B6C9-0F643CB50C10}" type="presParOf" srcId="{BFFC3FC3-A16B-4A30-85A0-BFA76161E570}" destId="{0C9974E6-C11B-4AB6-AC07-E826C0FB480E}" srcOrd="1" destOrd="0" presId="urn:microsoft.com/office/officeart/2008/layout/LinedList"/>
    <dgm:cxn modelId="{C5794043-D3BA-49B5-A9A7-8FE6283BFBD9}" type="presParOf" srcId="{BA04A06C-AB17-4ED0-9AB3-3611E76B2726}" destId="{9A9B3B08-6AA7-4FB6-BEA3-75B5BDBFACE4}" srcOrd="4" destOrd="0" presId="urn:microsoft.com/office/officeart/2008/layout/LinedList"/>
    <dgm:cxn modelId="{C86595DF-878A-4FB9-8A93-B557E5134301}" type="presParOf" srcId="{BA04A06C-AB17-4ED0-9AB3-3611E76B2726}" destId="{9D2475E6-613E-4DE1-BFA3-0239DA269342}" srcOrd="5" destOrd="0" presId="urn:microsoft.com/office/officeart/2008/layout/LinedList"/>
    <dgm:cxn modelId="{01B3A348-F53D-436A-97B6-EEFC39115040}" type="presParOf" srcId="{9D2475E6-613E-4DE1-BFA3-0239DA269342}" destId="{AFE3BECD-EA8E-4A0E-8B59-C0BEAB4A6B73}" srcOrd="0" destOrd="0" presId="urn:microsoft.com/office/officeart/2008/layout/LinedList"/>
    <dgm:cxn modelId="{350F8766-DA94-4BD3-AC0C-17F1176CD2C8}" type="presParOf" srcId="{9D2475E6-613E-4DE1-BFA3-0239DA269342}" destId="{C14C8E6A-A702-47E7-A215-1ABF350D86F5}" srcOrd="1" destOrd="0" presId="urn:microsoft.com/office/officeart/2008/layout/LinedList"/>
    <dgm:cxn modelId="{535CAEA1-0077-4C80-9280-1B6650F29867}" type="presParOf" srcId="{BA04A06C-AB17-4ED0-9AB3-3611E76B2726}" destId="{8E846BEF-E9E8-48ED-8DE5-50DA4FB7C41C}" srcOrd="6" destOrd="0" presId="urn:microsoft.com/office/officeart/2008/layout/LinedList"/>
    <dgm:cxn modelId="{4C190D62-EF98-47F7-A7C5-E1ACC5F1F494}" type="presParOf" srcId="{BA04A06C-AB17-4ED0-9AB3-3611E76B2726}" destId="{DB154730-ED36-4DAA-B69C-F1C5E7FAD03F}" srcOrd="7" destOrd="0" presId="urn:microsoft.com/office/officeart/2008/layout/LinedList"/>
    <dgm:cxn modelId="{C8B10D7A-E427-417D-A666-9CEDBB015695}" type="presParOf" srcId="{DB154730-ED36-4DAA-B69C-F1C5E7FAD03F}" destId="{ED1C30BC-9843-4700-BFF8-34FD141A0304}" srcOrd="0" destOrd="0" presId="urn:microsoft.com/office/officeart/2008/layout/LinedList"/>
    <dgm:cxn modelId="{A0780CBE-2C67-41A9-8FFB-4F085DD830AD}" type="presParOf" srcId="{DB154730-ED36-4DAA-B69C-F1C5E7FAD03F}" destId="{4BE4F9F5-130D-4298-8915-1F1BBE3D2F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FC31F8-7F1E-4C9A-8F8E-ABE0864A2A5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0C9FE14-C217-46A3-80B9-BEE8EF177E04}">
      <dgm:prSet/>
      <dgm:spPr/>
      <dgm:t>
        <a:bodyPr/>
        <a:lstStyle/>
        <a:p>
          <a:r>
            <a:rPr lang="en-GB"/>
            <a:t>Definition: Combining qualitative and quantitative approaches for breadth and depth of understanding</a:t>
          </a:r>
          <a:endParaRPr lang="en-US"/>
        </a:p>
      </dgm:t>
    </dgm:pt>
    <dgm:pt modelId="{2AFF6ABE-5ED5-485F-951D-AA3F7A4849A8}" type="parTrans" cxnId="{CB6030E4-6379-41FF-9216-72EED725D1BA}">
      <dgm:prSet/>
      <dgm:spPr/>
      <dgm:t>
        <a:bodyPr/>
        <a:lstStyle/>
        <a:p>
          <a:endParaRPr lang="en-US"/>
        </a:p>
      </dgm:t>
    </dgm:pt>
    <dgm:pt modelId="{8D2918B9-CA47-418F-A79B-326C779EFE1B}" type="sibTrans" cxnId="{CB6030E4-6379-41FF-9216-72EED725D1BA}">
      <dgm:prSet/>
      <dgm:spPr/>
      <dgm:t>
        <a:bodyPr/>
        <a:lstStyle/>
        <a:p>
          <a:endParaRPr lang="en-US"/>
        </a:p>
      </dgm:t>
    </dgm:pt>
    <dgm:pt modelId="{6996D1B4-5BC6-4445-9F28-C021DAE07F36}">
      <dgm:prSet/>
      <dgm:spPr/>
      <dgm:t>
        <a:bodyPr/>
        <a:lstStyle/>
        <a:p>
          <a:r>
            <a:rPr lang="en-GB"/>
            <a:t>Core principles: Collecting both open-ended and closed-ended data, integrating data sets</a:t>
          </a:r>
          <a:endParaRPr lang="en-US"/>
        </a:p>
      </dgm:t>
    </dgm:pt>
    <dgm:pt modelId="{7AD82E05-94B2-4365-8B9C-CA306A2165AB}" type="parTrans" cxnId="{1723B936-B2C7-4EB7-90DA-96DEDF0E03A8}">
      <dgm:prSet/>
      <dgm:spPr/>
      <dgm:t>
        <a:bodyPr/>
        <a:lstStyle/>
        <a:p>
          <a:endParaRPr lang="en-US"/>
        </a:p>
      </dgm:t>
    </dgm:pt>
    <dgm:pt modelId="{0BC7D590-4CB8-4C5D-AE3B-0C0FEB22628C}" type="sibTrans" cxnId="{1723B936-B2C7-4EB7-90DA-96DEDF0E03A8}">
      <dgm:prSet/>
      <dgm:spPr/>
      <dgm:t>
        <a:bodyPr/>
        <a:lstStyle/>
        <a:p>
          <a:endParaRPr lang="en-US"/>
        </a:p>
      </dgm:t>
    </dgm:pt>
    <dgm:pt modelId="{3B3EAB83-1974-4D47-9A6C-5BDB9A4C789A}">
      <dgm:prSet/>
      <dgm:spPr/>
      <dgm:t>
        <a:bodyPr/>
        <a:lstStyle/>
        <a:p>
          <a:r>
            <a:rPr lang="en-GB" dirty="0"/>
            <a:t>Historical context: Evolution from qualitative and quantitative clash</a:t>
          </a:r>
          <a:endParaRPr lang="en-US" dirty="0"/>
        </a:p>
      </dgm:t>
    </dgm:pt>
    <dgm:pt modelId="{D24E9979-3B5F-46A2-A374-37ECD260FF19}" type="parTrans" cxnId="{D83D75E9-6870-4CE9-978F-704E6EFAFEE4}">
      <dgm:prSet/>
      <dgm:spPr/>
      <dgm:t>
        <a:bodyPr/>
        <a:lstStyle/>
        <a:p>
          <a:endParaRPr lang="en-US"/>
        </a:p>
      </dgm:t>
    </dgm:pt>
    <dgm:pt modelId="{0CB27C18-F220-49C4-9788-05810106A8C8}" type="sibTrans" cxnId="{D83D75E9-6870-4CE9-978F-704E6EFAFEE4}">
      <dgm:prSet/>
      <dgm:spPr/>
      <dgm:t>
        <a:bodyPr/>
        <a:lstStyle/>
        <a:p>
          <a:endParaRPr lang="en-US"/>
        </a:p>
      </dgm:t>
    </dgm:pt>
    <dgm:pt modelId="{A7FE95E3-FF95-4E3D-BD61-8AE202EE33F3}" type="pres">
      <dgm:prSet presAssocID="{EDFC31F8-7F1E-4C9A-8F8E-ABE0864A2A5B}" presName="linear" presStyleCnt="0">
        <dgm:presLayoutVars>
          <dgm:animLvl val="lvl"/>
          <dgm:resizeHandles val="exact"/>
        </dgm:presLayoutVars>
      </dgm:prSet>
      <dgm:spPr/>
    </dgm:pt>
    <dgm:pt modelId="{E3B2BFA8-8974-48CF-B544-FBEE3E8A4E42}" type="pres">
      <dgm:prSet presAssocID="{90C9FE14-C217-46A3-80B9-BEE8EF177E04}" presName="parentText" presStyleLbl="node1" presStyleIdx="0" presStyleCnt="3">
        <dgm:presLayoutVars>
          <dgm:chMax val="0"/>
          <dgm:bulletEnabled val="1"/>
        </dgm:presLayoutVars>
      </dgm:prSet>
      <dgm:spPr/>
    </dgm:pt>
    <dgm:pt modelId="{FFE0690A-8961-4327-977C-515007003449}" type="pres">
      <dgm:prSet presAssocID="{8D2918B9-CA47-418F-A79B-326C779EFE1B}" presName="spacer" presStyleCnt="0"/>
      <dgm:spPr/>
    </dgm:pt>
    <dgm:pt modelId="{CA68A868-BDBA-47FD-836C-81D4B69BB999}" type="pres">
      <dgm:prSet presAssocID="{6996D1B4-5BC6-4445-9F28-C021DAE07F36}" presName="parentText" presStyleLbl="node1" presStyleIdx="1" presStyleCnt="3">
        <dgm:presLayoutVars>
          <dgm:chMax val="0"/>
          <dgm:bulletEnabled val="1"/>
        </dgm:presLayoutVars>
      </dgm:prSet>
      <dgm:spPr/>
    </dgm:pt>
    <dgm:pt modelId="{FCC17EF3-9BEC-4598-893A-F028836103A0}" type="pres">
      <dgm:prSet presAssocID="{0BC7D590-4CB8-4C5D-AE3B-0C0FEB22628C}" presName="spacer" presStyleCnt="0"/>
      <dgm:spPr/>
    </dgm:pt>
    <dgm:pt modelId="{FC1B111A-5DFD-4E5E-854F-B12C2B428B34}" type="pres">
      <dgm:prSet presAssocID="{3B3EAB83-1974-4D47-9A6C-5BDB9A4C789A}" presName="parentText" presStyleLbl="node1" presStyleIdx="2" presStyleCnt="3">
        <dgm:presLayoutVars>
          <dgm:chMax val="0"/>
          <dgm:bulletEnabled val="1"/>
        </dgm:presLayoutVars>
      </dgm:prSet>
      <dgm:spPr/>
    </dgm:pt>
  </dgm:ptLst>
  <dgm:cxnLst>
    <dgm:cxn modelId="{3398B717-BCD6-4DF8-B7D9-1FBB4C86BC8D}" type="presOf" srcId="{EDFC31F8-7F1E-4C9A-8F8E-ABE0864A2A5B}" destId="{A7FE95E3-FF95-4E3D-BD61-8AE202EE33F3}" srcOrd="0" destOrd="0" presId="urn:microsoft.com/office/officeart/2005/8/layout/vList2"/>
    <dgm:cxn modelId="{1723B936-B2C7-4EB7-90DA-96DEDF0E03A8}" srcId="{EDFC31F8-7F1E-4C9A-8F8E-ABE0864A2A5B}" destId="{6996D1B4-5BC6-4445-9F28-C021DAE07F36}" srcOrd="1" destOrd="0" parTransId="{7AD82E05-94B2-4365-8B9C-CA306A2165AB}" sibTransId="{0BC7D590-4CB8-4C5D-AE3B-0C0FEB22628C}"/>
    <dgm:cxn modelId="{C774A93A-A1BD-43D6-8901-4B901919D0BF}" type="presOf" srcId="{6996D1B4-5BC6-4445-9F28-C021DAE07F36}" destId="{CA68A868-BDBA-47FD-836C-81D4B69BB999}" srcOrd="0" destOrd="0" presId="urn:microsoft.com/office/officeart/2005/8/layout/vList2"/>
    <dgm:cxn modelId="{3A12DAAC-5402-40C7-A160-1C0C0A51D294}" type="presOf" srcId="{3B3EAB83-1974-4D47-9A6C-5BDB9A4C789A}" destId="{FC1B111A-5DFD-4E5E-854F-B12C2B428B34}" srcOrd="0" destOrd="0" presId="urn:microsoft.com/office/officeart/2005/8/layout/vList2"/>
    <dgm:cxn modelId="{CF09C7DB-0C96-45DE-A339-69D33320A577}" type="presOf" srcId="{90C9FE14-C217-46A3-80B9-BEE8EF177E04}" destId="{E3B2BFA8-8974-48CF-B544-FBEE3E8A4E42}" srcOrd="0" destOrd="0" presId="urn:microsoft.com/office/officeart/2005/8/layout/vList2"/>
    <dgm:cxn modelId="{CB6030E4-6379-41FF-9216-72EED725D1BA}" srcId="{EDFC31F8-7F1E-4C9A-8F8E-ABE0864A2A5B}" destId="{90C9FE14-C217-46A3-80B9-BEE8EF177E04}" srcOrd="0" destOrd="0" parTransId="{2AFF6ABE-5ED5-485F-951D-AA3F7A4849A8}" sibTransId="{8D2918B9-CA47-418F-A79B-326C779EFE1B}"/>
    <dgm:cxn modelId="{D83D75E9-6870-4CE9-978F-704E6EFAFEE4}" srcId="{EDFC31F8-7F1E-4C9A-8F8E-ABE0864A2A5B}" destId="{3B3EAB83-1974-4D47-9A6C-5BDB9A4C789A}" srcOrd="2" destOrd="0" parTransId="{D24E9979-3B5F-46A2-A374-37ECD260FF19}" sibTransId="{0CB27C18-F220-49C4-9788-05810106A8C8}"/>
    <dgm:cxn modelId="{5016279F-7714-4833-89BB-25B2EFE2B14C}" type="presParOf" srcId="{A7FE95E3-FF95-4E3D-BD61-8AE202EE33F3}" destId="{E3B2BFA8-8974-48CF-B544-FBEE3E8A4E42}" srcOrd="0" destOrd="0" presId="urn:microsoft.com/office/officeart/2005/8/layout/vList2"/>
    <dgm:cxn modelId="{8CE4B215-2D36-47AB-BA2E-2474E90836FD}" type="presParOf" srcId="{A7FE95E3-FF95-4E3D-BD61-8AE202EE33F3}" destId="{FFE0690A-8961-4327-977C-515007003449}" srcOrd="1" destOrd="0" presId="urn:microsoft.com/office/officeart/2005/8/layout/vList2"/>
    <dgm:cxn modelId="{14199E9B-42E9-4F2B-B37F-F3ACA05B4E11}" type="presParOf" srcId="{A7FE95E3-FF95-4E3D-BD61-8AE202EE33F3}" destId="{CA68A868-BDBA-47FD-836C-81D4B69BB999}" srcOrd="2" destOrd="0" presId="urn:microsoft.com/office/officeart/2005/8/layout/vList2"/>
    <dgm:cxn modelId="{748AC297-23AB-418E-9B32-0D1B4DB9BEBA}" type="presParOf" srcId="{A7FE95E3-FF95-4E3D-BD61-8AE202EE33F3}" destId="{FCC17EF3-9BEC-4598-893A-F028836103A0}" srcOrd="3" destOrd="0" presId="urn:microsoft.com/office/officeart/2005/8/layout/vList2"/>
    <dgm:cxn modelId="{7AC28790-07F3-486B-BF2F-8B0846C9A8C6}" type="presParOf" srcId="{A7FE95E3-FF95-4E3D-BD61-8AE202EE33F3}" destId="{FC1B111A-5DFD-4E5E-854F-B12C2B428B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10700A-6FC7-4CA8-8A49-511AF7ABA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B5FDD79-5831-4D60-B6C2-1A9799AA99BD}">
      <dgm:prSet/>
      <dgm:spPr/>
      <dgm:t>
        <a:bodyPr/>
        <a:lstStyle/>
        <a:p>
          <a:r>
            <a:rPr lang="en-GB"/>
            <a:t>Research question alignment: Ensuring design fits the research problem</a:t>
          </a:r>
          <a:endParaRPr lang="en-US"/>
        </a:p>
      </dgm:t>
    </dgm:pt>
    <dgm:pt modelId="{E79B0637-62F5-4CC3-9E7A-5A56C8190987}" type="parTrans" cxnId="{7C9D04F3-8F53-4753-AF81-59583474E978}">
      <dgm:prSet/>
      <dgm:spPr/>
      <dgm:t>
        <a:bodyPr/>
        <a:lstStyle/>
        <a:p>
          <a:endParaRPr lang="en-US"/>
        </a:p>
      </dgm:t>
    </dgm:pt>
    <dgm:pt modelId="{227DEC8E-5730-4504-8D9C-71162E91CD81}" type="sibTrans" cxnId="{7C9D04F3-8F53-4753-AF81-59583474E978}">
      <dgm:prSet/>
      <dgm:spPr/>
      <dgm:t>
        <a:bodyPr/>
        <a:lstStyle/>
        <a:p>
          <a:endParaRPr lang="en-US"/>
        </a:p>
      </dgm:t>
    </dgm:pt>
    <dgm:pt modelId="{1B7FECB0-EC6A-4943-97D3-326AE28AB3A0}">
      <dgm:prSet/>
      <dgm:spPr/>
      <dgm:t>
        <a:bodyPr/>
        <a:lstStyle/>
        <a:p>
          <a:r>
            <a:rPr lang="en-GB"/>
            <a:t>Disciplinary norms and precedents: Considering popular designs in the field* next slide</a:t>
          </a:r>
          <a:endParaRPr lang="en-US"/>
        </a:p>
      </dgm:t>
    </dgm:pt>
    <dgm:pt modelId="{911B5B1C-2927-4140-B6B0-755529D0F118}" type="parTrans" cxnId="{E4F99738-8377-41D1-AAC3-0C87999F5A7F}">
      <dgm:prSet/>
      <dgm:spPr/>
      <dgm:t>
        <a:bodyPr/>
        <a:lstStyle/>
        <a:p>
          <a:endParaRPr lang="en-US"/>
        </a:p>
      </dgm:t>
    </dgm:pt>
    <dgm:pt modelId="{58048654-76C3-421A-B482-46AA9888986C}" type="sibTrans" cxnId="{E4F99738-8377-41D1-AAC3-0C87999F5A7F}">
      <dgm:prSet/>
      <dgm:spPr/>
      <dgm:t>
        <a:bodyPr/>
        <a:lstStyle/>
        <a:p>
          <a:endParaRPr lang="en-US"/>
        </a:p>
      </dgm:t>
    </dgm:pt>
    <dgm:pt modelId="{ABE55113-A57F-44EF-B13F-178D81B8F6EB}">
      <dgm:prSet/>
      <dgm:spPr/>
      <dgm:t>
        <a:bodyPr/>
        <a:lstStyle/>
        <a:p>
          <a:r>
            <a:rPr lang="en-GB"/>
            <a:t>Practical considerations: Assessing feasibility, resources, time, and expertise</a:t>
          </a:r>
          <a:endParaRPr lang="en-US"/>
        </a:p>
      </dgm:t>
    </dgm:pt>
    <dgm:pt modelId="{208D7681-A298-49A2-9A99-B6707392FBFC}" type="parTrans" cxnId="{27CAC70B-3320-4039-86E5-586EF38F5760}">
      <dgm:prSet/>
      <dgm:spPr/>
      <dgm:t>
        <a:bodyPr/>
        <a:lstStyle/>
        <a:p>
          <a:endParaRPr lang="en-US"/>
        </a:p>
      </dgm:t>
    </dgm:pt>
    <dgm:pt modelId="{0D7DB2AD-A3C3-438B-9D53-D30B8098776C}" type="sibTrans" cxnId="{27CAC70B-3320-4039-86E5-586EF38F5760}">
      <dgm:prSet/>
      <dgm:spPr/>
      <dgm:t>
        <a:bodyPr/>
        <a:lstStyle/>
        <a:p>
          <a:endParaRPr lang="en-US"/>
        </a:p>
      </dgm:t>
    </dgm:pt>
    <dgm:pt modelId="{9540A4E4-B8C2-417D-A94F-79B8241C5634}" type="pres">
      <dgm:prSet presAssocID="{B810700A-6FC7-4CA8-8A49-511AF7ABAA3C}" presName="vert0" presStyleCnt="0">
        <dgm:presLayoutVars>
          <dgm:dir/>
          <dgm:animOne val="branch"/>
          <dgm:animLvl val="lvl"/>
        </dgm:presLayoutVars>
      </dgm:prSet>
      <dgm:spPr/>
    </dgm:pt>
    <dgm:pt modelId="{2050E820-E4E8-4D68-B944-992826DAACA3}" type="pres">
      <dgm:prSet presAssocID="{9B5FDD79-5831-4D60-B6C2-1A9799AA99BD}" presName="thickLine" presStyleLbl="alignNode1" presStyleIdx="0" presStyleCnt="3"/>
      <dgm:spPr/>
    </dgm:pt>
    <dgm:pt modelId="{40F42EBA-ECB7-442F-BC82-3CB746A874B2}" type="pres">
      <dgm:prSet presAssocID="{9B5FDD79-5831-4D60-B6C2-1A9799AA99BD}" presName="horz1" presStyleCnt="0"/>
      <dgm:spPr/>
    </dgm:pt>
    <dgm:pt modelId="{C05D6641-8CF7-4777-BF4E-38F44199E13D}" type="pres">
      <dgm:prSet presAssocID="{9B5FDD79-5831-4D60-B6C2-1A9799AA99BD}" presName="tx1" presStyleLbl="revTx" presStyleIdx="0" presStyleCnt="3"/>
      <dgm:spPr/>
    </dgm:pt>
    <dgm:pt modelId="{056B0EFB-2890-405E-8042-E14EC5B43EB9}" type="pres">
      <dgm:prSet presAssocID="{9B5FDD79-5831-4D60-B6C2-1A9799AA99BD}" presName="vert1" presStyleCnt="0"/>
      <dgm:spPr/>
    </dgm:pt>
    <dgm:pt modelId="{E6A5DEC3-7486-466C-A599-8CB33D4DAD75}" type="pres">
      <dgm:prSet presAssocID="{1B7FECB0-EC6A-4943-97D3-326AE28AB3A0}" presName="thickLine" presStyleLbl="alignNode1" presStyleIdx="1" presStyleCnt="3"/>
      <dgm:spPr/>
    </dgm:pt>
    <dgm:pt modelId="{4A0DBA99-249A-439E-A62B-A6A28B30B192}" type="pres">
      <dgm:prSet presAssocID="{1B7FECB0-EC6A-4943-97D3-326AE28AB3A0}" presName="horz1" presStyleCnt="0"/>
      <dgm:spPr/>
    </dgm:pt>
    <dgm:pt modelId="{84217D0C-7CF3-467A-B916-DCDDA9A2CCC4}" type="pres">
      <dgm:prSet presAssocID="{1B7FECB0-EC6A-4943-97D3-326AE28AB3A0}" presName="tx1" presStyleLbl="revTx" presStyleIdx="1" presStyleCnt="3"/>
      <dgm:spPr/>
    </dgm:pt>
    <dgm:pt modelId="{1F5FFADD-104D-486C-B117-914625BF1F21}" type="pres">
      <dgm:prSet presAssocID="{1B7FECB0-EC6A-4943-97D3-326AE28AB3A0}" presName="vert1" presStyleCnt="0"/>
      <dgm:spPr/>
    </dgm:pt>
    <dgm:pt modelId="{EE939CDB-B830-47D1-85C4-A170C2199C5F}" type="pres">
      <dgm:prSet presAssocID="{ABE55113-A57F-44EF-B13F-178D81B8F6EB}" presName="thickLine" presStyleLbl="alignNode1" presStyleIdx="2" presStyleCnt="3"/>
      <dgm:spPr/>
    </dgm:pt>
    <dgm:pt modelId="{BF3167AA-3544-4318-A3C9-7EF1A7610750}" type="pres">
      <dgm:prSet presAssocID="{ABE55113-A57F-44EF-B13F-178D81B8F6EB}" presName="horz1" presStyleCnt="0"/>
      <dgm:spPr/>
    </dgm:pt>
    <dgm:pt modelId="{F539FC47-36F6-46EA-BC9E-57AAF138511A}" type="pres">
      <dgm:prSet presAssocID="{ABE55113-A57F-44EF-B13F-178D81B8F6EB}" presName="tx1" presStyleLbl="revTx" presStyleIdx="2" presStyleCnt="3"/>
      <dgm:spPr/>
    </dgm:pt>
    <dgm:pt modelId="{CD245C4E-68D1-494D-9A95-66123D9AF020}" type="pres">
      <dgm:prSet presAssocID="{ABE55113-A57F-44EF-B13F-178D81B8F6EB}" presName="vert1" presStyleCnt="0"/>
      <dgm:spPr/>
    </dgm:pt>
  </dgm:ptLst>
  <dgm:cxnLst>
    <dgm:cxn modelId="{27CAC70B-3320-4039-86E5-586EF38F5760}" srcId="{B810700A-6FC7-4CA8-8A49-511AF7ABAA3C}" destId="{ABE55113-A57F-44EF-B13F-178D81B8F6EB}" srcOrd="2" destOrd="0" parTransId="{208D7681-A298-49A2-9A99-B6707392FBFC}" sibTransId="{0D7DB2AD-A3C3-438B-9D53-D30B8098776C}"/>
    <dgm:cxn modelId="{7ECC1924-6967-4DF7-96FE-A9767524C5DF}" type="presOf" srcId="{1B7FECB0-EC6A-4943-97D3-326AE28AB3A0}" destId="{84217D0C-7CF3-467A-B916-DCDDA9A2CCC4}" srcOrd="0" destOrd="0" presId="urn:microsoft.com/office/officeart/2008/layout/LinedList"/>
    <dgm:cxn modelId="{D63B0C2E-EA25-455B-8D09-B9C54A90147C}" type="presOf" srcId="{9B5FDD79-5831-4D60-B6C2-1A9799AA99BD}" destId="{C05D6641-8CF7-4777-BF4E-38F44199E13D}" srcOrd="0" destOrd="0" presId="urn:microsoft.com/office/officeart/2008/layout/LinedList"/>
    <dgm:cxn modelId="{E4F99738-8377-41D1-AAC3-0C87999F5A7F}" srcId="{B810700A-6FC7-4CA8-8A49-511AF7ABAA3C}" destId="{1B7FECB0-EC6A-4943-97D3-326AE28AB3A0}" srcOrd="1" destOrd="0" parTransId="{911B5B1C-2927-4140-B6B0-755529D0F118}" sibTransId="{58048654-76C3-421A-B482-46AA9888986C}"/>
    <dgm:cxn modelId="{11B96051-C757-44B2-BD72-C1F10077607E}" type="presOf" srcId="{ABE55113-A57F-44EF-B13F-178D81B8F6EB}" destId="{F539FC47-36F6-46EA-BC9E-57AAF138511A}" srcOrd="0" destOrd="0" presId="urn:microsoft.com/office/officeart/2008/layout/LinedList"/>
    <dgm:cxn modelId="{398D92B7-F1D5-4972-828C-67B610FDC1EB}" type="presOf" srcId="{B810700A-6FC7-4CA8-8A49-511AF7ABAA3C}" destId="{9540A4E4-B8C2-417D-A94F-79B8241C5634}" srcOrd="0" destOrd="0" presId="urn:microsoft.com/office/officeart/2008/layout/LinedList"/>
    <dgm:cxn modelId="{7C9D04F3-8F53-4753-AF81-59583474E978}" srcId="{B810700A-6FC7-4CA8-8A49-511AF7ABAA3C}" destId="{9B5FDD79-5831-4D60-B6C2-1A9799AA99BD}" srcOrd="0" destOrd="0" parTransId="{E79B0637-62F5-4CC3-9E7A-5A56C8190987}" sibTransId="{227DEC8E-5730-4504-8D9C-71162E91CD81}"/>
    <dgm:cxn modelId="{EFA8727D-5357-44DB-87CC-2EA2DC21E2E1}" type="presParOf" srcId="{9540A4E4-B8C2-417D-A94F-79B8241C5634}" destId="{2050E820-E4E8-4D68-B944-992826DAACA3}" srcOrd="0" destOrd="0" presId="urn:microsoft.com/office/officeart/2008/layout/LinedList"/>
    <dgm:cxn modelId="{969132E7-8774-4F8E-815B-6C39C8B2B5A3}" type="presParOf" srcId="{9540A4E4-B8C2-417D-A94F-79B8241C5634}" destId="{40F42EBA-ECB7-442F-BC82-3CB746A874B2}" srcOrd="1" destOrd="0" presId="urn:microsoft.com/office/officeart/2008/layout/LinedList"/>
    <dgm:cxn modelId="{3B9052D0-DD70-467E-B798-546E182D2D19}" type="presParOf" srcId="{40F42EBA-ECB7-442F-BC82-3CB746A874B2}" destId="{C05D6641-8CF7-4777-BF4E-38F44199E13D}" srcOrd="0" destOrd="0" presId="urn:microsoft.com/office/officeart/2008/layout/LinedList"/>
    <dgm:cxn modelId="{F0613393-2995-4BD9-A356-1638A75DCA40}" type="presParOf" srcId="{40F42EBA-ECB7-442F-BC82-3CB746A874B2}" destId="{056B0EFB-2890-405E-8042-E14EC5B43EB9}" srcOrd="1" destOrd="0" presId="urn:microsoft.com/office/officeart/2008/layout/LinedList"/>
    <dgm:cxn modelId="{0B02C261-D860-45EF-BA37-A96724DBD914}" type="presParOf" srcId="{9540A4E4-B8C2-417D-A94F-79B8241C5634}" destId="{E6A5DEC3-7486-466C-A599-8CB33D4DAD75}" srcOrd="2" destOrd="0" presId="urn:microsoft.com/office/officeart/2008/layout/LinedList"/>
    <dgm:cxn modelId="{CB383A77-9991-4457-AECD-9C9A1E04CE8E}" type="presParOf" srcId="{9540A4E4-B8C2-417D-A94F-79B8241C5634}" destId="{4A0DBA99-249A-439E-A62B-A6A28B30B192}" srcOrd="3" destOrd="0" presId="urn:microsoft.com/office/officeart/2008/layout/LinedList"/>
    <dgm:cxn modelId="{FD49CD6A-82B3-4A0C-B3FC-D13A60556E9C}" type="presParOf" srcId="{4A0DBA99-249A-439E-A62B-A6A28B30B192}" destId="{84217D0C-7CF3-467A-B916-DCDDA9A2CCC4}" srcOrd="0" destOrd="0" presId="urn:microsoft.com/office/officeart/2008/layout/LinedList"/>
    <dgm:cxn modelId="{ED9B7EC1-1870-4E48-B284-8B18B798D379}" type="presParOf" srcId="{4A0DBA99-249A-439E-A62B-A6A28B30B192}" destId="{1F5FFADD-104D-486C-B117-914625BF1F21}" srcOrd="1" destOrd="0" presId="urn:microsoft.com/office/officeart/2008/layout/LinedList"/>
    <dgm:cxn modelId="{64129737-A897-48DB-8F4E-E3B5347D77B7}" type="presParOf" srcId="{9540A4E4-B8C2-417D-A94F-79B8241C5634}" destId="{EE939CDB-B830-47D1-85C4-A170C2199C5F}" srcOrd="4" destOrd="0" presId="urn:microsoft.com/office/officeart/2008/layout/LinedList"/>
    <dgm:cxn modelId="{38BF2D9B-CEA3-46BC-BE0E-28E861A04614}" type="presParOf" srcId="{9540A4E4-B8C2-417D-A94F-79B8241C5634}" destId="{BF3167AA-3544-4318-A3C9-7EF1A7610750}" srcOrd="5" destOrd="0" presId="urn:microsoft.com/office/officeart/2008/layout/LinedList"/>
    <dgm:cxn modelId="{6722DA2A-4D7F-44B2-8AF8-45FDEADFAE6E}" type="presParOf" srcId="{BF3167AA-3544-4318-A3C9-7EF1A7610750}" destId="{F539FC47-36F6-46EA-BC9E-57AAF138511A}" srcOrd="0" destOrd="0" presId="urn:microsoft.com/office/officeart/2008/layout/LinedList"/>
    <dgm:cxn modelId="{7F694C8A-F065-454E-A389-2B19E55C8621}" type="presParOf" srcId="{BF3167AA-3544-4318-A3C9-7EF1A7610750}" destId="{CD245C4E-68D1-494D-9A95-66123D9AF0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A8BABC-4C30-4CC9-8643-63E6FF5BF01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88988843-8667-46CE-BA60-8008A6098670}">
      <dgm:prSet/>
      <dgm:spPr/>
      <dgm:t>
        <a:bodyPr/>
        <a:lstStyle/>
        <a:p>
          <a:r>
            <a:rPr lang="en-GB"/>
            <a:t>Quantitative and qualitative data collection methods: Surveys, interviews, focus groups, etc.</a:t>
          </a:r>
          <a:endParaRPr lang="en-US"/>
        </a:p>
      </dgm:t>
    </dgm:pt>
    <dgm:pt modelId="{0F6C8F8F-D777-4F71-AD81-6EBA187200A7}" type="parTrans" cxnId="{2DFC760A-4EC4-4EF2-A205-7A3030A7B1AB}">
      <dgm:prSet/>
      <dgm:spPr/>
      <dgm:t>
        <a:bodyPr/>
        <a:lstStyle/>
        <a:p>
          <a:endParaRPr lang="en-US"/>
        </a:p>
      </dgm:t>
    </dgm:pt>
    <dgm:pt modelId="{482DD24E-EBFC-4BD4-93D2-72F542FA6662}" type="sibTrans" cxnId="{2DFC760A-4EC4-4EF2-A205-7A3030A7B1AB}">
      <dgm:prSet/>
      <dgm:spPr/>
      <dgm:t>
        <a:bodyPr/>
        <a:lstStyle/>
        <a:p>
          <a:endParaRPr lang="en-US"/>
        </a:p>
      </dgm:t>
    </dgm:pt>
    <dgm:pt modelId="{BA9BCFDA-5B4C-46AD-B9BD-93995239F940}">
      <dgm:prSet/>
      <dgm:spPr/>
      <dgm:t>
        <a:bodyPr/>
        <a:lstStyle/>
        <a:p>
          <a:r>
            <a:rPr lang="en-GB"/>
            <a:t>Integration techniques for data analysis: Merging, connecting, or embedding data</a:t>
          </a:r>
          <a:endParaRPr lang="en-US"/>
        </a:p>
      </dgm:t>
    </dgm:pt>
    <dgm:pt modelId="{A76FFBAB-3C63-43EE-8D76-19EA3CF89F58}" type="parTrans" cxnId="{CBF4DBF6-4BA5-4D17-A758-107680FC3D07}">
      <dgm:prSet/>
      <dgm:spPr/>
      <dgm:t>
        <a:bodyPr/>
        <a:lstStyle/>
        <a:p>
          <a:endParaRPr lang="en-US"/>
        </a:p>
      </dgm:t>
    </dgm:pt>
    <dgm:pt modelId="{49B66132-5046-4537-8100-056CB9687052}" type="sibTrans" cxnId="{CBF4DBF6-4BA5-4D17-A758-107680FC3D07}">
      <dgm:prSet/>
      <dgm:spPr/>
      <dgm:t>
        <a:bodyPr/>
        <a:lstStyle/>
        <a:p>
          <a:endParaRPr lang="en-US"/>
        </a:p>
      </dgm:t>
    </dgm:pt>
    <dgm:pt modelId="{D101AF79-458C-4806-8FCF-67EF38DA8EFE}">
      <dgm:prSet/>
      <dgm:spPr/>
      <dgm:t>
        <a:bodyPr/>
        <a:lstStyle/>
        <a:p>
          <a:r>
            <a:rPr lang="en-GB"/>
            <a:t>Use of software in mixed methods analysis: NVivo, SPSS, etc.</a:t>
          </a:r>
          <a:endParaRPr lang="en-US"/>
        </a:p>
      </dgm:t>
    </dgm:pt>
    <dgm:pt modelId="{A1AE622B-4362-4844-B468-479782D91587}" type="parTrans" cxnId="{CFA4C73C-78BD-47A7-B09D-B19BAE23BCD2}">
      <dgm:prSet/>
      <dgm:spPr/>
      <dgm:t>
        <a:bodyPr/>
        <a:lstStyle/>
        <a:p>
          <a:endParaRPr lang="en-US"/>
        </a:p>
      </dgm:t>
    </dgm:pt>
    <dgm:pt modelId="{4A745922-F2C5-432C-9FEF-08F1F7278AD6}" type="sibTrans" cxnId="{CFA4C73C-78BD-47A7-B09D-B19BAE23BCD2}">
      <dgm:prSet/>
      <dgm:spPr/>
      <dgm:t>
        <a:bodyPr/>
        <a:lstStyle/>
        <a:p>
          <a:endParaRPr lang="en-US"/>
        </a:p>
      </dgm:t>
    </dgm:pt>
    <dgm:pt modelId="{D7DF4029-5A50-4692-A74B-116360C0C34D}" type="pres">
      <dgm:prSet presAssocID="{73A8BABC-4C30-4CC9-8643-63E6FF5BF01E}" presName="vert0" presStyleCnt="0">
        <dgm:presLayoutVars>
          <dgm:dir/>
          <dgm:animOne val="branch"/>
          <dgm:animLvl val="lvl"/>
        </dgm:presLayoutVars>
      </dgm:prSet>
      <dgm:spPr/>
    </dgm:pt>
    <dgm:pt modelId="{CA002213-FD2A-497B-ADD1-6551712FCF64}" type="pres">
      <dgm:prSet presAssocID="{88988843-8667-46CE-BA60-8008A6098670}" presName="thickLine" presStyleLbl="alignNode1" presStyleIdx="0" presStyleCnt="3"/>
      <dgm:spPr/>
    </dgm:pt>
    <dgm:pt modelId="{B258831F-DABA-4E08-998E-B77E607706F1}" type="pres">
      <dgm:prSet presAssocID="{88988843-8667-46CE-BA60-8008A6098670}" presName="horz1" presStyleCnt="0"/>
      <dgm:spPr/>
    </dgm:pt>
    <dgm:pt modelId="{4F4A9BE2-A5ED-4D41-87A8-5A4005D02D00}" type="pres">
      <dgm:prSet presAssocID="{88988843-8667-46CE-BA60-8008A6098670}" presName="tx1" presStyleLbl="revTx" presStyleIdx="0" presStyleCnt="3"/>
      <dgm:spPr/>
    </dgm:pt>
    <dgm:pt modelId="{0704E315-0C83-4F2C-846B-50237001626F}" type="pres">
      <dgm:prSet presAssocID="{88988843-8667-46CE-BA60-8008A6098670}" presName="vert1" presStyleCnt="0"/>
      <dgm:spPr/>
    </dgm:pt>
    <dgm:pt modelId="{ADD182A0-9DAF-4171-ABB3-B029BF5C6933}" type="pres">
      <dgm:prSet presAssocID="{BA9BCFDA-5B4C-46AD-B9BD-93995239F940}" presName="thickLine" presStyleLbl="alignNode1" presStyleIdx="1" presStyleCnt="3"/>
      <dgm:spPr/>
    </dgm:pt>
    <dgm:pt modelId="{05405ECD-BD4C-44D6-BA18-CE206FADAE67}" type="pres">
      <dgm:prSet presAssocID="{BA9BCFDA-5B4C-46AD-B9BD-93995239F940}" presName="horz1" presStyleCnt="0"/>
      <dgm:spPr/>
    </dgm:pt>
    <dgm:pt modelId="{03BD4C72-2346-4885-B116-C6BB80A3E26E}" type="pres">
      <dgm:prSet presAssocID="{BA9BCFDA-5B4C-46AD-B9BD-93995239F940}" presName="tx1" presStyleLbl="revTx" presStyleIdx="1" presStyleCnt="3"/>
      <dgm:spPr/>
    </dgm:pt>
    <dgm:pt modelId="{5AA1CB07-FA2C-4AC6-9308-DF8513FBD9B3}" type="pres">
      <dgm:prSet presAssocID="{BA9BCFDA-5B4C-46AD-B9BD-93995239F940}" presName="vert1" presStyleCnt="0"/>
      <dgm:spPr/>
    </dgm:pt>
    <dgm:pt modelId="{8F3C3095-8BA7-4024-A008-3681204729B2}" type="pres">
      <dgm:prSet presAssocID="{D101AF79-458C-4806-8FCF-67EF38DA8EFE}" presName="thickLine" presStyleLbl="alignNode1" presStyleIdx="2" presStyleCnt="3"/>
      <dgm:spPr/>
    </dgm:pt>
    <dgm:pt modelId="{EF44699E-57F8-4AC2-A427-4134169DBA54}" type="pres">
      <dgm:prSet presAssocID="{D101AF79-458C-4806-8FCF-67EF38DA8EFE}" presName="horz1" presStyleCnt="0"/>
      <dgm:spPr/>
    </dgm:pt>
    <dgm:pt modelId="{06C35A1A-4BA8-4AB1-BF23-361C7BBBFCF8}" type="pres">
      <dgm:prSet presAssocID="{D101AF79-458C-4806-8FCF-67EF38DA8EFE}" presName="tx1" presStyleLbl="revTx" presStyleIdx="2" presStyleCnt="3"/>
      <dgm:spPr/>
    </dgm:pt>
    <dgm:pt modelId="{9B281E1B-5846-424B-B172-7D3D9D9C5FB9}" type="pres">
      <dgm:prSet presAssocID="{D101AF79-458C-4806-8FCF-67EF38DA8EFE}" presName="vert1" presStyleCnt="0"/>
      <dgm:spPr/>
    </dgm:pt>
  </dgm:ptLst>
  <dgm:cxnLst>
    <dgm:cxn modelId="{5475D406-09CB-473B-8E18-C9D347454B18}" type="presOf" srcId="{73A8BABC-4C30-4CC9-8643-63E6FF5BF01E}" destId="{D7DF4029-5A50-4692-A74B-116360C0C34D}" srcOrd="0" destOrd="0" presId="urn:microsoft.com/office/officeart/2008/layout/LinedList"/>
    <dgm:cxn modelId="{2DFC760A-4EC4-4EF2-A205-7A3030A7B1AB}" srcId="{73A8BABC-4C30-4CC9-8643-63E6FF5BF01E}" destId="{88988843-8667-46CE-BA60-8008A6098670}" srcOrd="0" destOrd="0" parTransId="{0F6C8F8F-D777-4F71-AD81-6EBA187200A7}" sibTransId="{482DD24E-EBFC-4BD4-93D2-72F542FA6662}"/>
    <dgm:cxn modelId="{CFA4C73C-78BD-47A7-B09D-B19BAE23BCD2}" srcId="{73A8BABC-4C30-4CC9-8643-63E6FF5BF01E}" destId="{D101AF79-458C-4806-8FCF-67EF38DA8EFE}" srcOrd="2" destOrd="0" parTransId="{A1AE622B-4362-4844-B468-479782D91587}" sibTransId="{4A745922-F2C5-432C-9FEF-08F1F7278AD6}"/>
    <dgm:cxn modelId="{0CEFA583-CDF7-431D-8517-EC7850A22BC1}" type="presOf" srcId="{BA9BCFDA-5B4C-46AD-B9BD-93995239F940}" destId="{03BD4C72-2346-4885-B116-C6BB80A3E26E}" srcOrd="0" destOrd="0" presId="urn:microsoft.com/office/officeart/2008/layout/LinedList"/>
    <dgm:cxn modelId="{76000FA0-4993-4900-93DC-3BB22984C458}" type="presOf" srcId="{88988843-8667-46CE-BA60-8008A6098670}" destId="{4F4A9BE2-A5ED-4D41-87A8-5A4005D02D00}" srcOrd="0" destOrd="0" presId="urn:microsoft.com/office/officeart/2008/layout/LinedList"/>
    <dgm:cxn modelId="{4C5E9AB6-3035-4DBF-AB31-B0663D1E8BAD}" type="presOf" srcId="{D101AF79-458C-4806-8FCF-67EF38DA8EFE}" destId="{06C35A1A-4BA8-4AB1-BF23-361C7BBBFCF8}" srcOrd="0" destOrd="0" presId="urn:microsoft.com/office/officeart/2008/layout/LinedList"/>
    <dgm:cxn modelId="{CBF4DBF6-4BA5-4D17-A758-107680FC3D07}" srcId="{73A8BABC-4C30-4CC9-8643-63E6FF5BF01E}" destId="{BA9BCFDA-5B4C-46AD-B9BD-93995239F940}" srcOrd="1" destOrd="0" parTransId="{A76FFBAB-3C63-43EE-8D76-19EA3CF89F58}" sibTransId="{49B66132-5046-4537-8100-056CB9687052}"/>
    <dgm:cxn modelId="{A7512682-60A6-46AE-8B9D-BE52A3A54B8C}" type="presParOf" srcId="{D7DF4029-5A50-4692-A74B-116360C0C34D}" destId="{CA002213-FD2A-497B-ADD1-6551712FCF64}" srcOrd="0" destOrd="0" presId="urn:microsoft.com/office/officeart/2008/layout/LinedList"/>
    <dgm:cxn modelId="{257B00FE-6BA1-4995-BE39-C48C7BE6BB06}" type="presParOf" srcId="{D7DF4029-5A50-4692-A74B-116360C0C34D}" destId="{B258831F-DABA-4E08-998E-B77E607706F1}" srcOrd="1" destOrd="0" presId="urn:microsoft.com/office/officeart/2008/layout/LinedList"/>
    <dgm:cxn modelId="{473E9FD0-3ED1-4D91-9CAB-1BE6DA53B9D3}" type="presParOf" srcId="{B258831F-DABA-4E08-998E-B77E607706F1}" destId="{4F4A9BE2-A5ED-4D41-87A8-5A4005D02D00}" srcOrd="0" destOrd="0" presId="urn:microsoft.com/office/officeart/2008/layout/LinedList"/>
    <dgm:cxn modelId="{70AB481A-5845-4A01-89B3-D66D72BBF986}" type="presParOf" srcId="{B258831F-DABA-4E08-998E-B77E607706F1}" destId="{0704E315-0C83-4F2C-846B-50237001626F}" srcOrd="1" destOrd="0" presId="urn:microsoft.com/office/officeart/2008/layout/LinedList"/>
    <dgm:cxn modelId="{29A6772C-F3E7-4675-9E70-1FC79E82D6DF}" type="presParOf" srcId="{D7DF4029-5A50-4692-A74B-116360C0C34D}" destId="{ADD182A0-9DAF-4171-ABB3-B029BF5C6933}" srcOrd="2" destOrd="0" presId="urn:microsoft.com/office/officeart/2008/layout/LinedList"/>
    <dgm:cxn modelId="{54BD9380-B5DD-44CF-9B68-01E49DD38A76}" type="presParOf" srcId="{D7DF4029-5A50-4692-A74B-116360C0C34D}" destId="{05405ECD-BD4C-44D6-BA18-CE206FADAE67}" srcOrd="3" destOrd="0" presId="urn:microsoft.com/office/officeart/2008/layout/LinedList"/>
    <dgm:cxn modelId="{52DE817E-ED04-4216-883B-DB9A90163A50}" type="presParOf" srcId="{05405ECD-BD4C-44D6-BA18-CE206FADAE67}" destId="{03BD4C72-2346-4885-B116-C6BB80A3E26E}" srcOrd="0" destOrd="0" presId="urn:microsoft.com/office/officeart/2008/layout/LinedList"/>
    <dgm:cxn modelId="{43888073-AA77-46D5-BAFE-2805771B9883}" type="presParOf" srcId="{05405ECD-BD4C-44D6-BA18-CE206FADAE67}" destId="{5AA1CB07-FA2C-4AC6-9308-DF8513FBD9B3}" srcOrd="1" destOrd="0" presId="urn:microsoft.com/office/officeart/2008/layout/LinedList"/>
    <dgm:cxn modelId="{EEA3CB18-F3F8-4A2A-8973-0A51F75DA5A8}" type="presParOf" srcId="{D7DF4029-5A50-4692-A74B-116360C0C34D}" destId="{8F3C3095-8BA7-4024-A008-3681204729B2}" srcOrd="4" destOrd="0" presId="urn:microsoft.com/office/officeart/2008/layout/LinedList"/>
    <dgm:cxn modelId="{7B6F0C7D-7677-4CBC-85E7-7A0C47968CE5}" type="presParOf" srcId="{D7DF4029-5A50-4692-A74B-116360C0C34D}" destId="{EF44699E-57F8-4AC2-A427-4134169DBA54}" srcOrd="5" destOrd="0" presId="urn:microsoft.com/office/officeart/2008/layout/LinedList"/>
    <dgm:cxn modelId="{DB790F4A-FC3A-4A93-89B2-466E835C1A9F}" type="presParOf" srcId="{EF44699E-57F8-4AC2-A427-4134169DBA54}" destId="{06C35A1A-4BA8-4AB1-BF23-361C7BBBFCF8}" srcOrd="0" destOrd="0" presId="urn:microsoft.com/office/officeart/2008/layout/LinedList"/>
    <dgm:cxn modelId="{F75C655B-2BE9-40D6-BD7A-958DEFD50CB2}" type="presParOf" srcId="{EF44699E-57F8-4AC2-A427-4134169DBA54}" destId="{9B281E1B-5846-424B-B172-7D3D9D9C5F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8155B2-F86E-4276-AE11-51A332C2DF1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5537568-5315-49FA-BF6D-42E3D057DA90}">
      <dgm:prSet/>
      <dgm:spPr/>
      <dgm:t>
        <a:bodyPr/>
        <a:lstStyle/>
        <a:p>
          <a:r>
            <a:rPr lang="en-US"/>
            <a:t>The most challenging mixed methods design</a:t>
          </a:r>
        </a:p>
      </dgm:t>
    </dgm:pt>
    <dgm:pt modelId="{960C3E8C-C063-435A-9FF9-453954EA7319}" type="parTrans" cxnId="{FAB97837-B3A4-49F7-9F5A-7FBCDD5A5055}">
      <dgm:prSet/>
      <dgm:spPr/>
      <dgm:t>
        <a:bodyPr/>
        <a:lstStyle/>
        <a:p>
          <a:endParaRPr lang="en-US"/>
        </a:p>
      </dgm:t>
    </dgm:pt>
    <dgm:pt modelId="{2DA65E53-2B2A-42BA-B920-85678474A754}" type="sibTrans" cxnId="{FAB97837-B3A4-49F7-9F5A-7FBCDD5A5055}">
      <dgm:prSet/>
      <dgm:spPr/>
      <dgm:t>
        <a:bodyPr/>
        <a:lstStyle/>
        <a:p>
          <a:endParaRPr lang="en-US"/>
        </a:p>
      </dgm:t>
    </dgm:pt>
    <dgm:pt modelId="{64C404DD-86C8-4884-8E3D-0D645FD6BF52}">
      <dgm:prSet/>
      <dgm:spPr/>
      <dgm:t>
        <a:bodyPr/>
        <a:lstStyle/>
        <a:p>
          <a:r>
            <a:rPr lang="en-US"/>
            <a:t>The researcher places equal emphasis to Q U A N and Q U A L</a:t>
          </a:r>
        </a:p>
      </dgm:t>
    </dgm:pt>
    <dgm:pt modelId="{F996B472-3121-482A-BB2B-226B301B7C69}" type="parTrans" cxnId="{57559683-E16E-4B9D-A21F-8970D473ACF6}">
      <dgm:prSet/>
      <dgm:spPr/>
      <dgm:t>
        <a:bodyPr/>
        <a:lstStyle/>
        <a:p>
          <a:endParaRPr lang="en-US"/>
        </a:p>
      </dgm:t>
    </dgm:pt>
    <dgm:pt modelId="{F335FE79-BC96-43A7-BAED-4E30850CDBAC}" type="sibTrans" cxnId="{57559683-E16E-4B9D-A21F-8970D473ACF6}">
      <dgm:prSet/>
      <dgm:spPr/>
      <dgm:t>
        <a:bodyPr/>
        <a:lstStyle/>
        <a:p>
          <a:endParaRPr lang="en-US"/>
        </a:p>
      </dgm:t>
    </dgm:pt>
    <dgm:pt modelId="{F152DB71-852D-466D-8899-C2563C05B350}">
      <dgm:prSet/>
      <dgm:spPr/>
      <dgm:t>
        <a:bodyPr/>
        <a:lstStyle/>
        <a:p>
          <a:r>
            <a:rPr lang="en-US"/>
            <a:t>The researcher looks critically for the degree of similarity between qualitative and quantitative findings</a:t>
          </a:r>
        </a:p>
      </dgm:t>
    </dgm:pt>
    <dgm:pt modelId="{F2D9A83B-5BB5-4193-BE2A-C15DBED9BAAD}" type="parTrans" cxnId="{5AE276F0-E951-40AF-9E3C-08401ED5DE6D}">
      <dgm:prSet/>
      <dgm:spPr/>
      <dgm:t>
        <a:bodyPr/>
        <a:lstStyle/>
        <a:p>
          <a:endParaRPr lang="en-US"/>
        </a:p>
      </dgm:t>
    </dgm:pt>
    <dgm:pt modelId="{E50DDF67-9470-4502-A168-4E3B9FFE2274}" type="sibTrans" cxnId="{5AE276F0-E951-40AF-9E3C-08401ED5DE6D}">
      <dgm:prSet/>
      <dgm:spPr/>
      <dgm:t>
        <a:bodyPr/>
        <a:lstStyle/>
        <a:p>
          <a:endParaRPr lang="en-US"/>
        </a:p>
      </dgm:t>
    </dgm:pt>
    <dgm:pt modelId="{C096F713-13C4-4959-B7E7-FA1625F7CC05}" type="pres">
      <dgm:prSet presAssocID="{0F8155B2-F86E-4276-AE11-51A332C2DF14}" presName="linear" presStyleCnt="0">
        <dgm:presLayoutVars>
          <dgm:animLvl val="lvl"/>
          <dgm:resizeHandles val="exact"/>
        </dgm:presLayoutVars>
      </dgm:prSet>
      <dgm:spPr/>
    </dgm:pt>
    <dgm:pt modelId="{F2D44DDB-4EB9-4326-A918-39A05D2AA91B}" type="pres">
      <dgm:prSet presAssocID="{85537568-5315-49FA-BF6D-42E3D057DA90}" presName="parentText" presStyleLbl="node1" presStyleIdx="0" presStyleCnt="1">
        <dgm:presLayoutVars>
          <dgm:chMax val="0"/>
          <dgm:bulletEnabled val="1"/>
        </dgm:presLayoutVars>
      </dgm:prSet>
      <dgm:spPr/>
    </dgm:pt>
    <dgm:pt modelId="{D66B2167-ACA3-4AED-A848-D403EC1DC0E3}" type="pres">
      <dgm:prSet presAssocID="{85537568-5315-49FA-BF6D-42E3D057DA90}" presName="childText" presStyleLbl="revTx" presStyleIdx="0" presStyleCnt="1">
        <dgm:presLayoutVars>
          <dgm:bulletEnabled val="1"/>
        </dgm:presLayoutVars>
      </dgm:prSet>
      <dgm:spPr/>
    </dgm:pt>
  </dgm:ptLst>
  <dgm:cxnLst>
    <dgm:cxn modelId="{6FD94930-EF9F-43D7-AE0F-6431211ED5CE}" type="presOf" srcId="{0F8155B2-F86E-4276-AE11-51A332C2DF14}" destId="{C096F713-13C4-4959-B7E7-FA1625F7CC05}" srcOrd="0" destOrd="0" presId="urn:microsoft.com/office/officeart/2005/8/layout/vList2"/>
    <dgm:cxn modelId="{E9FA9534-6587-40CF-B5A6-EFC45C725BBD}" type="presOf" srcId="{F152DB71-852D-466D-8899-C2563C05B350}" destId="{D66B2167-ACA3-4AED-A848-D403EC1DC0E3}" srcOrd="0" destOrd="1" presId="urn:microsoft.com/office/officeart/2005/8/layout/vList2"/>
    <dgm:cxn modelId="{FAB97837-B3A4-49F7-9F5A-7FBCDD5A5055}" srcId="{0F8155B2-F86E-4276-AE11-51A332C2DF14}" destId="{85537568-5315-49FA-BF6D-42E3D057DA90}" srcOrd="0" destOrd="0" parTransId="{960C3E8C-C063-435A-9FF9-453954EA7319}" sibTransId="{2DA65E53-2B2A-42BA-B920-85678474A754}"/>
    <dgm:cxn modelId="{5A06DC66-0098-4C93-B73B-CD48FD30CB0B}" type="presOf" srcId="{85537568-5315-49FA-BF6D-42E3D057DA90}" destId="{F2D44DDB-4EB9-4326-A918-39A05D2AA91B}" srcOrd="0" destOrd="0" presId="urn:microsoft.com/office/officeart/2005/8/layout/vList2"/>
    <dgm:cxn modelId="{57559683-E16E-4B9D-A21F-8970D473ACF6}" srcId="{85537568-5315-49FA-BF6D-42E3D057DA90}" destId="{64C404DD-86C8-4884-8E3D-0D645FD6BF52}" srcOrd="0" destOrd="0" parTransId="{F996B472-3121-482A-BB2B-226B301B7C69}" sibTransId="{F335FE79-BC96-43A7-BAED-4E30850CDBAC}"/>
    <dgm:cxn modelId="{5AE276F0-E951-40AF-9E3C-08401ED5DE6D}" srcId="{85537568-5315-49FA-BF6D-42E3D057DA90}" destId="{F152DB71-852D-466D-8899-C2563C05B350}" srcOrd="1" destOrd="0" parTransId="{F2D9A83B-5BB5-4193-BE2A-C15DBED9BAAD}" sibTransId="{E50DDF67-9470-4502-A168-4E3B9FFE2274}"/>
    <dgm:cxn modelId="{E8B378FA-EA56-4C44-9C9E-8BD0334AF926}" type="presOf" srcId="{64C404DD-86C8-4884-8E3D-0D645FD6BF52}" destId="{D66B2167-ACA3-4AED-A848-D403EC1DC0E3}" srcOrd="0" destOrd="0" presId="urn:microsoft.com/office/officeart/2005/8/layout/vList2"/>
    <dgm:cxn modelId="{17E9A576-4357-4200-B02A-2FC9F02C83A0}" type="presParOf" srcId="{C096F713-13C4-4959-B7E7-FA1625F7CC05}" destId="{F2D44DDB-4EB9-4326-A918-39A05D2AA91B}" srcOrd="0" destOrd="0" presId="urn:microsoft.com/office/officeart/2005/8/layout/vList2"/>
    <dgm:cxn modelId="{C0D14744-CE07-4842-8147-F595E822B41F}" type="presParOf" srcId="{C096F713-13C4-4959-B7E7-FA1625F7CC05}" destId="{D66B2167-ACA3-4AED-A848-D403EC1DC0E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849E6-B746-48D0-B5F2-5AC7257859B4}">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John Creswell said regarding mixed methods</a:t>
          </a:r>
          <a:endParaRPr lang="en-US" sz="5700" kern="1200"/>
        </a:p>
      </dsp:txBody>
      <dsp:txXfrm>
        <a:off x="1283" y="673807"/>
        <a:ext cx="5006206" cy="3003723"/>
      </dsp:txXfrm>
    </dsp:sp>
    <dsp:sp modelId="{18C9E250-00F4-43B1-A588-E47C7147FF68}">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1 + 1 = 3</a:t>
          </a:r>
          <a:endParaRPr lang="en-US" sz="57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C38FB-7C2E-4AFD-8FB6-DC2308F428F4}">
      <dsp:nvSpPr>
        <dsp:cNvPr id="0" name=""/>
        <dsp:cNvSpPr/>
      </dsp:nvSpPr>
      <dsp:spPr>
        <a:xfrm>
          <a:off x="0" y="0"/>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0B25A-AAF6-4A68-AEEC-DFF312AEC479}">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Police measuring how far the skid marks are. They come up with a quantitative assessment. And then you turn to the person standing right next to you and say, what happened? And then begin telling you a story. </a:t>
          </a:r>
          <a:endParaRPr lang="en-US" sz="2100" kern="1200"/>
        </a:p>
      </dsp:txBody>
      <dsp:txXfrm>
        <a:off x="0" y="0"/>
        <a:ext cx="6263640" cy="1376171"/>
      </dsp:txXfrm>
    </dsp:sp>
    <dsp:sp modelId="{B44C8647-6F10-4E47-9700-453D1124A058}">
      <dsp:nvSpPr>
        <dsp:cNvPr id="0" name=""/>
        <dsp:cNvSpPr/>
      </dsp:nvSpPr>
      <dsp:spPr>
        <a:xfrm>
          <a:off x="0" y="1376171"/>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DEBF9-F791-49C9-8EBE-69EAF96D271F}">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evidence, the information being gathered, is both quantitative and qualitative?</a:t>
          </a:r>
          <a:endParaRPr lang="en-US" sz="2100" kern="1200"/>
        </a:p>
      </dsp:txBody>
      <dsp:txXfrm>
        <a:off x="0" y="1376171"/>
        <a:ext cx="6263640" cy="1376171"/>
      </dsp:txXfrm>
    </dsp:sp>
    <dsp:sp modelId="{9A9B3B08-6AA7-4FB6-BEA3-75B5BDBFACE4}">
      <dsp:nvSpPr>
        <dsp:cNvPr id="0" name=""/>
        <dsp:cNvSpPr/>
      </dsp:nvSpPr>
      <dsp:spPr>
        <a:xfrm>
          <a:off x="0" y="2752343"/>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BECD-EA8E-4A0E-8B59-C0BEAB4A6B73}">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Now you could have looked at those skid marks and those numeric indices and drawn conclusions.</a:t>
          </a:r>
          <a:endParaRPr lang="en-US" sz="2100" kern="1200"/>
        </a:p>
      </dsp:txBody>
      <dsp:txXfrm>
        <a:off x="0" y="2752343"/>
        <a:ext cx="6263640" cy="1376171"/>
      </dsp:txXfrm>
    </dsp:sp>
    <dsp:sp modelId="{8E846BEF-E9E8-48ED-8DE5-50DA4FB7C41C}">
      <dsp:nvSpPr>
        <dsp:cNvPr id="0" name=""/>
        <dsp:cNvSpPr/>
      </dsp:nvSpPr>
      <dsp:spPr>
        <a:xfrm>
          <a:off x="0" y="4128515"/>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C30BC-9843-4700-BFF8-34FD141A0304}">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But when you have the person telling you the stories, now you have more of a complete picture. That's mixed methods research.</a:t>
          </a:r>
          <a:endParaRPr lang="en-US" sz="2100" kern="1200"/>
        </a:p>
      </dsp:txBody>
      <dsp:txXfrm>
        <a:off x="0" y="4128515"/>
        <a:ext cx="6263640" cy="1376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2BFA8-8974-48CF-B544-FBEE3E8A4E42}">
      <dsp:nvSpPr>
        <dsp:cNvPr id="0" name=""/>
        <dsp:cNvSpPr/>
      </dsp:nvSpPr>
      <dsp:spPr>
        <a:xfrm>
          <a:off x="0" y="10602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Definition: Combining qualitative and quantitative approaches for breadth and depth of understanding</a:t>
          </a:r>
          <a:endParaRPr lang="en-US" sz="3100" kern="1200"/>
        </a:p>
      </dsp:txBody>
      <dsp:txXfrm>
        <a:off x="83216" y="189244"/>
        <a:ext cx="6097208" cy="1538258"/>
      </dsp:txXfrm>
    </dsp:sp>
    <dsp:sp modelId="{CA68A868-BDBA-47FD-836C-81D4B69BB999}">
      <dsp:nvSpPr>
        <dsp:cNvPr id="0" name=""/>
        <dsp:cNvSpPr/>
      </dsp:nvSpPr>
      <dsp:spPr>
        <a:xfrm>
          <a:off x="0" y="189999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Core principles: Collecting both open-ended and closed-ended data, integrating data sets</a:t>
          </a:r>
          <a:endParaRPr lang="en-US" sz="3100" kern="1200"/>
        </a:p>
      </dsp:txBody>
      <dsp:txXfrm>
        <a:off x="83216" y="1983214"/>
        <a:ext cx="6097208" cy="1538258"/>
      </dsp:txXfrm>
    </dsp:sp>
    <dsp:sp modelId="{FC1B111A-5DFD-4E5E-854F-B12C2B428B34}">
      <dsp:nvSpPr>
        <dsp:cNvPr id="0" name=""/>
        <dsp:cNvSpPr/>
      </dsp:nvSpPr>
      <dsp:spPr>
        <a:xfrm>
          <a:off x="0" y="369396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Historical context: Evolution from qualitative and quantitative clash</a:t>
          </a:r>
          <a:endParaRPr lang="en-US" sz="3100" kern="1200" dirty="0"/>
        </a:p>
      </dsp:txBody>
      <dsp:txXfrm>
        <a:off x="83216" y="3777185"/>
        <a:ext cx="6097208"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0E820-E4E8-4D68-B944-992826DAACA3}">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D6641-8CF7-4777-BF4E-38F44199E13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Research question alignment: Ensuring design fits the research problem</a:t>
          </a:r>
          <a:endParaRPr lang="en-US" sz="3700" kern="1200"/>
        </a:p>
      </dsp:txBody>
      <dsp:txXfrm>
        <a:off x="0" y="2703"/>
        <a:ext cx="6900512" cy="1843578"/>
      </dsp:txXfrm>
    </dsp:sp>
    <dsp:sp modelId="{E6A5DEC3-7486-466C-A599-8CB33D4DAD75}">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217D0C-7CF3-467A-B916-DCDDA9A2CCC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Disciplinary norms and precedents: Considering popular designs in the field* next slide</a:t>
          </a:r>
          <a:endParaRPr lang="en-US" sz="3700" kern="1200"/>
        </a:p>
      </dsp:txBody>
      <dsp:txXfrm>
        <a:off x="0" y="1846281"/>
        <a:ext cx="6900512" cy="1843578"/>
      </dsp:txXfrm>
    </dsp:sp>
    <dsp:sp modelId="{EE939CDB-B830-47D1-85C4-A170C2199C5F}">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9FC47-36F6-46EA-BC9E-57AAF138511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Practical considerations: Assessing feasibility, resources, time, and expertise</a:t>
          </a:r>
          <a:endParaRPr lang="en-US" sz="37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02213-FD2A-497B-ADD1-6551712FCF64}">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4A9BE2-A5ED-4D41-87A8-5A4005D02D0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Quantitative and qualitative data collection methods: Surveys, interviews, focus groups, etc.</a:t>
          </a:r>
          <a:endParaRPr lang="en-US" sz="3700" kern="1200"/>
        </a:p>
      </dsp:txBody>
      <dsp:txXfrm>
        <a:off x="0" y="2703"/>
        <a:ext cx="6900512" cy="1843578"/>
      </dsp:txXfrm>
    </dsp:sp>
    <dsp:sp modelId="{ADD182A0-9DAF-4171-ABB3-B029BF5C693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D4C72-2346-4885-B116-C6BB80A3E26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Integration techniques for data analysis: Merging, connecting, or embedding data</a:t>
          </a:r>
          <a:endParaRPr lang="en-US" sz="3700" kern="1200"/>
        </a:p>
      </dsp:txBody>
      <dsp:txXfrm>
        <a:off x="0" y="1846281"/>
        <a:ext cx="6900512" cy="1843578"/>
      </dsp:txXfrm>
    </dsp:sp>
    <dsp:sp modelId="{8F3C3095-8BA7-4024-A008-3681204729B2}">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35A1A-4BA8-4AB1-BF23-361C7BBBFCF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Use of software in mixed methods analysis: NVivo, SPSS, etc.</a:t>
          </a:r>
          <a:endParaRPr lang="en-US" sz="37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44DDB-4EB9-4326-A918-39A05D2AA91B}">
      <dsp:nvSpPr>
        <dsp:cNvPr id="0" name=""/>
        <dsp:cNvSpPr/>
      </dsp:nvSpPr>
      <dsp:spPr>
        <a:xfrm>
          <a:off x="0" y="303439"/>
          <a:ext cx="6666833" cy="1750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most challenging mixed methods design</a:t>
          </a:r>
        </a:p>
      </dsp:txBody>
      <dsp:txXfrm>
        <a:off x="85444" y="388883"/>
        <a:ext cx="6495945" cy="1579432"/>
      </dsp:txXfrm>
    </dsp:sp>
    <dsp:sp modelId="{D66B2167-ACA3-4AED-A848-D403EC1DC0E3}">
      <dsp:nvSpPr>
        <dsp:cNvPr id="0" name=""/>
        <dsp:cNvSpPr/>
      </dsp:nvSpPr>
      <dsp:spPr>
        <a:xfrm>
          <a:off x="0" y="2053759"/>
          <a:ext cx="6666833" cy="309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The researcher places equal emphasis to Q U A N and Q U A L</a:t>
          </a:r>
        </a:p>
        <a:p>
          <a:pPr marL="285750" lvl="1" indent="-285750" algn="l" defTabSz="1511300">
            <a:lnSpc>
              <a:spcPct val="90000"/>
            </a:lnSpc>
            <a:spcBef>
              <a:spcPct val="0"/>
            </a:spcBef>
            <a:spcAft>
              <a:spcPct val="20000"/>
            </a:spcAft>
            <a:buChar char="•"/>
          </a:pPr>
          <a:r>
            <a:rPr lang="en-US" sz="3400" kern="1200"/>
            <a:t>The researcher looks critically for the degree of similarity between qualitative and quantitative findings</a:t>
          </a:r>
        </a:p>
      </dsp:txBody>
      <dsp:txXfrm>
        <a:off x="0" y="2053759"/>
        <a:ext cx="6666833" cy="309672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BF77B-79AD-4399-9FF2-35A41EC2E021}" type="datetimeFigureOut">
              <a:rPr lang="en-GB" smtClean="0"/>
              <a:t>20/07/2025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CE381-9604-4CF6-B3BB-5B3C4E04F23B}" type="slidenum">
              <a:rPr lang="en-GB" smtClean="0"/>
              <a:t>‹#›</a:t>
            </a:fld>
            <a:endParaRPr lang="en-GB"/>
          </a:p>
        </p:txBody>
      </p:sp>
    </p:spTree>
    <p:extLst>
      <p:ext uri="{BB962C8B-B14F-4D97-AF65-F5344CB8AC3E}">
        <p14:creationId xmlns:p14="http://schemas.microsoft.com/office/powerpoint/2010/main" val="179711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Calibri" panose="020F0502020204030204" pitchFamily="34" charset="0"/>
              </a:rPr>
              <a:t>Long Description:</a:t>
            </a:r>
          </a:p>
          <a:p>
            <a:r>
              <a:rPr lang="en-US" sz="1800" b="0" i="0" u="none" strike="noStrike" dirty="0">
                <a:solidFill>
                  <a:srgbClr val="000000"/>
                </a:solidFill>
                <a:effectLst/>
                <a:latin typeface="Calibri" panose="020F0502020204030204" pitchFamily="34" charset="0"/>
              </a:rPr>
              <a:t>The first step is quantitative data collection and analysis. The second step is quantitative results. The third step is to determining quantitative results to explain. The fourth step is qualitative data collection and analysis. The fifth step is qualitative results. The sixth step is to interpret how qualitative results explain quantitative.</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48</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5366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Long Description:</a:t>
            </a:r>
          </a:p>
          <a:p>
            <a:r>
              <a:rPr lang="en-US" sz="1800" b="0" i="0" u="none" strike="noStrike" dirty="0">
                <a:solidFill>
                  <a:srgbClr val="000000"/>
                </a:solidFill>
                <a:effectLst/>
                <a:latin typeface="Calibri" panose="020F0502020204030204" pitchFamily="34" charset="0"/>
              </a:rPr>
              <a:t>The first step is qualitative data collection and analysis. The second step is qualitative results. The third step is to use results to form variables, instruments, and interventions. The fourth step is quantitative data collection and analysis. The fifth step is quantitative results. The sixth step is to interpret how quantitative results provide new results, instruments.</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49</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37234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quantitative data collection and analysis leads to quantitative results. The qualitative data collection and analysis leads to qualitative results. These two results are then merged for comparison. Then it is either interpreted or explained (convergence or divergence).</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348949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qualitative data collection, analysis, and the results of the exploratory design is mapped to experiment group and control group. Pretest is conducted for both groups in the next step. The qualitative data collection, analysis, and the results of the convergent method along with the pretest leads to an intervention. After this, comes the post-test of both categories. The final stage is qualitative data collection, analysis, and results of the explanatory design.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37168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designs to which it is mapped are: theory, research questions, quantitative data collection and analysis, quantitative results, qualitative data collection and analysis, and interpret how qualitative data explains quantitative results and calls for action.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54</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525059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first step is the Formative needs assessment (qualitative data collection). The second step is theory or conceptual framework (based on qualitative results). The third step is to instrument development (based on quantitative tests). The fourth step is the formative program assessment (qualitative data collection). The fifth step is the summative program evaluation (qualitative data collection). The sixth step is the program revision.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888369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473DF-7AEC-4592-A9CF-1B572E7D3E10}"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65544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6770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CA66F9-ED20-4EFB-9797-3985E399DA22}"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48990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20/07/2025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21623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41317B-5D77-4BB3-86BD-8EC21D776D07}" type="datetime1">
              <a:rPr lang="en-GB" smtClean="0"/>
              <a:t>20/07/2025</a:t>
            </a:fld>
            <a:endParaRPr lang="en-GB"/>
          </a:p>
        </p:txBody>
      </p:sp>
      <p:sp>
        <p:nvSpPr>
          <p:cNvPr id="8" name="Footer Placeholder 7"/>
          <p:cNvSpPr>
            <a:spLocks noGrp="1"/>
          </p:cNvSpPr>
          <p:nvPr>
            <p:ph type="ftr" sz="quarter" idx="11"/>
          </p:nvPr>
        </p:nvSpPr>
        <p:spPr/>
        <p:txBody>
          <a:bodyPr/>
          <a:lstStyle/>
          <a:p>
            <a:r>
              <a:rPr lang="en-GB"/>
              <a:t>Tashakkori, Foundations of Mixed Methods Research, Second Edition, © SAGE Publications, 2021.</a:t>
            </a:r>
          </a:p>
        </p:txBody>
      </p:sp>
      <p:sp>
        <p:nvSpPr>
          <p:cNvPr id="9" name="Slide Number Placeholder 8"/>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0997199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DB77D-5DDD-4FA5-A3A5-CEF2B05E708D}" type="datetime1">
              <a:rPr lang="en-GB" smtClean="0"/>
              <a:t>20/07/2025</a:t>
            </a:fld>
            <a:endParaRPr lang="en-GB"/>
          </a:p>
        </p:txBody>
      </p:sp>
      <p:sp>
        <p:nvSpPr>
          <p:cNvPr id="4" name="Footer Placeholder 3"/>
          <p:cNvSpPr>
            <a:spLocks noGrp="1"/>
          </p:cNvSpPr>
          <p:nvPr>
            <p:ph type="ftr" sz="quarter" idx="11"/>
          </p:nvPr>
        </p:nvSpPr>
        <p:spPr/>
        <p:txBody>
          <a:bodyPr/>
          <a:lstStyle/>
          <a:p>
            <a:r>
              <a:rPr lang="en-GB"/>
              <a:t>Tashakkori, Foundations of Mixed Methods Research, Second Edition, © SAGE Publications, 2021.</a:t>
            </a:r>
          </a:p>
        </p:txBody>
      </p:sp>
      <p:sp>
        <p:nvSpPr>
          <p:cNvPr id="5" name="Slide Number Placeholder 4"/>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9725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1CE4-303B-4680-A99D-948DE9F8631F}" type="datetime1">
              <a:rPr lang="en-GB" smtClean="0"/>
              <a:t>20/07/2025</a:t>
            </a:fld>
            <a:endParaRPr lang="en-GB"/>
          </a:p>
        </p:txBody>
      </p:sp>
      <p:sp>
        <p:nvSpPr>
          <p:cNvPr id="3" name="Footer Placeholder 2"/>
          <p:cNvSpPr>
            <a:spLocks noGrp="1"/>
          </p:cNvSpPr>
          <p:nvPr>
            <p:ph type="ftr" sz="quarter" idx="11"/>
          </p:nvPr>
        </p:nvSpPr>
        <p:spPr/>
        <p:txBody>
          <a:bodyPr/>
          <a:lstStyle/>
          <a:p>
            <a:r>
              <a:rPr lang="en-GB"/>
              <a:t>Tashakkori, Foundations of Mixed Methods Research, Second Edition, © SAGE Publications, 2021.</a:t>
            </a:r>
          </a:p>
        </p:txBody>
      </p:sp>
      <p:sp>
        <p:nvSpPr>
          <p:cNvPr id="4" name="Slide Number Placeholder 3"/>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99263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C4F0A7-9B17-4C79-8AA3-C7A50CAF90FE}" type="datetime1">
              <a:rPr lang="en-GB" smtClean="0"/>
              <a:t>20/07/2025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61436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888-7A56-40B1-BA7C-02A10D55ED2B}" type="datetime1">
              <a:rPr lang="en-GB" smtClean="0"/>
              <a:t>20/07/2025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552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ED635-DEB6-4D6E-A5A0-787E397E26F4}"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1930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59B65-171B-4925-A9C4-C8A9F01213DD}"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7019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46999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Four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609600"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3430124"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6250648"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7">
            <a:extLst>
              <a:ext uri="{FF2B5EF4-FFF2-40B4-BE49-F238E27FC236}">
                <a16:creationId xmlns:a16="http://schemas.microsoft.com/office/drawing/2014/main" id="{99D20A0E-9225-48FB-91AF-C7D8DE4D66F4}"/>
              </a:ext>
            </a:extLst>
          </p:cNvPr>
          <p:cNvSpPr>
            <a:spLocks noGrp="1"/>
          </p:cNvSpPr>
          <p:nvPr>
            <p:ph sz="quarter" idx="16"/>
          </p:nvPr>
        </p:nvSpPr>
        <p:spPr>
          <a:xfrm>
            <a:off x="9071171"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6A9DE025-8266-4C4D-B088-0BAA9B66705F}"/>
              </a:ext>
            </a:extLst>
          </p:cNvPr>
          <p:cNvSpPr>
            <a:spLocks noGrp="1"/>
          </p:cNvSpPr>
          <p:nvPr>
            <p:ph sz="quarter" idx="17"/>
          </p:nvPr>
        </p:nvSpPr>
        <p:spPr>
          <a:xfrm>
            <a:off x="6642101" y="1992314"/>
            <a:ext cx="2874433" cy="2662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705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hree Columns">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609602"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4365599" y="1552575"/>
            <a:ext cx="3460803"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8121597"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12076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hree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3" name="Content Placeholder 2">
            <a:extLst>
              <a:ext uri="{FF2B5EF4-FFF2-40B4-BE49-F238E27FC236}">
                <a16:creationId xmlns:a16="http://schemas.microsoft.com/office/drawing/2014/main" id="{6F503D41-401A-43DB-9BC0-38F51965B892}"/>
              </a:ext>
            </a:extLst>
          </p:cNvPr>
          <p:cNvSpPr>
            <a:spLocks noGrp="1"/>
          </p:cNvSpPr>
          <p:nvPr>
            <p:ph sz="quarter" idx="15"/>
          </p:nvPr>
        </p:nvSpPr>
        <p:spPr>
          <a:xfrm>
            <a:off x="609601" y="1556328"/>
            <a:ext cx="4847167" cy="4520623"/>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5646057" y="1556327"/>
            <a:ext cx="5936343"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5646056" y="3971926"/>
            <a:ext cx="5936344"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5" name="Picture Placeholder 4">
            <a:extLst>
              <a:ext uri="{FF2B5EF4-FFF2-40B4-BE49-F238E27FC236}">
                <a16:creationId xmlns:a16="http://schemas.microsoft.com/office/drawing/2014/main" id="{80A1601E-E4B6-4077-BDAE-86AF31ABBDB9}"/>
              </a:ext>
            </a:extLst>
          </p:cNvPr>
          <p:cNvSpPr>
            <a:spLocks noGrp="1"/>
          </p:cNvSpPr>
          <p:nvPr>
            <p:ph type="pic" sz="quarter" idx="16"/>
          </p:nvPr>
        </p:nvSpPr>
        <p:spPr>
          <a:xfrm>
            <a:off x="1147234" y="3548064"/>
            <a:ext cx="3128433" cy="1323975"/>
          </a:xfrm>
        </p:spPr>
        <p:txBody>
          <a:bodyPr/>
          <a:lstStyle/>
          <a:p>
            <a:endParaRPr lang="en-US" dirty="0"/>
          </a:p>
        </p:txBody>
      </p:sp>
    </p:spTree>
    <p:extLst>
      <p:ext uri="{BB962C8B-B14F-4D97-AF65-F5344CB8AC3E}">
        <p14:creationId xmlns:p14="http://schemas.microsoft.com/office/powerpoint/2010/main" val="234557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662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283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1317B-5D77-4BB3-86BD-8EC21D776D07}" type="datetime1">
              <a:rPr lang="en-GB" smtClean="0"/>
              <a:t>20/07/2025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Tashakkori, Foundations of Mixed Methods Research, Second Edition, ©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47F66E-92A0-4C33-A358-4F6478949C03}" type="slidenum">
              <a:rPr lang="en-GB" smtClean="0"/>
              <a:t>‹#›</a:t>
            </a:fld>
            <a:endParaRPr lang="en-GB"/>
          </a:p>
        </p:txBody>
      </p:sp>
    </p:spTree>
    <p:extLst>
      <p:ext uri="{BB962C8B-B14F-4D97-AF65-F5344CB8AC3E}">
        <p14:creationId xmlns:p14="http://schemas.microsoft.com/office/powerpoint/2010/main" val="20825574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662" r:id="rId12"/>
    <p:sldLayoutId id="2147483664" r:id="rId13"/>
    <p:sldLayoutId id="2147483665" r:id="rId14"/>
    <p:sldLayoutId id="2147483666" r:id="rId15"/>
    <p:sldLayoutId id="2147483670" r:id="rId16"/>
    <p:sldLayoutId id="2147483671"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oleObject" Target="../embeddings/oleObject2.bin"/></Relationships>
</file>

<file path=ppt/slides/_rels/slide4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3B9140-8C20-CEC4-0BF6-69F267275B63}"/>
              </a:ext>
            </a:extLst>
          </p:cNvPr>
          <p:cNvPicPr>
            <a:picLocks noChangeAspect="1"/>
          </p:cNvPicPr>
          <p:nvPr/>
        </p:nvPicPr>
        <p:blipFill>
          <a:blip r:embed="rId3"/>
          <a:stretch>
            <a:fillRect/>
          </a:stretch>
        </p:blipFill>
        <p:spPr>
          <a:xfrm>
            <a:off x="2768127" y="-2943"/>
            <a:ext cx="9423873" cy="5506723"/>
          </a:xfrm>
          <a:prstGeom prst="rect">
            <a:avLst/>
          </a:prstGeom>
        </p:spPr>
      </p:pic>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a:bodyPr>
          <a:lstStyle/>
          <a:p>
            <a:pPr algn="l"/>
            <a:r>
              <a:rPr lang="en-GB" sz="5400" dirty="0"/>
              <a:t>Advancing to the Doctoral Research Stage</a:t>
            </a:r>
            <a:br>
              <a:rPr lang="en-GB" sz="5400" dirty="0"/>
            </a:br>
            <a:r>
              <a:rPr lang="en-GB" sz="5400" dirty="0"/>
              <a:t>MIXED METHODS</a:t>
            </a:r>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4"/>
          <a:srcRect l="11726" t="8277" r="1853" b="10947"/>
          <a:stretch>
            <a:fillRect/>
          </a:stretch>
        </p:blipFill>
        <p:spPr>
          <a:xfrm>
            <a:off x="9538967" y="4263920"/>
            <a:ext cx="2653033" cy="2479719"/>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Denscombe, Creswell, Maxwell, Guba and Lincoln and Cohen etc.  </a:t>
            </a:r>
          </a:p>
          <a:p>
            <a:r>
              <a:rPr lang="en-GB" sz="1700"/>
              <a:t>You must read key texts and beyond at doctoral level. that cover the method and for this you may have to go beyond your modules reading list.</a:t>
            </a:r>
          </a:p>
          <a:p>
            <a:r>
              <a:rPr lang="en-GB" sz="1700"/>
              <a:t>Again 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314435-25C5-E2D0-211C-451D7A15831A}"/>
              </a:ext>
            </a:extLst>
          </p:cNvPr>
          <p:cNvPicPr>
            <a:picLocks noChangeAspect="1"/>
          </p:cNvPicPr>
          <p:nvPr/>
        </p:nvPicPr>
        <p:blipFill rotWithShape="1">
          <a:blip r:embed="rId2">
            <a:duotone>
              <a:schemeClr val="bg2">
                <a:shade val="45000"/>
                <a:satMod val="135000"/>
              </a:schemeClr>
              <a:prstClr val="white"/>
            </a:duotone>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2EBDF588-3C06-59EA-3630-E44F63CBD2B7}"/>
              </a:ext>
            </a:extLst>
          </p:cNvPr>
          <p:cNvSpPr>
            <a:spLocks noGrp="1"/>
          </p:cNvSpPr>
          <p:nvPr>
            <p:ph type="title"/>
          </p:nvPr>
        </p:nvSpPr>
        <p:spPr/>
        <p:txBody>
          <a:bodyPr>
            <a:normAutofit/>
          </a:bodyPr>
          <a:lstStyle/>
          <a:p>
            <a:r>
              <a:rPr lang="en-GB" dirty="0"/>
              <a:t>Mixed methods</a:t>
            </a:r>
          </a:p>
        </p:txBody>
      </p:sp>
      <p:graphicFrame>
        <p:nvGraphicFramePr>
          <p:cNvPr id="5" name="Content Placeholder 2">
            <a:extLst>
              <a:ext uri="{FF2B5EF4-FFF2-40B4-BE49-F238E27FC236}">
                <a16:creationId xmlns:a16="http://schemas.microsoft.com/office/drawing/2014/main" id="{F7586396-B65C-6DE7-3A08-6D574269D23F}"/>
              </a:ext>
            </a:extLst>
          </p:cNvPr>
          <p:cNvGraphicFramePr>
            <a:graphicFrameLocks noGrp="1"/>
          </p:cNvGraphicFramePr>
          <p:nvPr>
            <p:ph idx="1"/>
            <p:extLst>
              <p:ext uri="{D42A27DB-BD31-4B8C-83A1-F6EECF244321}">
                <p14:modId xmlns:p14="http://schemas.microsoft.com/office/powerpoint/2010/main" val="20113086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98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CA956-DD0F-6C42-AD07-2E0D7EF31410}"/>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a:solidFill>
                  <a:srgbClr val="FFFFFF"/>
                </a:solidFill>
              </a:rPr>
              <a:t>He also said </a:t>
            </a:r>
          </a:p>
        </p:txBody>
      </p:sp>
      <p:pic>
        <p:nvPicPr>
          <p:cNvPr id="6" name="Content Placeholder 5">
            <a:extLst>
              <a:ext uri="{FF2B5EF4-FFF2-40B4-BE49-F238E27FC236}">
                <a16:creationId xmlns:a16="http://schemas.microsoft.com/office/drawing/2014/main" id="{DE671778-3A74-6EB4-A2DB-C840EE45565B}"/>
              </a:ext>
            </a:extLst>
          </p:cNvPr>
          <p:cNvPicPr>
            <a:picLocks noGrp="1" noChangeAspect="1"/>
          </p:cNvPicPr>
          <p:nvPr>
            <p:ph sz="half" idx="1"/>
          </p:nvPr>
        </p:nvPicPr>
        <p:blipFill>
          <a:blip r:embed="rId2"/>
          <a:stretch>
            <a:fillRect/>
          </a:stretch>
        </p:blipFill>
        <p:spPr>
          <a:xfrm>
            <a:off x="4775217" y="2248591"/>
            <a:ext cx="3147413" cy="2360559"/>
          </a:xfrm>
          <a:prstGeom prst="rect">
            <a:avLst/>
          </a:prstGeom>
        </p:spPr>
      </p:pic>
      <p:pic>
        <p:nvPicPr>
          <p:cNvPr id="7" name="Content Placeholder 6">
            <a:extLst>
              <a:ext uri="{FF2B5EF4-FFF2-40B4-BE49-F238E27FC236}">
                <a16:creationId xmlns:a16="http://schemas.microsoft.com/office/drawing/2014/main" id="{BA533E5D-D8AD-D055-033D-7EF4BEE16C38}"/>
              </a:ext>
            </a:extLst>
          </p:cNvPr>
          <p:cNvPicPr>
            <a:picLocks noGrp="1" noChangeAspect="1"/>
          </p:cNvPicPr>
          <p:nvPr>
            <p:ph sz="half" idx="2"/>
          </p:nvPr>
        </p:nvPicPr>
        <p:blipFill>
          <a:blip r:embed="rId3"/>
          <a:stretch>
            <a:fillRect/>
          </a:stretch>
        </p:blipFill>
        <p:spPr>
          <a:xfrm>
            <a:off x="8266414" y="1208525"/>
            <a:ext cx="3141973" cy="4440951"/>
          </a:xfrm>
          <a:prstGeom prst="rect">
            <a:avLst/>
          </a:prstGeom>
        </p:spPr>
      </p:pic>
    </p:spTree>
    <p:extLst>
      <p:ext uri="{BB962C8B-B14F-4D97-AF65-F5344CB8AC3E}">
        <p14:creationId xmlns:p14="http://schemas.microsoft.com/office/powerpoint/2010/main" val="654372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EE3D0B2-9345-7E47-6A11-948A51843F20}"/>
              </a:ext>
            </a:extLst>
          </p:cNvPr>
          <p:cNvPicPr>
            <a:picLocks noGrp="1" noChangeAspect="1"/>
          </p:cNvPicPr>
          <p:nvPr>
            <p:ph idx="1"/>
          </p:nvPr>
        </p:nvPicPr>
        <p:blipFill rotWithShape="1">
          <a:blip r:embed="rId2"/>
          <a:srcRect b="15628"/>
          <a:stretch/>
        </p:blipFill>
        <p:spPr>
          <a:xfrm>
            <a:off x="20" y="10"/>
            <a:ext cx="12191980" cy="6866290"/>
          </a:xfrm>
          <a:prstGeom prst="rect">
            <a:avLst/>
          </a:prstGeom>
        </p:spPr>
      </p:pic>
    </p:spTree>
    <p:extLst>
      <p:ext uri="{BB962C8B-B14F-4D97-AF65-F5344CB8AC3E}">
        <p14:creationId xmlns:p14="http://schemas.microsoft.com/office/powerpoint/2010/main" val="246415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B015-1A35-4154-47FE-B51AEC32A9DF}"/>
              </a:ext>
            </a:extLst>
          </p:cNvPr>
          <p:cNvSpPr>
            <a:spLocks noGrp="1"/>
          </p:cNvSpPr>
          <p:nvPr>
            <p:ph type="title"/>
          </p:nvPr>
        </p:nvSpPr>
        <p:spPr>
          <a:xfrm>
            <a:off x="838200" y="557189"/>
            <a:ext cx="3374136" cy="5567891"/>
          </a:xfrm>
        </p:spPr>
        <p:txBody>
          <a:bodyPr>
            <a:normAutofit/>
          </a:bodyPr>
          <a:lstStyle/>
          <a:p>
            <a:r>
              <a:rPr lang="en-GB" sz="5200"/>
              <a:t>And </a:t>
            </a:r>
          </a:p>
        </p:txBody>
      </p:sp>
      <p:graphicFrame>
        <p:nvGraphicFramePr>
          <p:cNvPr id="5" name="Content Placeholder 2">
            <a:extLst>
              <a:ext uri="{FF2B5EF4-FFF2-40B4-BE49-F238E27FC236}">
                <a16:creationId xmlns:a16="http://schemas.microsoft.com/office/drawing/2014/main" id="{64A09443-3AF0-1DD9-FBC3-6ABF4972B3F8}"/>
              </a:ext>
            </a:extLst>
          </p:cNvPr>
          <p:cNvGraphicFramePr>
            <a:graphicFrameLocks noGrp="1"/>
          </p:cNvGraphicFramePr>
          <p:nvPr>
            <p:ph idx="1"/>
            <p:extLst>
              <p:ext uri="{D42A27DB-BD31-4B8C-83A1-F6EECF244321}">
                <p14:modId xmlns:p14="http://schemas.microsoft.com/office/powerpoint/2010/main" val="283888516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162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6621A-945D-4A95-55B3-48670FACB22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Definition of mixed methods research (Johnson etal.2007,p.123):</a:t>
            </a:r>
          </a:p>
        </p:txBody>
      </p:sp>
      <p:sp>
        <p:nvSpPr>
          <p:cNvPr id="3" name="Content Placeholder 2">
            <a:extLst>
              <a:ext uri="{FF2B5EF4-FFF2-40B4-BE49-F238E27FC236}">
                <a16:creationId xmlns:a16="http://schemas.microsoft.com/office/drawing/2014/main" id="{26B3B418-4962-782B-00FA-F0606273323B}"/>
              </a:ext>
            </a:extLst>
          </p:cNvPr>
          <p:cNvSpPr>
            <a:spLocks noGrp="1"/>
          </p:cNvSpPr>
          <p:nvPr>
            <p:ph idx="1"/>
          </p:nvPr>
        </p:nvSpPr>
        <p:spPr>
          <a:xfrm>
            <a:off x="6503158" y="649480"/>
            <a:ext cx="4862447" cy="5546047"/>
          </a:xfrm>
        </p:spPr>
        <p:txBody>
          <a:bodyPr anchor="ctr">
            <a:normAutofit/>
          </a:bodyPr>
          <a:lstStyle/>
          <a:p>
            <a:r>
              <a:rPr lang="en-GB" sz="2000"/>
              <a:t>Mixed methods research is the type of research in which a researcher or team of researchers combines elements of qualitative and quantitative research approaches (e.g., use of qualitative and quantitative viewpoints, data collection, analysis, inference techniques) for the broad purposes of breadth and depth of understanding and corroboration.</a:t>
            </a:r>
          </a:p>
        </p:txBody>
      </p:sp>
    </p:spTree>
    <p:extLst>
      <p:ext uri="{BB962C8B-B14F-4D97-AF65-F5344CB8AC3E}">
        <p14:creationId xmlns:p14="http://schemas.microsoft.com/office/powerpoint/2010/main" val="3104111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33F06-8F9A-A8B7-AD73-6128DE82FBDC}"/>
              </a:ext>
            </a:extLst>
          </p:cNvPr>
          <p:cNvSpPr>
            <a:spLocks noGrp="1"/>
          </p:cNvSpPr>
          <p:nvPr>
            <p:ph type="title"/>
          </p:nvPr>
        </p:nvSpPr>
        <p:spPr>
          <a:xfrm>
            <a:off x="838200" y="557189"/>
            <a:ext cx="3374136" cy="5567891"/>
          </a:xfrm>
        </p:spPr>
        <p:txBody>
          <a:bodyPr>
            <a:normAutofit/>
          </a:bodyPr>
          <a:lstStyle/>
          <a:p>
            <a:r>
              <a:rPr lang="en-GB" sz="4800"/>
              <a:t>Introduction to Mixed Methods</a:t>
            </a:r>
          </a:p>
        </p:txBody>
      </p:sp>
      <p:graphicFrame>
        <p:nvGraphicFramePr>
          <p:cNvPr id="5" name="Content Placeholder 2">
            <a:extLst>
              <a:ext uri="{FF2B5EF4-FFF2-40B4-BE49-F238E27FC236}">
                <a16:creationId xmlns:a16="http://schemas.microsoft.com/office/drawing/2014/main" id="{3CD80F6B-0577-6549-0C52-1029EF932C95}"/>
              </a:ext>
            </a:extLst>
          </p:cNvPr>
          <p:cNvGraphicFramePr>
            <a:graphicFrameLocks noGrp="1"/>
          </p:cNvGraphicFramePr>
          <p:nvPr>
            <p:ph idx="1"/>
            <p:extLst>
              <p:ext uri="{D42A27DB-BD31-4B8C-83A1-F6EECF244321}">
                <p14:modId xmlns:p14="http://schemas.microsoft.com/office/powerpoint/2010/main" val="35005771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485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CD9A6-3B43-CF71-E88E-9FE06E96670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Regarding the historical tradition</a:t>
            </a:r>
          </a:p>
        </p:txBody>
      </p:sp>
      <p:sp>
        <p:nvSpPr>
          <p:cNvPr id="3" name="Content Placeholder 2">
            <a:extLst>
              <a:ext uri="{FF2B5EF4-FFF2-40B4-BE49-F238E27FC236}">
                <a16:creationId xmlns:a16="http://schemas.microsoft.com/office/drawing/2014/main" id="{81824AEC-B218-52EE-3D72-53208EE9DEA9}"/>
              </a:ext>
            </a:extLst>
          </p:cNvPr>
          <p:cNvSpPr>
            <a:spLocks noGrp="1"/>
          </p:cNvSpPr>
          <p:nvPr>
            <p:ph idx="1"/>
          </p:nvPr>
        </p:nvSpPr>
        <p:spPr>
          <a:xfrm>
            <a:off x="6503158" y="649480"/>
            <a:ext cx="4862447" cy="5546047"/>
          </a:xfrm>
        </p:spPr>
        <p:txBody>
          <a:bodyPr anchor="ctr">
            <a:normAutofit/>
          </a:bodyPr>
          <a:lstStyle/>
          <a:p>
            <a:r>
              <a:rPr lang="en-GB" sz="2000"/>
              <a:t>The historical context of mixed methods research reflects a shift from the traditional qualitative-quantitative divide. </a:t>
            </a:r>
          </a:p>
          <a:p>
            <a:r>
              <a:rPr lang="en-GB" sz="2000"/>
              <a:t>This evolution began in the late 20th century as researchers recognized the limitations of single-method approaches. </a:t>
            </a:r>
          </a:p>
          <a:p>
            <a:r>
              <a:rPr lang="en-GB" sz="2000"/>
              <a:t>The "paradigm wars" of the 1970s-1980s gradually gave way to a more pragmatic view, acknowledging that combining methods could provide richer insights. </a:t>
            </a:r>
          </a:p>
          <a:p>
            <a:r>
              <a:rPr lang="en-GB" sz="2000"/>
              <a:t>By the 1990s, mixed methods emerged as a distinct methodology, challenging the long-standing dichotomy and offering a more holistic approach to research.</a:t>
            </a:r>
          </a:p>
        </p:txBody>
      </p:sp>
    </p:spTree>
    <p:extLst>
      <p:ext uri="{BB962C8B-B14F-4D97-AF65-F5344CB8AC3E}">
        <p14:creationId xmlns:p14="http://schemas.microsoft.com/office/powerpoint/2010/main" val="3673937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1206E3-B2D9-00F2-7A43-5BBEBB43583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Philosophical Foundations</a:t>
            </a:r>
          </a:p>
        </p:txBody>
      </p:sp>
      <p:sp>
        <p:nvSpPr>
          <p:cNvPr id="3" name="Content Placeholder 2">
            <a:extLst>
              <a:ext uri="{FF2B5EF4-FFF2-40B4-BE49-F238E27FC236}">
                <a16:creationId xmlns:a16="http://schemas.microsoft.com/office/drawing/2014/main" id="{20666752-9B60-EBFA-3ED1-08C0F0EC0B41}"/>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a:t>Pragmatism as the dominant paradigm: Focus on practical solutions to business and management problems</a:t>
            </a:r>
          </a:p>
          <a:p>
            <a:pPr>
              <a:buFont typeface="Arial" panose="020B0604020202020204" pitchFamily="34" charset="0"/>
              <a:buChar char="•"/>
            </a:pPr>
            <a:r>
              <a:rPr lang="en-GB" sz="2000"/>
              <a:t>It uses mixed methods …..</a:t>
            </a:r>
          </a:p>
        </p:txBody>
      </p:sp>
    </p:spTree>
    <p:extLst>
      <p:ext uri="{BB962C8B-B14F-4D97-AF65-F5344CB8AC3E}">
        <p14:creationId xmlns:p14="http://schemas.microsoft.com/office/powerpoint/2010/main" val="4097686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D3EACE-F431-7A0E-10E3-6F380CA3A194}"/>
              </a:ext>
            </a:extLst>
          </p:cNvPr>
          <p:cNvPicPr>
            <a:picLocks noChangeAspect="1"/>
          </p:cNvPicPr>
          <p:nvPr/>
        </p:nvPicPr>
        <p:blipFill>
          <a:blip r:embed="rId2"/>
          <a:stretch>
            <a:fillRect/>
          </a:stretch>
        </p:blipFill>
        <p:spPr>
          <a:xfrm>
            <a:off x="643467" y="2006043"/>
            <a:ext cx="5294716" cy="2845911"/>
          </a:xfrm>
          <a:prstGeom prst="rect">
            <a:avLst/>
          </a:prstGeom>
        </p:spPr>
      </p:pic>
      <p:cxnSp>
        <p:nvCxnSpPr>
          <p:cNvPr id="14" name="Straight Connector 13">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E5EF1DA-C912-900C-7884-F532DB54252B}"/>
              </a:ext>
            </a:extLst>
          </p:cNvPr>
          <p:cNvPicPr>
            <a:picLocks noChangeAspect="1"/>
          </p:cNvPicPr>
          <p:nvPr/>
        </p:nvPicPr>
        <p:blipFill>
          <a:blip r:embed="rId3"/>
          <a:stretch>
            <a:fillRect/>
          </a:stretch>
        </p:blipFill>
        <p:spPr>
          <a:xfrm>
            <a:off x="6253817" y="1939861"/>
            <a:ext cx="5294715" cy="2978277"/>
          </a:xfrm>
          <a:prstGeom prst="rect">
            <a:avLst/>
          </a:prstGeom>
        </p:spPr>
      </p:pic>
    </p:spTree>
    <p:extLst>
      <p:ext uri="{BB962C8B-B14F-4D97-AF65-F5344CB8AC3E}">
        <p14:creationId xmlns:p14="http://schemas.microsoft.com/office/powerpoint/2010/main" val="3318960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0EAB1-EF40-A553-26C7-16788C711CD4}"/>
              </a:ext>
            </a:extLst>
          </p:cNvPr>
          <p:cNvSpPr/>
          <p:nvPr/>
        </p:nvSpPr>
        <p:spPr>
          <a:xfrm>
            <a:off x="2396970" y="221941"/>
            <a:ext cx="6853561" cy="7017306"/>
          </a:xfrm>
          <a:prstGeom prst="rect">
            <a:avLst/>
          </a:prstGeom>
          <a:noFill/>
        </p:spPr>
        <p:txBody>
          <a:bodyPr wrap="square" lIns="91440" tIns="45720" rIns="91440" bIns="45720">
            <a:spAutoFit/>
          </a:bodyPr>
          <a:lstStyle/>
          <a:p>
            <a:pPr algn="ctr"/>
            <a:r>
              <a:rPr lang="en-US" sz="6600" b="0" cap="none" spc="0" dirty="0">
                <a:ln w="0"/>
                <a:solidFill>
                  <a:schemeClr val="tx1"/>
                </a:solidFill>
                <a:effectLst>
                  <a:outerShdw blurRad="38100" dist="19050" dir="2700000" algn="tl" rotWithShape="0">
                    <a:schemeClr val="dk1">
                      <a:alpha val="40000"/>
                    </a:schemeClr>
                  </a:outerShdw>
                </a:effectLst>
              </a:rPr>
              <a:t>RESEARCH </a:t>
            </a:r>
          </a:p>
          <a:p>
            <a:pPr algn="ctr"/>
            <a:r>
              <a:rPr lang="en-US" sz="6600" dirty="0">
                <a:ln w="0"/>
                <a:effectLst>
                  <a:outerShdw blurRad="38100" dist="19050" dir="2700000" algn="tl" rotWithShape="0">
                    <a:schemeClr val="dk1">
                      <a:alpha val="40000"/>
                    </a:schemeClr>
                  </a:outerShdw>
                </a:effectLst>
              </a:rPr>
              <a:t>CAN </a:t>
            </a:r>
          </a:p>
          <a:p>
            <a:pPr algn="ctr"/>
            <a:r>
              <a:rPr lang="en-US" sz="6600" b="0" cap="none" spc="0" dirty="0">
                <a:ln w="0"/>
                <a:solidFill>
                  <a:schemeClr val="tx1"/>
                </a:solidFill>
                <a:effectLst>
                  <a:outerShdw blurRad="38100" dist="19050" dir="2700000" algn="tl" rotWithShape="0">
                    <a:schemeClr val="dk1">
                      <a:alpha val="40000"/>
                    </a:schemeClr>
                  </a:outerShdw>
                </a:effectLst>
              </a:rPr>
              <a:t>ONLY</a:t>
            </a:r>
          </a:p>
          <a:p>
            <a:pPr algn="ctr"/>
            <a:r>
              <a:rPr lang="en-US" sz="6600" dirty="0">
                <a:ln w="0"/>
                <a:effectLst>
                  <a:outerShdw blurRad="38100" dist="19050" dir="2700000" algn="tl" rotWithShape="0">
                    <a:schemeClr val="dk1">
                      <a:alpha val="40000"/>
                    </a:schemeClr>
                  </a:outerShdw>
                </a:effectLst>
              </a:rPr>
              <a:t>USE</a:t>
            </a:r>
          </a:p>
          <a:p>
            <a:pPr algn="ctr"/>
            <a:r>
              <a:rPr lang="en-US" sz="6600" b="0" cap="none" spc="0" dirty="0">
                <a:ln w="0"/>
                <a:solidFill>
                  <a:schemeClr val="tx1"/>
                </a:solidFill>
                <a:effectLst>
                  <a:outerShdw blurRad="38100" dist="19050" dir="2700000" algn="tl" rotWithShape="0">
                    <a:schemeClr val="dk1">
                      <a:alpha val="40000"/>
                    </a:schemeClr>
                  </a:outerShdw>
                </a:effectLst>
              </a:rPr>
              <a:t>ONE</a:t>
            </a:r>
          </a:p>
          <a:p>
            <a:pPr algn="ctr"/>
            <a:r>
              <a:rPr lang="en-US" sz="6600" dirty="0">
                <a:ln w="0"/>
                <a:effectLst>
                  <a:outerShdw blurRad="38100" dist="19050" dir="2700000" algn="tl" rotWithShape="0">
                    <a:schemeClr val="dk1">
                      <a:alpha val="40000"/>
                    </a:schemeClr>
                  </a:outerShdw>
                </a:effectLst>
              </a:rPr>
              <a:t>PARADIGM</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37274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B933-6A40-1C80-971E-E51AE7BA0597}"/>
              </a:ext>
            </a:extLst>
          </p:cNvPr>
          <p:cNvSpPr>
            <a:spLocks noGrp="1"/>
          </p:cNvSpPr>
          <p:nvPr>
            <p:ph type="title"/>
          </p:nvPr>
        </p:nvSpPr>
        <p:spPr/>
        <p:txBody>
          <a:bodyPr/>
          <a:lstStyle/>
          <a:p>
            <a:r>
              <a:rPr lang="en-GB" dirty="0"/>
              <a:t>1. Why don't we say pragmatism integrates positivism and interpretivism?</a:t>
            </a:r>
          </a:p>
        </p:txBody>
      </p:sp>
      <p:sp>
        <p:nvSpPr>
          <p:cNvPr id="3" name="Content Placeholder 2">
            <a:extLst>
              <a:ext uri="{FF2B5EF4-FFF2-40B4-BE49-F238E27FC236}">
                <a16:creationId xmlns:a16="http://schemas.microsoft.com/office/drawing/2014/main" id="{3E994106-6544-A1A0-466B-C770CF54D1DE}"/>
              </a:ext>
            </a:extLst>
          </p:cNvPr>
          <p:cNvSpPr>
            <a:spLocks noGrp="1"/>
          </p:cNvSpPr>
          <p:nvPr>
            <p:ph idx="1"/>
          </p:nvPr>
        </p:nvSpPr>
        <p:spPr/>
        <p:txBody>
          <a:bodyPr>
            <a:normAutofit lnSpcReduction="10000"/>
          </a:bodyPr>
          <a:lstStyle/>
          <a:p>
            <a:r>
              <a:rPr lang="en-GB" dirty="0"/>
              <a:t>While pragmatism does draw on elements from both positivism and interpretivism, it's not accurate to say it simply integrates them. Pragmatism represents a distinct philosophical stance that goes beyond mere integration. As Morgan (2014) explains, pragmatism offers an alternative worldview that focuses on the nature of </a:t>
            </a:r>
            <a:r>
              <a:rPr lang="en-GB" dirty="0">
                <a:solidFill>
                  <a:srgbClr val="FF0000"/>
                </a:solidFill>
              </a:rPr>
              <a:t>experience</a:t>
            </a:r>
            <a:r>
              <a:rPr lang="en-GB" dirty="0"/>
              <a:t> rather than the nature of reality.</a:t>
            </a:r>
          </a:p>
          <a:p>
            <a:r>
              <a:rPr lang="en-GB" dirty="0" err="1"/>
              <a:t>Tashakkori</a:t>
            </a:r>
            <a:r>
              <a:rPr lang="en-GB" dirty="0"/>
              <a:t> and Teddlie (2010) argue that pragmatism sidesteps the contentious issues of truth and reality, accepting that there are singular and multiple realities that are open to empirical inquiry. It orients itself toward solving practical problems in the "real world" (</a:t>
            </a:r>
            <a:r>
              <a:rPr lang="en-GB" dirty="0" err="1"/>
              <a:t>Feilzer</a:t>
            </a:r>
            <a:r>
              <a:rPr lang="en-GB" dirty="0"/>
              <a:t>, 2010).</a:t>
            </a:r>
          </a:p>
          <a:p>
            <a:endParaRPr lang="en-GB" dirty="0"/>
          </a:p>
        </p:txBody>
      </p:sp>
    </p:spTree>
    <p:extLst>
      <p:ext uri="{BB962C8B-B14F-4D97-AF65-F5344CB8AC3E}">
        <p14:creationId xmlns:p14="http://schemas.microsoft.com/office/powerpoint/2010/main" val="2135017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3B9935E-32C0-28A8-8C52-7D25240785D0}"/>
              </a:ext>
            </a:extLst>
          </p:cNvPr>
          <p:cNvPicPr>
            <a:picLocks noChangeAspect="1"/>
          </p:cNvPicPr>
          <p:nvPr/>
        </p:nvPicPr>
        <p:blipFill rotWithShape="1">
          <a:blip r:embed="rId2"/>
          <a:srcRect t="20876" r="1" b="34554"/>
          <a:stretch/>
        </p:blipFill>
        <p:spPr>
          <a:xfrm>
            <a:off x="20" y="1282"/>
            <a:ext cx="12191980" cy="6856718"/>
          </a:xfrm>
          <a:prstGeom prst="rect">
            <a:avLst/>
          </a:prstGeom>
        </p:spPr>
      </p:pic>
    </p:spTree>
    <p:extLst>
      <p:ext uri="{BB962C8B-B14F-4D97-AF65-F5344CB8AC3E}">
        <p14:creationId xmlns:p14="http://schemas.microsoft.com/office/powerpoint/2010/main" val="1750295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8718-84D3-B87A-7072-D4A69B20982A}"/>
              </a:ext>
            </a:extLst>
          </p:cNvPr>
          <p:cNvSpPr>
            <a:spLocks noGrp="1"/>
          </p:cNvSpPr>
          <p:nvPr>
            <p:ph type="title"/>
          </p:nvPr>
        </p:nvSpPr>
        <p:spPr/>
        <p:txBody>
          <a:bodyPr>
            <a:normAutofit/>
          </a:bodyPr>
          <a:lstStyle/>
          <a:p>
            <a:r>
              <a:rPr lang="en-GB" dirty="0"/>
              <a:t>2. How can we justify only one paradigm can be used in research?</a:t>
            </a:r>
          </a:p>
        </p:txBody>
      </p:sp>
      <p:sp>
        <p:nvSpPr>
          <p:cNvPr id="3" name="Content Placeholder 2">
            <a:extLst>
              <a:ext uri="{FF2B5EF4-FFF2-40B4-BE49-F238E27FC236}">
                <a16:creationId xmlns:a16="http://schemas.microsoft.com/office/drawing/2014/main" id="{FD92BA7B-8DFB-C4C5-6C30-DA218A622DF0}"/>
              </a:ext>
            </a:extLst>
          </p:cNvPr>
          <p:cNvSpPr>
            <a:spLocks noGrp="1"/>
          </p:cNvSpPr>
          <p:nvPr>
            <p:ph idx="1"/>
          </p:nvPr>
        </p:nvSpPr>
        <p:spPr/>
        <p:txBody>
          <a:bodyPr>
            <a:normAutofit/>
          </a:bodyPr>
          <a:lstStyle/>
          <a:p>
            <a:r>
              <a:rPr lang="en-GB" dirty="0"/>
              <a:t>The idea that only one paradigm can be used in research stems from the concept of paradigm incommensurability, proposed by Kuhn (1962). This view suggests that different paradigms are fundamentally incompatible due to their conflicting assumptions about reality and knowledge.</a:t>
            </a:r>
          </a:p>
          <a:p>
            <a:r>
              <a:rPr lang="en-GB" dirty="0"/>
              <a:t>However, this strict adherence to paradigmatic boundaries has been increasingly challenged. Greene and </a:t>
            </a:r>
            <a:r>
              <a:rPr lang="en-GB" dirty="0" err="1"/>
              <a:t>Caracelli</a:t>
            </a:r>
            <a:r>
              <a:rPr lang="en-GB" dirty="0"/>
              <a:t> (2003) argue for a dialectical perspective that explicitly recognizes the value of engaging multiple paradigms to gain a more comprehensive understanding of complex phenomena.</a:t>
            </a:r>
          </a:p>
          <a:p>
            <a:endParaRPr lang="en-GB" dirty="0"/>
          </a:p>
        </p:txBody>
      </p:sp>
    </p:spTree>
    <p:extLst>
      <p:ext uri="{BB962C8B-B14F-4D97-AF65-F5344CB8AC3E}">
        <p14:creationId xmlns:p14="http://schemas.microsoft.com/office/powerpoint/2010/main" val="2753671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09D768F-1848-F371-3D70-C9D39D8D2E6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i="0" kern="1200" dirty="0">
                <a:solidFill>
                  <a:schemeClr val="tx1"/>
                </a:solidFill>
                <a:highlight>
                  <a:srgbClr val="FFFFFF"/>
                </a:highlight>
                <a:latin typeface="+mj-lt"/>
                <a:ea typeface="+mj-ea"/>
                <a:cs typeface="+mj-cs"/>
              </a:rPr>
              <a:t>Reach great heights by building upon the achievements of others</a:t>
            </a:r>
            <a:endParaRPr lang="en-US" sz="4100" kern="1200" dirty="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86FC0E-54A6-1C89-69F7-E6D7F1DBFCF3}"/>
              </a:ext>
            </a:extLst>
          </p:cNvPr>
          <p:cNvPicPr>
            <a:picLocks noChangeAspect="1"/>
          </p:cNvPicPr>
          <p:nvPr/>
        </p:nvPicPr>
        <p:blipFill>
          <a:blip r:embed="rId2"/>
          <a:stretch>
            <a:fillRect/>
          </a:stretch>
        </p:blipFill>
        <p:spPr>
          <a:xfrm>
            <a:off x="4654296" y="763913"/>
            <a:ext cx="7214616" cy="5302742"/>
          </a:xfrm>
          <a:prstGeom prst="rect">
            <a:avLst/>
          </a:prstGeom>
        </p:spPr>
      </p:pic>
    </p:spTree>
    <p:extLst>
      <p:ext uri="{BB962C8B-B14F-4D97-AF65-F5344CB8AC3E}">
        <p14:creationId xmlns:p14="http://schemas.microsoft.com/office/powerpoint/2010/main" val="343737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94750-36E0-F4E9-7DCD-884AB780453E}"/>
              </a:ext>
            </a:extLst>
          </p:cNvPr>
          <p:cNvSpPr>
            <a:spLocks noGrp="1"/>
          </p:cNvSpPr>
          <p:nvPr>
            <p:ph type="title"/>
          </p:nvPr>
        </p:nvSpPr>
        <p:spPr>
          <a:xfrm>
            <a:off x="466722" y="586855"/>
            <a:ext cx="3201366" cy="3387497"/>
          </a:xfrm>
        </p:spPr>
        <p:txBody>
          <a:bodyPr anchor="b">
            <a:normAutofit/>
          </a:bodyPr>
          <a:lstStyle/>
          <a:p>
            <a:pPr algn="r"/>
            <a:r>
              <a:rPr lang="en-GB" sz="2800">
                <a:solidFill>
                  <a:srgbClr val="FFFFFF"/>
                </a:solidFill>
              </a:rPr>
              <a:t>3. Are we saying that pragmatism uses some elements/concepts from other paradigms?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CA3DD3D8-3DFE-6C34-6781-7D2964F78BE3}"/>
              </a:ext>
            </a:extLst>
          </p:cNvPr>
          <p:cNvSpPr>
            <a:spLocks noGrp="1"/>
          </p:cNvSpPr>
          <p:nvPr>
            <p:ph idx="1"/>
          </p:nvPr>
        </p:nvSpPr>
        <p:spPr>
          <a:xfrm>
            <a:off x="4810259" y="649480"/>
            <a:ext cx="6555347" cy="5546047"/>
          </a:xfrm>
        </p:spPr>
        <p:txBody>
          <a:bodyPr anchor="ctr">
            <a:normAutofit/>
          </a:bodyPr>
          <a:lstStyle/>
          <a:p>
            <a:r>
              <a:rPr lang="en-GB" sz="1400"/>
              <a:t>Biesta, G. (2010). Pragmatism and the philosophical foundations of mixed methods research. In A. Tashakkori &amp; C. Teddlie (Eds.), Sage handbook of mixed methods in social &amp; behavioral research (2nd ed., pp. 95-118). Sage.</a:t>
            </a:r>
          </a:p>
          <a:p>
            <a:r>
              <a:rPr lang="en-GB" sz="1400"/>
              <a:t>Creswell, J. W., &amp; Plano Clark, V. L. (2018). Designing and conducting mixed methods research (3rd ed.). Sage.</a:t>
            </a:r>
          </a:p>
          <a:p>
            <a:r>
              <a:rPr lang="en-GB" sz="1400"/>
              <a:t>Feilzer, M. Y. (2010). Doing mixed methods research pragmatically: Implications for the rediscovery of pragmatism as a research paradigm. Journal of Mixed Methods Research, 4(1), 6-16.</a:t>
            </a:r>
          </a:p>
          <a:p>
            <a:r>
              <a:rPr lang="en-GB" sz="1400"/>
              <a:t>Greene, J. C., &amp; Caracelli, V. J. (2003). Making paradigmatic sense of mixed methods practice. In A. Tashakkori &amp; C. Teddlie (Eds.), Handbook of mixed methods in social and behavioral research (pp. 91-110). Sage.</a:t>
            </a:r>
          </a:p>
          <a:p>
            <a:r>
              <a:rPr lang="en-GB" sz="1400"/>
              <a:t>Johnson, R. B., &amp; Onwuegbuzie, A. J. (2004). Mixed methods research: A research paradigm whose time has come. Educational Researcher, 33(7), 14-26.</a:t>
            </a:r>
          </a:p>
          <a:p>
            <a:r>
              <a:rPr lang="en-GB" sz="1400"/>
              <a:t>Kuhn, T. S. (1962). The structure of scientific revolutions. University of Chicago Press.</a:t>
            </a:r>
          </a:p>
          <a:p>
            <a:r>
              <a:rPr lang="en-GB" sz="1400"/>
              <a:t>Morgan, D. L. (2007). Paradigms lost and pragmatism regained: Methodological implications of combining qualitative and quantitative methods. Journal of Mixed Methods Research, 1(1), 48-76.</a:t>
            </a:r>
          </a:p>
          <a:p>
            <a:r>
              <a:rPr lang="en-GB" sz="1400"/>
              <a:t>Morgan, D. L. (2014). Pragmatism as a paradigm for social research. Qualitative Inquiry, 20(8), 1045-1053.</a:t>
            </a:r>
          </a:p>
          <a:p>
            <a:r>
              <a:rPr lang="en-GB" sz="1400"/>
              <a:t>Tashakkori, A., &amp; Teddlie, C. (2010). Sage handbook of mixed methods in social &amp; behavioral research (2nd ed.). Sage.</a:t>
            </a:r>
          </a:p>
          <a:p>
            <a:endParaRPr lang="en-GB" sz="1400"/>
          </a:p>
        </p:txBody>
      </p:sp>
    </p:spTree>
    <p:extLst>
      <p:ext uri="{BB962C8B-B14F-4D97-AF65-F5344CB8AC3E}">
        <p14:creationId xmlns:p14="http://schemas.microsoft.com/office/powerpoint/2010/main" val="3705892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13BF24-7AF3-0C52-9457-96329707AB8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E7F9B041-676B-A714-5ADC-632CF15426DE}"/>
              </a:ext>
            </a:extLst>
          </p:cNvPr>
          <p:cNvSpPr>
            <a:spLocks noGrp="1"/>
          </p:cNvSpPr>
          <p:nvPr>
            <p:ph idx="1"/>
          </p:nvPr>
        </p:nvSpPr>
        <p:spPr>
          <a:xfrm>
            <a:off x="6503158" y="649480"/>
            <a:ext cx="4862447" cy="5546047"/>
          </a:xfrm>
        </p:spPr>
        <p:txBody>
          <a:bodyPr anchor="ctr">
            <a:normAutofit/>
          </a:bodyPr>
          <a:lstStyle/>
          <a:p>
            <a:r>
              <a:rPr lang="en-GB" sz="2000" dirty="0"/>
              <a:t>Yes, pragmatism does incorporate elements from other paradigms, but it does so in a unique way. As Johnson and Onwuegbuzie (2004) explain, pragmatism offers a middle ground.</a:t>
            </a:r>
          </a:p>
          <a:p>
            <a:r>
              <a:rPr lang="en-GB" sz="2000" dirty="0"/>
              <a:t>Biesta (2010) argues that pragmatism is not about choosing between extremes (such as objectivism and relativism) but about asking different questions altogether. It focuses on the consequences and practical outcomes of ideas rather than abstract concepts.</a:t>
            </a:r>
          </a:p>
          <a:p>
            <a:pPr marL="0" indent="0">
              <a:buNone/>
            </a:pPr>
            <a:endParaRPr lang="en-GB" sz="2000" dirty="0"/>
          </a:p>
        </p:txBody>
      </p:sp>
    </p:spTree>
    <p:extLst>
      <p:ext uri="{BB962C8B-B14F-4D97-AF65-F5344CB8AC3E}">
        <p14:creationId xmlns:p14="http://schemas.microsoft.com/office/powerpoint/2010/main" val="1392240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6FD7C5-28F6-F846-C527-7741EF46A84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B9528BB5-1DC2-6B66-BFF2-71734BB9348F}"/>
              </a:ext>
            </a:extLst>
          </p:cNvPr>
          <p:cNvSpPr>
            <a:spLocks noGrp="1"/>
          </p:cNvSpPr>
          <p:nvPr>
            <p:ph idx="1"/>
          </p:nvPr>
        </p:nvSpPr>
        <p:spPr>
          <a:xfrm>
            <a:off x="6503158" y="649480"/>
            <a:ext cx="4862447" cy="5546047"/>
          </a:xfrm>
        </p:spPr>
        <p:txBody>
          <a:bodyPr anchor="ctr">
            <a:normAutofit/>
          </a:bodyPr>
          <a:lstStyle/>
          <a:p>
            <a:r>
              <a:rPr lang="en-GB" sz="2000" dirty="0"/>
              <a:t>Morgan (2007) proposes that pragmatism shifts the focus from abstract concerns about the nature of reality or truth to inquiry as a form of action. This allows researchers to move past the "paradigm wars" and focus on methodological rather than metaphysical concerns.</a:t>
            </a:r>
          </a:p>
          <a:p>
            <a:r>
              <a:rPr lang="en-GB" sz="2000" dirty="0"/>
              <a:t>In practice, this means that pragmatic researchers might use methods traditionally associated with positivism (like statistical analysis) alongside methods associated with interpretivism (like in-depth interviews). However, they do so not because they're trying to integrate these paradigms, but because these methods are useful for answering their research questions.</a:t>
            </a:r>
          </a:p>
          <a:p>
            <a:pPr marL="0" indent="0">
              <a:buNone/>
            </a:pPr>
            <a:endParaRPr lang="en-GB" sz="2000" dirty="0"/>
          </a:p>
        </p:txBody>
      </p:sp>
    </p:spTree>
    <p:extLst>
      <p:ext uri="{BB962C8B-B14F-4D97-AF65-F5344CB8AC3E}">
        <p14:creationId xmlns:p14="http://schemas.microsoft.com/office/powerpoint/2010/main" val="534642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FD68A1-2387-4A89-7452-A4FFBF300C7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C9CB08E5-541F-342B-514B-3E3B569116F9}"/>
              </a:ext>
            </a:extLst>
          </p:cNvPr>
          <p:cNvSpPr>
            <a:spLocks noGrp="1"/>
          </p:cNvSpPr>
          <p:nvPr>
            <p:ph idx="1"/>
          </p:nvPr>
        </p:nvSpPr>
        <p:spPr>
          <a:xfrm>
            <a:off x="6503158" y="649480"/>
            <a:ext cx="4862447" cy="5546047"/>
          </a:xfrm>
        </p:spPr>
        <p:txBody>
          <a:bodyPr anchor="ctr">
            <a:normAutofit/>
          </a:bodyPr>
          <a:lstStyle/>
          <a:p>
            <a:r>
              <a:rPr lang="en-GB" sz="2000"/>
              <a:t>Creswell and Plano Clark (2018) emphasize that pragmatism in mixed methods is not about simply using different methods, but about how researchers conceptualize the entire research process - from the questions they ask to how they collect and analyze data, and how they interpret and use their findings.</a:t>
            </a:r>
          </a:p>
          <a:p>
            <a:r>
              <a:rPr lang="en-GB" sz="2000"/>
              <a:t>In conclusion, while pragmatism does draw on elements from other paradigms, it represents a distinct philosophical approach that focuses on the practical consequences of research. It allows researchers to move beyond paradigmatic debates and focus on what works best to address their research questions.</a:t>
            </a:r>
          </a:p>
          <a:p>
            <a:endParaRPr lang="en-GB" sz="2000"/>
          </a:p>
        </p:txBody>
      </p:sp>
    </p:spTree>
    <p:extLst>
      <p:ext uri="{BB962C8B-B14F-4D97-AF65-F5344CB8AC3E}">
        <p14:creationId xmlns:p14="http://schemas.microsoft.com/office/powerpoint/2010/main" val="1762625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A581F-789A-D7DF-31B7-27DBC319B07D}"/>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The justification for using both qualitative and quantitative research within a pragmatic mixed methods approach, despite their roots in positivism and interpretivism, can be explained as follows</a:t>
            </a:r>
            <a:br>
              <a:rPr lang="en-GB" sz="2400">
                <a:solidFill>
                  <a:srgbClr val="FFFFFF"/>
                </a:solidFill>
              </a:rPr>
            </a:br>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C489F6-5F4D-7E2D-AB99-3898E5B2FC8F}"/>
              </a:ext>
            </a:extLst>
          </p:cNvPr>
          <p:cNvSpPr>
            <a:spLocks noGrp="1"/>
          </p:cNvSpPr>
          <p:nvPr>
            <p:ph idx="1"/>
          </p:nvPr>
        </p:nvSpPr>
        <p:spPr>
          <a:xfrm>
            <a:off x="4447308" y="591344"/>
            <a:ext cx="6906491" cy="5585619"/>
          </a:xfrm>
        </p:spPr>
        <p:txBody>
          <a:bodyPr anchor="ctr">
            <a:normAutofit/>
          </a:bodyPr>
          <a:lstStyle/>
          <a:p>
            <a:r>
              <a:rPr lang="en-GB" dirty="0"/>
              <a:t>In essence, pragmatism in mixed methods research justifies the use of both qualitative and quantitative approaches by focusing on their practical utility in addressing research questions, rather than on their philosophical origins. </a:t>
            </a:r>
          </a:p>
          <a:p>
            <a:r>
              <a:rPr lang="en-GB" dirty="0"/>
              <a:t>This approach allows researchers to leverage the strengths of both traditions to gain a more comprehensive understanding of complex phenomena in business and management research.</a:t>
            </a:r>
          </a:p>
        </p:txBody>
      </p:sp>
    </p:spTree>
    <p:extLst>
      <p:ext uri="{BB962C8B-B14F-4D97-AF65-F5344CB8AC3E}">
        <p14:creationId xmlns:p14="http://schemas.microsoft.com/office/powerpoint/2010/main" val="4155374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Rectangle 2">
            <a:extLst>
              <a:ext uri="{FF2B5EF4-FFF2-40B4-BE49-F238E27FC236}">
                <a16:creationId xmlns:a16="http://schemas.microsoft.com/office/drawing/2014/main" id="{81487B2C-C8E3-B2EC-6CE0-618BC9574AEE}"/>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Problem-Centered Approach: Pragmatism focuses on solving real-world problems rather than adhering strictly to philosophical paradigms. It justifies using whatever methods are best suited to answer the research question, regardless of their philosophical origins.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Complementarity: Pragmatism recognizes that qualitative and quantitative methods can complement each other, providing a more comprehensive understanding of complex phenomena. Statistics (positivist) can reveal patterns, while interviews (interpretivist) can explain why these patterns occur. </a:t>
            </a:r>
          </a:p>
        </p:txBody>
      </p:sp>
    </p:spTree>
    <p:extLst>
      <p:ext uri="{BB962C8B-B14F-4D97-AF65-F5344CB8AC3E}">
        <p14:creationId xmlns:p14="http://schemas.microsoft.com/office/powerpoint/2010/main" val="1901395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2">
            <a:extLst>
              <a:ext uri="{FF2B5EF4-FFF2-40B4-BE49-F238E27FC236}">
                <a16:creationId xmlns:a16="http://schemas.microsoft.com/office/drawing/2014/main" id="{D0E05BDC-51E1-3970-CB07-92B409AF2ECE}"/>
              </a:ext>
            </a:extLst>
          </p:cNvPr>
          <p:cNvSpPr>
            <a:spLocks noGrp="1" noChangeArrowheads="1"/>
          </p:cNvSpPr>
          <p:nvPr>
            <p:ph idx="1"/>
          </p:nvPr>
        </p:nvSpPr>
        <p:spPr bwMode="auto">
          <a:xfrm>
            <a:off x="4446588" y="592138"/>
            <a:ext cx="6907212" cy="55848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Epistemological Pluralism: Pragmatism embraces epistemological pluralism, accepting that knowledge can be derived from multiple sources and methods. It values both objective measurements and subjective interpretations as valid forms of knowledge.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Methodological Flexibility: Pragmatism allows researchers to move beyond the "paradigm wars," selecting methods based on their practical utility rather than philosophical purity. </a:t>
            </a:r>
          </a:p>
        </p:txBody>
      </p:sp>
    </p:spTree>
    <p:extLst>
      <p:ext uri="{BB962C8B-B14F-4D97-AF65-F5344CB8AC3E}">
        <p14:creationId xmlns:p14="http://schemas.microsoft.com/office/powerpoint/2010/main" val="3500188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Rectangle 1">
            <a:extLst>
              <a:ext uri="{FF2B5EF4-FFF2-40B4-BE49-F238E27FC236}">
                <a16:creationId xmlns:a16="http://schemas.microsoft.com/office/drawing/2014/main" id="{4CCFF080-99DA-7CB3-2256-9A7DC5CCBB0B}"/>
              </a:ext>
            </a:extLst>
          </p:cNvPr>
          <p:cNvSpPr>
            <a:spLocks noGrp="1" noChangeArrowheads="1"/>
          </p:cNvSpPr>
          <p:nvPr>
            <p:ph idx="1"/>
          </p:nvPr>
        </p:nvSpPr>
        <p:spPr bwMode="auto">
          <a:xfrm>
            <a:off x="4446588" y="592138"/>
            <a:ext cx="6907212" cy="55848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Integration for Enhanced Understanding: By integrating positivist and interpretivist approaches, pragmatic mixed methods research aims to provide a more holistic and nuanced understanding of research problems.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Emphasis on Consequences: Pragmatism judges the value of research by its practical consequences, not by its adherence to a particular philosophical stance.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Bridging Divides: Pragmatism serves as a "bridge" between conflicting philosophies, allowing researchers to draw on the strengths of both traditions without being constrained by their limitations </a:t>
            </a:r>
          </a:p>
        </p:txBody>
      </p:sp>
    </p:spTree>
    <p:extLst>
      <p:ext uri="{BB962C8B-B14F-4D97-AF65-F5344CB8AC3E}">
        <p14:creationId xmlns:p14="http://schemas.microsoft.com/office/powerpoint/2010/main" val="40931348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E33FE3-A162-25BF-23F7-240AB533F71E}"/>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Overall - Mixed methods</a:t>
            </a:r>
          </a:p>
        </p:txBody>
      </p:sp>
      <p:sp>
        <p:nvSpPr>
          <p:cNvPr id="3" name="Content Placeholder 2">
            <a:extLst>
              <a:ext uri="{FF2B5EF4-FFF2-40B4-BE49-F238E27FC236}">
                <a16:creationId xmlns:a16="http://schemas.microsoft.com/office/drawing/2014/main" id="{94FA6C94-6D6D-E388-4476-0F567C729F73}"/>
              </a:ext>
            </a:extLst>
          </p:cNvPr>
          <p:cNvSpPr>
            <a:spLocks noGrp="1"/>
          </p:cNvSpPr>
          <p:nvPr>
            <p:ph idx="1"/>
          </p:nvPr>
        </p:nvSpPr>
        <p:spPr>
          <a:xfrm>
            <a:off x="6503158" y="649480"/>
            <a:ext cx="4862447" cy="5546047"/>
          </a:xfrm>
        </p:spPr>
        <p:txBody>
          <a:bodyPr anchor="ctr">
            <a:normAutofit/>
          </a:bodyPr>
          <a:lstStyle/>
          <a:p>
            <a:r>
              <a:rPr lang="en-GB" sz="2000"/>
              <a:t>Positivism, conversely, assumes an objective reality that can be measured and analyzed statistically. </a:t>
            </a:r>
          </a:p>
          <a:p>
            <a:r>
              <a:rPr lang="en-GB" sz="2000"/>
              <a:t>Constructivism posits that reality is socially constructed, emphasizing subjective meanings and interpretations. </a:t>
            </a:r>
          </a:p>
          <a:p>
            <a:r>
              <a:rPr lang="en-GB" sz="2000"/>
              <a:t>Mixed methods acknowledges the value of both perspectives, combining the in-depth understanding of constructivism with the generalizability of positivism. </a:t>
            </a:r>
          </a:p>
          <a:p>
            <a:r>
              <a:rPr lang="en-GB" sz="2000"/>
              <a:t>This integration allows researchers to capture both the nuanced complexities and broader patterns of business and management phenomena.</a:t>
            </a:r>
          </a:p>
        </p:txBody>
      </p:sp>
    </p:spTree>
    <p:extLst>
      <p:ext uri="{BB962C8B-B14F-4D97-AF65-F5344CB8AC3E}">
        <p14:creationId xmlns:p14="http://schemas.microsoft.com/office/powerpoint/2010/main" val="29953973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23A3C-8B37-F89B-2567-C58C1764662D}"/>
              </a:ext>
            </a:extLst>
          </p:cNvPr>
          <p:cNvSpPr>
            <a:spLocks noGrp="1"/>
          </p:cNvSpPr>
          <p:nvPr>
            <p:ph type="title"/>
          </p:nvPr>
        </p:nvSpPr>
        <p:spPr>
          <a:xfrm>
            <a:off x="826396" y="586855"/>
            <a:ext cx="4230100" cy="3387497"/>
          </a:xfrm>
        </p:spPr>
        <p:txBody>
          <a:bodyPr anchor="b">
            <a:normAutofit/>
          </a:bodyPr>
          <a:lstStyle/>
          <a:p>
            <a:pPr algn="r"/>
            <a:r>
              <a:rPr lang="en-US" sz="4000" kern="1200" baseline="0" dirty="0">
                <a:solidFill>
                  <a:srgbClr val="FFFFFF"/>
                </a:solidFill>
                <a:effectLst/>
                <a:latin typeface="+mn-lt"/>
                <a:ea typeface="+mn-ea"/>
                <a:cs typeface="+mn-cs"/>
              </a:rPr>
              <a:t>Mixed methods (MM)</a:t>
            </a:r>
            <a:endParaRPr lang="en-GB" sz="4000" dirty="0">
              <a:solidFill>
                <a:srgbClr val="FFFFFF"/>
              </a:solidFill>
            </a:endParaRPr>
          </a:p>
        </p:txBody>
      </p:sp>
      <p:sp>
        <p:nvSpPr>
          <p:cNvPr id="3" name="Content Placeholder 2">
            <a:extLst>
              <a:ext uri="{FF2B5EF4-FFF2-40B4-BE49-F238E27FC236}">
                <a16:creationId xmlns:a16="http://schemas.microsoft.com/office/drawing/2014/main" id="{8D91ECAA-7D64-747F-BA82-9707B3EBA7E4}"/>
              </a:ext>
            </a:extLst>
          </p:cNvPr>
          <p:cNvSpPr>
            <a:spLocks noGrp="1"/>
          </p:cNvSpPr>
          <p:nvPr>
            <p:ph idx="1"/>
          </p:nvPr>
        </p:nvSpPr>
        <p:spPr>
          <a:xfrm>
            <a:off x="6503158" y="649480"/>
            <a:ext cx="4862447" cy="5546047"/>
          </a:xfrm>
        </p:spPr>
        <p:txBody>
          <a:bodyPr anchor="ctr">
            <a:normAutofit/>
          </a:bodyPr>
          <a:lstStyle/>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This </a:t>
            </a:r>
            <a:r>
              <a:rPr lang="en-US" sz="2000" kern="1200" baseline="0">
                <a:effectLst/>
                <a:latin typeface="+mn-lt"/>
                <a:ea typeface="+mn-ea"/>
                <a:cs typeface="+mn-cs"/>
              </a:rPr>
              <a:t>tradition presented an alternative to the QUAN and QUAL dichotomy by acknowledging the usefulness of both QUAL and QUAN and advocating the use of whatever methodological tools are required to answer the research question under study. </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baseline="0">
                <a:effectLst/>
                <a:latin typeface="+mn-lt"/>
                <a:ea typeface="+mn-ea"/>
                <a:cs typeface="+mn-cs"/>
              </a:rPr>
              <a:t>A type of research design in which QUAL and QUAN approaches are used in types of question, research methods, data collection and analysis procedures, and/or inferences.</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It</a:t>
            </a:r>
            <a:r>
              <a:rPr lang="en-US" sz="2000" kern="1200" baseline="0">
                <a:effectLst/>
                <a:latin typeface="+mn-lt"/>
                <a:ea typeface="+mn-ea"/>
                <a:cs typeface="+mn-cs"/>
              </a:rPr>
              <a:t> is also </a:t>
            </a:r>
            <a:r>
              <a:rPr lang="en-US" sz="2000" kern="1200">
                <a:effectLst/>
                <a:latin typeface="+mn-lt"/>
                <a:ea typeface="+mn-ea"/>
                <a:cs typeface="+mn-cs"/>
              </a:rPr>
              <a:t>defined as “research in which the investigator collects and analyzes data, integrates the findings, and draws inferences using both qualitative and quantitative approaches or methods in a single study or program of inquiry.”</a:t>
            </a:r>
          </a:p>
          <a:p>
            <a:endParaRPr lang="en-GB" sz="2000"/>
          </a:p>
        </p:txBody>
      </p:sp>
    </p:spTree>
    <p:extLst>
      <p:ext uri="{BB962C8B-B14F-4D97-AF65-F5344CB8AC3E}">
        <p14:creationId xmlns:p14="http://schemas.microsoft.com/office/powerpoint/2010/main" val="1900167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8CA3478-A415-E01D-F6A9-64B23C95CF07}"/>
              </a:ext>
            </a:extLst>
          </p:cNvPr>
          <p:cNvSpPr>
            <a:spLocks noGrp="1"/>
          </p:cNvSpPr>
          <p:nvPr>
            <p:ph type="title"/>
          </p:nvPr>
        </p:nvSpPr>
        <p:spPr>
          <a:xfrm>
            <a:off x="838200" y="1412488"/>
            <a:ext cx="2899189" cy="4363844"/>
          </a:xfrm>
        </p:spPr>
        <p:txBody>
          <a:bodyPr anchor="t">
            <a:normAutofit/>
          </a:bodyPr>
          <a:lstStyle/>
          <a:p>
            <a:r>
              <a:rPr lang="en-GB" sz="3100">
                <a:solidFill>
                  <a:srgbClr val="FFFFFF"/>
                </a:solidFill>
              </a:rPr>
              <a:t>According to Creswell's notation system for mixed methods research designs, the following options are available</a:t>
            </a:r>
          </a:p>
        </p:txBody>
      </p:sp>
      <p:sp>
        <p:nvSpPr>
          <p:cNvPr id="7" name="Rectangle 1">
            <a:extLst>
              <a:ext uri="{FF2B5EF4-FFF2-40B4-BE49-F238E27FC236}">
                <a16:creationId xmlns:a16="http://schemas.microsoft.com/office/drawing/2014/main" id="{052DB463-E279-EEAD-7B1B-1CA96A5F478D}"/>
              </a:ext>
            </a:extLst>
          </p:cNvPr>
          <p:cNvSpPr>
            <a:spLocks noGrp="1" noChangeArrowheads="1"/>
          </p:cNvSpPr>
          <p:nvPr>
            <p:ph sz="half" idx="1"/>
          </p:nvPr>
        </p:nvSpPr>
        <p:spPr bwMode="auto">
          <a:xfrm>
            <a:off x="4380855" y="1412489"/>
            <a:ext cx="3427283"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F7754765-1E06-0C34-9060-EA874C105FF9}"/>
              </a:ext>
            </a:extLst>
          </p:cNvPr>
          <p:cNvSpPr>
            <a:spLocks noGrp="1" noChangeArrowheads="1"/>
          </p:cNvSpPr>
          <p:nvPr>
            <p:ph sz="half" idx="2"/>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Uppercase letters (QUAL or QUAN) indicate a priority or increased weight given to that strand of the study.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Lowercase letters (qual or quan) indicate a secondary or supportive role for that strand.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that qualitative and quantitative strands are conducted concurrently.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a sequential approach, where one strand follows the other </a:t>
            </a:r>
          </a:p>
        </p:txBody>
      </p:sp>
    </p:spTree>
    <p:extLst>
      <p:ext uri="{BB962C8B-B14F-4D97-AF65-F5344CB8AC3E}">
        <p14:creationId xmlns:p14="http://schemas.microsoft.com/office/powerpoint/2010/main" val="595107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Typology of Mixed Methods Designs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Basic Designs</a:t>
            </a:r>
          </a:p>
          <a:p>
            <a:pPr>
              <a:buFont typeface="+mj-lt"/>
              <a:buAutoNum type="arabicPeriod"/>
            </a:pPr>
            <a:r>
              <a:rPr lang="en-GB" sz="2000" dirty="0"/>
              <a:t>Explanatory Sequential Design (QUAN → qual)</a:t>
            </a:r>
          </a:p>
          <a:p>
            <a:pPr>
              <a:buFont typeface="+mj-lt"/>
              <a:buAutoNum type="arabicPeriod"/>
            </a:pPr>
            <a:r>
              <a:rPr lang="en-GB" sz="2000" dirty="0"/>
              <a:t>Exploratory Sequential Design (QUAL → </a:t>
            </a:r>
            <a:r>
              <a:rPr lang="en-GB" sz="2000" dirty="0" err="1"/>
              <a:t>quan</a:t>
            </a:r>
            <a:r>
              <a:rPr lang="en-GB" sz="2000" dirty="0"/>
              <a:t>) </a:t>
            </a:r>
          </a:p>
          <a:p>
            <a:pPr>
              <a:buFont typeface="+mj-lt"/>
              <a:buAutoNum type="arabicPeriod"/>
            </a:pPr>
            <a:r>
              <a:rPr lang="en-GB" sz="2000" dirty="0"/>
              <a:t>Convergent Parallel Design (QUAN + QUAL)</a:t>
            </a:r>
          </a:p>
          <a:p>
            <a:endParaRPr lang="en-GB" sz="2000" dirty="0"/>
          </a:p>
        </p:txBody>
      </p:sp>
    </p:spTree>
    <p:extLst>
      <p:ext uri="{BB962C8B-B14F-4D97-AF65-F5344CB8AC3E}">
        <p14:creationId xmlns:p14="http://schemas.microsoft.com/office/powerpoint/2010/main" val="4110900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Explanatory Sequential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This design starts with quantitative data collection and analysis, followed by qualitative research to explain the quantitative results (Creswell &amp; Plano Clark, 2018). </a:t>
            </a:r>
          </a:p>
          <a:p>
            <a:pPr marL="0" indent="0">
              <a:buNone/>
            </a:pPr>
            <a:r>
              <a:rPr lang="en-GB" sz="2000" dirty="0"/>
              <a:t>Business Example: Prado et al. (2020) used this design to study the impact of corporate social responsibility on employee commitment in Brazilian companies. </a:t>
            </a:r>
          </a:p>
          <a:p>
            <a:pPr marL="0" indent="0">
              <a:buNone/>
            </a:pPr>
            <a:r>
              <a:rPr lang="en-GB" sz="2000" dirty="0"/>
              <a:t>They first conducted a quantitative survey to measure levels of CSR and employee commitment, then followed up with qualitative interviews to explain the relationships found in the quantitative phase.</a:t>
            </a:r>
          </a:p>
          <a:p>
            <a:endParaRPr lang="en-GB" sz="2000" dirty="0"/>
          </a:p>
        </p:txBody>
      </p:sp>
    </p:spTree>
    <p:extLst>
      <p:ext uri="{BB962C8B-B14F-4D97-AF65-F5344CB8AC3E}">
        <p14:creationId xmlns:p14="http://schemas.microsoft.com/office/powerpoint/2010/main" val="19628316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Exploratory Sequential Design (QUAL → quan)</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This design begins with qualitative exploration, followed by a quantitative phase to test or generalize the initial findings (Creswell &amp; Plano Clark, 2018). </a:t>
            </a:r>
          </a:p>
          <a:p>
            <a:pPr marL="0" indent="0">
              <a:buNone/>
            </a:pPr>
            <a:r>
              <a:rPr lang="en-GB" sz="2000" dirty="0"/>
              <a:t>Business Example: Guo et al. (2017) employed this design to investigate factors influencing green purchase intentions in China. </a:t>
            </a:r>
          </a:p>
          <a:p>
            <a:pPr marL="0" indent="0">
              <a:buNone/>
            </a:pPr>
            <a:r>
              <a:rPr lang="en-GB" sz="2000" dirty="0"/>
              <a:t>They started with qualitative interviews to identify key factors, then developed and administered a quantitative survey to test these factors on a larger scale.</a:t>
            </a:r>
          </a:p>
          <a:p>
            <a:endParaRPr lang="en-GB" sz="2000" dirty="0"/>
          </a:p>
        </p:txBody>
      </p:sp>
    </p:spTree>
    <p:extLst>
      <p:ext uri="{BB962C8B-B14F-4D97-AF65-F5344CB8AC3E}">
        <p14:creationId xmlns:p14="http://schemas.microsoft.com/office/powerpoint/2010/main" val="1059593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Convergent Parallel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In this design, quantitative and qualitative data are collected concurrently, </a:t>
            </a:r>
            <a:r>
              <a:rPr lang="en-GB" sz="2000" dirty="0" err="1"/>
              <a:t>analyzed</a:t>
            </a:r>
            <a:r>
              <a:rPr lang="en-GB" sz="2000" dirty="0"/>
              <a:t> separately, and then merged for interpretation (Creswell &amp; Plano Clark, 2018). </a:t>
            </a:r>
          </a:p>
          <a:p>
            <a:pPr marL="0" indent="0">
              <a:buNone/>
            </a:pPr>
            <a:r>
              <a:rPr lang="en-GB" sz="2000" dirty="0"/>
              <a:t>Business Example: Crick (2021) used this design to study coopetition in the wine industry. </a:t>
            </a:r>
          </a:p>
          <a:p>
            <a:pPr marL="0" indent="0">
              <a:buNone/>
            </a:pPr>
            <a:r>
              <a:rPr lang="en-GB" sz="2000" dirty="0"/>
              <a:t>He simultaneously collected quantitative survey data and qualitative interview data from winery managers, </a:t>
            </a:r>
            <a:r>
              <a:rPr lang="en-GB" sz="2000" dirty="0" err="1"/>
              <a:t>analyzing</a:t>
            </a:r>
            <a:r>
              <a:rPr lang="en-GB" sz="2000" dirty="0"/>
              <a:t> them separately before integrating the findings to provide a comprehensive understanding of coopetition strategies.</a:t>
            </a:r>
          </a:p>
          <a:p>
            <a:endParaRPr lang="en-GB" sz="2000" dirty="0"/>
          </a:p>
        </p:txBody>
      </p:sp>
    </p:spTree>
    <p:extLst>
      <p:ext uri="{BB962C8B-B14F-4D97-AF65-F5344CB8AC3E}">
        <p14:creationId xmlns:p14="http://schemas.microsoft.com/office/powerpoint/2010/main" val="27126797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E20A7-B823-BE5C-069E-5D81B6EF6AED}"/>
              </a:ext>
            </a:extLst>
          </p:cNvPr>
          <p:cNvSpPr>
            <a:spLocks noGrp="1"/>
          </p:cNvSpPr>
          <p:nvPr>
            <p:ph type="title"/>
          </p:nvPr>
        </p:nvSpPr>
        <p:spPr>
          <a:xfrm>
            <a:off x="635000" y="640823"/>
            <a:ext cx="3418659" cy="5583148"/>
          </a:xfrm>
        </p:spPr>
        <p:txBody>
          <a:bodyPr anchor="ctr">
            <a:normAutofit/>
          </a:bodyPr>
          <a:lstStyle/>
          <a:p>
            <a:r>
              <a:rPr lang="en-GB" sz="5400"/>
              <a:t>Design Selection and Rationale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48BC13-43EA-61F8-9315-BC925D4A89BB}"/>
              </a:ext>
            </a:extLst>
          </p:cNvPr>
          <p:cNvGraphicFramePr>
            <a:graphicFrameLocks noGrp="1"/>
          </p:cNvGraphicFramePr>
          <p:nvPr>
            <p:ph idx="1"/>
            <p:extLst>
              <p:ext uri="{D42A27DB-BD31-4B8C-83A1-F6EECF244321}">
                <p14:modId xmlns:p14="http://schemas.microsoft.com/office/powerpoint/2010/main" val="38719199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8018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32F3B-B590-123B-D93A-D78C572970CB}"/>
              </a:ext>
            </a:extLst>
          </p:cNvPr>
          <p:cNvSpPr>
            <a:spLocks noGrp="1"/>
          </p:cNvSpPr>
          <p:nvPr>
            <p:ph type="title"/>
          </p:nvPr>
        </p:nvSpPr>
        <p:spPr>
          <a:xfrm>
            <a:off x="841248" y="552289"/>
            <a:ext cx="3976496" cy="3900326"/>
          </a:xfrm>
        </p:spPr>
        <p:txBody>
          <a:bodyPr vert="horz" lIns="91440" tIns="45720" rIns="91440" bIns="45720" rtlCol="0" anchor="b">
            <a:normAutofit/>
          </a:bodyPr>
          <a:lstStyle/>
          <a:p>
            <a:r>
              <a:rPr lang="en-US" sz="2500" b="0" i="0" kern="1200" dirty="0">
                <a:solidFill>
                  <a:schemeClr val="tx1"/>
                </a:solidFill>
                <a:effectLst/>
                <a:highlight>
                  <a:srgbClr val="F8F9FA"/>
                </a:highlight>
                <a:latin typeface="+mj-lt"/>
                <a:ea typeface="+mj-ea"/>
                <a:cs typeface="+mj-cs"/>
              </a:rPr>
              <a:t>"Our elders, in higher life and study, had the appearance of the giant with the commanding body; We can, through ardor, equal them, if we scrutinize their teachings with good sense." (Llano, c. 1410)</a:t>
            </a:r>
            <a:br>
              <a:rPr lang="en-US" sz="2500" b="0" i="0" kern="1200" dirty="0">
                <a:solidFill>
                  <a:schemeClr val="tx1"/>
                </a:solidFill>
                <a:effectLst/>
                <a:highlight>
                  <a:srgbClr val="F8F9FA"/>
                </a:highlight>
                <a:latin typeface="+mj-lt"/>
                <a:ea typeface="+mj-ea"/>
                <a:cs typeface="+mj-cs"/>
              </a:rPr>
            </a:br>
            <a:endParaRPr lang="en-US" sz="2500" kern="1200" dirty="0">
              <a:solidFill>
                <a:schemeClr val="tx1"/>
              </a:solidFill>
              <a:latin typeface="+mj-lt"/>
              <a:ea typeface="+mj-ea"/>
              <a:cs typeface="+mj-cs"/>
            </a:endParaRPr>
          </a:p>
        </p:txBody>
      </p:sp>
      <p:pic>
        <p:nvPicPr>
          <p:cNvPr id="2050" name="Picture 2" descr="undefined">
            <a:extLst>
              <a:ext uri="{FF2B5EF4-FFF2-40B4-BE49-F238E27FC236}">
                <a16:creationId xmlns:a16="http://schemas.microsoft.com/office/drawing/2014/main" id="{0399EAF6-D8E7-4326-09E8-F4AC934A00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72786" y="557189"/>
            <a:ext cx="4391736" cy="557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444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E6AFDF-0C65-D312-8A8D-CB07AA9CB71C}"/>
              </a:ext>
            </a:extLst>
          </p:cNvPr>
          <p:cNvSpPr>
            <a:spLocks noGrp="1"/>
          </p:cNvSpPr>
          <p:nvPr>
            <p:ph type="title"/>
          </p:nvPr>
        </p:nvSpPr>
        <p:spPr>
          <a:xfrm>
            <a:off x="635000" y="640823"/>
            <a:ext cx="3418659" cy="5583148"/>
          </a:xfrm>
        </p:spPr>
        <p:txBody>
          <a:bodyPr anchor="ctr">
            <a:normAutofit/>
          </a:bodyPr>
          <a:lstStyle/>
          <a:p>
            <a:r>
              <a:rPr lang="en-GB" sz="5400"/>
              <a:t>Data Collection and Analysis Strategies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74AD11A9-62CE-05D0-FBC9-42AA398ECF73}"/>
              </a:ext>
            </a:extLst>
          </p:cNvPr>
          <p:cNvGraphicFramePr>
            <a:graphicFrameLocks noGrp="1"/>
          </p:cNvGraphicFramePr>
          <p:nvPr>
            <p:ph idx="1"/>
            <p:extLst>
              <p:ext uri="{D42A27DB-BD31-4B8C-83A1-F6EECF244321}">
                <p14:modId xmlns:p14="http://schemas.microsoft.com/office/powerpoint/2010/main" val="7926190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0198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9F6B5-E647-4789-17C1-C805F15270F4}"/>
              </a:ext>
            </a:extLst>
          </p:cNvPr>
          <p:cNvSpPr>
            <a:spLocks noGrp="1"/>
          </p:cNvSpPr>
          <p:nvPr>
            <p:ph type="title"/>
          </p:nvPr>
        </p:nvSpPr>
        <p:spPr>
          <a:xfrm>
            <a:off x="686834" y="1153572"/>
            <a:ext cx="3200400" cy="4461163"/>
          </a:xfrm>
        </p:spPr>
        <p:txBody>
          <a:bodyPr>
            <a:normAutofit/>
          </a:bodyPr>
          <a:lstStyle/>
          <a:p>
            <a:r>
              <a:rPr lang="en-GB">
                <a:solidFill>
                  <a:srgbClr val="FFFFFF"/>
                </a:solidFill>
              </a:rPr>
              <a:t>Quality Criteria in Mixed Methods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80DBF3-95CF-A089-5226-23B0269C32DC}"/>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Validity in quantitative strand: Internal and external validity</a:t>
            </a:r>
          </a:p>
          <a:p>
            <a:pPr>
              <a:buFont typeface="Arial" panose="020B0604020202020204" pitchFamily="34" charset="0"/>
              <a:buChar char="•"/>
            </a:pPr>
            <a:r>
              <a:rPr lang="en-GB" dirty="0"/>
              <a:t>Trustworthiness in qualitative strand: Credibility, transferability, dependability, confirmability</a:t>
            </a:r>
          </a:p>
          <a:p>
            <a:pPr>
              <a:buFont typeface="Arial" panose="020B0604020202020204" pitchFamily="34" charset="0"/>
              <a:buChar char="•"/>
            </a:pPr>
            <a:r>
              <a:rPr lang="en-GB" dirty="0"/>
              <a:t>Mixed methods specific quality considerations: Integration legitimation</a:t>
            </a:r>
          </a:p>
          <a:p>
            <a:pPr>
              <a:buFont typeface="Arial" panose="020B0604020202020204" pitchFamily="34" charset="0"/>
              <a:buChar char="•"/>
            </a:pPr>
            <a:r>
              <a:rPr lang="en-GB" dirty="0"/>
              <a:t>Evaluation criteria: Rationale for design, appropriate use of methods, feasibility</a:t>
            </a:r>
          </a:p>
          <a:p>
            <a:endParaRPr lang="en-GB" dirty="0"/>
          </a:p>
        </p:txBody>
      </p:sp>
    </p:spTree>
    <p:extLst>
      <p:ext uri="{BB962C8B-B14F-4D97-AF65-F5344CB8AC3E}">
        <p14:creationId xmlns:p14="http://schemas.microsoft.com/office/powerpoint/2010/main" val="2741805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5DED2-91EA-C514-A23D-B51DF3385402}"/>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Challenges and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6C1925-B867-5FBF-323E-295EA0429D96}"/>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Balancing qualitative and quantitative components: Ensuring equal or appropriate emphasis</a:t>
            </a:r>
          </a:p>
          <a:p>
            <a:pPr>
              <a:buFont typeface="Arial" panose="020B0604020202020204" pitchFamily="34" charset="0"/>
              <a:buChar char="•"/>
            </a:pPr>
            <a:r>
              <a:rPr lang="en-GB" dirty="0"/>
              <a:t>Addressing paradigmatic tensions: Reconciling different worldviews</a:t>
            </a:r>
          </a:p>
          <a:p>
            <a:pPr>
              <a:buFont typeface="Arial" panose="020B0604020202020204" pitchFamily="34" charset="0"/>
              <a:buChar char="•"/>
            </a:pPr>
            <a:r>
              <a:rPr lang="en-GB" dirty="0"/>
              <a:t>Ethical considerations: Informed consent, confidentiality in integrated data</a:t>
            </a:r>
          </a:p>
          <a:p>
            <a:endParaRPr lang="en-GB" dirty="0"/>
          </a:p>
        </p:txBody>
      </p:sp>
    </p:spTree>
    <p:extLst>
      <p:ext uri="{BB962C8B-B14F-4D97-AF65-F5344CB8AC3E}">
        <p14:creationId xmlns:p14="http://schemas.microsoft.com/office/powerpoint/2010/main" val="587510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E9596F9E-9A30-2222-7A35-9EBAA9FA51E8}"/>
              </a:ext>
            </a:extLst>
          </p:cNvPr>
          <p:cNvSpPr txBox="1"/>
          <p:nvPr/>
        </p:nvSpPr>
        <p:spPr>
          <a:xfrm>
            <a:off x="660041" y="2767106"/>
            <a:ext cx="2880828" cy="3071906"/>
          </a:xfrm>
          <a:prstGeom prst="rect">
            <a:avLst/>
          </a:prstGeom>
        </p:spPr>
        <p:txBody>
          <a:bodyPr vert="horz" lIns="91440" tIns="45720" rIns="91440" bIns="45720" rtlCol="0" anchor="t">
            <a:normAutofit fontScale="62500" lnSpcReduction="20000"/>
          </a:bodyPr>
          <a:lstStyle/>
          <a:p>
            <a:pPr defTabSz="914400">
              <a:lnSpc>
                <a:spcPct val="90000"/>
              </a:lnSpc>
              <a:spcBef>
                <a:spcPct val="0"/>
              </a:spcBef>
              <a:spcAft>
                <a:spcPts val="600"/>
              </a:spcAft>
            </a:pPr>
            <a:r>
              <a:rPr lang="en-US" sz="3400" b="1" kern="1200" dirty="0">
                <a:solidFill>
                  <a:srgbClr val="FFFFFF"/>
                </a:solidFill>
                <a:latin typeface="+mj-lt"/>
                <a:ea typeface="+mj-ea"/>
                <a:cs typeface="+mj-cs"/>
              </a:rPr>
              <a:t>Table 10.1: A Checklist of Questions for Designing a Mixed Methods Procedure</a:t>
            </a:r>
          </a:p>
          <a:p>
            <a:pPr defTabSz="914400">
              <a:lnSpc>
                <a:spcPct val="90000"/>
              </a:lnSpc>
              <a:spcBef>
                <a:spcPct val="0"/>
              </a:spcBef>
              <a:spcAft>
                <a:spcPts val="600"/>
              </a:spcAft>
            </a:pPr>
            <a:r>
              <a:rPr lang="en-US" sz="3400" b="1" kern="1200" dirty="0">
                <a:solidFill>
                  <a:srgbClr val="FFFFFF"/>
                </a:solidFill>
                <a:latin typeface="+mj-lt"/>
                <a:ea typeface="+mj-ea"/>
                <a:cs typeface="+mj-cs"/>
              </a:rPr>
              <a:t>chrome-extension://</a:t>
            </a:r>
            <a:r>
              <a:rPr lang="en-US" sz="3400" b="1" kern="1200" dirty="0" err="1">
                <a:solidFill>
                  <a:srgbClr val="FFFFFF"/>
                </a:solidFill>
                <a:latin typeface="+mj-lt"/>
                <a:ea typeface="+mj-ea"/>
                <a:cs typeface="+mj-cs"/>
              </a:rPr>
              <a:t>efaidnbmnnnibpcajpcglclefindmkaj</a:t>
            </a:r>
            <a:r>
              <a:rPr lang="en-US" sz="3400" b="1" kern="1200" dirty="0">
                <a:solidFill>
                  <a:srgbClr val="FFFFFF"/>
                </a:solidFill>
                <a:latin typeface="+mj-lt"/>
                <a:ea typeface="+mj-ea"/>
                <a:cs typeface="+mj-cs"/>
              </a:rPr>
              <a:t>/http://www.ceil-conicet.gov.ar/wp-content/uploads/2015/10/Creswell-Cap-10.pdf</a:t>
            </a:r>
          </a:p>
        </p:txBody>
      </p:sp>
      <p:graphicFrame>
        <p:nvGraphicFramePr>
          <p:cNvPr id="2" name="Table 2">
            <a:extLst>
              <a:ext uri="{FF2B5EF4-FFF2-40B4-BE49-F238E27FC236}">
                <a16:creationId xmlns:a16="http://schemas.microsoft.com/office/drawing/2014/main" id="{BC167D01-C0C0-93AB-A211-11F6D8B8C413}"/>
              </a:ext>
            </a:extLst>
          </p:cNvPr>
          <p:cNvGraphicFramePr>
            <a:graphicFrameLocks noGrp="1"/>
          </p:cNvGraphicFramePr>
          <p:nvPr>
            <p:extLst>
              <p:ext uri="{D42A27DB-BD31-4B8C-83A1-F6EECF244321}">
                <p14:modId xmlns:p14="http://schemas.microsoft.com/office/powerpoint/2010/main" val="3737309429"/>
              </p:ext>
            </p:extLst>
          </p:nvPr>
        </p:nvGraphicFramePr>
        <p:xfrm>
          <a:off x="4502428" y="884776"/>
          <a:ext cx="7225749" cy="5088456"/>
        </p:xfrm>
        <a:graphic>
          <a:graphicData uri="http://schemas.openxmlformats.org/drawingml/2006/table">
            <a:tbl>
              <a:tblPr firstRow="1" bandRow="1">
                <a:solidFill>
                  <a:schemeClr val="bg1">
                    <a:lumMod val="95000"/>
                  </a:schemeClr>
                </a:solidFill>
                <a:tableStyleId>{BC89EF96-8CEA-46FF-86C4-4CE0E7609802}</a:tableStyleId>
              </a:tblPr>
              <a:tblGrid>
                <a:gridCol w="941209">
                  <a:extLst>
                    <a:ext uri="{9D8B030D-6E8A-4147-A177-3AD203B41FA5}">
                      <a16:colId xmlns:a16="http://schemas.microsoft.com/office/drawing/2014/main" val="20000"/>
                    </a:ext>
                  </a:extLst>
                </a:gridCol>
                <a:gridCol w="6284540">
                  <a:extLst>
                    <a:ext uri="{9D8B030D-6E8A-4147-A177-3AD203B41FA5}">
                      <a16:colId xmlns:a16="http://schemas.microsoft.com/office/drawing/2014/main" val="20001"/>
                    </a:ext>
                  </a:extLst>
                </a:gridCol>
              </a:tblGrid>
              <a:tr h="450626">
                <a:tc>
                  <a:txBody>
                    <a:bodyPr/>
                    <a:lstStyle/>
                    <a:p>
                      <a:r>
                        <a:rPr lang="en-US" sz="1700" b="0" cap="none" spc="0">
                          <a:solidFill>
                            <a:schemeClr val="bg1"/>
                          </a:solidFill>
                        </a:rPr>
                        <a:t>_____</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1700" b="0" cap="none" spc="0">
                          <a:solidFill>
                            <a:schemeClr val="bg1"/>
                          </a:solidFill>
                        </a:rPr>
                        <a:t>Question</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0000"/>
                  </a:ext>
                </a:extLst>
              </a:tr>
              <a:tr h="384841">
                <a:tc>
                  <a:txBody>
                    <a:bodyPr/>
                    <a:lstStyle/>
                    <a:p>
                      <a:r>
                        <a:rPr lang="en-US" sz="1300" cap="none" spc="0">
                          <a:solidFill>
                            <a:schemeClr val="tx1"/>
                          </a:solidFill>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have you defined mixed methods research?</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1"/>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do you justify using mixed methods methodology for your problem and question?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2"/>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collected both quantitative and qualitative data?</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3"/>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explain your intent for collecting both forms of data? (integration statement)</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4"/>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and why have you identified a mixed methods design or set of procedures to integrate your data? (mixed methods design)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5"/>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provided a diagram of your design procedures?</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6"/>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identified how you will analyze your data for integration? (use of a joint display)</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7"/>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draw conclusions (or metainferences) from analyzing the integration?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8"/>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you discussed validity and ethics related to your research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9"/>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300" cap="none" spc="0">
                          <a:solidFill>
                            <a:schemeClr val="tx1"/>
                          </a:solidFill>
                        </a:rPr>
                        <a:t>How will you write your mixed methods study to reflect your use of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0A5F832-FA3D-01A4-9BBC-2CD4E29DB571}"/>
              </a:ext>
            </a:extLst>
          </p:cNvPr>
          <p:cNvSpPr>
            <a:spLocks noGrp="1"/>
          </p:cNvSpPr>
          <p:nvPr>
            <p:ph type="title"/>
          </p:nvPr>
        </p:nvSpPr>
        <p:spPr>
          <a:xfrm>
            <a:off x="841248" y="548640"/>
            <a:ext cx="3600860" cy="5431536"/>
          </a:xfrm>
        </p:spPr>
        <p:txBody>
          <a:bodyPr>
            <a:normAutofit/>
          </a:bodyPr>
          <a:lstStyle/>
          <a:p>
            <a:pPr eaLnBrk="1" hangingPunct="1"/>
            <a:r>
              <a:rPr lang="en-US" altLang="en-US" sz="5000"/>
              <a:t>Components of Mixed Methods Procedures</a:t>
            </a:r>
          </a:p>
        </p:txBody>
      </p:sp>
      <p:sp>
        <p:nvSpPr>
          <p:cNvPr id="133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B399BF23-B804-829A-94E8-7EF07CF03964}"/>
              </a:ext>
            </a:extLst>
          </p:cNvPr>
          <p:cNvSpPr>
            <a:spLocks noGrp="1"/>
          </p:cNvSpPr>
          <p:nvPr>
            <p:ph idx="1"/>
          </p:nvPr>
        </p:nvSpPr>
        <p:spPr>
          <a:xfrm>
            <a:off x="5126418" y="552091"/>
            <a:ext cx="6224335" cy="5431536"/>
          </a:xfrm>
        </p:spPr>
        <p:txBody>
          <a:bodyPr anchor="ctr">
            <a:normAutofit/>
          </a:bodyPr>
          <a:lstStyle/>
          <a:p>
            <a:pPr eaLnBrk="1" hangingPunct="1"/>
            <a:r>
              <a:rPr lang="en-US" altLang="en-US" sz="2200"/>
              <a:t>Set of procedures can be used for planning</a:t>
            </a:r>
          </a:p>
          <a:p>
            <a:pPr eaLnBrk="1" hangingPunct="1"/>
            <a:r>
              <a:rPr lang="en-US" altLang="en-US" sz="2200"/>
              <a:t>Journals emphasizing mixed methods</a:t>
            </a:r>
          </a:p>
          <a:p>
            <a:pPr lvl="1" eaLnBrk="1" hangingPunct="1">
              <a:buFont typeface="Arial" panose="020B0604020202020204" pitchFamily="34" charset="0"/>
              <a:buChar char="–"/>
            </a:pPr>
            <a:r>
              <a:rPr lang="en-US" altLang="en-US" sz="2200" i="1"/>
              <a:t>Journal of Mixed Methods Research </a:t>
            </a:r>
          </a:p>
          <a:p>
            <a:pPr lvl="1" eaLnBrk="1" hangingPunct="1">
              <a:buFont typeface="Arial" panose="020B0604020202020204" pitchFamily="34" charset="0"/>
              <a:buChar char="–"/>
            </a:pPr>
            <a:r>
              <a:rPr lang="en-US" altLang="en-US" sz="2200" i="1"/>
              <a:t>International Journal of Multiple Research Approaches</a:t>
            </a:r>
          </a:p>
          <a:p>
            <a:pPr lvl="1" eaLnBrk="1" hangingPunct="1">
              <a:buFont typeface="Arial" panose="020B0604020202020204" pitchFamily="34" charset="0"/>
              <a:buChar char="–"/>
            </a:pPr>
            <a:r>
              <a:rPr lang="en-US" altLang="en-US" sz="2200" i="1"/>
              <a:t>Quality and Quantity</a:t>
            </a:r>
          </a:p>
          <a:p>
            <a:pPr lvl="1" eaLnBrk="1" hangingPunct="1">
              <a:buFont typeface="Arial" panose="020B0604020202020204" pitchFamily="34" charset="0"/>
              <a:buChar char="–"/>
            </a:pPr>
            <a:r>
              <a:rPr lang="en-US" altLang="en-US" sz="2200" i="1"/>
              <a:t>Field Methods</a:t>
            </a:r>
          </a:p>
          <a:p>
            <a:pPr eaLnBrk="1" hangingPunct="1"/>
            <a:r>
              <a:rPr lang="en-US" altLang="en-US" sz="2200"/>
              <a:t>Applications across disciplines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D5D983-910A-852E-3E05-618672454AA4}"/>
              </a:ext>
            </a:extLst>
          </p:cNvPr>
          <p:cNvPicPr>
            <a:picLocks noChangeAspect="1"/>
          </p:cNvPicPr>
          <p:nvPr/>
        </p:nvPicPr>
        <p:blipFill rotWithShape="1">
          <a:blip r:embed="rId2"/>
          <a:srcRect l="630" r="6575" b="-3"/>
          <a:stretch/>
        </p:blipFill>
        <p:spPr>
          <a:xfrm>
            <a:off x="192528" y="171716"/>
            <a:ext cx="3793268" cy="6514565"/>
          </a:xfrm>
          <a:prstGeom prst="rect">
            <a:avLst/>
          </a:prstGeom>
        </p:spPr>
      </p:pic>
      <p:pic>
        <p:nvPicPr>
          <p:cNvPr id="4" name="Picture 3">
            <a:extLst>
              <a:ext uri="{FF2B5EF4-FFF2-40B4-BE49-F238E27FC236}">
                <a16:creationId xmlns:a16="http://schemas.microsoft.com/office/drawing/2014/main" id="{EC082912-CDB1-B503-8204-B6321063297B}"/>
              </a:ext>
            </a:extLst>
          </p:cNvPr>
          <p:cNvPicPr>
            <a:picLocks noChangeAspect="1"/>
          </p:cNvPicPr>
          <p:nvPr/>
        </p:nvPicPr>
        <p:blipFill rotWithShape="1">
          <a:blip r:embed="rId3"/>
          <a:srcRect r="13933" b="1"/>
          <a:stretch/>
        </p:blipFill>
        <p:spPr>
          <a:xfrm>
            <a:off x="4184538" y="171716"/>
            <a:ext cx="3822924" cy="6514565"/>
          </a:xfrm>
          <a:prstGeom prst="rect">
            <a:avLst/>
          </a:prstGeom>
        </p:spPr>
      </p:pic>
      <p:pic>
        <p:nvPicPr>
          <p:cNvPr id="6" name="Picture 5">
            <a:extLst>
              <a:ext uri="{FF2B5EF4-FFF2-40B4-BE49-F238E27FC236}">
                <a16:creationId xmlns:a16="http://schemas.microsoft.com/office/drawing/2014/main" id="{0CBCEEB7-FA70-E6A9-4D08-7A54DD85E871}"/>
              </a:ext>
            </a:extLst>
          </p:cNvPr>
          <p:cNvPicPr>
            <a:picLocks noChangeAspect="1"/>
          </p:cNvPicPr>
          <p:nvPr/>
        </p:nvPicPr>
        <p:blipFill rotWithShape="1">
          <a:blip r:embed="rId4"/>
          <a:srcRect l="10308" r="6561"/>
          <a:stretch/>
        </p:blipFill>
        <p:spPr>
          <a:xfrm>
            <a:off x="8188032" y="171716"/>
            <a:ext cx="3799007" cy="6514565"/>
          </a:xfrm>
          <a:prstGeom prst="rect">
            <a:avLst/>
          </a:prstGeom>
        </p:spPr>
      </p:pic>
    </p:spTree>
    <p:extLst>
      <p:ext uri="{BB962C8B-B14F-4D97-AF65-F5344CB8AC3E}">
        <p14:creationId xmlns:p14="http://schemas.microsoft.com/office/powerpoint/2010/main" val="14170728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ECEC2-BDD2-8F90-CC97-DE39CE529C5E}"/>
              </a:ext>
            </a:extLst>
          </p:cNvPr>
          <p:cNvPicPr>
            <a:picLocks noChangeAspect="1"/>
          </p:cNvPicPr>
          <p:nvPr/>
        </p:nvPicPr>
        <p:blipFill>
          <a:blip r:embed="rId2"/>
          <a:stretch>
            <a:fillRect/>
          </a:stretch>
        </p:blipFill>
        <p:spPr>
          <a:xfrm>
            <a:off x="3672678" y="0"/>
            <a:ext cx="4846643" cy="6858000"/>
          </a:xfrm>
          <a:prstGeom prst="rect">
            <a:avLst/>
          </a:prstGeom>
        </p:spPr>
      </p:pic>
    </p:spTree>
    <p:extLst>
      <p:ext uri="{BB962C8B-B14F-4D97-AF65-F5344CB8AC3E}">
        <p14:creationId xmlns:p14="http://schemas.microsoft.com/office/powerpoint/2010/main" val="874570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7B62F24-4144-DD6B-CA0B-C77F40B3B52E}"/>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100" kern="1200">
                <a:solidFill>
                  <a:srgbClr val="FFFFFF"/>
                </a:solidFill>
                <a:latin typeface="+mj-lt"/>
                <a:ea typeface="+mj-ea"/>
                <a:cs typeface="+mj-cs"/>
              </a:rPr>
              <a:t>https://ijmra.org/</a:t>
            </a:r>
          </a:p>
        </p:txBody>
      </p:sp>
      <p:sp>
        <p:nvSpPr>
          <p:cNvPr id="11"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27635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02DFF-CF5B-A2C7-5E16-1C15F84ACF0C}"/>
              </a:ext>
            </a:extLst>
          </p:cNvPr>
          <p:cNvSpPr>
            <a:spLocks noGrp="1"/>
          </p:cNvSpPr>
          <p:nvPr>
            <p:ph type="title"/>
          </p:nvPr>
        </p:nvSpPr>
        <p:spPr>
          <a:xfrm>
            <a:off x="841248" y="548640"/>
            <a:ext cx="3600860" cy="5431536"/>
          </a:xfrm>
        </p:spPr>
        <p:txBody>
          <a:bodyPr>
            <a:normAutofit/>
          </a:bodyPr>
          <a:lstStyle/>
          <a:p>
            <a:r>
              <a:rPr lang="en-GB" sz="5400"/>
              <a:t>Do you remember what these are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F7333-DBA6-4B14-2E05-4FF7CCAE82DF}"/>
              </a:ext>
            </a:extLst>
          </p:cNvPr>
          <p:cNvSpPr>
            <a:spLocks noGrp="1"/>
          </p:cNvSpPr>
          <p:nvPr>
            <p:ph idx="1"/>
          </p:nvPr>
        </p:nvSpPr>
        <p:spPr>
          <a:xfrm>
            <a:off x="5126418" y="552091"/>
            <a:ext cx="6224335" cy="5431536"/>
          </a:xfrm>
        </p:spPr>
        <p:txBody>
          <a:bodyPr anchor="ctr">
            <a:normAutofit/>
          </a:bodyPr>
          <a:lstStyle/>
          <a:p>
            <a:r>
              <a:rPr lang="en-GB" sz="2200" b="1"/>
              <a:t>Descriptive research</a:t>
            </a:r>
          </a:p>
          <a:p>
            <a:r>
              <a:rPr lang="en-GB" sz="2200" b="1"/>
              <a:t>Explanatory research</a:t>
            </a:r>
          </a:p>
          <a:p>
            <a:r>
              <a:rPr lang="en-GB" sz="2200" b="1"/>
              <a:t>Exploratory research</a:t>
            </a:r>
          </a:p>
          <a:p>
            <a:endParaRPr lang="en-GB" sz="2200"/>
          </a:p>
          <a:p>
            <a:endParaRPr lang="en-GB" sz="2200"/>
          </a:p>
          <a:p>
            <a:r>
              <a:rPr lang="en-GB" sz="2200" b="1"/>
              <a:t>Convergent research </a:t>
            </a:r>
          </a:p>
        </p:txBody>
      </p:sp>
    </p:spTree>
    <p:extLst>
      <p:ext uri="{BB962C8B-B14F-4D97-AF65-F5344CB8AC3E}">
        <p14:creationId xmlns:p14="http://schemas.microsoft.com/office/powerpoint/2010/main" val="6746221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A6446-A0D1-5ECA-2095-16603BF36A8D}"/>
              </a:ext>
            </a:extLst>
          </p:cNvPr>
          <p:cNvSpPr>
            <a:spLocks noGrp="1"/>
          </p:cNvSpPr>
          <p:nvPr>
            <p:ph type="title"/>
          </p:nvPr>
        </p:nvSpPr>
        <p:spPr>
          <a:xfrm>
            <a:off x="841248" y="548640"/>
            <a:ext cx="3600860" cy="5431536"/>
          </a:xfrm>
        </p:spPr>
        <p:txBody>
          <a:bodyPr>
            <a:normAutofit/>
          </a:bodyPr>
          <a:lstStyle/>
          <a:p>
            <a:r>
              <a:rPr lang="en-GB" sz="5400"/>
              <a:t>Answers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3EA8F-0764-7418-58BC-89F629DA4103}"/>
              </a:ext>
            </a:extLst>
          </p:cNvPr>
          <p:cNvSpPr>
            <a:spLocks noGrp="1"/>
          </p:cNvSpPr>
          <p:nvPr>
            <p:ph idx="1"/>
          </p:nvPr>
        </p:nvSpPr>
        <p:spPr>
          <a:xfrm>
            <a:off x="5126418" y="552091"/>
            <a:ext cx="6224335" cy="5431536"/>
          </a:xfrm>
        </p:spPr>
        <p:txBody>
          <a:bodyPr anchor="ctr">
            <a:normAutofit/>
          </a:bodyPr>
          <a:lstStyle/>
          <a:p>
            <a:r>
              <a:rPr lang="en-GB" sz="2000"/>
              <a:t>Descriptive research - Research focused on accurately describing the characteristics or behaviours of a particular individual, group, or situation. Seeks to document the status quo.</a:t>
            </a:r>
          </a:p>
          <a:p>
            <a:r>
              <a:rPr lang="en-GB" sz="2000"/>
              <a:t>Explanatory research - Research that is focused on explaining the causes or reasons behind a phenomenon. Seeks to establish causal relationships and explain why certain outcomes occur.</a:t>
            </a:r>
          </a:p>
          <a:p>
            <a:r>
              <a:rPr lang="en-GB" sz="2000"/>
              <a:t>Exploratory research - Research focused on discovering insights and gaining understanding of an issue, situation, or problem. Seeks to gather preliminary data and hypothesis generation.</a:t>
            </a:r>
          </a:p>
          <a:p>
            <a:r>
              <a:rPr lang="en-GB" sz="2000"/>
              <a:t>Convergent research - Research that integrates multiple methods and data sources to develop a comprehensive understanding of a problem. Requires merging quantitative and qualitative data.</a:t>
            </a:r>
          </a:p>
        </p:txBody>
      </p:sp>
    </p:spTree>
    <p:extLst>
      <p:ext uri="{BB962C8B-B14F-4D97-AF65-F5344CB8AC3E}">
        <p14:creationId xmlns:p14="http://schemas.microsoft.com/office/powerpoint/2010/main" val="33803752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4989F-470E-9268-1841-5699CB80A119}"/>
              </a:ext>
            </a:extLst>
          </p:cNvPr>
          <p:cNvSpPr>
            <a:spLocks noGrp="1"/>
          </p:cNvSpPr>
          <p:nvPr>
            <p:ph type="title"/>
          </p:nvPr>
        </p:nvSpPr>
        <p:spPr>
          <a:xfrm>
            <a:off x="841248" y="548640"/>
            <a:ext cx="3600860" cy="5431536"/>
          </a:xfrm>
        </p:spPr>
        <p:txBody>
          <a:bodyPr>
            <a:normAutofit/>
          </a:bodyPr>
          <a:lstStyle/>
          <a:p>
            <a:r>
              <a:rPr lang="en-GB" sz="5400"/>
              <a:t>Key differences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3BA9FC-BC17-F16A-B1E3-825DDA7C8B50}"/>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200" b="0" i="0">
                <a:effectLst/>
                <a:latin typeface="-apple-system"/>
              </a:rPr>
              <a:t>Explanatory research aims to establish causes and effects. Exploratory research aims to discover and gain initial insight.</a:t>
            </a:r>
          </a:p>
          <a:p>
            <a:pPr>
              <a:buFont typeface="Arial" panose="020B0604020202020204" pitchFamily="34" charset="0"/>
              <a:buChar char="•"/>
            </a:pPr>
            <a:r>
              <a:rPr lang="en-GB" sz="2200" b="0" i="0">
                <a:effectLst/>
                <a:latin typeface="-apple-system"/>
              </a:rPr>
              <a:t>Convergent research brings together multiple data sources. Descriptive research focuses on one dataset, individual or case.</a:t>
            </a:r>
          </a:p>
          <a:p>
            <a:pPr>
              <a:buFont typeface="Arial" panose="020B0604020202020204" pitchFamily="34" charset="0"/>
              <a:buChar char="•"/>
            </a:pPr>
            <a:r>
              <a:rPr lang="en-GB" sz="2200" b="0" i="0">
                <a:effectLst/>
                <a:latin typeface="-apple-system"/>
              </a:rPr>
              <a:t>Explanatory and descriptive research may test hypotheses. Exploratory research is more open-ended and hypothesis generating.</a:t>
            </a:r>
          </a:p>
          <a:p>
            <a:pPr>
              <a:buFont typeface="Arial" panose="020B0604020202020204" pitchFamily="34" charset="0"/>
              <a:buChar char="•"/>
            </a:pPr>
            <a:r>
              <a:rPr lang="en-GB" sz="2200" b="0" i="0">
                <a:effectLst/>
                <a:latin typeface="-apple-system"/>
              </a:rPr>
              <a:t>Convergent research integrates data to get a comprehensive understanding. The other types focus on one main method or data source.</a:t>
            </a:r>
          </a:p>
          <a:p>
            <a:endParaRPr lang="en-GB" sz="2200"/>
          </a:p>
        </p:txBody>
      </p:sp>
    </p:spTree>
    <p:extLst>
      <p:ext uri="{BB962C8B-B14F-4D97-AF65-F5344CB8AC3E}">
        <p14:creationId xmlns:p14="http://schemas.microsoft.com/office/powerpoint/2010/main" val="27482735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95E93-903A-3E1C-4478-718188CB41E1}"/>
              </a:ext>
            </a:extLst>
          </p:cNvPr>
          <p:cNvSpPr>
            <a:spLocks noGrp="1"/>
          </p:cNvSpPr>
          <p:nvPr>
            <p:ph type="title"/>
          </p:nvPr>
        </p:nvSpPr>
        <p:spPr/>
        <p:txBody>
          <a:bodyPr/>
          <a:lstStyle/>
          <a:p>
            <a:r>
              <a:rPr lang="en-US" dirty="0"/>
              <a:t>Types of Mixed Methods Research Designs</a:t>
            </a:r>
            <a:endParaRPr lang="en-GB" dirty="0"/>
          </a:p>
        </p:txBody>
      </p:sp>
      <p:sp>
        <p:nvSpPr>
          <p:cNvPr id="3" name="Content Placeholder 2">
            <a:extLst>
              <a:ext uri="{FF2B5EF4-FFF2-40B4-BE49-F238E27FC236}">
                <a16:creationId xmlns:a16="http://schemas.microsoft.com/office/drawing/2014/main" id="{5AD845B3-0030-BB7B-3134-48823945E90C}"/>
              </a:ext>
            </a:extLst>
          </p:cNvPr>
          <p:cNvSpPr>
            <a:spLocks noGrp="1"/>
          </p:cNvSpPr>
          <p:nvPr>
            <p:ph idx="1"/>
          </p:nvPr>
        </p:nvSpPr>
        <p:spPr/>
        <p:txBody>
          <a:bodyPr/>
          <a:lstStyle/>
          <a:p>
            <a:pPr marL="432" indent="0">
              <a:buNone/>
            </a:pPr>
            <a:r>
              <a:rPr lang="en-US" b="1" dirty="0"/>
              <a:t>The nomenclature of designs has three distinctions</a:t>
            </a:r>
          </a:p>
          <a:p>
            <a:r>
              <a:rPr lang="en-US" dirty="0"/>
              <a:t>The orientation of the research: qualitative (QUAL) or quantitative (QUAN)</a:t>
            </a:r>
          </a:p>
          <a:p>
            <a:r>
              <a:rPr lang="en-US" dirty="0"/>
              <a:t>The dominant aspect of the research:</a:t>
            </a:r>
          </a:p>
          <a:p>
            <a:pPr lvl="1"/>
            <a:r>
              <a:rPr lang="en-US" dirty="0"/>
              <a:t>More dominant indicated by uppercase (e.g., QUAL) </a:t>
            </a:r>
          </a:p>
          <a:p>
            <a:pPr lvl="1"/>
            <a:r>
              <a:rPr lang="en-US" dirty="0"/>
              <a:t>Less dominant indicated by lower case (e.g., qual)</a:t>
            </a:r>
          </a:p>
          <a:p>
            <a:r>
              <a:rPr lang="en-US" dirty="0"/>
              <a:t>The sequence of the research:</a:t>
            </a:r>
          </a:p>
          <a:p>
            <a:pPr lvl="1"/>
            <a:r>
              <a:rPr lang="en-US" dirty="0"/>
              <a:t>Conducted simultaneously designated with a plus </a:t>
            </a:r>
          </a:p>
          <a:p>
            <a:pPr lvl="1"/>
            <a:r>
              <a:rPr lang="en-US" dirty="0"/>
              <a:t>Sequentially designated with an arrow </a:t>
            </a:r>
          </a:p>
          <a:p>
            <a:pPr lvl="1"/>
            <a:endParaRPr lang="en-US" dirty="0"/>
          </a:p>
          <a:p>
            <a:pPr lvl="1"/>
            <a:endParaRPr lang="en-US" dirty="0"/>
          </a:p>
          <a:p>
            <a:pPr lvl="1"/>
            <a:endParaRPr lang="en-US" dirty="0"/>
          </a:p>
          <a:p>
            <a:endParaRPr lang="en-US" dirty="0"/>
          </a:p>
          <a:p>
            <a:endParaRPr lang="en-US" dirty="0"/>
          </a:p>
          <a:p>
            <a:endParaRPr lang="en-GB" dirty="0"/>
          </a:p>
        </p:txBody>
      </p:sp>
      <p:graphicFrame>
        <p:nvGraphicFramePr>
          <p:cNvPr id="4" name="Object 3" descr="left parenthesis plus right parenthesis ">
            <a:extLst>
              <a:ext uri="{FF2B5EF4-FFF2-40B4-BE49-F238E27FC236}">
                <a16:creationId xmlns:a16="http://schemas.microsoft.com/office/drawing/2014/main" id="{D6746EDD-5542-44B4-79FC-2607A5113E8B}"/>
              </a:ext>
            </a:extLst>
          </p:cNvPr>
          <p:cNvGraphicFramePr>
            <a:graphicFrameLocks noChangeAspect="1"/>
          </p:cNvGraphicFramePr>
          <p:nvPr>
            <p:extLst>
              <p:ext uri="{D42A27DB-BD31-4B8C-83A1-F6EECF244321}">
                <p14:modId xmlns:p14="http://schemas.microsoft.com/office/powerpoint/2010/main" val="2800271273"/>
              </p:ext>
            </p:extLst>
          </p:nvPr>
        </p:nvGraphicFramePr>
        <p:xfrm>
          <a:off x="8217853" y="4998880"/>
          <a:ext cx="393700" cy="342900"/>
        </p:xfrm>
        <a:graphic>
          <a:graphicData uri="http://schemas.openxmlformats.org/presentationml/2006/ole">
            <mc:AlternateContent xmlns:mc="http://schemas.openxmlformats.org/markup-compatibility/2006">
              <mc:Choice xmlns:v="urn:schemas-microsoft-com:vml" Requires="v">
                <p:oleObj name="Equation" r:id="rId2" imgW="393480" imgH="342720" progId="Equation.DSMT4">
                  <p:embed/>
                </p:oleObj>
              </mc:Choice>
              <mc:Fallback>
                <p:oleObj name="Equation" r:id="rId2" imgW="393480" imgH="342720" progId="Equation.DSMT4">
                  <p:embed/>
                  <p:pic>
                    <p:nvPicPr>
                      <p:cNvPr id="4" name="Object 3" descr="left parenthesis plus right parenthesis ">
                        <a:extLst>
                          <a:ext uri="{FF2B5EF4-FFF2-40B4-BE49-F238E27FC236}">
                            <a16:creationId xmlns:a16="http://schemas.microsoft.com/office/drawing/2014/main" id="{D6746EDD-5542-44B4-79FC-2607A5113E8B}"/>
                          </a:ext>
                        </a:extLst>
                      </p:cNvPr>
                      <p:cNvPicPr/>
                      <p:nvPr/>
                    </p:nvPicPr>
                    <p:blipFill>
                      <a:blip r:embed="rId3"/>
                      <a:stretch>
                        <a:fillRect/>
                      </a:stretch>
                    </p:blipFill>
                    <p:spPr>
                      <a:xfrm>
                        <a:off x="8217853" y="4998880"/>
                        <a:ext cx="393700" cy="342900"/>
                      </a:xfrm>
                      <a:prstGeom prst="rect">
                        <a:avLst/>
                      </a:prstGeom>
                    </p:spPr>
                  </p:pic>
                </p:oleObj>
              </mc:Fallback>
            </mc:AlternateContent>
          </a:graphicData>
        </a:graphic>
      </p:graphicFrame>
      <p:graphicFrame>
        <p:nvGraphicFramePr>
          <p:cNvPr id="5" name="Object 4" descr="left parenthesis rightward arrow right parenthesis ">
            <a:extLst>
              <a:ext uri="{FF2B5EF4-FFF2-40B4-BE49-F238E27FC236}">
                <a16:creationId xmlns:a16="http://schemas.microsoft.com/office/drawing/2014/main" id="{EF0E6858-4B60-8C5D-3F10-BF4ABE58F04A}"/>
              </a:ext>
            </a:extLst>
          </p:cNvPr>
          <p:cNvGraphicFramePr>
            <a:graphicFrameLocks noChangeAspect="1"/>
          </p:cNvGraphicFramePr>
          <p:nvPr>
            <p:extLst>
              <p:ext uri="{D42A27DB-BD31-4B8C-83A1-F6EECF244321}">
                <p14:modId xmlns:p14="http://schemas.microsoft.com/office/powerpoint/2010/main" val="326391895"/>
              </p:ext>
            </p:extLst>
          </p:nvPr>
        </p:nvGraphicFramePr>
        <p:xfrm>
          <a:off x="8148003" y="5476717"/>
          <a:ext cx="533400" cy="342900"/>
        </p:xfrm>
        <a:graphic>
          <a:graphicData uri="http://schemas.openxmlformats.org/presentationml/2006/ole">
            <mc:AlternateContent xmlns:mc="http://schemas.openxmlformats.org/markup-compatibility/2006">
              <mc:Choice xmlns:v="urn:schemas-microsoft-com:vml" Requires="v">
                <p:oleObj name="Equation" r:id="rId4" imgW="533160" imgH="342720" progId="Equation.DSMT4">
                  <p:embed/>
                </p:oleObj>
              </mc:Choice>
              <mc:Fallback>
                <p:oleObj name="Equation" r:id="rId4" imgW="533160" imgH="342720" progId="Equation.DSMT4">
                  <p:embed/>
                  <p:pic>
                    <p:nvPicPr>
                      <p:cNvPr id="5" name="Object 4" descr="left parenthesis rightward arrow right parenthesis ">
                        <a:extLst>
                          <a:ext uri="{FF2B5EF4-FFF2-40B4-BE49-F238E27FC236}">
                            <a16:creationId xmlns:a16="http://schemas.microsoft.com/office/drawing/2014/main" id="{EF0E6858-4B60-8C5D-3F10-BF4ABE58F04A}"/>
                          </a:ext>
                        </a:extLst>
                      </p:cNvPr>
                      <p:cNvPicPr/>
                      <p:nvPr/>
                    </p:nvPicPr>
                    <p:blipFill>
                      <a:blip r:embed="rId5"/>
                      <a:stretch>
                        <a:fillRect/>
                      </a:stretch>
                    </p:blipFill>
                    <p:spPr>
                      <a:xfrm>
                        <a:off x="8148003" y="5476717"/>
                        <a:ext cx="533400" cy="342900"/>
                      </a:xfrm>
                      <a:prstGeom prst="rect">
                        <a:avLst/>
                      </a:prstGeom>
                    </p:spPr>
                  </p:pic>
                </p:oleObj>
              </mc:Fallback>
            </mc:AlternateContent>
          </a:graphicData>
        </a:graphic>
      </p:graphicFrame>
    </p:spTree>
    <p:extLst>
      <p:ext uri="{BB962C8B-B14F-4D97-AF65-F5344CB8AC3E}">
        <p14:creationId xmlns:p14="http://schemas.microsoft.com/office/powerpoint/2010/main" val="9789605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4100"/>
              <a:t>The Explanatory Sequential Design </a:t>
            </a:r>
            <a:r>
              <a:rPr kumimoji="0" lang="en-US" sz="4100" b="1" i="0" u="none" strike="noStrike" kern="1200" cap="none" spc="0" normalizeH="0" baseline="0" noProof="0">
                <a:ln>
                  <a:noFill/>
                </a:ln>
                <a:effectLst/>
                <a:uLnTx/>
                <a:uFillTx/>
                <a:latin typeface="+mn-lt"/>
                <a:ea typeface="+mn-ea"/>
                <a:cs typeface="+mn-cs"/>
              </a:rPr>
              <a:t>(QUAN</a:t>
            </a:r>
            <a:r>
              <a:rPr kumimoji="0" lang="en-GB" sz="4100" b="1" i="0" u="none" strike="noStrike" kern="1200" cap="none" spc="0" normalizeH="0" baseline="0" noProof="0">
                <a:ln>
                  <a:noFill/>
                </a:ln>
                <a:effectLst/>
                <a:uLnTx/>
                <a:uFillTx/>
                <a:latin typeface="+mn-lt"/>
                <a:ea typeface="+mn-ea"/>
                <a:cs typeface="+mn-cs"/>
              </a:rPr>
              <a:t>→</a:t>
            </a:r>
            <a:r>
              <a:rPr kumimoji="0" lang="en-US" sz="4100" b="1" i="0" u="none" strike="noStrike" kern="1200" cap="none" spc="0" normalizeH="0" baseline="0" noProof="0">
                <a:ln>
                  <a:noFill/>
                </a:ln>
                <a:effectLst/>
                <a:uLnTx/>
                <a:uFillTx/>
                <a:latin typeface="+mn-lt"/>
                <a:ea typeface="+mn-ea"/>
                <a:cs typeface="+mn-cs"/>
              </a:rPr>
              <a:t>qual) </a:t>
            </a:r>
            <a:endParaRPr lang="en-US" sz="4100" b="1">
              <a:latin typeface="+mn-lt"/>
            </a:endParaRPr>
          </a:p>
        </p:txBody>
      </p:sp>
      <p:sp>
        <p:nvSpPr>
          <p:cNvPr id="25" name="Arc 2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Picture Placeholder 17" descr="Five steps of the explanatory sequential design presented in a chart.&#10;For long description in Notes pane, press F6.">
            <a:extLst>
              <a:ext uri="{FF2B5EF4-FFF2-40B4-BE49-F238E27FC236}">
                <a16:creationId xmlns:a16="http://schemas.microsoft.com/office/drawing/2014/main" id="{6F98A397-4ACB-4C93-B79B-053DA729376F}"/>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4" name="Content Placeholder 13">
            <a:extLst>
              <a:ext uri="{FF2B5EF4-FFF2-40B4-BE49-F238E27FC236}">
                <a16:creationId xmlns:a16="http://schemas.microsoft.com/office/drawing/2014/main" id="{FDF43ED3-C949-4F84-8A53-1D48DCFA404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1500"/>
              <a:t>Collects quantitative data first in the sequence</a:t>
            </a:r>
          </a:p>
          <a:p>
            <a:pPr marL="432" indent="0">
              <a:buNone/>
            </a:pPr>
            <a:r>
              <a:rPr lang="en-US" sz="1500"/>
              <a:t>More heavily weights quantitative data (QUAN)</a:t>
            </a:r>
          </a:p>
          <a:p>
            <a:pPr marL="432" indent="0">
              <a:buNone/>
            </a:pPr>
            <a:r>
              <a:rPr lang="en-US" sz="1500"/>
              <a:t>Quantitative findings determine type of data collected in second phase</a:t>
            </a:r>
          </a:p>
          <a:p>
            <a:pPr marL="432" indent="0">
              <a:buNone/>
            </a:pPr>
            <a:r>
              <a:rPr lang="en-US" sz="1500"/>
              <a:t>Use the qualitative analysis to explain or elaborate the quantitative results</a:t>
            </a:r>
          </a:p>
          <a:p>
            <a:pPr marL="432" indent="0">
              <a:buNone/>
            </a:pPr>
            <a:r>
              <a:rPr lang="en-US" sz="1500"/>
              <a:t>e.g., survey followed by focus groups to explain findings</a:t>
            </a:r>
          </a:p>
          <a:p>
            <a:pPr marL="432" indent="0">
              <a:buNone/>
            </a:pPr>
            <a:endParaRPr lang="en-US" sz="1500"/>
          </a:p>
        </p:txBody>
      </p:sp>
    </p:spTree>
    <p:extLst>
      <p:ext uri="{BB962C8B-B14F-4D97-AF65-F5344CB8AC3E}">
        <p14:creationId xmlns:p14="http://schemas.microsoft.com/office/powerpoint/2010/main" val="39175751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3700"/>
              <a:t>The Exploratory Sequential      </a:t>
            </a:r>
            <a:r>
              <a:rPr lang="en-US" sz="3700" err="1"/>
              <a:t>lefDesign</a:t>
            </a:r>
            <a:r>
              <a:rPr lang="en-US" sz="3700"/>
              <a:t> </a:t>
            </a:r>
            <a:r>
              <a:rPr lang="en-US" sz="3700" b="1">
                <a:latin typeface="+mn-lt"/>
              </a:rPr>
              <a:t>(QUAL</a:t>
            </a:r>
            <a:r>
              <a:rPr lang="en-GB" sz="3700" b="1" i="0">
                <a:effectLst/>
                <a:latin typeface="+mn-lt"/>
              </a:rPr>
              <a:t>→</a:t>
            </a:r>
            <a:r>
              <a:rPr lang="en-US" sz="3700" b="1" err="1">
                <a:latin typeface="+mn-lt"/>
              </a:rPr>
              <a:t>quan</a:t>
            </a:r>
            <a:r>
              <a:rPr lang="en-US" sz="3700" b="1">
                <a:latin typeface="+mn-lt"/>
              </a:rPr>
              <a:t>)</a:t>
            </a:r>
          </a:p>
        </p:txBody>
      </p:sp>
      <p:sp>
        <p:nvSpPr>
          <p:cNvPr id="22" name="Arc 2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5" name="Picture Placeholder 14" descr="Five steps of the exploratory sequential design presented in a chart.&#10;For long description in Notes pane, press F6.">
            <a:extLst>
              <a:ext uri="{FF2B5EF4-FFF2-40B4-BE49-F238E27FC236}">
                <a16:creationId xmlns:a16="http://schemas.microsoft.com/office/drawing/2014/main" id="{A51A1E5A-2A11-4AFB-85BD-F7EBE00E09CE}"/>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2" name="Content Placeholder 11">
            <a:extLst>
              <a:ext uri="{FF2B5EF4-FFF2-40B4-BE49-F238E27FC236}">
                <a16:creationId xmlns:a16="http://schemas.microsoft.com/office/drawing/2014/main" id="{F77A6093-F627-4392-8D9A-8ADCC78C67B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2200"/>
              <a:t>Collects qualitative data first in the sequence</a:t>
            </a:r>
          </a:p>
          <a:p>
            <a:pPr marL="432" indent="0">
              <a:buNone/>
            </a:pPr>
            <a:r>
              <a:rPr lang="en-US" sz="2200"/>
              <a:t>More heavily weights qualitative data (QUAL)</a:t>
            </a:r>
          </a:p>
          <a:p>
            <a:pPr marL="432" indent="0">
              <a:buNone/>
            </a:pPr>
            <a:r>
              <a:rPr lang="en-US" sz="2200"/>
              <a:t>Begins with a qualitative exploratory study (e.g., collecting observations, open-ended interviews)</a:t>
            </a:r>
          </a:p>
          <a:p>
            <a:pPr marL="432" indent="0">
              <a:buNone/>
            </a:pPr>
            <a:r>
              <a:rPr lang="en-US" sz="2200"/>
              <a:t>Identify concepts and hypotheses to explore and test quantitatively (e.g., surveys, census, Likert-scale)</a:t>
            </a:r>
          </a:p>
        </p:txBody>
      </p:sp>
    </p:spTree>
    <p:extLst>
      <p:ext uri="{BB962C8B-B14F-4D97-AF65-F5344CB8AC3E}">
        <p14:creationId xmlns:p14="http://schemas.microsoft.com/office/powerpoint/2010/main" val="2607305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vert="horz" lIns="0" tIns="0" rIns="0" bIns="0" rtlCol="0" anchorCtr="0">
            <a:normAutofit/>
          </a:bodyPr>
          <a:lstStyle/>
          <a:p>
            <a:r>
              <a:rPr lang="en-US">
                <a:solidFill>
                  <a:srgbClr val="FFFFFF"/>
                </a:solidFill>
              </a:rPr>
              <a:t>The Exploratory Sequential Design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0" tIns="0" rIns="0" bIns="0" rtlCol="0" anchor="ctr" anchorCtr="0">
            <a:normAutofit/>
          </a:bodyPr>
          <a:lstStyle/>
          <a:p>
            <a:r>
              <a:rPr lang="en-US"/>
              <a:t>Begin inductively with qualitative data from a purposive sample.</a:t>
            </a:r>
          </a:p>
          <a:p>
            <a:r>
              <a:rPr lang="en-US"/>
              <a:t>Identify unanswered questions.</a:t>
            </a:r>
          </a:p>
          <a:p>
            <a:r>
              <a:rPr lang="en-US"/>
              <a:t>Build on the qualitative findings with quantitative data collection of a large, random sample.</a:t>
            </a:r>
          </a:p>
          <a:p>
            <a:r>
              <a:rPr lang="en-US"/>
              <a:t>Ideally, results will be generalizable to a larger population</a:t>
            </a:r>
          </a:p>
        </p:txBody>
      </p:sp>
    </p:spTree>
    <p:extLst>
      <p:ext uri="{BB962C8B-B14F-4D97-AF65-F5344CB8AC3E}">
        <p14:creationId xmlns:p14="http://schemas.microsoft.com/office/powerpoint/2010/main" val="3629498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3400" dirty="0"/>
              <a:t>The Convergent Parallel Design </a:t>
            </a:r>
            <a:r>
              <a:rPr lang="en-US" sz="3400" b="1">
                <a:latin typeface="+mn-lt"/>
              </a:rPr>
              <a:t>(QUAN+QUAL) </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50A3B15D-2076-49CC-8493-FDB2BCCF712D}"/>
              </a:ext>
            </a:extLst>
          </p:cNvPr>
          <p:cNvSpPr>
            <a:spLocks noGrp="1"/>
          </p:cNvSpPr>
          <p:nvPr>
            <p:ph idx="1"/>
          </p:nvPr>
        </p:nvSpPr>
        <p:spPr>
          <a:xfrm>
            <a:off x="4654295" y="502920"/>
            <a:ext cx="6894576" cy="1463040"/>
          </a:xfrm>
        </p:spPr>
        <p:txBody>
          <a:bodyPr vert="horz" lIns="0" tIns="0" rIns="0" bIns="0" rtlCol="0" anchor="ctr" anchorCtr="0">
            <a:normAutofit fontScale="92500" lnSpcReduction="20000"/>
          </a:bodyPr>
          <a:lstStyle/>
          <a:p>
            <a:pPr marL="432" indent="0">
              <a:buNone/>
            </a:pPr>
            <a:endParaRPr lang="en-US" sz="600"/>
          </a:p>
          <a:p>
            <a:pPr marL="432" indent="0">
              <a:buNone/>
            </a:pPr>
            <a:endParaRPr lang="en-US" sz="600"/>
          </a:p>
          <a:p>
            <a:pPr marL="432" indent="0">
              <a:buNone/>
            </a:pPr>
            <a:endParaRPr lang="en-US" sz="600"/>
          </a:p>
          <a:p>
            <a:pPr marL="432" indent="0">
              <a:buNone/>
            </a:pPr>
            <a:endParaRPr lang="en-US" sz="600"/>
          </a:p>
          <a:p>
            <a:pPr marL="432" indent="0">
              <a:buNone/>
            </a:pPr>
            <a:r>
              <a:rPr lang="en-US" sz="600"/>
              <a:t>Collect quantitative and qualitative data concurrently.</a:t>
            </a:r>
          </a:p>
          <a:p>
            <a:pPr marL="432" indent="0">
              <a:buNone/>
            </a:pPr>
            <a:r>
              <a:rPr lang="en-US" sz="600"/>
              <a:t>Equal attention and emphasis to quantitative (QUAN) and qualitative (QUAL)</a:t>
            </a:r>
          </a:p>
          <a:p>
            <a:pPr marL="432" indent="0">
              <a:buNone/>
            </a:pPr>
            <a:r>
              <a:rPr lang="en-US" sz="600"/>
              <a:t>The strengths of qualitative data (e.g., context) offset weakness of quantitative data (e.g., ecological validity)</a:t>
            </a:r>
          </a:p>
          <a:p>
            <a:pPr marL="432" indent="0">
              <a:buNone/>
            </a:pPr>
            <a:r>
              <a:rPr lang="en-US" sz="600"/>
              <a:t>The strengths of quantitative data (e.g., generalisability) offset weaknesses of qualitative data (e.g., context dependence)</a:t>
            </a:r>
          </a:p>
        </p:txBody>
      </p:sp>
      <p:pic>
        <p:nvPicPr>
          <p:cNvPr id="14" name="Picture Placeholder 13" descr="The convergent pattern of quantitative and qualitative designs presented in the chart.&#10;Long description is available in notes, Press F6.">
            <a:extLst>
              <a:ext uri="{FF2B5EF4-FFF2-40B4-BE49-F238E27FC236}">
                <a16:creationId xmlns:a16="http://schemas.microsoft.com/office/drawing/2014/main" id="{48588E33-590E-440B-A5EE-F4F3EBDDD991}"/>
              </a:ext>
            </a:extLst>
          </p:cNvPr>
          <p:cNvPicPr>
            <a:picLocks noGrp="1" noChangeAspect="1"/>
          </p:cNvPicPr>
          <p:nvPr>
            <p:ph type="pic" sz="quarter" idx="4294967295"/>
          </p:nvPr>
        </p:nvPicPr>
        <p:blipFill rotWithShape="1">
          <a:blip r:embed="rId3"/>
          <a:stretch>
            <a:fillRect/>
          </a:stretch>
        </p:blipFill>
        <p:spPr>
          <a:xfrm>
            <a:off x="630936" y="2892223"/>
            <a:ext cx="10917936" cy="2756778"/>
          </a:xfrm>
          <a:prstGeom prst="rect">
            <a:avLst/>
          </a:prstGeom>
        </p:spPr>
      </p:pic>
    </p:spTree>
    <p:extLst>
      <p:ext uri="{BB962C8B-B14F-4D97-AF65-F5344CB8AC3E}">
        <p14:creationId xmlns:p14="http://schemas.microsoft.com/office/powerpoint/2010/main" val="30321643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639193"/>
            <a:ext cx="3571810" cy="3573516"/>
          </a:xfrm>
        </p:spPr>
        <p:txBody>
          <a:bodyPr vert="horz" lIns="91440" tIns="45720" rIns="91440" bIns="45720" rtlCol="0" anchor="b" anchorCtr="0">
            <a:normAutofit/>
          </a:bodyPr>
          <a:lstStyle/>
          <a:p>
            <a:r>
              <a:rPr lang="en-US" sz="5600" kern="1200">
                <a:solidFill>
                  <a:schemeClr val="tx1"/>
                </a:solidFill>
                <a:latin typeface="+mj-lt"/>
                <a:ea typeface="+mj-ea"/>
                <a:cs typeface="+mj-cs"/>
              </a:rPr>
              <a:t>The Convergent Parallel Design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C54F0158-DEE9-08E3-7547-AF428788C972}"/>
              </a:ext>
            </a:extLst>
          </p:cNvPr>
          <p:cNvGraphicFramePr>
            <a:graphicFrameLocks noGrp="1"/>
          </p:cNvGraphicFramePr>
          <p:nvPr>
            <p:ph idx="1"/>
            <p:extLst>
              <p:ext uri="{D42A27DB-BD31-4B8C-83A1-F6EECF244321}">
                <p14:modId xmlns:p14="http://schemas.microsoft.com/office/powerpoint/2010/main" val="25571913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8196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0" tIns="0" rIns="0" bIns="0" rtlCol="0" anchor="b" anchorCtr="0">
            <a:normAutofit/>
          </a:bodyPr>
          <a:lstStyle/>
          <a:p>
            <a:r>
              <a:rPr lang="en-US" sz="3000"/>
              <a:t>Advanced Mixed Methods Research Designs: The Experimental Design</a:t>
            </a:r>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2AB6DC8E-356A-47EF-A247-DE4F35858787}"/>
              </a:ext>
            </a:extLst>
          </p:cNvPr>
          <p:cNvSpPr>
            <a:spLocks noGrp="1"/>
          </p:cNvSpPr>
          <p:nvPr>
            <p:ph idx="1"/>
          </p:nvPr>
        </p:nvSpPr>
        <p:spPr>
          <a:xfrm>
            <a:off x="349581" y="4638688"/>
            <a:ext cx="10932707" cy="2096402"/>
          </a:xfrm>
        </p:spPr>
        <p:txBody>
          <a:bodyPr vert="horz" lIns="0" tIns="0" rIns="0" bIns="0" rtlCol="0" anchor="t" anchorCtr="0">
            <a:normAutofit lnSpcReduction="10000"/>
          </a:bodyPr>
          <a:lstStyle/>
          <a:p>
            <a:pPr marL="432" indent="0">
              <a:buNone/>
            </a:pPr>
            <a:endParaRPr lang="en-US" sz="1000" dirty="0"/>
          </a:p>
          <a:p>
            <a:pPr marL="432" indent="0">
              <a:buNone/>
            </a:pPr>
            <a:r>
              <a:rPr lang="en-US" sz="2000" dirty="0"/>
              <a:t>The quantitative element is an experimental design</a:t>
            </a:r>
          </a:p>
          <a:p>
            <a:pPr marL="432" indent="0">
              <a:buNone/>
            </a:pPr>
            <a:r>
              <a:rPr lang="en-US" sz="2000" dirty="0"/>
              <a:t>The quantitative data (experiment) are more heavily weighted.</a:t>
            </a:r>
          </a:p>
          <a:p>
            <a:pPr marL="432" indent="0">
              <a:buNone/>
            </a:pPr>
            <a:r>
              <a:rPr lang="en-US" sz="2000" dirty="0"/>
              <a:t>The qualitative data supports and supplements the quantitative</a:t>
            </a:r>
          </a:p>
          <a:p>
            <a:pPr marL="432" indent="0">
              <a:buNone/>
            </a:pPr>
            <a:r>
              <a:rPr lang="en-US" sz="2000" dirty="0"/>
              <a:t>Collect qualitative data before, during or after the experiment</a:t>
            </a:r>
          </a:p>
          <a:p>
            <a:pPr marL="432" indent="0">
              <a:buNone/>
            </a:pPr>
            <a:r>
              <a:rPr lang="en-US" sz="2000" dirty="0"/>
              <a:t>Can be based on explanatory, exploratory, or convergent design</a:t>
            </a:r>
          </a:p>
        </p:txBody>
      </p:sp>
      <p:pic>
        <p:nvPicPr>
          <p:cNvPr id="16" name="Picture Placeholder 15" descr="The model of the experimental study presented in a chart.&#10;Long description is available in notes, Press F6.">
            <a:extLst>
              <a:ext uri="{FF2B5EF4-FFF2-40B4-BE49-F238E27FC236}">
                <a16:creationId xmlns:a16="http://schemas.microsoft.com/office/drawing/2014/main" id="{72581EAB-3B95-4472-B599-6560BC95871C}"/>
              </a:ext>
            </a:extLst>
          </p:cNvPr>
          <p:cNvPicPr>
            <a:picLocks noGrp="1" noChangeAspect="1"/>
          </p:cNvPicPr>
          <p:nvPr>
            <p:ph type="pic" sz="quarter" idx="4294967295"/>
          </p:nvPr>
        </p:nvPicPr>
        <p:blipFill rotWithShape="1">
          <a:blip r:embed="rId3"/>
          <a:stretch>
            <a:fillRect/>
          </a:stretch>
        </p:blipFill>
        <p:spPr>
          <a:xfrm>
            <a:off x="299663" y="2425280"/>
            <a:ext cx="9064731" cy="2243520"/>
          </a:xfrm>
          <a:prstGeom prst="rect">
            <a:avLst/>
          </a:prstGeom>
        </p:spPr>
      </p:pic>
    </p:spTree>
    <p:extLst>
      <p:ext uri="{BB962C8B-B14F-4D97-AF65-F5344CB8AC3E}">
        <p14:creationId xmlns:p14="http://schemas.microsoft.com/office/powerpoint/2010/main" val="25545138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Social Justice / Critical Theory Design</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7B6B9EE-0791-44C5-B13F-F5B533A664C1}"/>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700"/>
              <a:t>Purpose is to address injustices fated by some group in society</a:t>
            </a:r>
          </a:p>
          <a:p>
            <a:pPr marL="432" indent="0">
              <a:buNone/>
            </a:pPr>
            <a:r>
              <a:rPr lang="en-US" sz="1700"/>
              <a:t>Goal of the researcher is to bring positive change for underrepresented group</a:t>
            </a:r>
          </a:p>
          <a:p>
            <a:pPr marL="432" indent="0">
              <a:buNone/>
            </a:pPr>
            <a:r>
              <a:rPr lang="en-US" sz="1700"/>
              <a:t>Uses an overall orientating lens (e.g., feminist) as a transformative framework</a:t>
            </a:r>
          </a:p>
          <a:p>
            <a:pPr marL="432" indent="0">
              <a:buNone/>
            </a:pPr>
            <a:r>
              <a:rPr lang="en-US" sz="1700"/>
              <a:t>Can be based on any of the three basic designs.</a:t>
            </a:r>
          </a:p>
        </p:txBody>
      </p:sp>
      <p:pic>
        <p:nvPicPr>
          <p:cNvPr id="14" name="Picture Placeholder 13" descr="The term Promote Social Justice mapped to seven individual research designs.&#10;Long description is available in notes, Press F6.">
            <a:extLst>
              <a:ext uri="{FF2B5EF4-FFF2-40B4-BE49-F238E27FC236}">
                <a16:creationId xmlns:a16="http://schemas.microsoft.com/office/drawing/2014/main" id="{8586F3E2-9E19-4AD6-BF2C-9F161B48B48E}"/>
              </a:ext>
            </a:extLst>
          </p:cNvPr>
          <p:cNvPicPr>
            <a:picLocks noGrp="1" noChangeAspect="1"/>
          </p:cNvPicPr>
          <p:nvPr>
            <p:ph type="pic" sz="quarter" idx="4294967295"/>
          </p:nvPr>
        </p:nvPicPr>
        <p:blipFill rotWithShape="1">
          <a:blip r:embed="rId3"/>
          <a:stretch>
            <a:fillRect/>
          </a:stretch>
        </p:blipFill>
        <p:spPr>
          <a:xfrm>
            <a:off x="630936" y="2960460"/>
            <a:ext cx="10917936" cy="2620304"/>
          </a:xfrm>
          <a:prstGeom prst="rect">
            <a:avLst/>
          </a:prstGeom>
        </p:spPr>
      </p:pic>
    </p:spTree>
    <p:extLst>
      <p:ext uri="{BB962C8B-B14F-4D97-AF65-F5344CB8AC3E}">
        <p14:creationId xmlns:p14="http://schemas.microsoft.com/office/powerpoint/2010/main" val="38674292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The Multistage Evaluation Design</a:t>
            </a:r>
          </a:p>
        </p:txBody>
      </p:sp>
      <p:sp>
        <p:nvSpPr>
          <p:cNvPr id="2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9395E564-BD07-4097-9BA0-9179FAB002E7}"/>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200"/>
              <a:t>Multistage evaluation is the systematic process of collecting and analyzing data about the quality, effectiveness, merit or value of programs, products, or practices.</a:t>
            </a:r>
          </a:p>
          <a:p>
            <a:pPr marL="432" indent="0">
              <a:buNone/>
            </a:pPr>
            <a:r>
              <a:rPr lang="en-US" sz="1200"/>
              <a:t>The researcher wants to evaluate impact using qualitative and quantitative data.</a:t>
            </a:r>
          </a:p>
          <a:p>
            <a:pPr marL="432" indent="0">
              <a:buNone/>
            </a:pPr>
            <a:r>
              <a:rPr lang="en-US" sz="1200"/>
              <a:t>Potential stages: assessing needs, planning, developing an instrument, implementing a program, assessing impact</a:t>
            </a:r>
          </a:p>
          <a:p>
            <a:pPr marL="432" indent="0">
              <a:buNone/>
            </a:pPr>
            <a:r>
              <a:rPr lang="en-US" sz="1200"/>
              <a:t>Can be based on any of the three basic designs.</a:t>
            </a:r>
          </a:p>
        </p:txBody>
      </p:sp>
      <p:pic>
        <p:nvPicPr>
          <p:cNvPr id="15" name="Picture Placeholder 14" descr="The six stages of the single program objective presented in a chart.&#10;Long description is available in notes, Press F6.&#10;">
            <a:extLst>
              <a:ext uri="{FF2B5EF4-FFF2-40B4-BE49-F238E27FC236}">
                <a16:creationId xmlns:a16="http://schemas.microsoft.com/office/drawing/2014/main" id="{3C805D57-8420-4B13-86D0-329A429F9D71}"/>
              </a:ext>
            </a:extLst>
          </p:cNvPr>
          <p:cNvPicPr>
            <a:picLocks noGrp="1" noChangeAspect="1"/>
          </p:cNvPicPr>
          <p:nvPr>
            <p:ph type="pic" sz="quarter" idx="4294967295"/>
          </p:nvPr>
        </p:nvPicPr>
        <p:blipFill rotWithShape="1">
          <a:blip r:embed="rId3"/>
          <a:stretch>
            <a:fillRect/>
          </a:stretch>
        </p:blipFill>
        <p:spPr>
          <a:xfrm>
            <a:off x="630936" y="3001403"/>
            <a:ext cx="10917936" cy="2538418"/>
          </a:xfrm>
          <a:prstGeom prst="rect">
            <a:avLst/>
          </a:prstGeom>
        </p:spPr>
      </p:pic>
    </p:spTree>
    <p:extLst>
      <p:ext uri="{BB962C8B-B14F-4D97-AF65-F5344CB8AC3E}">
        <p14:creationId xmlns:p14="http://schemas.microsoft.com/office/powerpoint/2010/main" val="20849703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6BD246D-0D90-7360-CAB5-0B4460FF56A5}"/>
              </a:ext>
            </a:extLst>
          </p:cNvPr>
          <p:cNvSpPr>
            <a:spLocks noGrp="1"/>
          </p:cNvSpPr>
          <p:nvPr>
            <p:ph type="title"/>
          </p:nvPr>
        </p:nvSpPr>
        <p:spPr/>
        <p:txBody>
          <a:bodyPr>
            <a:normAutofit/>
          </a:bodyPr>
          <a:lstStyle/>
          <a:p>
            <a:r>
              <a:rPr lang="en-US" altLang="en-US" sz="4400" b="1" dirty="0"/>
              <a:t>Figure Three Core Designs (Mills and Gay, 2019)</a:t>
            </a:r>
          </a:p>
        </p:txBody>
      </p:sp>
      <p:sp>
        <p:nvSpPr>
          <p:cNvPr id="27653" name="TextBox 1">
            <a:extLst>
              <a:ext uri="{FF2B5EF4-FFF2-40B4-BE49-F238E27FC236}">
                <a16:creationId xmlns:a16="http://schemas.microsoft.com/office/drawing/2014/main" id="{B4AAF491-F9AE-C3E2-3BEB-DF8F19CAF097}"/>
              </a:ext>
            </a:extLst>
          </p:cNvPr>
          <p:cNvSpPr txBox="1">
            <a:spLocks noChangeArrowheads="1"/>
          </p:cNvSpPr>
          <p:nvPr/>
        </p:nvSpPr>
        <p:spPr bwMode="auto">
          <a:xfrm>
            <a:off x="2743200" y="1905001"/>
            <a:ext cx="6705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200" b="1" dirty="0"/>
          </a:p>
        </p:txBody>
      </p:sp>
      <p:pic>
        <p:nvPicPr>
          <p:cNvPr id="27654" name="Picture 3" descr="An illustration of three types of core designs.&#10;">
            <a:extLst>
              <a:ext uri="{FF2B5EF4-FFF2-40B4-BE49-F238E27FC236}">
                <a16:creationId xmlns:a16="http://schemas.microsoft.com/office/drawing/2014/main" id="{83E9FC73-06A9-5E78-5637-559131D11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6910" y="1613369"/>
            <a:ext cx="7458679" cy="456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D10513A-6382-1138-C419-253DE8CABFF7}"/>
              </a:ext>
            </a:extLst>
          </p:cNvPr>
          <p:cNvSpPr>
            <a:spLocks noGrp="1"/>
          </p:cNvSpPr>
          <p:nvPr>
            <p:ph type="title"/>
          </p:nvPr>
        </p:nvSpPr>
        <p:spPr/>
        <p:txBody>
          <a:bodyPr>
            <a:normAutofit/>
          </a:bodyPr>
          <a:lstStyle/>
          <a:p>
            <a:pPr eaLnBrk="1" hangingPunct="1"/>
            <a:r>
              <a:rPr lang="en-US" altLang="en-US" sz="4400" b="1" dirty="0"/>
              <a:t>A Mixed Method Intervention Design Diagram</a:t>
            </a:r>
            <a:endParaRPr lang="en-US" altLang="en-US" dirty="0"/>
          </a:p>
        </p:txBody>
      </p:sp>
      <p:pic>
        <p:nvPicPr>
          <p:cNvPr id="41990" name="Picture 3" descr="An illustration of mixed method intervention design.">
            <a:extLst>
              <a:ext uri="{FF2B5EF4-FFF2-40B4-BE49-F238E27FC236}">
                <a16:creationId xmlns:a16="http://schemas.microsoft.com/office/drawing/2014/main" id="{14D7D54D-7EAC-5A7B-B1A9-1166BA38E5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414" y="1690688"/>
            <a:ext cx="7752420" cy="4587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995F206-50A1-C2EF-845C-28C23F4DB069}"/>
              </a:ext>
            </a:extLst>
          </p:cNvPr>
          <p:cNvSpPr>
            <a:spLocks noGrp="1"/>
          </p:cNvSpPr>
          <p:nvPr>
            <p:ph type="title"/>
          </p:nvPr>
        </p:nvSpPr>
        <p:spPr/>
        <p:txBody>
          <a:bodyPr>
            <a:normAutofit/>
          </a:bodyPr>
          <a:lstStyle/>
          <a:p>
            <a:pPr eaLnBrk="1" hangingPunct="1"/>
            <a:r>
              <a:rPr lang="en-US" altLang="en-US" sz="4400" b="1" dirty="0"/>
              <a:t>A Multiple Case Study Design Diagram</a:t>
            </a:r>
            <a:endParaRPr lang="en-US" altLang="en-US" dirty="0"/>
          </a:p>
        </p:txBody>
      </p:sp>
      <p:pic>
        <p:nvPicPr>
          <p:cNvPr id="43014" name="Picture 3" descr="An illustration of case study mixed methods design. ">
            <a:extLst>
              <a:ext uri="{FF2B5EF4-FFF2-40B4-BE49-F238E27FC236}">
                <a16:creationId xmlns:a16="http://schemas.microsoft.com/office/drawing/2014/main" id="{D23927BB-235E-A761-857B-8CE8FCD9D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4766" y="1704702"/>
            <a:ext cx="4790200" cy="4788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6815481-BDC1-A62A-43FB-1861BC00074F}"/>
              </a:ext>
            </a:extLst>
          </p:cNvPr>
          <p:cNvSpPr>
            <a:spLocks noGrp="1"/>
          </p:cNvSpPr>
          <p:nvPr>
            <p:ph type="title"/>
          </p:nvPr>
        </p:nvSpPr>
        <p:spPr/>
        <p:txBody>
          <a:bodyPr>
            <a:normAutofit/>
          </a:bodyPr>
          <a:lstStyle/>
          <a:p>
            <a:pPr eaLnBrk="1" hangingPunct="1"/>
            <a:r>
              <a:rPr lang="en-US" altLang="en-US" sz="4400" b="1" dirty="0"/>
              <a:t>A Mixed Methods Participatory Action Research Design Diagram</a:t>
            </a:r>
            <a:endParaRPr lang="en-US" altLang="en-US" dirty="0"/>
          </a:p>
        </p:txBody>
      </p:sp>
      <p:pic>
        <p:nvPicPr>
          <p:cNvPr id="44038" name="Picture 3" descr="An illustration of the mixed methods participatory action research design.">
            <a:extLst>
              <a:ext uri="{FF2B5EF4-FFF2-40B4-BE49-F238E27FC236}">
                <a16:creationId xmlns:a16="http://schemas.microsoft.com/office/drawing/2014/main" id="{88D3F806-2CD8-02C7-E2FB-D5DC0F7EC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503" y="1813867"/>
            <a:ext cx="6290442" cy="473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5AA26D9-D85F-0903-413E-1F1D5A50A2DC}"/>
              </a:ext>
            </a:extLst>
          </p:cNvPr>
          <p:cNvSpPr>
            <a:spLocks noGrp="1"/>
          </p:cNvSpPr>
          <p:nvPr>
            <p:ph type="title"/>
          </p:nvPr>
        </p:nvSpPr>
        <p:spPr/>
        <p:txBody>
          <a:bodyPr>
            <a:normAutofit/>
          </a:bodyPr>
          <a:lstStyle/>
          <a:p>
            <a:pPr eaLnBrk="1" hangingPunct="1"/>
            <a:r>
              <a:rPr lang="en-US" altLang="en-US" sz="4400" b="1" dirty="0"/>
              <a:t>A Mixed Methods Evaluation Design Diagram</a:t>
            </a:r>
            <a:endParaRPr lang="en-US" altLang="en-US" dirty="0"/>
          </a:p>
        </p:txBody>
      </p:sp>
      <p:pic>
        <p:nvPicPr>
          <p:cNvPr id="45062" name="Picture 3" descr="An illustration of the mixed methods evaluation design.">
            <a:extLst>
              <a:ext uri="{FF2B5EF4-FFF2-40B4-BE49-F238E27FC236}">
                <a16:creationId xmlns:a16="http://schemas.microsoft.com/office/drawing/2014/main" id="{860D511C-6C6A-F037-6442-5FD0CB68B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333625"/>
            <a:ext cx="49180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DAB1741-075D-7AE1-5359-CD4565928A14}"/>
              </a:ext>
            </a:extLst>
          </p:cNvPr>
          <p:cNvSpPr>
            <a:spLocks noGrp="1"/>
          </p:cNvSpPr>
          <p:nvPr>
            <p:ph type="title"/>
          </p:nvPr>
        </p:nvSpPr>
        <p:spPr/>
        <p:txBody>
          <a:bodyPr/>
          <a:lstStyle/>
          <a:p>
            <a:pPr eaLnBrk="1" hangingPunct="1"/>
            <a:r>
              <a:rPr lang="en-US" altLang="en-US" dirty="0"/>
              <a:t>Other Reasons for Choosing a Design</a:t>
            </a:r>
          </a:p>
        </p:txBody>
      </p:sp>
      <p:sp>
        <p:nvSpPr>
          <p:cNvPr id="60419" name="Content Placeholder 2">
            <a:extLst>
              <a:ext uri="{FF2B5EF4-FFF2-40B4-BE49-F238E27FC236}">
                <a16:creationId xmlns:a16="http://schemas.microsoft.com/office/drawing/2014/main" id="{3A9CA901-CF69-24C9-DDF7-03CA378B105F}"/>
              </a:ext>
            </a:extLst>
          </p:cNvPr>
          <p:cNvSpPr>
            <a:spLocks noGrp="1"/>
          </p:cNvSpPr>
          <p:nvPr>
            <p:ph idx="1"/>
          </p:nvPr>
        </p:nvSpPr>
        <p:spPr/>
        <p:txBody>
          <a:bodyPr/>
          <a:lstStyle/>
          <a:p>
            <a:pPr eaLnBrk="1" hangingPunct="1"/>
            <a:r>
              <a:rPr lang="en-US" altLang="en-US" dirty="0"/>
              <a:t>Choice based on</a:t>
            </a:r>
          </a:p>
          <a:p>
            <a:pPr lvl="1" eaLnBrk="1" hangingPunct="1">
              <a:buFont typeface="Arial" panose="020B0604020202020204" pitchFamily="34" charset="0"/>
              <a:buChar char="–"/>
            </a:pPr>
            <a:r>
              <a:rPr lang="en-US" altLang="en-US" dirty="0"/>
              <a:t>Popular designs in a field or discipline</a:t>
            </a:r>
          </a:p>
          <a:p>
            <a:pPr lvl="1" eaLnBrk="1" hangingPunct="1">
              <a:buFont typeface="Arial" panose="020B0604020202020204" pitchFamily="34" charset="0"/>
              <a:buChar char="–"/>
            </a:pPr>
            <a:r>
              <a:rPr lang="en-US" altLang="en-US" dirty="0">
                <a:solidFill>
                  <a:schemeClr val="accent4">
                    <a:lumMod val="75000"/>
                  </a:schemeClr>
                </a:solidFill>
              </a:rPr>
              <a:t>Single researcher or team</a:t>
            </a:r>
          </a:p>
          <a:p>
            <a:pPr lvl="1" eaLnBrk="1" hangingPunct="1">
              <a:buFont typeface="Arial" panose="020B0604020202020204" pitchFamily="34" charset="0"/>
              <a:buChar char="–"/>
            </a:pPr>
            <a:r>
              <a:rPr lang="en-US" altLang="en-US" dirty="0">
                <a:solidFill>
                  <a:schemeClr val="accent4">
                    <a:lumMod val="75000"/>
                  </a:schemeClr>
                </a:solidFill>
              </a:rPr>
              <a:t>Choice by advisors or mentors</a:t>
            </a:r>
          </a:p>
          <a:p>
            <a:pPr lvl="1" eaLnBrk="1" hangingPunct="1">
              <a:buFont typeface="Arial" panose="020B0604020202020204" pitchFamily="34" charset="0"/>
              <a:buChar char="–"/>
            </a:pPr>
            <a:r>
              <a:rPr lang="en-US" altLang="en-US" dirty="0">
                <a:solidFill>
                  <a:schemeClr val="accent4">
                    <a:lumMod val="75000"/>
                  </a:schemeClr>
                </a:solidFill>
              </a:rPr>
              <a:t>Timing in mixed methods data collection – convergent or sequential</a:t>
            </a:r>
          </a:p>
          <a:p>
            <a:pPr lvl="1" eaLnBrk="1" hangingPunct="1">
              <a:buFont typeface="Arial" panose="020B0604020202020204" pitchFamily="34" charset="0"/>
              <a:buChar char="–"/>
            </a:pPr>
            <a:r>
              <a:rPr lang="en-US" altLang="en-US" dirty="0">
                <a:solidFill>
                  <a:schemeClr val="accent4">
                    <a:lumMod val="75000"/>
                  </a:schemeClr>
                </a:solidFill>
              </a:rPr>
              <a:t>Emphasis placed on each database – equal or unequal</a:t>
            </a:r>
          </a:p>
          <a:p>
            <a:pPr marL="0" indent="0">
              <a:buNone/>
            </a:pPr>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108390954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3952</Words>
  <Application>Microsoft Office PowerPoint</Application>
  <PresentationFormat>Widescreen</PresentationFormat>
  <Paragraphs>279</Paragraphs>
  <Slides>61</Slides>
  <Notes>8</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61</vt:i4>
      </vt:variant>
    </vt:vector>
  </HeadingPairs>
  <TitlesOfParts>
    <vt:vector size="68" baseType="lpstr">
      <vt:lpstr>-apple-system</vt:lpstr>
      <vt:lpstr>Arial</vt:lpstr>
      <vt:lpstr>Calibri</vt:lpstr>
      <vt:lpstr>Calibri Light</vt:lpstr>
      <vt:lpstr>Times New Roman</vt:lpstr>
      <vt:lpstr>Office 2013 - 2022 Theme</vt:lpstr>
      <vt:lpstr>Equation</vt:lpstr>
      <vt:lpstr>Advancing to the Doctoral Research Stage MIXED METHODS</vt:lpstr>
      <vt:lpstr>Please note</vt:lpstr>
      <vt:lpstr>Mixed methods</vt:lpstr>
      <vt:lpstr>He also said </vt:lpstr>
      <vt:lpstr>PowerPoint Presentation</vt:lpstr>
      <vt:lpstr>And </vt:lpstr>
      <vt:lpstr>Definition of mixed methods research (Johnson etal.2007,p.123):</vt:lpstr>
      <vt:lpstr>Introduction to Mixed Methods</vt:lpstr>
      <vt:lpstr>Regarding the historical tradition</vt:lpstr>
      <vt:lpstr>Philosophical Foundations</vt:lpstr>
      <vt:lpstr>PowerPoint Presentation</vt:lpstr>
      <vt:lpstr>PowerPoint Presentation</vt:lpstr>
      <vt:lpstr>PowerPoint Presentation</vt:lpstr>
      <vt:lpstr>PowerPoint Presentation</vt:lpstr>
      <vt:lpstr>1. Why don't we say pragmatism integrates positivism and interpretivism?</vt:lpstr>
      <vt:lpstr>PowerPoint Presentation</vt:lpstr>
      <vt:lpstr>2. How can we justify only one paradigm can be used in research?</vt:lpstr>
      <vt:lpstr>Reach great heights by building upon the achievements of others</vt:lpstr>
      <vt:lpstr>3. Are we saying that pragmatism uses some elements/concepts from other paradigms? </vt:lpstr>
      <vt:lpstr>3. Are we saying that pragmatism uses some elements/concepts from other paradigms?</vt:lpstr>
      <vt:lpstr>3. Are we saying that pragmatism uses some elements/concepts from other paradigms?</vt:lpstr>
      <vt:lpstr>3. Are we saying that pragmatism uses some elements/concepts from other paradigms?</vt:lpstr>
      <vt:lpstr>The justification for using both qualitative and quantitative research within a pragmatic mixed methods approach, despite their roots in positivism and interpretivism, can be explained as follows </vt:lpstr>
      <vt:lpstr>Justification continued</vt:lpstr>
      <vt:lpstr>Justification continued</vt:lpstr>
      <vt:lpstr>Justification continued</vt:lpstr>
      <vt:lpstr>Overall - Mixed methods</vt:lpstr>
      <vt:lpstr>Mixed methods (MM)</vt:lpstr>
      <vt:lpstr>According to Creswell's notation system for mixed methods research designs, the following options are available</vt:lpstr>
      <vt:lpstr>Typology of Mixed Methods Designs </vt:lpstr>
      <vt:lpstr>Explanatory Sequential Design (QUAN → qual)</vt:lpstr>
      <vt:lpstr>Exploratory Sequential Design (QUAL → quan)</vt:lpstr>
      <vt:lpstr>Convergent Parallel Design (QUAN + QUAL)</vt:lpstr>
      <vt:lpstr>Design Selection and Rationale</vt:lpstr>
      <vt:lpstr>"Our elders, in higher life and study, had the appearance of the giant with the commanding body; We can, through ardor, equal them, if we scrutinize their teachings with good sense." (Llano, c. 1410) </vt:lpstr>
      <vt:lpstr>Data Collection and Analysis Strategies</vt:lpstr>
      <vt:lpstr>Quality Criteria in Mixed Methods Research</vt:lpstr>
      <vt:lpstr>Challenges and Considerations</vt:lpstr>
      <vt:lpstr>PowerPoint Presentation</vt:lpstr>
      <vt:lpstr>Components of Mixed Methods Procedures</vt:lpstr>
      <vt:lpstr>PowerPoint Presentation</vt:lpstr>
      <vt:lpstr>PowerPoint Presentation</vt:lpstr>
      <vt:lpstr>https://ijmra.org/</vt:lpstr>
      <vt:lpstr>Do you remember what these are ?</vt:lpstr>
      <vt:lpstr>Answers </vt:lpstr>
      <vt:lpstr>Key differences</vt:lpstr>
      <vt:lpstr>Types of Mixed Methods Research Designs</vt:lpstr>
      <vt:lpstr>The Explanatory Sequential Design (QUAN→qual) </vt:lpstr>
      <vt:lpstr>The Exploratory Sequential      lefDesign (QUAL→quan)</vt:lpstr>
      <vt:lpstr>The Exploratory Sequential Design</vt:lpstr>
      <vt:lpstr>The Convergent Parallel Design (QUAN+QUAL) </vt:lpstr>
      <vt:lpstr>The Convergent Parallel Design </vt:lpstr>
      <vt:lpstr>Advanced Mixed Methods Research Designs: The Experimental Design</vt:lpstr>
      <vt:lpstr>Advanced Mixed Methods Research Designs: Social Justice / Critical Theory Design</vt:lpstr>
      <vt:lpstr>Advanced Mixed Methods Research Designs: The Multistage Evaluation Design</vt:lpstr>
      <vt:lpstr>Figure Three Core Designs (Mills and Gay, 2019)</vt:lpstr>
      <vt:lpstr>A Mixed Method Intervention Design Diagram</vt:lpstr>
      <vt:lpstr>A Multiple Case Study Design Diagram</vt:lpstr>
      <vt:lpstr>A Mixed Methods Participatory Action Research Design Diagram</vt:lpstr>
      <vt:lpstr>A Mixed Methods Evaluation Design Diagram</vt:lpstr>
      <vt:lpstr>Other Reasons for Choosing a Design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ADRS MIXED METHODS</dc:title>
  <dc:creator>Caroline Jawad</dc:creator>
  <cp:lastModifiedBy>Helen Lee</cp:lastModifiedBy>
  <cp:revision>5</cp:revision>
  <dcterms:created xsi:type="dcterms:W3CDTF">2023-10-17T09:32:14Z</dcterms:created>
  <dcterms:modified xsi:type="dcterms:W3CDTF">2025-07-20T15:19:20Z</dcterms:modified>
</cp:coreProperties>
</file>