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75" r:id="rId6"/>
    <p:sldId id="293" r:id="rId7"/>
    <p:sldId id="276" r:id="rId8"/>
    <p:sldId id="295" r:id="rId9"/>
    <p:sldId id="296" r:id="rId10"/>
    <p:sldId id="278" r:id="rId11"/>
    <p:sldId id="279" r:id="rId12"/>
    <p:sldId id="274" r:id="rId13"/>
    <p:sldId id="299" r:id="rId14"/>
    <p:sldId id="277" r:id="rId15"/>
    <p:sldId id="300" r:id="rId16"/>
    <p:sldId id="301" r:id="rId17"/>
    <p:sldId id="298" r:id="rId18"/>
    <p:sldId id="302" r:id="rId19"/>
    <p:sldId id="281" r:id="rId20"/>
    <p:sldId id="280" r:id="rId21"/>
    <p:sldId id="282" r:id="rId22"/>
    <p:sldId id="303" r:id="rId23"/>
    <p:sldId id="291" r:id="rId24"/>
    <p:sldId id="286" r:id="rId25"/>
    <p:sldId id="29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94813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pivotalphysio.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free-anatomy-quiz.com/skeletonIDQ1.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523220"/>
          </a:xfrm>
          <a:prstGeom prst="rect">
            <a:avLst/>
          </a:prstGeom>
          <a:noFill/>
        </p:spPr>
        <p:txBody>
          <a:bodyPr wrap="square" rtlCol="0">
            <a:spAutoFit/>
          </a:bodyPr>
          <a:lstStyle/>
          <a:p>
            <a:pPr algn="ctr"/>
            <a:r>
              <a:rPr lang="en-GB" sz="2800" b="1" dirty="0"/>
              <a:t>THE SKELETAL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a:t>
            </a:r>
            <a:r>
              <a:rPr lang="en-GB" dirty="0" smtClean="0"/>
              <a:t>TWO</a:t>
            </a:r>
            <a:endParaRPr lang="en-GB" dirty="0"/>
          </a:p>
        </p:txBody>
      </p:sp>
      <p:sp>
        <p:nvSpPr>
          <p:cNvPr id="3" name="Content Placeholder 2"/>
          <p:cNvSpPr>
            <a:spLocks noGrp="1"/>
          </p:cNvSpPr>
          <p:nvPr>
            <p:ph idx="1"/>
          </p:nvPr>
        </p:nvSpPr>
        <p:spPr/>
        <p:txBody>
          <a:bodyPr>
            <a:normAutofit/>
          </a:bodyPr>
          <a:lstStyle/>
          <a:p>
            <a:pPr marL="0" indent="0">
              <a:buNone/>
            </a:pPr>
            <a:r>
              <a:rPr lang="en-GB" b="1" dirty="0"/>
              <a:t>Objectives of the session</a:t>
            </a:r>
          </a:p>
          <a:p>
            <a:pPr marL="0" indent="0">
              <a:buNone/>
            </a:pPr>
            <a:r>
              <a:rPr lang="en-GB" dirty="0"/>
              <a:t>By the end of the session students should be able to:</a:t>
            </a:r>
          </a:p>
          <a:p>
            <a:pPr>
              <a:buFont typeface="Wingdings" pitchFamily="2" charset="2"/>
              <a:buChar char="§"/>
            </a:pPr>
            <a:r>
              <a:rPr lang="en-GB" dirty="0"/>
              <a:t>Explain the function of the skeleton.</a:t>
            </a:r>
          </a:p>
          <a:p>
            <a:pPr>
              <a:buFont typeface="Wingdings" pitchFamily="2" charset="2"/>
              <a:buChar char="§"/>
            </a:pPr>
            <a:r>
              <a:rPr lang="en-GB" dirty="0"/>
              <a:t>Name the different types of the bones.</a:t>
            </a:r>
          </a:p>
          <a:p>
            <a:pPr>
              <a:buFont typeface="Wingdings" pitchFamily="2" charset="2"/>
              <a:buChar char="§"/>
            </a:pPr>
            <a:r>
              <a:rPr lang="en-GB" dirty="0"/>
              <a:t>Describe the principles of joints and support systems</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lnSpcReduction="10000"/>
          </a:bodyPr>
          <a:lstStyle/>
          <a:p>
            <a:r>
              <a:rPr lang="en-GB" dirty="0">
                <a:solidFill>
                  <a:srgbClr val="373D3F"/>
                </a:solidFill>
                <a:latin typeface="Tinos"/>
              </a:rPr>
              <a:t>Bone, or osseous tissue, is a hard, dense connective tissue that forms most of the adult skeleton, the support structure of the body.</a:t>
            </a:r>
          </a:p>
          <a:p>
            <a:r>
              <a:rPr lang="en-GB" dirty="0">
                <a:solidFill>
                  <a:srgbClr val="373D3F"/>
                </a:solidFill>
                <a:latin typeface="Tinos"/>
              </a:rPr>
              <a:t>In the areas of the skeleton where bones move, cartilage, a semi-rigid form of connective tissue, provides flexibility and smooth surfaces for movement.</a:t>
            </a:r>
            <a:endParaRPr lang="en-GB" dirty="0"/>
          </a:p>
        </p:txBody>
      </p:sp>
    </p:spTree>
    <p:extLst>
      <p:ext uri="{BB962C8B-B14F-4D97-AF65-F5344CB8AC3E}">
        <p14:creationId xmlns:p14="http://schemas.microsoft.com/office/powerpoint/2010/main" val="183935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92500" lnSpcReduction="20000"/>
          </a:bodyPr>
          <a:lstStyle/>
          <a:p>
            <a:pPr marL="0" indent="0">
              <a:buNone/>
            </a:pPr>
            <a:r>
              <a:rPr lang="en-GB" b="1" u="sng" dirty="0">
                <a:solidFill>
                  <a:srgbClr val="24355D"/>
                </a:solidFill>
                <a:latin typeface="Palatino"/>
              </a:rPr>
              <a:t>Functions</a:t>
            </a:r>
            <a:endParaRPr lang="en-GB" dirty="0">
              <a:solidFill>
                <a:srgbClr val="24355D"/>
              </a:solidFill>
              <a:latin typeface="Palatino"/>
            </a:endParaRPr>
          </a:p>
          <a:p>
            <a:pPr marL="0" indent="0">
              <a:buNone/>
            </a:pPr>
            <a:r>
              <a:rPr lang="en-GB" dirty="0">
                <a:solidFill>
                  <a:srgbClr val="333333"/>
                </a:solidFill>
                <a:latin typeface="Lucida Grande"/>
              </a:rPr>
              <a:t>Four main functions such as:</a:t>
            </a:r>
          </a:p>
          <a:p>
            <a:pPr marL="514350" indent="-514350">
              <a:buFont typeface="+mj-lt"/>
              <a:buAutoNum type="arabicPeriod"/>
            </a:pPr>
            <a:r>
              <a:rPr lang="en-GB" dirty="0">
                <a:solidFill>
                  <a:srgbClr val="333333"/>
                </a:solidFill>
                <a:latin typeface="Lucida Grande"/>
              </a:rPr>
              <a:t>Protecting your body and inside organs,</a:t>
            </a:r>
          </a:p>
          <a:p>
            <a:pPr marL="514350" indent="-514350">
              <a:buFont typeface="+mj-lt"/>
              <a:buAutoNum type="arabicPeriod"/>
            </a:pPr>
            <a:r>
              <a:rPr lang="en-GB" dirty="0">
                <a:solidFill>
                  <a:srgbClr val="333333"/>
                </a:solidFill>
                <a:latin typeface="Lucida Grande"/>
              </a:rPr>
              <a:t>Storage of minerals and fat, iron and calcium are the minerals stored</a:t>
            </a:r>
          </a:p>
          <a:p>
            <a:pPr marL="514350" indent="-514350">
              <a:buFont typeface="+mj-lt"/>
              <a:buAutoNum type="arabicPeriod"/>
            </a:pPr>
            <a:r>
              <a:rPr lang="en-GB" dirty="0">
                <a:solidFill>
                  <a:srgbClr val="333333"/>
                </a:solidFill>
                <a:latin typeface="Lucida Grande"/>
              </a:rPr>
              <a:t>Helps your body move, </a:t>
            </a:r>
          </a:p>
          <a:p>
            <a:pPr marL="514350" indent="-514350">
              <a:buFont typeface="+mj-lt"/>
              <a:buAutoNum type="arabicPeriod"/>
            </a:pPr>
            <a:r>
              <a:rPr lang="en-GB" dirty="0">
                <a:solidFill>
                  <a:srgbClr val="333333"/>
                </a:solidFill>
                <a:latin typeface="Lucida Grande"/>
              </a:rPr>
              <a:t>Makes blood cells.</a:t>
            </a:r>
          </a:p>
          <a:p>
            <a:pPr marL="0" indent="0">
              <a:buNone/>
            </a:pPr>
            <a:r>
              <a:rPr lang="en-GB" dirty="0">
                <a:solidFill>
                  <a:srgbClr val="333333"/>
                </a:solidFill>
                <a:latin typeface="Lucida Grande"/>
              </a:rPr>
              <a:t>  </a:t>
            </a:r>
          </a:p>
          <a:p>
            <a:endParaRPr lang="en-GB" dirty="0"/>
          </a:p>
        </p:txBody>
      </p:sp>
    </p:spTree>
    <p:extLst>
      <p:ext uri="{BB962C8B-B14F-4D97-AF65-F5344CB8AC3E}">
        <p14:creationId xmlns:p14="http://schemas.microsoft.com/office/powerpoint/2010/main" val="163669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 Movement, and Protection</a:t>
            </a:r>
          </a:p>
        </p:txBody>
      </p:sp>
      <p:sp>
        <p:nvSpPr>
          <p:cNvPr id="3" name="Content Placeholder 2"/>
          <p:cNvSpPr>
            <a:spLocks noGrp="1"/>
          </p:cNvSpPr>
          <p:nvPr>
            <p:ph idx="1"/>
          </p:nvPr>
        </p:nvSpPr>
        <p:spPr/>
        <p:txBody>
          <a:bodyPr>
            <a:normAutofit fontScale="77500" lnSpcReduction="20000"/>
          </a:bodyPr>
          <a:lstStyle/>
          <a:p>
            <a:r>
              <a:rPr lang="en-GB" dirty="0">
                <a:solidFill>
                  <a:srgbClr val="373D3F"/>
                </a:solidFill>
                <a:latin typeface="Tinos"/>
              </a:rPr>
              <a:t>Bones support the rest of our body.</a:t>
            </a:r>
          </a:p>
          <a:p>
            <a:r>
              <a:rPr lang="en-GB" dirty="0">
                <a:solidFill>
                  <a:srgbClr val="373D3F"/>
                </a:solidFill>
                <a:latin typeface="Tinos"/>
              </a:rPr>
              <a:t>Facilitate movement by serving as points of attachment for your muscles. </a:t>
            </a:r>
          </a:p>
          <a:p>
            <a:r>
              <a:rPr lang="en-GB" dirty="0">
                <a:solidFill>
                  <a:srgbClr val="373D3F"/>
                </a:solidFill>
                <a:latin typeface="Tinos"/>
              </a:rPr>
              <a:t>some bones only serve as a support for the muscles</a:t>
            </a:r>
          </a:p>
          <a:p>
            <a:r>
              <a:rPr lang="en-GB" dirty="0">
                <a:solidFill>
                  <a:srgbClr val="373D3F"/>
                </a:solidFill>
                <a:latin typeface="Tinos"/>
              </a:rPr>
              <a:t>Other bones also transmit the forces produced when your muscles contract. </a:t>
            </a:r>
          </a:p>
          <a:p>
            <a:r>
              <a:rPr lang="en-GB" dirty="0">
                <a:solidFill>
                  <a:srgbClr val="373D3F"/>
                </a:solidFill>
                <a:latin typeface="Tinos"/>
              </a:rPr>
              <a:t>From a mechanical point of view, bones act as levers and joints serve as fulcrums.</a:t>
            </a:r>
          </a:p>
          <a:p>
            <a:r>
              <a:rPr lang="en-GB" dirty="0">
                <a:solidFill>
                  <a:srgbClr val="373D3F"/>
                </a:solidFill>
                <a:latin typeface="Tinos"/>
              </a:rPr>
              <a:t>Bones protect internal organs e.g. ribs protect the  heart, while the vertebral column protects the spinal cord.</a:t>
            </a:r>
            <a:endParaRPr lang="en-GB" dirty="0"/>
          </a:p>
        </p:txBody>
      </p:sp>
    </p:spTree>
    <p:extLst>
      <p:ext uri="{BB962C8B-B14F-4D97-AF65-F5344CB8AC3E}">
        <p14:creationId xmlns:p14="http://schemas.microsoft.com/office/powerpoint/2010/main" val="193452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Mineral Storage, Energy Storage, and </a:t>
            </a:r>
            <a:r>
              <a:rPr lang="en-GB" dirty="0" err="1"/>
              <a:t>Hematopoiesis</a:t>
            </a:r>
            <a:endParaRPr lang="en-GB" dirty="0"/>
          </a:p>
        </p:txBody>
      </p:sp>
      <p:sp>
        <p:nvSpPr>
          <p:cNvPr id="3" name="Content Placeholder 2"/>
          <p:cNvSpPr>
            <a:spLocks noGrp="1"/>
          </p:cNvSpPr>
          <p:nvPr>
            <p:ph idx="1"/>
          </p:nvPr>
        </p:nvSpPr>
        <p:spPr/>
        <p:txBody>
          <a:bodyPr>
            <a:normAutofit fontScale="85000" lnSpcReduction="10000"/>
          </a:bodyPr>
          <a:lstStyle/>
          <a:p>
            <a:r>
              <a:rPr lang="en-GB" dirty="0">
                <a:solidFill>
                  <a:srgbClr val="373D3F"/>
                </a:solidFill>
                <a:latin typeface="Tinos"/>
              </a:rPr>
              <a:t>Bone serves as a reservoir for a number of minerals important to the functioning of the body, especially calcium, and phosphorus.</a:t>
            </a:r>
          </a:p>
          <a:p>
            <a:r>
              <a:rPr lang="en-GB" dirty="0">
                <a:solidFill>
                  <a:srgbClr val="373D3F"/>
                </a:solidFill>
                <a:latin typeface="Tinos"/>
              </a:rPr>
              <a:t>The can be released back into the bloodstream when needed. </a:t>
            </a:r>
          </a:p>
          <a:p>
            <a:r>
              <a:rPr lang="en-GB" dirty="0"/>
              <a:t>Bone also serves as a site for fat storage and blood cell production. </a:t>
            </a:r>
          </a:p>
          <a:p>
            <a:r>
              <a:rPr lang="en-GB" dirty="0"/>
              <a:t>Red blood cells, white blood cells, and platelets are all produced in the red bone marrow.</a:t>
            </a:r>
          </a:p>
          <a:p>
            <a:endParaRPr lang="en-GB" dirty="0"/>
          </a:p>
        </p:txBody>
      </p:sp>
    </p:spTree>
    <p:extLst>
      <p:ext uri="{BB962C8B-B14F-4D97-AF65-F5344CB8AC3E}">
        <p14:creationId xmlns:p14="http://schemas.microsoft.com/office/powerpoint/2010/main" val="2472813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How it Works</a:t>
            </a:r>
            <a:endParaRPr lang="en-GB" dirty="0"/>
          </a:p>
          <a:p>
            <a:r>
              <a:rPr lang="en-GB" dirty="0"/>
              <a:t>The Skeletal System made up of bones, cartilage, and connective tissue.  </a:t>
            </a:r>
          </a:p>
          <a:p>
            <a:r>
              <a:rPr lang="en-GB" dirty="0"/>
              <a:t>These all work together to make certain parts of the body that preform certain functions that are vital to human life.</a:t>
            </a:r>
          </a:p>
          <a:p>
            <a:pPr marL="0" indent="0">
              <a:buNone/>
            </a:pPr>
            <a:r>
              <a:rPr lang="en-GB" b="1" u="sng" dirty="0"/>
              <a:t> Injuries/Diseases</a:t>
            </a:r>
            <a:endParaRPr lang="en-GB" dirty="0"/>
          </a:p>
          <a:p>
            <a:r>
              <a:rPr lang="en-GB" dirty="0"/>
              <a:t>The Skeletal System can come with some Injuries, such as breaking or fracturing a bone could count as a injury, a joint can also be dislocated or sprained.</a:t>
            </a:r>
          </a:p>
          <a:p>
            <a:endParaRPr lang="en-GB" dirty="0"/>
          </a:p>
          <a:p>
            <a:endParaRPr lang="en-GB" dirty="0"/>
          </a:p>
          <a:p>
            <a:endParaRPr lang="en-GB" dirty="0"/>
          </a:p>
        </p:txBody>
      </p:sp>
    </p:spTree>
    <p:extLst>
      <p:ext uri="{BB962C8B-B14F-4D97-AF65-F5344CB8AC3E}">
        <p14:creationId xmlns:p14="http://schemas.microsoft.com/office/powerpoint/2010/main" val="833215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85000" lnSpcReduction="20000"/>
          </a:bodyPr>
          <a:lstStyle/>
          <a:p>
            <a:pPr marL="0" indent="0">
              <a:buNone/>
            </a:pPr>
            <a:r>
              <a:rPr lang="en-GB" b="1" u="sng" dirty="0">
                <a:solidFill>
                  <a:srgbClr val="24355D"/>
                </a:solidFill>
                <a:latin typeface="Palatino"/>
              </a:rPr>
              <a:t>Relation to Sports</a:t>
            </a:r>
            <a:endParaRPr lang="en-GB" dirty="0">
              <a:solidFill>
                <a:srgbClr val="24355D"/>
              </a:solidFill>
              <a:latin typeface="Palatino"/>
            </a:endParaRPr>
          </a:p>
          <a:p>
            <a:r>
              <a:rPr lang="en-GB" dirty="0">
                <a:solidFill>
                  <a:srgbClr val="333333"/>
                </a:solidFill>
                <a:latin typeface="Lucida Grande"/>
              </a:rPr>
              <a:t>The Skeletal System can also relate to swimming and other sports like in swimming (freestyle) </a:t>
            </a:r>
            <a:r>
              <a:rPr lang="en-GB" dirty="0" err="1">
                <a:solidFill>
                  <a:srgbClr val="333333"/>
                </a:solidFill>
                <a:latin typeface="Lucida Grande"/>
              </a:rPr>
              <a:t>e.t.c</a:t>
            </a:r>
            <a:endParaRPr lang="en-GB" dirty="0">
              <a:solidFill>
                <a:srgbClr val="333333"/>
              </a:solidFill>
              <a:latin typeface="Lucida Grande"/>
            </a:endParaRPr>
          </a:p>
          <a:p>
            <a:pPr marL="0" indent="0">
              <a:buNone/>
            </a:pPr>
            <a:r>
              <a:rPr lang="en-GB" b="1" u="sng" dirty="0">
                <a:solidFill>
                  <a:srgbClr val="24355D"/>
                </a:solidFill>
                <a:latin typeface="Palatino"/>
              </a:rPr>
              <a:t>How it Interacts with the Other Systems</a:t>
            </a:r>
            <a:endParaRPr lang="en-GB" dirty="0">
              <a:solidFill>
                <a:srgbClr val="24355D"/>
              </a:solidFill>
              <a:latin typeface="Palatino"/>
            </a:endParaRPr>
          </a:p>
          <a:p>
            <a:r>
              <a:rPr lang="en-GB" dirty="0">
                <a:solidFill>
                  <a:srgbClr val="333333"/>
                </a:solidFill>
                <a:latin typeface="Lucida Grande"/>
              </a:rPr>
              <a:t>The Skeletal System also works with your Muscular System to:</a:t>
            </a:r>
          </a:p>
          <a:p>
            <a:pPr>
              <a:buFont typeface="Wingdings" pitchFamily="2" charset="2"/>
              <a:buChar char="Ø"/>
            </a:pPr>
            <a:r>
              <a:rPr lang="en-GB" dirty="0">
                <a:solidFill>
                  <a:srgbClr val="333333"/>
                </a:solidFill>
                <a:latin typeface="Lucida Grande"/>
              </a:rPr>
              <a:t> protect and move you around </a:t>
            </a:r>
          </a:p>
          <a:p>
            <a:pPr>
              <a:buFont typeface="Wingdings" pitchFamily="2" charset="2"/>
              <a:buChar char="Ø"/>
            </a:pPr>
            <a:r>
              <a:rPr lang="en-GB" dirty="0">
                <a:solidFill>
                  <a:srgbClr val="333333"/>
                </a:solidFill>
                <a:latin typeface="Lucida Grande"/>
              </a:rPr>
              <a:t> lift you up right so you don't fall to the ground while moving around</a:t>
            </a:r>
          </a:p>
          <a:p>
            <a:pPr>
              <a:buFont typeface="Wingdings" pitchFamily="2" charset="2"/>
              <a:buChar char="Ø"/>
            </a:pPr>
            <a:r>
              <a:rPr lang="en-GB" dirty="0">
                <a:solidFill>
                  <a:srgbClr val="333333"/>
                </a:solidFill>
                <a:latin typeface="Lucida Grande"/>
              </a:rPr>
              <a:t> it also give you strength.</a:t>
            </a:r>
          </a:p>
          <a:p>
            <a:endParaRPr lang="en-GB" dirty="0"/>
          </a:p>
        </p:txBody>
      </p:sp>
    </p:spTree>
    <p:extLst>
      <p:ext uri="{BB962C8B-B14F-4D97-AF65-F5344CB8AC3E}">
        <p14:creationId xmlns:p14="http://schemas.microsoft.com/office/powerpoint/2010/main" val="3909979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772816"/>
            <a:ext cx="8229600" cy="3917032"/>
          </a:xfrm>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a:t>
            </a:r>
            <a:r>
              <a:rPr lang="en-GB" dirty="0">
                <a:hlinkClick r:id="rId2"/>
              </a:rPr>
              <a:t>https://opentextbc.ca/anatomyandphysiology/</a:t>
            </a:r>
            <a:r>
              <a:rPr lang="en-GB" dirty="0"/>
              <a:t> )</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3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53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CLASSIFICATION</a:t>
            </a:r>
          </a:p>
        </p:txBody>
      </p:sp>
      <p:sp>
        <p:nvSpPr>
          <p:cNvPr id="3" name="Content Placeholder 2"/>
          <p:cNvSpPr>
            <a:spLocks noGrp="1"/>
          </p:cNvSpPr>
          <p:nvPr>
            <p:ph idx="1"/>
          </p:nvPr>
        </p:nvSpPr>
        <p:spPr/>
        <p:txBody>
          <a:bodyPr>
            <a:normAutofit fontScale="85000" lnSpcReduction="10000"/>
          </a:bodyPr>
          <a:lstStyle/>
          <a:p>
            <a:pPr marL="0" indent="0" algn="ctr">
              <a:buNone/>
            </a:pPr>
            <a:r>
              <a:rPr lang="en-GB" b="1" dirty="0"/>
              <a:t>Long Bones</a:t>
            </a:r>
          </a:p>
          <a:p>
            <a:r>
              <a:rPr lang="en-GB" dirty="0"/>
              <a:t>A </a:t>
            </a:r>
            <a:r>
              <a:rPr lang="en-GB" b="1" dirty="0"/>
              <a:t>long bone</a:t>
            </a:r>
            <a:r>
              <a:rPr lang="en-GB" dirty="0"/>
              <a:t> is one that is cylindrical in shape, being longer than it is wide. </a:t>
            </a:r>
          </a:p>
          <a:p>
            <a:r>
              <a:rPr lang="en-GB" dirty="0"/>
              <a:t>Long bones are found in the arms (</a:t>
            </a:r>
            <a:r>
              <a:rPr lang="en-GB" dirty="0" err="1"/>
              <a:t>humerus</a:t>
            </a:r>
            <a:r>
              <a:rPr lang="en-GB" dirty="0"/>
              <a:t>, ulna, radius) and legs (femur, tibia, fibula), as well as in the fingers (metacarpals, phalanges) and toes (metatarsals, phalanges). </a:t>
            </a:r>
          </a:p>
          <a:p>
            <a:r>
              <a:rPr lang="en-GB" dirty="0"/>
              <a:t>Long bones function as levers; they move when muscles contract.</a:t>
            </a:r>
          </a:p>
          <a:p>
            <a:endParaRPr lang="en-GB" dirty="0"/>
          </a:p>
        </p:txBody>
      </p:sp>
    </p:spTree>
    <p:extLst>
      <p:ext uri="{BB962C8B-B14F-4D97-AF65-F5344CB8AC3E}">
        <p14:creationId xmlns:p14="http://schemas.microsoft.com/office/powerpoint/2010/main" val="1764275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Bones</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Compact bone- </a:t>
            </a:r>
            <a:r>
              <a:rPr lang="en-GB" dirty="0">
                <a:solidFill>
                  <a:srgbClr val="222222"/>
                </a:solidFill>
                <a:latin typeface="Tahoma"/>
              </a:rPr>
              <a:t>also known as cortical bone, forms the cortex, or hard outer shell of most bones in the body. </a:t>
            </a:r>
          </a:p>
          <a:p>
            <a:pPr marL="514350" indent="-514350">
              <a:buFont typeface="+mj-lt"/>
              <a:buAutoNum type="arabicPeriod"/>
            </a:pPr>
            <a:r>
              <a:rPr lang="en-GB" dirty="0">
                <a:solidFill>
                  <a:srgbClr val="222222"/>
                </a:solidFill>
                <a:latin typeface="Tahoma"/>
              </a:rPr>
              <a:t>The remainder of the bone is formed by </a:t>
            </a:r>
            <a:r>
              <a:rPr lang="en-GB" b="1" dirty="0" err="1">
                <a:solidFill>
                  <a:srgbClr val="222222"/>
                </a:solidFill>
                <a:latin typeface="Tahoma"/>
              </a:rPr>
              <a:t>cancellous</a:t>
            </a:r>
            <a:r>
              <a:rPr lang="en-GB" b="1" dirty="0">
                <a:solidFill>
                  <a:srgbClr val="222222"/>
                </a:solidFill>
                <a:latin typeface="Tahoma"/>
              </a:rPr>
              <a:t> </a:t>
            </a:r>
            <a:r>
              <a:rPr lang="en-GB" dirty="0">
                <a:solidFill>
                  <a:srgbClr val="222222"/>
                </a:solidFill>
                <a:latin typeface="Tahoma"/>
              </a:rPr>
              <a:t>or </a:t>
            </a:r>
            <a:r>
              <a:rPr lang="en-GB" b="1" dirty="0">
                <a:solidFill>
                  <a:srgbClr val="222222"/>
                </a:solidFill>
                <a:latin typeface="Tahoma"/>
              </a:rPr>
              <a:t>spongy bone</a:t>
            </a:r>
            <a:r>
              <a:rPr lang="en-GB" dirty="0">
                <a:solidFill>
                  <a:srgbClr val="222222"/>
                </a:solidFill>
                <a:latin typeface="Tahoma"/>
              </a:rPr>
              <a:t>. Which is the less harder part of the bone in which some physiological activities such as cell formation occurs.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621814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435280" cy="5328593"/>
          </a:xfrm>
        </p:spPr>
        <p:txBody>
          <a:bodyPr>
            <a:normAutofit fontScale="77500" lnSpcReduction="20000"/>
          </a:bodyPr>
          <a:lstStyle/>
          <a:p>
            <a:pPr marL="0" indent="0">
              <a:buNone/>
            </a:pPr>
            <a:r>
              <a:rPr lang="en-GB" b="1" dirty="0"/>
              <a:t>Short Bones</a:t>
            </a:r>
          </a:p>
          <a:p>
            <a:r>
              <a:rPr lang="en-GB" dirty="0"/>
              <a:t>A </a:t>
            </a:r>
            <a:r>
              <a:rPr lang="en-GB" b="1" dirty="0"/>
              <a:t>short bone</a:t>
            </a:r>
            <a:r>
              <a:rPr lang="en-GB" dirty="0"/>
              <a:t> is one that is cube-like in shape, being approximately equal in length, width, and thickness. </a:t>
            </a:r>
          </a:p>
          <a:p>
            <a:r>
              <a:rPr lang="en-GB" dirty="0"/>
              <a:t>The only short bones in the human skeleton are in the carpals of the wrists and the tarsals of the ankles. </a:t>
            </a:r>
          </a:p>
          <a:p>
            <a:r>
              <a:rPr lang="en-GB" dirty="0"/>
              <a:t>Short bones provide stability and support as well as some limited motion.</a:t>
            </a:r>
          </a:p>
          <a:p>
            <a:pPr marL="0" indent="0">
              <a:buNone/>
            </a:pPr>
            <a:r>
              <a:rPr lang="en-GB" b="1" dirty="0"/>
              <a:t>Flat Bones</a:t>
            </a:r>
          </a:p>
          <a:p>
            <a:r>
              <a:rPr lang="en-GB" dirty="0"/>
              <a:t>A flat bone is typically thin, it is also often curved.</a:t>
            </a:r>
          </a:p>
          <a:p>
            <a:r>
              <a:rPr lang="en-GB" dirty="0"/>
              <a:t>Examples include the cranial (skull) bones, the scapulae (shoulder blades), the sternum (breastbone), and the ribs. </a:t>
            </a:r>
          </a:p>
          <a:p>
            <a:r>
              <a:rPr lang="en-GB" dirty="0"/>
              <a:t>Flat bones serve as points of attachment for muscles and often protect internal organs.</a:t>
            </a:r>
          </a:p>
          <a:p>
            <a:endParaRPr lang="en-GB" dirty="0"/>
          </a:p>
        </p:txBody>
      </p:sp>
    </p:spTree>
    <p:extLst>
      <p:ext uri="{BB962C8B-B14F-4D97-AF65-F5344CB8AC3E}">
        <p14:creationId xmlns:p14="http://schemas.microsoft.com/office/powerpoint/2010/main" val="29605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256584"/>
          </a:xfrm>
        </p:spPr>
        <p:txBody>
          <a:bodyPr>
            <a:noAutofit/>
          </a:bodyPr>
          <a:lstStyle/>
          <a:p>
            <a:pPr marL="0" indent="0">
              <a:buNone/>
            </a:pPr>
            <a:r>
              <a:rPr lang="en-GB" sz="2200" b="1" dirty="0"/>
              <a:t>Irregular Bones</a:t>
            </a:r>
          </a:p>
          <a:p>
            <a:r>
              <a:rPr lang="en-GB" sz="2100" dirty="0"/>
              <a:t>An </a:t>
            </a:r>
            <a:r>
              <a:rPr lang="en-GB" sz="2100" b="1" dirty="0"/>
              <a:t>irregular bone</a:t>
            </a:r>
            <a:r>
              <a:rPr lang="en-GB" sz="2100" dirty="0"/>
              <a:t> is one that does not have any easily characterized shape and therefore does not fit any other classification. </a:t>
            </a:r>
          </a:p>
          <a:p>
            <a:r>
              <a:rPr lang="en-GB" sz="2100" dirty="0"/>
              <a:t>These bones tend to have more complex shapes, like the vertebrae that support the spinal cord and protect it from compressive forces. Many facial bones, particularly the ones containing sinuses, are classified as irregular bones.</a:t>
            </a:r>
          </a:p>
          <a:p>
            <a:r>
              <a:rPr lang="en-GB" sz="2100" b="1" dirty="0" err="1"/>
              <a:t>Sesamoid</a:t>
            </a:r>
            <a:r>
              <a:rPr lang="en-GB" sz="2100" b="1" dirty="0"/>
              <a:t> Bones</a:t>
            </a:r>
          </a:p>
          <a:p>
            <a:r>
              <a:rPr lang="en-GB" sz="2100" dirty="0"/>
              <a:t>These bones form in tendons (the sheaths of tissue that connect bones to muscles) where a great deal of pressure is generated.</a:t>
            </a:r>
          </a:p>
          <a:p>
            <a:r>
              <a:rPr lang="en-GB" sz="2100" dirty="0" err="1"/>
              <a:t>Sesamoid</a:t>
            </a:r>
            <a:r>
              <a:rPr lang="en-GB" sz="2100" dirty="0"/>
              <a:t> bones vary in number and placement from person to person but are typically found in tendons associated with the feet, hands, and knees. </a:t>
            </a:r>
          </a:p>
          <a:p>
            <a:r>
              <a:rPr lang="en-GB" sz="2100" dirty="0"/>
              <a:t>The patellae are the only </a:t>
            </a:r>
            <a:r>
              <a:rPr lang="en-GB" sz="2100" dirty="0" err="1"/>
              <a:t>sesamoid</a:t>
            </a:r>
            <a:r>
              <a:rPr lang="en-GB" sz="2100" dirty="0"/>
              <a:t> bones found in common with every person.</a:t>
            </a:r>
            <a:r>
              <a:rPr lang="en-GB" sz="2200" dirty="0"/>
              <a:t> </a:t>
            </a:r>
          </a:p>
        </p:txBody>
      </p:sp>
    </p:spTree>
    <p:extLst>
      <p:ext uri="{BB962C8B-B14F-4D97-AF65-F5344CB8AC3E}">
        <p14:creationId xmlns:p14="http://schemas.microsoft.com/office/powerpoint/2010/main" val="1487582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877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2609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504056"/>
          </a:xfrm>
        </p:spPr>
        <p:txBody>
          <a:bodyPr>
            <a:normAutofit/>
          </a:bodyPr>
          <a:lstStyle/>
          <a:p>
            <a:r>
              <a:rPr lang="en-GB" sz="2000" dirty="0">
                <a:solidFill>
                  <a:prstClr val="black"/>
                </a:solidFill>
              </a:rPr>
              <a:t>BONES OF THE SPINE</a:t>
            </a:r>
            <a:endParaRPr lang="en-GB" sz="2000" dirty="0"/>
          </a:p>
        </p:txBody>
      </p:sp>
      <p:sp>
        <p:nvSpPr>
          <p:cNvPr id="3" name="Content Placeholder 2"/>
          <p:cNvSpPr>
            <a:spLocks noGrp="1"/>
          </p:cNvSpPr>
          <p:nvPr>
            <p:ph idx="1"/>
          </p:nvPr>
        </p:nvSpPr>
        <p:spPr>
          <a:xfrm>
            <a:off x="467544" y="1844824"/>
            <a:ext cx="8229600" cy="3917032"/>
          </a:xfrm>
        </p:spPr>
        <p:txBody>
          <a:bodyPr>
            <a:normAutofit fontScale="92500" lnSpcReduction="10000"/>
          </a:bodyPr>
          <a:lstStyle/>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r>
              <a:rPr lang="en-GB" sz="2000" dirty="0">
                <a:solidFill>
                  <a:prstClr val="black"/>
                </a:solidFill>
                <a:ea typeface="+mj-ea"/>
                <a:cs typeface="+mj-cs"/>
                <a:hlinkClick r:id="rId2"/>
              </a:rPr>
              <a:t>https://opentextbc.ca/anatomyandphysiology/</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049" y="345429"/>
            <a:ext cx="7273925"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8129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the Bone</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268760"/>
            <a:ext cx="6408712"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7899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Joints</a:t>
            </a:r>
          </a:p>
        </p:txBody>
      </p:sp>
      <p:sp>
        <p:nvSpPr>
          <p:cNvPr id="3" name="Content Placeholder 2"/>
          <p:cNvSpPr>
            <a:spLocks noGrp="1"/>
          </p:cNvSpPr>
          <p:nvPr>
            <p:ph idx="1"/>
          </p:nvPr>
        </p:nvSpPr>
        <p:spPr>
          <a:xfrm>
            <a:off x="457200" y="1600201"/>
            <a:ext cx="8229600" cy="3989039"/>
          </a:xfrm>
        </p:spPr>
        <p:txBody>
          <a:bodyPr>
            <a:normAutofit fontScale="70000" lnSpcReduction="20000"/>
          </a:bodyPr>
          <a:lstStyle/>
          <a:p>
            <a:pPr marL="0" indent="0">
              <a:buNone/>
            </a:pPr>
            <a:r>
              <a:rPr lang="en-GB" dirty="0">
                <a:solidFill>
                  <a:srgbClr val="24355D"/>
                </a:solidFill>
                <a:latin typeface="Palatino"/>
              </a:rPr>
              <a:t> </a:t>
            </a: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r>
              <a:rPr lang="en-GB" u="sng" dirty="0">
                <a:solidFill>
                  <a:srgbClr val="24355D"/>
                </a:solidFill>
                <a:latin typeface="Palatino"/>
              </a:rPr>
              <a:t>Ball and socket</a:t>
            </a:r>
          </a:p>
          <a:p>
            <a:pPr marL="0" indent="0">
              <a:buNone/>
            </a:pPr>
            <a:r>
              <a:rPr lang="en-GB" dirty="0">
                <a:hlinkClick r:id="rId2"/>
              </a:rPr>
              <a:t>(pivotalphysio.com</a:t>
            </a:r>
            <a:r>
              <a:rPr lang="en-GB" dirty="0"/>
              <a:t>)</a:t>
            </a:r>
            <a:endParaRPr lang="en-GB" u="sng" dirty="0">
              <a:solidFill>
                <a:srgbClr val="24355D"/>
              </a:solidFill>
              <a:latin typeface="Palatino"/>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1124744"/>
            <a:ext cx="5041900"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702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Immovable/Fixed joint</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03" y="1196752"/>
            <a:ext cx="734481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7959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6"/>
            <a:ext cx="8229600" cy="3917032"/>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dirty="0"/>
          </a:p>
          <a:p>
            <a:pPr marL="0" indent="0">
              <a:buNone/>
            </a:pPr>
            <a:r>
              <a:rPr lang="en-GB" sz="2600" dirty="0"/>
              <a:t>Zhang (2015)</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6632"/>
            <a:ext cx="5761037"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74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7609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pPr marL="0" indent="0">
              <a:buNone/>
            </a:pPr>
            <a:r>
              <a:rPr lang="en-GB" dirty="0" smtClean="0"/>
              <a:t>Free </a:t>
            </a:r>
            <a:r>
              <a:rPr lang="en-GB" dirty="0" smtClean="0"/>
              <a:t>online </a:t>
            </a:r>
            <a:r>
              <a:rPr lang="en-GB" dirty="0"/>
              <a:t>quiz available from: </a:t>
            </a:r>
            <a:r>
              <a:rPr lang="en-GB" dirty="0">
                <a:hlinkClick r:id="rId2"/>
              </a:rPr>
              <a:t>https://</a:t>
            </a:r>
            <a:r>
              <a:rPr lang="en-GB" dirty="0" smtClean="0">
                <a:hlinkClick r:id="rId2"/>
              </a:rPr>
              <a:t>www.free-anatomy-quiz.com/skeletonIDQ1.html</a:t>
            </a:r>
            <a:endParaRPr lang="en-GB" dirty="0"/>
          </a:p>
        </p:txBody>
      </p:sp>
    </p:spTree>
    <p:extLst>
      <p:ext uri="{BB962C8B-B14F-4D97-AF65-F5344CB8AC3E}">
        <p14:creationId xmlns:p14="http://schemas.microsoft.com/office/powerpoint/2010/main" val="2741888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Anatomy and Physiology [Online Book]. Available from: </a:t>
            </a:r>
            <a:r>
              <a:rPr lang="en-GB" dirty="0">
                <a:hlinkClick r:id="rId2"/>
              </a:rPr>
              <a:t>https://opentextbc.ca/anatomyandphysiology/</a:t>
            </a:r>
            <a:r>
              <a:rPr lang="en-GB" dirty="0"/>
              <a:t> [Accessed 19 October 2019].</a:t>
            </a:r>
          </a:p>
          <a:p>
            <a:endParaRPr lang="en-GB" dirty="0"/>
          </a:p>
        </p:txBody>
      </p:sp>
    </p:spTree>
    <p:extLst>
      <p:ext uri="{BB962C8B-B14F-4D97-AF65-F5344CB8AC3E}">
        <p14:creationId xmlns:p14="http://schemas.microsoft.com/office/powerpoint/2010/main" val="3407318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57861</TotalTime>
  <Words>911</Words>
  <Application>Microsoft Office PowerPoint</Application>
  <PresentationFormat>On-screen Show (4:3)</PresentationFormat>
  <Paragraphs>127</Paragraphs>
  <Slides>22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Calibri</vt:lpstr>
      <vt:lpstr>Lucida Grande</vt:lpstr>
      <vt:lpstr>Myriad Pro</vt:lpstr>
      <vt:lpstr>Palatino</vt:lpstr>
      <vt:lpstr>Tahoma</vt:lpstr>
      <vt:lpstr>Tinos</vt:lpstr>
      <vt:lpstr>Wingdings</vt:lpstr>
      <vt:lpstr>20140311PresentationUWTSDTemplate</vt:lpstr>
      <vt:lpstr>INTRODUCTION TO PHYSIOLOGY (BMHP5003)</vt:lpstr>
      <vt:lpstr>SESSION TWO</vt:lpstr>
      <vt:lpstr>INTRODUCTION</vt:lpstr>
      <vt:lpstr>SKELETAL SYSTEM</vt:lpstr>
      <vt:lpstr>Support, Movement, and Protection</vt:lpstr>
      <vt:lpstr>Mineral Storage, Energy Storage, and Hematopoiesis</vt:lpstr>
      <vt:lpstr>Skeletal System</vt:lpstr>
      <vt:lpstr>Skeletal System</vt:lpstr>
      <vt:lpstr>PowerPoint Presentation</vt:lpstr>
      <vt:lpstr>BONE CLASSIFICATION</vt:lpstr>
      <vt:lpstr>Types of Bones</vt:lpstr>
      <vt:lpstr>PowerPoint Presentation</vt:lpstr>
      <vt:lpstr>PowerPoint Presentation</vt:lpstr>
      <vt:lpstr>PowerPoint Presentation</vt:lpstr>
      <vt:lpstr>BONES OF THE SPINE</vt:lpstr>
      <vt:lpstr>Structure of the Bone</vt:lpstr>
      <vt:lpstr>Types of Joints</vt:lpstr>
      <vt:lpstr>Immovable/Fixed joint</vt:lpstr>
      <vt:lpstr>PowerPoint Presentation</vt:lpstr>
      <vt:lpstr>PowerPoint Presentation</vt:lpstr>
      <vt:lpstr>Homework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Goolam Mumtaz</cp:lastModifiedBy>
  <cp:revision>133</cp:revision>
  <dcterms:created xsi:type="dcterms:W3CDTF">2015-04-14T15:21:28Z</dcterms:created>
  <dcterms:modified xsi:type="dcterms:W3CDTF">2021-09-28T16:13:08Z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