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8" r:id="rId1"/>
  </p:sldMasterIdLst>
  <p:notesMasterIdLst>
    <p:notesMasterId r:id="rId12"/>
  </p:notesMasterIdLst>
  <p:sldIdLst>
    <p:sldId id="256" r:id="rId2"/>
    <p:sldId id="258" r:id="rId3"/>
    <p:sldId id="261" r:id="rId4"/>
    <p:sldId id="262" r:id="rId5"/>
    <p:sldId id="263" r:id="rId6"/>
    <p:sldId id="264" r:id="rId7"/>
    <p:sldId id="265" r:id="rId8"/>
    <p:sldId id="266"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12" autoAdjust="0"/>
    <p:restoredTop sz="73638" autoAdjust="0"/>
  </p:normalViewPr>
  <p:slideViewPr>
    <p:cSldViewPr snapToGrid="0">
      <p:cViewPr varScale="1">
        <p:scale>
          <a:sx n="53" d="100"/>
          <a:sy n="53" d="100"/>
        </p:scale>
        <p:origin x="-1560"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90C812-DD7C-4E58-9CF5-AE683A6B8EC7}" type="datetimeFigureOut">
              <a:rPr lang="en-IN" smtClean="0"/>
              <a:pPr/>
              <a:t>04-05-2021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FF517F-0205-409C-AE98-C5CDADF5FA05}" type="slidenum">
              <a:rPr lang="en-IN" smtClean="0"/>
              <a:pPr/>
              <a:t>‹#›</a:t>
            </a:fld>
            <a:endParaRPr lang="en-IN"/>
          </a:p>
        </p:txBody>
      </p:sp>
    </p:spTree>
    <p:extLst>
      <p:ext uri="{BB962C8B-B14F-4D97-AF65-F5344CB8AC3E}">
        <p14:creationId xmlns:p14="http://schemas.microsoft.com/office/powerpoint/2010/main" val="4184681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a:latin typeface="Times New Roman" pitchFamily="18" charset="0"/>
                <a:cs typeface="Times New Roman" pitchFamily="18" charset="0"/>
              </a:rPr>
              <a:t>Effective communication within the team is found to construct common as well as effective purpose within the team members by which it becomes easier for the organization to achieve their goals and objectives. </a:t>
            </a:r>
            <a:r>
              <a:rPr lang="en-IN" sz="1200" kern="1200" dirty="0">
                <a:solidFill>
                  <a:schemeClr val="tx1"/>
                </a:solidFill>
                <a:latin typeface="+mn-lt"/>
                <a:ea typeface="+mn-ea"/>
                <a:cs typeface="+mn-cs"/>
              </a:rPr>
              <a:t>By performing communication in an amicable manner the team members are found to develop a strong sense of belongings and strong relationships with each other. Moreover, by the means of effective communication, the working standards can easily be identified by the team members as well as a strong and powerful relationship within the team can easily be built. </a:t>
            </a:r>
            <a:endParaRPr lang="en-IN" dirty="0"/>
          </a:p>
        </p:txBody>
      </p:sp>
      <p:sp>
        <p:nvSpPr>
          <p:cNvPr id="4" name="Slide Number Placeholder 3"/>
          <p:cNvSpPr>
            <a:spLocks noGrp="1"/>
          </p:cNvSpPr>
          <p:nvPr>
            <p:ph type="sldNum" sz="quarter" idx="10"/>
          </p:nvPr>
        </p:nvSpPr>
        <p:spPr/>
        <p:txBody>
          <a:bodyPr/>
          <a:lstStyle/>
          <a:p>
            <a:fld id="{E7FF517F-0205-409C-AE98-C5CDADF5FA05}" type="slidenum">
              <a:rPr lang="en-IN" smtClean="0"/>
              <a:pPr/>
              <a:t>2</a:t>
            </a:fld>
            <a:endParaRPr lang="en-IN"/>
          </a:p>
        </p:txBody>
      </p:sp>
    </p:spTree>
    <p:extLst>
      <p:ext uri="{BB962C8B-B14F-4D97-AF65-F5344CB8AC3E}">
        <p14:creationId xmlns:p14="http://schemas.microsoft.com/office/powerpoint/2010/main" val="390404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latin typeface="+mn-lt"/>
                <a:ea typeface="+mn-ea"/>
                <a:cs typeface="+mn-cs"/>
              </a:rPr>
              <a:t>Benefit of team working </a:t>
            </a:r>
          </a:p>
          <a:p>
            <a:r>
              <a:rPr lang="en-IN" sz="1200" kern="1200" dirty="0">
                <a:solidFill>
                  <a:schemeClr val="tx1"/>
                </a:solidFill>
                <a:latin typeface="+mn-lt"/>
                <a:ea typeface="+mn-ea"/>
                <a:cs typeface="+mn-cs"/>
              </a:rPr>
              <a:t>The productivity of the business organization is found to get improved. The innovation aspect within the employees gets increased and internal obstacles within the organization can easily be overcome. The benefits of team working are as follows </a:t>
            </a:r>
          </a:p>
          <a:p>
            <a:r>
              <a:rPr lang="en-IN" sz="1200" b="1" i="1" kern="1200" dirty="0">
                <a:solidFill>
                  <a:schemeClr val="tx1"/>
                </a:solidFill>
                <a:latin typeface="+mn-lt"/>
                <a:ea typeface="+mn-ea"/>
                <a:cs typeface="+mn-cs"/>
              </a:rPr>
              <a:t>Creativity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By the means of team work the creativity is found to get practiced and to inspire the other team members. Moreover, in order to overcome or to deal with problem, effective brainstorming deals of the team members are found to get utilized to determine effective solution. </a:t>
            </a:r>
          </a:p>
          <a:p>
            <a:r>
              <a:rPr lang="en-IN" sz="1200" b="1" i="1" kern="1200" dirty="0">
                <a:solidFill>
                  <a:schemeClr val="tx1"/>
                </a:solidFill>
                <a:latin typeface="+mn-lt"/>
                <a:ea typeface="+mn-ea"/>
                <a:cs typeface="+mn-cs"/>
              </a:rPr>
              <a:t>Conflict resolution</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Team work is important to build a strong an effective relationship within the team members by the means of which they can understand at motivate each other within the workforce settings.  </a:t>
            </a:r>
          </a:p>
          <a:p>
            <a:r>
              <a:rPr lang="en-IN" sz="1200" b="1" i="1" kern="1200" dirty="0">
                <a:solidFill>
                  <a:schemeClr val="tx1"/>
                </a:solidFill>
                <a:latin typeface="+mn-lt"/>
                <a:ea typeface="+mn-ea"/>
                <a:cs typeface="+mn-cs"/>
              </a:rPr>
              <a:t>Innovation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At the time of working as a team the innovation potentiality of the team members are found to get improved. The new ideas of business are found to get generated by the team members by the means of which the organization becomes able to sustain global competitive market. </a:t>
            </a:r>
          </a:p>
          <a:p>
            <a:r>
              <a:rPr lang="en-IN" sz="1200" b="1" i="1" kern="1200" dirty="0">
                <a:solidFill>
                  <a:schemeClr val="tx1"/>
                </a:solidFill>
                <a:latin typeface="+mn-lt"/>
                <a:ea typeface="+mn-ea"/>
                <a:cs typeface="+mn-cs"/>
              </a:rPr>
              <a:t>Enhanced Performance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At the time of working as the team, the members are found to provide work that is superior in nature and that is tend to be error free as well. Moreover, the effort of the team members are found to get enhanced by working a</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7FF517F-0205-409C-AE98-C5CDADF5FA05}" type="slidenum">
              <a:rPr lang="en-IN" smtClean="0"/>
              <a:pPr/>
              <a:t>3</a:t>
            </a:fld>
            <a:endParaRPr lang="en-IN"/>
          </a:p>
        </p:txBody>
      </p:sp>
    </p:spTree>
    <p:extLst>
      <p:ext uri="{BB962C8B-B14F-4D97-AF65-F5344CB8AC3E}">
        <p14:creationId xmlns:p14="http://schemas.microsoft.com/office/powerpoint/2010/main" val="2297536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IN" sz="1200" b="1" kern="1200" dirty="0">
                <a:solidFill>
                  <a:schemeClr val="tx1"/>
                </a:solidFill>
                <a:latin typeface="+mn-lt"/>
                <a:ea typeface="+mn-ea"/>
                <a:cs typeface="+mn-cs"/>
              </a:rPr>
              <a:t>Stages of team development </a:t>
            </a:r>
          </a:p>
          <a:p>
            <a:r>
              <a:rPr lang="en-IN" sz="1200" kern="1200" dirty="0">
                <a:solidFill>
                  <a:schemeClr val="tx1"/>
                </a:solidFill>
                <a:latin typeface="+mn-lt"/>
                <a:ea typeface="+mn-ea"/>
                <a:cs typeface="+mn-cs"/>
              </a:rPr>
              <a:t>In order to ensure the team development procedure to be performed in an effective and efficient manner, the following four stages are found to play a very crucial role. The indicators of these four stages are as follows </a:t>
            </a:r>
          </a:p>
          <a:p>
            <a:r>
              <a:rPr lang="en-IN" sz="1200" b="1" i="1" kern="1200" dirty="0">
                <a:solidFill>
                  <a:schemeClr val="tx1"/>
                </a:solidFill>
                <a:latin typeface="+mn-lt"/>
                <a:ea typeface="+mn-ea"/>
                <a:cs typeface="+mn-cs"/>
              </a:rPr>
              <a:t>Forming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the case of the forming stage of the communicational approach polite as well as impersonal </a:t>
            </a:r>
            <a:r>
              <a:rPr lang="en-IN" sz="1200" kern="1200" dirty="0" err="1">
                <a:solidFill>
                  <a:schemeClr val="tx1"/>
                </a:solidFill>
                <a:latin typeface="+mn-lt"/>
                <a:ea typeface="+mn-ea"/>
                <a:cs typeface="+mn-cs"/>
              </a:rPr>
              <a:t>behavior</a:t>
            </a:r>
            <a:r>
              <a:rPr lang="en-IN" sz="1200" kern="1200" dirty="0">
                <a:solidFill>
                  <a:schemeClr val="tx1"/>
                </a:solidFill>
                <a:latin typeface="+mn-lt"/>
                <a:ea typeface="+mn-ea"/>
                <a:cs typeface="+mn-cs"/>
              </a:rPr>
              <a:t> is required to encourage the hesitant participants. In the case of the forming stages, effective attempts are found to get conducted in order to identify the tasks and parameters of the team members as well (</a:t>
            </a:r>
            <a:r>
              <a:rPr lang="en-IN" sz="1200" kern="1200" dirty="0" err="1">
                <a:solidFill>
                  <a:schemeClr val="tx1"/>
                </a:solidFill>
                <a:latin typeface="+mn-lt"/>
                <a:ea typeface="+mn-ea"/>
                <a:cs typeface="+mn-cs"/>
              </a:rPr>
              <a:t>Cardno</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Tetzlaff</a:t>
            </a:r>
            <a:r>
              <a:rPr lang="en-IN" sz="1200" kern="1200" dirty="0">
                <a:solidFill>
                  <a:schemeClr val="tx1"/>
                </a:solidFill>
                <a:latin typeface="+mn-lt"/>
                <a:ea typeface="+mn-ea"/>
                <a:cs typeface="+mn-cs"/>
              </a:rPr>
              <a:t>, 2017). The forming stage plays a very crucial role in order to decide which relevant information is required to increase productivity and to achieve the goals and objectives of the business. Moreover, the forming stage plays a very crucial role in accomplishing the minimal amount of work to be performed together. Peripheral problems are also found to be identified and discussed during this stage.</a:t>
            </a:r>
          </a:p>
          <a:p>
            <a:r>
              <a:rPr lang="en-IN" sz="1200" b="1" kern="1200" dirty="0">
                <a:solidFill>
                  <a:schemeClr val="tx1"/>
                </a:solidFill>
                <a:latin typeface="+mn-lt"/>
                <a:ea typeface="+mn-ea"/>
                <a:cs typeface="+mn-cs"/>
              </a:rPr>
              <a:t>Basic features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Excitement, optimism, and anticipation are the three key characteristics of the forming stage of team development. With the help of forming stage, the direction required for building possible development of the team is found to be identified and determined (</a:t>
            </a:r>
            <a:r>
              <a:rPr lang="en-IN" sz="1200" kern="1200" dirty="0" err="1">
                <a:solidFill>
                  <a:schemeClr val="tx1"/>
                </a:solidFill>
                <a:latin typeface="+mn-lt"/>
                <a:ea typeface="+mn-ea"/>
                <a:cs typeface="+mn-cs"/>
              </a:rPr>
              <a:t>Cardno</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Tetzlaff</a:t>
            </a:r>
            <a:r>
              <a:rPr lang="en-IN" sz="1200" kern="1200" dirty="0">
                <a:solidFill>
                  <a:schemeClr val="tx1"/>
                </a:solidFill>
                <a:latin typeface="+mn-lt"/>
                <a:ea typeface="+mn-ea"/>
                <a:cs typeface="+mn-cs"/>
              </a:rPr>
              <a:t>, 2017). Moreover, a cautious atmosphere is found to be developed in this stage. In the case of the forming stage, the team members are often found to find an appropriate place on the basis of which they can be able to establish themselves in the domain of their professional achievements and prosperity. </a:t>
            </a:r>
          </a:p>
          <a:p>
            <a:r>
              <a:rPr lang="en-IN" sz="1200" b="1" kern="1200" dirty="0">
                <a:solidFill>
                  <a:schemeClr val="tx1"/>
                </a:solidFill>
                <a:latin typeface="+mn-lt"/>
                <a:ea typeface="+mn-ea"/>
                <a:cs typeface="+mn-cs"/>
              </a:rPr>
              <a:t>Issues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Inclusion, as well as trust, is found to play a negative approach within the forming stage of team development. In case the team leader becomes unable to define roles, goals, and purpose, it becomes difficult for team members to determine their roles and responsibilities within the team.</a:t>
            </a:r>
          </a:p>
          <a:p>
            <a:r>
              <a:rPr lang="en-IN" sz="1200" b="1" kern="1200" dirty="0">
                <a:solidFill>
                  <a:schemeClr val="tx1"/>
                </a:solidFill>
                <a:latin typeface="+mn-lt"/>
                <a:ea typeface="+mn-ea"/>
                <a:cs typeface="+mn-cs"/>
              </a:rPr>
              <a:t>Action</a:t>
            </a:r>
            <a:r>
              <a:rPr lang="en-IN" sz="1200" kern="1200" dirty="0">
                <a:solidFill>
                  <a:schemeClr val="tx1"/>
                </a:solidFill>
                <a:latin typeface="+mn-lt"/>
                <a:ea typeface="+mn-ea"/>
                <a:cs typeface="+mn-cs"/>
              </a:rPr>
              <a:t> </a:t>
            </a:r>
          </a:p>
          <a:p>
            <a:r>
              <a:rPr lang="en-IN" sz="1200" kern="1200" dirty="0">
                <a:solidFill>
                  <a:schemeClr val="tx1"/>
                </a:solidFill>
                <a:latin typeface="+mn-lt"/>
                <a:ea typeface="+mn-ea"/>
                <a:cs typeface="+mn-cs"/>
              </a:rPr>
              <a:t>In order to overcome the above-mentioned issues, it is important that the goals and roles are supposed to be defined by the team leader. The definition of required tasks and skills is also supposed to be conveyed to the team members in an effective manner. The boundaries within the team members are supposed to be clarified as well as strong and powerful relationships are supposed to be built within the team members. </a:t>
            </a:r>
          </a:p>
          <a:p>
            <a:r>
              <a:rPr lang="en-IN" sz="1200" b="1" i="1" kern="1200" dirty="0">
                <a:solidFill>
                  <a:schemeClr val="tx1"/>
                </a:solidFill>
                <a:latin typeface="+mn-lt"/>
                <a:ea typeface="+mn-ea"/>
                <a:cs typeface="+mn-cs"/>
              </a:rPr>
              <a:t>Storming</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Competition, conflict, disunity, tension are the basic features of the storming stage of team development. In this stage, the relationship among the team members is found to get fluctuated.</a:t>
            </a:r>
          </a:p>
          <a:p>
            <a:r>
              <a:rPr lang="en-IN" sz="1200" b="1" kern="1200" dirty="0">
                <a:solidFill>
                  <a:schemeClr val="tx1"/>
                </a:solidFill>
                <a:latin typeface="+mn-lt"/>
                <a:ea typeface="+mn-ea"/>
                <a:cs typeface="+mn-cs"/>
              </a:rPr>
              <a:t>Basic features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discrepancy between reality and hope is the basic feature of the storming stage. In this stage, the team members are often found to disagree with each other regarding tasks, goals, and action plans (</a:t>
            </a:r>
            <a:r>
              <a:rPr lang="en-IN" sz="1200" kern="1200" dirty="0" err="1">
                <a:solidFill>
                  <a:schemeClr val="tx1"/>
                </a:solidFill>
                <a:latin typeface="+mn-lt"/>
                <a:ea typeface="+mn-ea"/>
                <a:cs typeface="+mn-cs"/>
              </a:rPr>
              <a:t>Cardno</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Tetzlaff</a:t>
            </a:r>
            <a:r>
              <a:rPr lang="en-IN" sz="1200" kern="1200" dirty="0">
                <a:solidFill>
                  <a:schemeClr val="tx1"/>
                </a:solidFill>
                <a:latin typeface="+mn-lt"/>
                <a:ea typeface="+mn-ea"/>
                <a:cs typeface="+mn-cs"/>
              </a:rPr>
              <a:t>, 2017). In the case of the storming stage lack of task progress along with incompetency and confusion plays a very crucial role.  The competition regarding power and authority plays a very significant role as well.</a:t>
            </a:r>
          </a:p>
          <a:p>
            <a:r>
              <a:rPr lang="en-IN" sz="1200" b="1" kern="1200" dirty="0">
                <a:solidFill>
                  <a:schemeClr val="tx1"/>
                </a:solidFill>
                <a:latin typeface="+mn-lt"/>
                <a:ea typeface="+mn-ea"/>
                <a:cs typeface="+mn-cs"/>
              </a:rPr>
              <a:t>Issues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the case of the storming stage of team development control and conflict, entities are found to create obstacles to make development within the team members. The level of commitment within the team members is also found to act as the determining factor as well. </a:t>
            </a:r>
          </a:p>
          <a:p>
            <a:r>
              <a:rPr lang="en-IN" sz="1200" b="1" kern="1200" dirty="0">
                <a:solidFill>
                  <a:schemeClr val="tx1"/>
                </a:solidFill>
                <a:latin typeface="+mn-lt"/>
                <a:ea typeface="+mn-ea"/>
                <a:cs typeface="+mn-cs"/>
              </a:rPr>
              <a:t>Action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skills and knowledge of the employees are supposed to be developed. The working procedures are also needed to be classified by the team leader. The differences in open dialogue procedures are supposed to be overcome (</a:t>
            </a:r>
            <a:r>
              <a:rPr lang="en-IN" sz="1200" kern="1200" dirty="0" err="1">
                <a:solidFill>
                  <a:schemeClr val="tx1"/>
                </a:solidFill>
                <a:latin typeface="+mn-lt"/>
                <a:ea typeface="+mn-ea"/>
                <a:cs typeface="+mn-cs"/>
              </a:rPr>
              <a:t>Cardno</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Tetzlaff</a:t>
            </a:r>
            <a:r>
              <a:rPr lang="en-IN" sz="1200" kern="1200" dirty="0">
                <a:solidFill>
                  <a:schemeClr val="tx1"/>
                </a:solidFill>
                <a:latin typeface="+mn-lt"/>
                <a:ea typeface="+mn-ea"/>
                <a:cs typeface="+mn-cs"/>
              </a:rPr>
              <a:t>, 2017). The team leader is supposed to acquire sufficient knowledge regarding the procedure of dissolving conflict. Moreover, the communication is supposed to be conducted in a clarified manner. </a:t>
            </a:r>
          </a:p>
          <a:p>
            <a:r>
              <a:rPr lang="en-IN" sz="1200" b="1" i="1" kern="1200" dirty="0" err="1">
                <a:solidFill>
                  <a:schemeClr val="tx1"/>
                </a:solidFill>
                <a:latin typeface="+mn-lt"/>
                <a:ea typeface="+mn-ea"/>
                <a:cs typeface="+mn-cs"/>
              </a:rPr>
              <a:t>Norming</a:t>
            </a:r>
            <a:r>
              <a:rPr lang="en-IN" sz="1200" b="1" i="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the case of the </a:t>
            </a:r>
            <a:r>
              <a:rPr lang="en-IN" sz="1200" kern="1200" dirty="0" err="1">
                <a:solidFill>
                  <a:schemeClr val="tx1"/>
                </a:solidFill>
                <a:latin typeface="+mn-lt"/>
                <a:ea typeface="+mn-ea"/>
                <a:cs typeface="+mn-cs"/>
              </a:rPr>
              <a:t>norming</a:t>
            </a:r>
            <a:r>
              <a:rPr lang="en-IN" sz="1200" kern="1200" dirty="0">
                <a:solidFill>
                  <a:schemeClr val="tx1"/>
                </a:solidFill>
                <a:latin typeface="+mn-lt"/>
                <a:ea typeface="+mn-ea"/>
                <a:cs typeface="+mn-cs"/>
              </a:rPr>
              <a:t> stages, the overall planning and process are found to get established. By the means of </a:t>
            </a:r>
            <a:r>
              <a:rPr lang="en-IN" sz="1200" kern="1200" dirty="0" err="1">
                <a:solidFill>
                  <a:schemeClr val="tx1"/>
                </a:solidFill>
                <a:latin typeface="+mn-lt"/>
                <a:ea typeface="+mn-ea"/>
                <a:cs typeface="+mn-cs"/>
              </a:rPr>
              <a:t>norming</a:t>
            </a:r>
            <a:r>
              <a:rPr lang="en-IN" sz="1200" kern="1200" dirty="0">
                <a:solidFill>
                  <a:schemeClr val="tx1"/>
                </a:solidFill>
                <a:latin typeface="+mn-lt"/>
                <a:ea typeface="+mn-ea"/>
                <a:cs typeface="+mn-cs"/>
              </a:rPr>
              <a:t> stages, the team members are found to get the ability to express their emotions in an open manner (</a:t>
            </a:r>
            <a:r>
              <a:rPr lang="en-IN" sz="1200" kern="1200" dirty="0" err="1">
                <a:solidFill>
                  <a:schemeClr val="tx1"/>
                </a:solidFill>
                <a:latin typeface="+mn-lt"/>
                <a:ea typeface="+mn-ea"/>
                <a:cs typeface="+mn-cs"/>
              </a:rPr>
              <a:t>Lacerenza</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 </a:t>
            </a:r>
            <a:r>
              <a:rPr lang="en-IN" sz="1200" kern="1200" dirty="0">
                <a:solidFill>
                  <a:schemeClr val="tx1"/>
                </a:solidFill>
                <a:latin typeface="+mn-lt"/>
                <a:ea typeface="+mn-ea"/>
                <a:cs typeface="+mn-cs"/>
              </a:rPr>
              <a:t>2018). Moreover, the sense of team spirit and cohesiveness are found to get developed during this stage. The common goals, as well as required developing skills, are found to get determined in this stage. The contribution of the team members is found to get respected in this stage as well.</a:t>
            </a:r>
          </a:p>
          <a:p>
            <a:r>
              <a:rPr lang="en-IN" sz="1200" b="1" kern="1200" dirty="0">
                <a:solidFill>
                  <a:schemeClr val="tx1"/>
                </a:solidFill>
                <a:latin typeface="+mn-lt"/>
                <a:ea typeface="+mn-ea"/>
                <a:cs typeface="+mn-cs"/>
              </a:rPr>
              <a:t>Basic features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relief, as well as confidence, are found to be the basic features of this stage. The sense of cohesion is found to get practiced in this stage. The team members are found to develop, support, development, harmony, and trust within the workforce settings (</a:t>
            </a:r>
            <a:r>
              <a:rPr lang="en-IN" sz="1200" kern="1200" dirty="0" err="1">
                <a:solidFill>
                  <a:schemeClr val="tx1"/>
                </a:solidFill>
                <a:latin typeface="+mn-lt"/>
                <a:ea typeface="+mn-ea"/>
                <a:cs typeface="+mn-cs"/>
              </a:rPr>
              <a:t>Lacerenza</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 </a:t>
            </a:r>
            <a:r>
              <a:rPr lang="en-IN" sz="1200" kern="1200" dirty="0">
                <a:solidFill>
                  <a:schemeClr val="tx1"/>
                </a:solidFill>
                <a:latin typeface="+mn-lt"/>
                <a:ea typeface="+mn-ea"/>
                <a:cs typeface="+mn-cs"/>
              </a:rPr>
              <a:t>2018). They also acquire the opportunity to provide open feedback as well. Inclusive are also found to get practiced within this stage. </a:t>
            </a:r>
            <a:br>
              <a:rPr lang="en-IN" sz="1200" b="1" kern="1200" dirty="0">
                <a:solidFill>
                  <a:schemeClr val="tx1"/>
                </a:solidFill>
                <a:latin typeface="+mn-lt"/>
                <a:ea typeface="+mn-ea"/>
                <a:cs typeface="+mn-cs"/>
              </a:rPr>
            </a:br>
            <a:r>
              <a:rPr lang="en-IN" sz="1200" b="1" kern="1200" dirty="0">
                <a:solidFill>
                  <a:schemeClr val="tx1"/>
                </a:solidFill>
                <a:latin typeface="+mn-lt"/>
                <a:ea typeface="+mn-ea"/>
                <a:cs typeface="+mn-cs"/>
              </a:rPr>
              <a:t>Issues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the case of the </a:t>
            </a:r>
            <a:r>
              <a:rPr lang="en-IN" sz="1200" kern="1200" dirty="0" err="1">
                <a:solidFill>
                  <a:schemeClr val="tx1"/>
                </a:solidFill>
                <a:latin typeface="+mn-lt"/>
                <a:ea typeface="+mn-ea"/>
                <a:cs typeface="+mn-cs"/>
              </a:rPr>
              <a:t>norming</a:t>
            </a:r>
            <a:r>
              <a:rPr lang="en-IN" sz="1200" kern="1200" dirty="0">
                <a:solidFill>
                  <a:schemeClr val="tx1"/>
                </a:solidFill>
                <a:latin typeface="+mn-lt"/>
                <a:ea typeface="+mn-ea"/>
                <a:cs typeface="+mn-cs"/>
              </a:rPr>
              <a:t> stage, the team leader is found to lack effective control over the team members. Moreover, group thinking is found to act as an obstacle for the overall development within the team. Moreover, the team leaders are also found to confront and provide solutions to the conflict in a consistent and continuous manner.  </a:t>
            </a:r>
          </a:p>
          <a:p>
            <a:r>
              <a:rPr lang="en-IN" sz="1200" b="1" kern="1200" dirty="0">
                <a:solidFill>
                  <a:schemeClr val="tx1"/>
                </a:solidFill>
                <a:latin typeface="+mn-lt"/>
                <a:ea typeface="+mn-ea"/>
                <a:cs typeface="+mn-cs"/>
              </a:rPr>
              <a:t>Action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order to ensure that the </a:t>
            </a:r>
            <a:r>
              <a:rPr lang="en-IN" sz="1200" kern="1200" dirty="0" err="1">
                <a:solidFill>
                  <a:schemeClr val="tx1"/>
                </a:solidFill>
                <a:latin typeface="+mn-lt"/>
                <a:ea typeface="+mn-ea"/>
                <a:cs typeface="+mn-cs"/>
              </a:rPr>
              <a:t>norming</a:t>
            </a:r>
            <a:r>
              <a:rPr lang="en-IN" sz="1200" kern="1200" dirty="0">
                <a:solidFill>
                  <a:schemeClr val="tx1"/>
                </a:solidFill>
                <a:latin typeface="+mn-lt"/>
                <a:ea typeface="+mn-ea"/>
                <a:cs typeface="+mn-cs"/>
              </a:rPr>
              <a:t> stage is being conducted in an effective manner giving as well as receiving procedure is found to be obtained. The skills and understanding of the team members are also supposed to be developed. The team members are supposed to acquire freedom and liberty so that they can share their opinions and skills at the time of the decision-making procedure. </a:t>
            </a:r>
          </a:p>
          <a:p>
            <a:r>
              <a:rPr lang="en-IN" sz="1200" b="1" i="1" kern="1200" dirty="0">
                <a:solidFill>
                  <a:schemeClr val="tx1"/>
                </a:solidFill>
                <a:latin typeface="+mn-lt"/>
                <a:ea typeface="+mn-ea"/>
                <a:cs typeface="+mn-cs"/>
              </a:rPr>
              <a:t>Performing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performing stage of team development is informal in nature. In this stage, the members are found to acquire qualities to have willingness and interest to help each other. In this stage, a close and supportive relationship is found to get build within the team members (</a:t>
            </a:r>
            <a:r>
              <a:rPr lang="en-IN" sz="1200" kern="1200" dirty="0" err="1">
                <a:solidFill>
                  <a:schemeClr val="tx1"/>
                </a:solidFill>
                <a:latin typeface="+mn-lt"/>
                <a:ea typeface="+mn-ea"/>
                <a:cs typeface="+mn-cs"/>
              </a:rPr>
              <a:t>Lacerenza</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 </a:t>
            </a:r>
            <a:r>
              <a:rPr lang="en-IN" sz="1200" kern="1200" dirty="0">
                <a:solidFill>
                  <a:schemeClr val="tx1"/>
                </a:solidFill>
                <a:latin typeface="+mn-lt"/>
                <a:ea typeface="+mn-ea"/>
                <a:cs typeface="+mn-cs"/>
              </a:rPr>
              <a:t>2018). By the means of this stage, flexibility and openness are maintained within the trams as well. Moreover, productivity is found to get increased as the team members become aware of their roles and contributions within the workforce settings as well. </a:t>
            </a:r>
          </a:p>
          <a:p>
            <a:r>
              <a:rPr lang="en-IN" sz="1200" b="1" kern="1200" dirty="0">
                <a:solidFill>
                  <a:schemeClr val="tx1"/>
                </a:solidFill>
                <a:latin typeface="+mn-lt"/>
                <a:ea typeface="+mn-ea"/>
                <a:cs typeface="+mn-cs"/>
              </a:rPr>
              <a:t>Basic features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this stage, the sense of pride is found to get developed among the team members. Moreover, the overall productivity, as well as the quality of the performance, are found to get increased within the organizational settings as well (</a:t>
            </a:r>
            <a:r>
              <a:rPr lang="en-IN" sz="1200" kern="1200" dirty="0" err="1">
                <a:solidFill>
                  <a:schemeClr val="tx1"/>
                </a:solidFill>
                <a:latin typeface="+mn-lt"/>
                <a:ea typeface="+mn-ea"/>
                <a:cs typeface="+mn-cs"/>
              </a:rPr>
              <a:t>Lacerenza</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 </a:t>
            </a:r>
            <a:r>
              <a:rPr lang="en-IN" sz="1200" kern="1200" dirty="0">
                <a:solidFill>
                  <a:schemeClr val="tx1"/>
                </a:solidFill>
                <a:latin typeface="+mn-lt"/>
                <a:ea typeface="+mn-ea"/>
                <a:cs typeface="+mn-cs"/>
              </a:rPr>
              <a:t>2018). The responsibility of the team members is also found to get identified in these stages as well. The high-level performances are often to be provided by the team members in this stage within the organizational settings. </a:t>
            </a:r>
            <a:br>
              <a:rPr lang="en-IN" sz="1200" b="1" kern="1200" dirty="0">
                <a:solidFill>
                  <a:schemeClr val="tx1"/>
                </a:solidFill>
                <a:latin typeface="+mn-lt"/>
                <a:ea typeface="+mn-ea"/>
                <a:cs typeface="+mn-cs"/>
              </a:rPr>
            </a:br>
            <a:r>
              <a:rPr lang="en-IN" sz="1200" b="1" kern="1200" dirty="0">
                <a:solidFill>
                  <a:schemeClr val="tx1"/>
                </a:solidFill>
                <a:latin typeface="+mn-lt"/>
                <a:ea typeface="+mn-ea"/>
                <a:cs typeface="+mn-cs"/>
              </a:rPr>
              <a:t>Issues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maintenance of the working momentum is found to be difficult to practice.</a:t>
            </a:r>
          </a:p>
          <a:p>
            <a:r>
              <a:rPr lang="en-IN" sz="1200" b="1" kern="1200" dirty="0">
                <a:solidFill>
                  <a:schemeClr val="tx1"/>
                </a:solidFill>
                <a:latin typeface="+mn-lt"/>
                <a:ea typeface="+mn-ea"/>
                <a:cs typeface="+mn-cs"/>
              </a:rPr>
              <a:t>Action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concept of sharing and making collaboration is supposed to be promoted among the team members. Moreover, the interpersonal, as well as team issues, are supposed to be identified in this stage as well. The effective utilization of time is also supposed to be performed. </a:t>
            </a:r>
          </a:p>
          <a:p>
            <a:endParaRPr lang="en-IN" dirty="0"/>
          </a:p>
        </p:txBody>
      </p:sp>
      <p:sp>
        <p:nvSpPr>
          <p:cNvPr id="4" name="Slide Number Placeholder 3"/>
          <p:cNvSpPr>
            <a:spLocks noGrp="1"/>
          </p:cNvSpPr>
          <p:nvPr>
            <p:ph type="sldNum" sz="quarter" idx="10"/>
          </p:nvPr>
        </p:nvSpPr>
        <p:spPr/>
        <p:txBody>
          <a:bodyPr/>
          <a:lstStyle/>
          <a:p>
            <a:fld id="{E7FF517F-0205-409C-AE98-C5CDADF5FA05}" type="slidenum">
              <a:rPr lang="en-IN" smtClean="0"/>
              <a:pPr/>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IN" sz="1200" b="1" kern="1200" dirty="0">
                <a:solidFill>
                  <a:schemeClr val="tx1"/>
                </a:solidFill>
                <a:latin typeface="+mn-lt"/>
                <a:ea typeface="+mn-ea"/>
                <a:cs typeface="+mn-cs"/>
              </a:rPr>
              <a:t>Team roles </a:t>
            </a:r>
          </a:p>
          <a:p>
            <a:r>
              <a:rPr lang="en-IN" sz="1200" kern="1200" dirty="0">
                <a:solidFill>
                  <a:schemeClr val="tx1"/>
                </a:solidFill>
                <a:latin typeface="+mn-lt"/>
                <a:ea typeface="+mn-ea"/>
                <a:cs typeface="+mn-cs"/>
              </a:rPr>
              <a:t>In order to understand the team role the </a:t>
            </a:r>
            <a:r>
              <a:rPr lang="en-IN" sz="1200" kern="1200" dirty="0" err="1">
                <a:solidFill>
                  <a:schemeClr val="tx1"/>
                </a:solidFill>
                <a:latin typeface="+mn-lt"/>
                <a:ea typeface="+mn-ea"/>
                <a:cs typeface="+mn-cs"/>
              </a:rPr>
              <a:t>Belbin's</a:t>
            </a:r>
            <a:r>
              <a:rPr lang="en-IN" sz="1200" kern="1200" dirty="0">
                <a:solidFill>
                  <a:schemeClr val="tx1"/>
                </a:solidFill>
                <a:latin typeface="+mn-lt"/>
                <a:ea typeface="+mn-ea"/>
                <a:cs typeface="+mn-cs"/>
              </a:rPr>
              <a:t> model of team role has been assessed where nine team roles are found to get categories in the form of orientation on the basis of action,  people, and thought. On the basis of the model the typical interpersonal, as well as </a:t>
            </a:r>
            <a:r>
              <a:rPr lang="en-IN" sz="1200" kern="1200" dirty="0" err="1">
                <a:solidFill>
                  <a:schemeClr val="tx1"/>
                </a:solidFill>
                <a:latin typeface="+mn-lt"/>
                <a:ea typeface="+mn-ea"/>
                <a:cs typeface="+mn-cs"/>
              </a:rPr>
              <a:t>behavioral</a:t>
            </a:r>
            <a:r>
              <a:rPr lang="en-IN" sz="1200" kern="1200" dirty="0">
                <a:solidFill>
                  <a:schemeClr val="tx1"/>
                </a:solidFill>
                <a:latin typeface="+mn-lt"/>
                <a:ea typeface="+mn-ea"/>
                <a:cs typeface="+mn-cs"/>
              </a:rPr>
              <a:t> strength within the team role, can easily be identified. The nine effective team roles are as follows </a:t>
            </a:r>
          </a:p>
          <a:p>
            <a:r>
              <a:rPr lang="en-IN" sz="1200" b="1" kern="1200" dirty="0">
                <a:solidFill>
                  <a:schemeClr val="tx1"/>
                </a:solidFill>
                <a:latin typeface="+mn-lt"/>
                <a:ea typeface="+mn-ea"/>
                <a:cs typeface="+mn-cs"/>
              </a:rPr>
              <a:t>Action-oriented team roles </a:t>
            </a:r>
            <a:endParaRPr lang="en-IN"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Shaper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shaper refers to the people who create challenges within the team to conduct improvement. The shapers are mainly dynamic and extroverted in nature, who play effective roles to encourage and stimulate others, questioning norms as well as identify the best approaches to solve any kind of problem (</a:t>
            </a:r>
            <a:r>
              <a:rPr lang="en-IN" sz="1200" kern="1200" dirty="0" err="1">
                <a:solidFill>
                  <a:schemeClr val="tx1"/>
                </a:solidFill>
                <a:latin typeface="+mn-lt"/>
                <a:ea typeface="+mn-ea"/>
                <a:cs typeface="+mn-cs"/>
              </a:rPr>
              <a:t>Karabeleski</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Avdic</a:t>
            </a:r>
            <a:r>
              <a:rPr lang="en-IN" sz="1200" kern="1200" dirty="0">
                <a:solidFill>
                  <a:schemeClr val="tx1"/>
                </a:solidFill>
                <a:latin typeface="+mn-lt"/>
                <a:ea typeface="+mn-ea"/>
                <a:cs typeface="+mn-cs"/>
              </a:rPr>
              <a:t>, 2018). </a:t>
            </a:r>
          </a:p>
          <a:p>
            <a:r>
              <a:rPr lang="en-IN" sz="1200" b="1" i="1" kern="1200" dirty="0">
                <a:solidFill>
                  <a:schemeClr val="tx1"/>
                </a:solidFill>
                <a:latin typeface="+mn-lt"/>
                <a:ea typeface="+mn-ea"/>
                <a:cs typeface="+mn-cs"/>
              </a:rPr>
              <a:t>Implementer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implementers refer to the people who get their things done by providing ideas and concepts which are applied to the action plan (</a:t>
            </a:r>
            <a:r>
              <a:rPr lang="en-IN" sz="1200" kern="1200" dirty="0" err="1">
                <a:solidFill>
                  <a:schemeClr val="tx1"/>
                </a:solidFill>
                <a:latin typeface="+mn-lt"/>
                <a:ea typeface="+mn-ea"/>
                <a:cs typeface="+mn-cs"/>
              </a:rPr>
              <a:t>Ivanova</a:t>
            </a:r>
            <a:r>
              <a:rPr lang="en-IN" sz="1200" kern="1200" dirty="0">
                <a:solidFill>
                  <a:schemeClr val="tx1"/>
                </a:solidFill>
                <a:latin typeface="+mn-lt"/>
                <a:ea typeface="+mn-ea"/>
                <a:cs typeface="+mn-cs"/>
              </a:rPr>
              <a:t>, 2020). The implementers are found to be conservative in nature and disciplined at the same time by which they influence others to work in a systematic and efficient manner. </a:t>
            </a:r>
          </a:p>
          <a:p>
            <a:r>
              <a:rPr lang="en-IN" sz="1200" b="1" i="1" kern="1200" dirty="0">
                <a:solidFill>
                  <a:schemeClr val="tx1"/>
                </a:solidFill>
                <a:latin typeface="+mn-lt"/>
                <a:ea typeface="+mn-ea"/>
                <a:cs typeface="+mn-cs"/>
              </a:rPr>
              <a:t>Completer - finisher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completer-finishers are the people who make the project get completed thoroughly. The completer-finisher plays a very crucial role in ensuring that there are no errors and omissions within the work done (</a:t>
            </a:r>
            <a:r>
              <a:rPr lang="en-IN" sz="1200" kern="1200" dirty="0" err="1">
                <a:solidFill>
                  <a:schemeClr val="tx1"/>
                </a:solidFill>
                <a:latin typeface="+mn-lt"/>
                <a:ea typeface="+mn-ea"/>
                <a:cs typeface="+mn-cs"/>
              </a:rPr>
              <a:t>Simeunovic</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Landelius</a:t>
            </a:r>
            <a:r>
              <a:rPr lang="en-IN" sz="1200" kern="1200" dirty="0">
                <a:solidFill>
                  <a:schemeClr val="tx1"/>
                </a:solidFill>
                <a:latin typeface="+mn-lt"/>
                <a:ea typeface="+mn-ea"/>
                <a:cs typeface="+mn-cs"/>
              </a:rPr>
              <a:t>, 2017). Moreover, they are found to pay attention to the smallest detail by which the work can be conducted with perfection. </a:t>
            </a:r>
          </a:p>
          <a:p>
            <a:r>
              <a:rPr lang="en-IN" sz="1200" b="1" kern="1200" dirty="0">
                <a:solidFill>
                  <a:schemeClr val="tx1"/>
                </a:solidFill>
                <a:latin typeface="+mn-lt"/>
                <a:ea typeface="+mn-ea"/>
                <a:cs typeface="+mn-cs"/>
              </a:rPr>
              <a:t>People-oriented roles </a:t>
            </a:r>
            <a:endParaRPr lang="en-IN"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Coordinator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coordinators refer to those people who perform the role of team leader in a traditional manner. The coordinator is often termed as chairman who helps the entire team to pensive the work in such a manner so that the objectives can be fulfilled with perfection (Peralta</a:t>
            </a:r>
            <a:r>
              <a:rPr lang="en-IN" sz="1200" i="1" kern="1200" dirty="0">
                <a:solidFill>
                  <a:schemeClr val="tx1"/>
                </a:solidFill>
                <a:latin typeface="+mn-lt"/>
                <a:ea typeface="+mn-ea"/>
                <a:cs typeface="+mn-cs"/>
              </a:rPr>
              <a:t> et al. </a:t>
            </a:r>
            <a:r>
              <a:rPr lang="en-IN" sz="1200" kern="1200" dirty="0">
                <a:solidFill>
                  <a:schemeClr val="tx1"/>
                </a:solidFill>
                <a:latin typeface="+mn-lt"/>
                <a:ea typeface="+mn-ea"/>
                <a:cs typeface="+mn-cs"/>
              </a:rPr>
              <a:t>2018). The coordinators are also excellent listeners who help the team members to recognize the value of each other as well as to conduct the work in a company and efficient manner. </a:t>
            </a:r>
          </a:p>
          <a:p>
            <a:r>
              <a:rPr lang="en-IN" sz="1200" b="1" i="1" kern="1200" dirty="0">
                <a:solidFill>
                  <a:schemeClr val="tx1"/>
                </a:solidFill>
                <a:latin typeface="+mn-lt"/>
                <a:ea typeface="+mn-ea"/>
                <a:cs typeface="+mn-cs"/>
              </a:rPr>
              <a:t>Team worker</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team workers refer to the people who play a significant role in providing support as well as ensuring that the work is getting done in an effective and efficient manner. The team workers are found to be flexible and diplomatic in nature by whom the cohesion of the team is found to get prioritized.</a:t>
            </a:r>
          </a:p>
          <a:p>
            <a:r>
              <a:rPr lang="en-IN" sz="1200" b="1" i="1" kern="1200" dirty="0">
                <a:solidFill>
                  <a:schemeClr val="tx1"/>
                </a:solidFill>
                <a:latin typeface="+mn-lt"/>
                <a:ea typeface="+mn-ea"/>
                <a:cs typeface="+mn-cs"/>
              </a:rPr>
              <a:t>Resource investigator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resource investigator is found to be curious and innovative in nature. The resource investigator is found to play a significant role in exploring options developing content as well as making negotiations for acquiring the resources so that the overall team can be benefited. </a:t>
            </a:r>
          </a:p>
          <a:p>
            <a:r>
              <a:rPr lang="en-IN" sz="1200" b="1" kern="1200" dirty="0">
                <a:solidFill>
                  <a:schemeClr val="tx1"/>
                </a:solidFill>
                <a:latin typeface="+mn-lt"/>
                <a:ea typeface="+mn-ea"/>
                <a:cs typeface="+mn-cs"/>
              </a:rPr>
              <a:t>Thought oriented roles </a:t>
            </a:r>
            <a:endParaRPr lang="en-IN"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Plant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plant is considered to be an innovator who is creative in nature and provides new ideas and approaches to the team. In Spite of thriving praise, the plants are often found to consider it hard to deal with criticism. The ideas provided by plants are considered to be novel in nature. The plants are often found to be introverted and they prefer working outside the team. Apart from being introverted, the plants are also found to be poor in communication. </a:t>
            </a:r>
          </a:p>
          <a:p>
            <a:r>
              <a:rPr lang="en-IN" sz="1200" b="1" i="1" kern="1200" dirty="0">
                <a:solidFill>
                  <a:schemeClr val="tx1"/>
                </a:solidFill>
                <a:latin typeface="+mn-lt"/>
                <a:ea typeface="+mn-ea"/>
                <a:cs typeface="+mn-cs"/>
              </a:rPr>
              <a:t>Monitor evaluator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Monitor evaluators are those people who are considered to be the best in making analysis and evaluating the ideas which are provided by plants. The monitor evaluators are found to be critical thinkers as well by acquiring a strategic approach. </a:t>
            </a:r>
          </a:p>
          <a:p>
            <a:r>
              <a:rPr lang="en-IN" sz="1200" b="1" i="1" kern="1200" dirty="0">
                <a:solidFill>
                  <a:schemeClr val="tx1"/>
                </a:solidFill>
                <a:latin typeface="+mn-lt"/>
                <a:ea typeface="+mn-ea"/>
                <a:cs typeface="+mn-cs"/>
              </a:rPr>
              <a:t>Specialist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Specialists refer to those people who acquire specialized knowledge which is required for conducting a job in a successful manner. The specialists are found to take pride in themselves on the basis of their abilities and skills. </a:t>
            </a:r>
          </a:p>
          <a:p>
            <a:endParaRPr lang="en-IN" dirty="0"/>
          </a:p>
        </p:txBody>
      </p:sp>
      <p:sp>
        <p:nvSpPr>
          <p:cNvPr id="4" name="Slide Number Placeholder 3"/>
          <p:cNvSpPr>
            <a:spLocks noGrp="1"/>
          </p:cNvSpPr>
          <p:nvPr>
            <p:ph type="sldNum" sz="quarter" idx="10"/>
          </p:nvPr>
        </p:nvSpPr>
        <p:spPr/>
        <p:txBody>
          <a:bodyPr/>
          <a:lstStyle/>
          <a:p>
            <a:fld id="{E7FF517F-0205-409C-AE98-C5CDADF5FA05}" type="slidenum">
              <a:rPr lang="en-IN" smtClean="0"/>
              <a:pPr/>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IN" sz="1200" b="1" kern="1200" dirty="0">
                <a:solidFill>
                  <a:schemeClr val="tx1"/>
                </a:solidFill>
                <a:latin typeface="+mn-lt"/>
                <a:ea typeface="+mn-ea"/>
                <a:cs typeface="+mn-cs"/>
              </a:rPr>
              <a:t>Managing conflict </a:t>
            </a:r>
          </a:p>
          <a:p>
            <a:r>
              <a:rPr lang="en-IN" sz="1200" kern="1200" dirty="0">
                <a:solidFill>
                  <a:schemeClr val="tx1"/>
                </a:solidFill>
                <a:latin typeface="+mn-lt"/>
                <a:ea typeface="+mn-ea"/>
                <a:cs typeface="+mn-cs"/>
              </a:rPr>
              <a:t>Conflict management is also termed conflict resolution. In the case of the conflict management procedure, those workplaces are found to get involved in which conflict is being performed and supposed to be managed. In this section set of skills that are supposed to be acquired by the leader and other management, authorities are going to be discussed which are as follows </a:t>
            </a:r>
          </a:p>
          <a:p>
            <a:r>
              <a:rPr lang="en-IN" sz="1200" b="1" i="1" kern="1200" dirty="0">
                <a:solidFill>
                  <a:schemeClr val="tx1"/>
                </a:solidFill>
                <a:latin typeface="+mn-lt"/>
                <a:ea typeface="+mn-ea"/>
                <a:cs typeface="+mn-cs"/>
              </a:rPr>
              <a:t>Communication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order to avoid unnecessary conflict within the workforce settings, the written, as well as verbal communication, is supposed to be performed in a clear and accurate manner. In order to ensure good communication skills, the team leaders are supposed to address the problem in a quick manner (</a:t>
            </a:r>
            <a:r>
              <a:rPr lang="en-IN" sz="1200" kern="1200" dirty="0" err="1">
                <a:solidFill>
                  <a:schemeClr val="tx1"/>
                </a:solidFill>
                <a:latin typeface="+mn-lt"/>
                <a:ea typeface="+mn-ea"/>
                <a:cs typeface="+mn-cs"/>
              </a:rPr>
              <a:t>Hahm</a:t>
            </a:r>
            <a:r>
              <a:rPr lang="en-IN" sz="1200" kern="1200" dirty="0">
                <a:solidFill>
                  <a:schemeClr val="tx1"/>
                </a:solidFill>
                <a:latin typeface="+mn-lt"/>
                <a:ea typeface="+mn-ea"/>
                <a:cs typeface="+mn-cs"/>
              </a:rPr>
              <a:t>, 2017). Moreover, they are supposed to identify and determine the reluctant participants and work on it. The agreements are supposed to be conducted in a negotiating and formal manner, where reasonable dialogue is supposed to be conducted (Van </a:t>
            </a:r>
            <a:r>
              <a:rPr lang="en-IN" sz="1200" kern="1200" dirty="0" err="1">
                <a:solidFill>
                  <a:schemeClr val="tx1"/>
                </a:solidFill>
                <a:latin typeface="+mn-lt"/>
                <a:ea typeface="+mn-ea"/>
                <a:cs typeface="+mn-cs"/>
              </a:rPr>
              <a:t>Eeden</a:t>
            </a:r>
            <a:r>
              <a:rPr lang="en-IN" sz="1200" kern="1200" dirty="0">
                <a:solidFill>
                  <a:schemeClr val="tx1"/>
                </a:solidFill>
                <a:latin typeface="+mn-lt"/>
                <a:ea typeface="+mn-ea"/>
                <a:cs typeface="+mn-cs"/>
              </a:rPr>
              <a:t> et al. 2018). Moreover, the team leaders are supposed to have abilities by which they can suppress the conflict-provoking </a:t>
            </a:r>
            <a:r>
              <a:rPr lang="en-IN" sz="1200" kern="1200" dirty="0" err="1">
                <a:solidFill>
                  <a:schemeClr val="tx1"/>
                </a:solidFill>
                <a:latin typeface="+mn-lt"/>
                <a:ea typeface="+mn-ea"/>
                <a:cs typeface="+mn-cs"/>
              </a:rPr>
              <a:t>behaviors</a:t>
            </a:r>
            <a:r>
              <a:rPr lang="en-IN" sz="1200" kern="1200" dirty="0">
                <a:solidFill>
                  <a:schemeClr val="tx1"/>
                </a:solidFill>
                <a:latin typeface="+mn-lt"/>
                <a:ea typeface="+mn-ea"/>
                <a:cs typeface="+mn-cs"/>
              </a:rPr>
              <a:t> of the team members as well. </a:t>
            </a:r>
          </a:p>
          <a:p>
            <a:r>
              <a:rPr lang="en-IN" sz="1200" b="1" i="1" kern="1200" dirty="0">
                <a:solidFill>
                  <a:schemeClr val="tx1"/>
                </a:solidFill>
                <a:latin typeface="+mn-lt"/>
                <a:ea typeface="+mn-ea"/>
                <a:cs typeface="+mn-cs"/>
              </a:rPr>
              <a:t>Emotional intelligence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Emotional intelligence refers to the ability of team leaders on the basis of which the feelings of the team members can easily be understood. Moreover, the team leaders are supposed to acquire the capabilities by which they can handle those feelings of the team members as well. The team leaders are supposed to be adaptable, analytical, and curious by showing respect and modified </a:t>
            </a:r>
            <a:r>
              <a:rPr lang="en-IN" sz="1200" kern="1200" dirty="0" err="1">
                <a:solidFill>
                  <a:schemeClr val="tx1"/>
                </a:solidFill>
                <a:latin typeface="+mn-lt"/>
                <a:ea typeface="+mn-ea"/>
                <a:cs typeface="+mn-cs"/>
              </a:rPr>
              <a:t>behavior</a:t>
            </a:r>
            <a:r>
              <a:rPr lang="en-IN" sz="1200" kern="1200" dirty="0">
                <a:solidFill>
                  <a:schemeClr val="tx1"/>
                </a:solidFill>
                <a:latin typeface="+mn-lt"/>
                <a:ea typeface="+mn-ea"/>
                <a:cs typeface="+mn-cs"/>
              </a:rPr>
              <a:t> to the team members (Gander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2018). Moreover, they are supposed to forgive transgressions and recognize the potential improvement that the organization needs to achieve the goals and productivity of the business. The team leaders are also supposed to display self-regulation by the means of staying motivated, optimistic, and self-aware. </a:t>
            </a:r>
          </a:p>
          <a:p>
            <a:r>
              <a:rPr lang="en-IN" sz="1200" b="1" i="1" kern="1200" dirty="0">
                <a:solidFill>
                  <a:schemeClr val="tx1"/>
                </a:solidFill>
                <a:latin typeface="+mn-lt"/>
                <a:ea typeface="+mn-ea"/>
                <a:cs typeface="+mn-cs"/>
              </a:rPr>
              <a:t>Empathy</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Empathy refers to the feeling by which an individual becomes able to feel or understand what others are feeling. On the basis of empathy, the individual is found to understand the needs, viewpoint as well as motivational factors by which the management of conflict can be performed within the workforce settings in an effective and efficient manner (</a:t>
            </a:r>
            <a:r>
              <a:rPr lang="en-IN" sz="1200" kern="1200" dirty="0" err="1">
                <a:solidFill>
                  <a:schemeClr val="tx1"/>
                </a:solidFill>
                <a:latin typeface="+mn-lt"/>
                <a:ea typeface="+mn-ea"/>
                <a:cs typeface="+mn-cs"/>
              </a:rPr>
              <a:t>Ruch</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2018). In order to ensure the practice of empathy, accountability, trust, compassion, inclusion, and diversity are supposed to be conducted within the workforce settings (Van </a:t>
            </a:r>
            <a:r>
              <a:rPr lang="en-IN" sz="1200" kern="1200" dirty="0" err="1">
                <a:solidFill>
                  <a:schemeClr val="tx1"/>
                </a:solidFill>
                <a:latin typeface="+mn-lt"/>
                <a:ea typeface="+mn-ea"/>
                <a:cs typeface="+mn-cs"/>
              </a:rPr>
              <a:t>Wilgen</a:t>
            </a:r>
            <a:r>
              <a:rPr lang="en-IN" sz="1200" kern="1200" dirty="0">
                <a:solidFill>
                  <a:schemeClr val="tx1"/>
                </a:solidFill>
                <a:latin typeface="+mn-lt"/>
                <a:ea typeface="+mn-ea"/>
                <a:cs typeface="+mn-cs"/>
              </a:rPr>
              <a:t>, 2017). Moreover, the emotions of the team members are supposed to be managed by the high emotional entities and by asking them for feedback as well </a:t>
            </a:r>
          </a:p>
          <a:p>
            <a:r>
              <a:rPr lang="en-IN" sz="1200" b="1" i="1" kern="1200" dirty="0">
                <a:solidFill>
                  <a:schemeClr val="tx1"/>
                </a:solidFill>
                <a:latin typeface="+mn-lt"/>
                <a:ea typeface="+mn-ea"/>
                <a:cs typeface="+mn-cs"/>
              </a:rPr>
              <a:t>Problem Solving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 the case of the problem-solving aspect in a creative manner, the team leaders are supposed to understand and communicate with team members in an effective manner. In the case of the problem-solving approach, it is important to analyze the conflict first. Collaboration, as well as brainstorming solutions, is supposed to provide to the team members by the means of verbal communication (</a:t>
            </a:r>
            <a:r>
              <a:rPr lang="en-IN" sz="1200" kern="1200" dirty="0" err="1">
                <a:solidFill>
                  <a:schemeClr val="tx1"/>
                </a:solidFill>
                <a:latin typeface="+mn-lt"/>
                <a:ea typeface="+mn-ea"/>
                <a:cs typeface="+mn-cs"/>
              </a:rPr>
              <a:t>Driskell</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2017). In the case of non-verbal communication, the problem-solving sanction is supposed to be designated. Moreover, the Innovation and creativity of team members are supposed to be encouraged by the team leader along with the management authorities at the time of decision making. </a:t>
            </a:r>
          </a:p>
          <a:p>
            <a:r>
              <a:rPr lang="en-IN" sz="1200" kern="1200" dirty="0">
                <a:solidFill>
                  <a:schemeClr val="tx1"/>
                </a:solidFill>
                <a:latin typeface="+mn-lt"/>
                <a:ea typeface="+mn-ea"/>
                <a:cs typeface="+mn-cs"/>
              </a:rPr>
              <a:t>Apart from the above-mentioned skills calmness, patience, positivity, prioritizing relationships, respecting differences, intuitiveness and apology are supposed to be ensured so that the conflict management procedure can be conducted in an effective and efficient manner.</a:t>
            </a:r>
          </a:p>
          <a:p>
            <a:endParaRPr lang="en-IN" sz="4800" dirty="0"/>
          </a:p>
        </p:txBody>
      </p:sp>
      <p:sp>
        <p:nvSpPr>
          <p:cNvPr id="4" name="Slide Number Placeholder 3"/>
          <p:cNvSpPr>
            <a:spLocks noGrp="1"/>
          </p:cNvSpPr>
          <p:nvPr>
            <p:ph type="sldNum" sz="quarter" idx="10"/>
          </p:nvPr>
        </p:nvSpPr>
        <p:spPr/>
        <p:txBody>
          <a:bodyPr/>
          <a:lstStyle/>
          <a:p>
            <a:fld id="{E7FF517F-0205-409C-AE98-C5CDADF5FA05}" type="slidenum">
              <a:rPr lang="en-IN" smtClean="0"/>
              <a:pPr/>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IN" sz="1200" b="1" kern="1200" dirty="0">
                <a:solidFill>
                  <a:schemeClr val="tx1"/>
                </a:solidFill>
                <a:latin typeface="+mn-lt"/>
                <a:ea typeface="+mn-ea"/>
                <a:cs typeface="+mn-cs"/>
              </a:rPr>
              <a:t>Successful team development </a:t>
            </a:r>
          </a:p>
          <a:p>
            <a:r>
              <a:rPr lang="en-IN" sz="1200" kern="1200" dirty="0">
                <a:solidFill>
                  <a:schemeClr val="tx1"/>
                </a:solidFill>
                <a:latin typeface="+mn-lt"/>
                <a:ea typeface="+mn-ea"/>
                <a:cs typeface="+mn-cs"/>
              </a:rPr>
              <a:t>In the case of organizational settings, the existence of a team has become an important and contemporary feature. The team within the workplace is found to carry out several kinds of projects by which they determine the overall success of that specific organization. In the case of performing successful team building the role of the team leader is inevitable. With the help of the team leader, the team members are found to work together and to have the motivation to increase the productivity by which the overall goal of the organization can be achieved. In order to ensure that the team building is being conducted in a successful manner, it is important to coordinate the efforts of the individual team members by which they can tackle the complex task (</a:t>
            </a:r>
            <a:r>
              <a:rPr lang="en-IN" sz="1200" kern="1200" dirty="0" err="1">
                <a:solidFill>
                  <a:schemeClr val="tx1"/>
                </a:solidFill>
                <a:latin typeface="+mn-lt"/>
                <a:ea typeface="+mn-ea"/>
                <a:cs typeface="+mn-cs"/>
              </a:rPr>
              <a:t>Croxford</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2019). Moreover, expert knowledge is supposed to be used to identify their efforts as well. The complementary strength of the team members is also supposed to be identified which is different from the work done by individual team members. Motivation is supposed to be performed and retained so that the team members can gain courage and confidence to serve the organization in an effective and efficient manner. The team members are supposed to be encouraged to work together so that new ideas can be generated as well as the support and solution can be provided regarding the existing problems within the workforce settings. In this section set of activities related to a successful team, development is going to be discussed which are as follows </a:t>
            </a:r>
          </a:p>
          <a:p>
            <a:r>
              <a:rPr lang="en-IN" sz="1200" b="1" i="1" kern="1200" dirty="0">
                <a:solidFill>
                  <a:schemeClr val="tx1"/>
                </a:solidFill>
                <a:latin typeface="+mn-lt"/>
                <a:ea typeface="+mn-ea"/>
                <a:cs typeface="+mn-cs"/>
              </a:rPr>
              <a:t>Considering the best option for the team development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team leaders are supposed to find out necessary steps and objectives on the basis of which the required skills of the team members can be identified before making formation of the team. </a:t>
            </a:r>
          </a:p>
          <a:p>
            <a:r>
              <a:rPr lang="en-IN" sz="1200" b="1" i="1" kern="1200" dirty="0">
                <a:solidFill>
                  <a:schemeClr val="tx1"/>
                </a:solidFill>
                <a:latin typeface="+mn-lt"/>
                <a:ea typeface="+mn-ea"/>
                <a:cs typeface="+mn-cs"/>
              </a:rPr>
              <a:t>Defining skills and objectives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nature of the tasks is supposed to be identified so that the required skills and knowledge of the team members can easily be determined (</a:t>
            </a:r>
            <a:r>
              <a:rPr lang="en-IN" sz="1200" kern="1200" dirty="0" err="1">
                <a:solidFill>
                  <a:schemeClr val="tx1"/>
                </a:solidFill>
                <a:latin typeface="+mn-lt"/>
                <a:ea typeface="+mn-ea"/>
                <a:cs typeface="+mn-cs"/>
              </a:rPr>
              <a:t>Soni</a:t>
            </a:r>
            <a:r>
              <a:rPr lang="en-IN" sz="1200" kern="1200" dirty="0">
                <a:solidFill>
                  <a:schemeClr val="tx1"/>
                </a:solidFill>
                <a:latin typeface="+mn-lt"/>
                <a:ea typeface="+mn-ea"/>
                <a:cs typeface="+mn-cs"/>
              </a:rPr>
              <a:t>, 2020). In case any of the team members loses his confidence, it is the responsibility of the team leader to motivate and encourage him so that the morale of that employee can be boosted as well as better performance can be provided. </a:t>
            </a:r>
          </a:p>
          <a:p>
            <a:r>
              <a:rPr lang="en-IN" sz="1200" b="1" i="1" kern="1200" dirty="0">
                <a:solidFill>
                  <a:schemeClr val="tx1"/>
                </a:solidFill>
                <a:latin typeface="+mn-lt"/>
                <a:ea typeface="+mn-ea"/>
                <a:cs typeface="+mn-cs"/>
              </a:rPr>
              <a:t>Considering the make up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At the time of making formation of the new team, it is the duty of the team leader to consider every single member of the team to get involved and to have knowledge about their cultural background, potential skills by which the productivity of that specific business organization can easily be improved (</a:t>
            </a:r>
            <a:r>
              <a:rPr lang="en-IN" sz="1200" kern="1200" dirty="0" err="1">
                <a:solidFill>
                  <a:schemeClr val="tx1"/>
                </a:solidFill>
                <a:latin typeface="+mn-lt"/>
                <a:ea typeface="+mn-ea"/>
                <a:cs typeface="+mn-cs"/>
              </a:rPr>
              <a:t>Giedraitis</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 </a:t>
            </a:r>
            <a:r>
              <a:rPr lang="en-IN" sz="1200" kern="1200" dirty="0">
                <a:solidFill>
                  <a:schemeClr val="tx1"/>
                </a:solidFill>
                <a:latin typeface="+mn-lt"/>
                <a:ea typeface="+mn-ea"/>
                <a:cs typeface="+mn-cs"/>
              </a:rPr>
              <a:t>2017). A strong focus is supposed to be provided on the innovation aspect so that the creative minds of the team members can be encouraged. </a:t>
            </a:r>
          </a:p>
          <a:p>
            <a:r>
              <a:rPr lang="en-IN" sz="1200" b="1" i="1" kern="1200" dirty="0">
                <a:solidFill>
                  <a:schemeClr val="tx1"/>
                </a:solidFill>
                <a:latin typeface="+mn-lt"/>
                <a:ea typeface="+mn-ea"/>
                <a:cs typeface="+mn-cs"/>
              </a:rPr>
              <a:t>Getting the team together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tea leaders are supposed to encourage the team members to see themselves as a team rather than being a collection of groups of individuals (</a:t>
            </a:r>
            <a:r>
              <a:rPr lang="en-IN" sz="1200" kern="1200" dirty="0" err="1">
                <a:solidFill>
                  <a:schemeClr val="tx1"/>
                </a:solidFill>
                <a:latin typeface="+mn-lt"/>
                <a:ea typeface="+mn-ea"/>
                <a:cs typeface="+mn-cs"/>
              </a:rPr>
              <a:t>Lacerenza</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2018). The tasks that are supposed to be performed by the team members are supposed to be addressed in a detailed manner by providing them enough knowledge about the goals and objectives of the company as well. </a:t>
            </a:r>
          </a:p>
          <a:p>
            <a:r>
              <a:rPr lang="en-IN" sz="1200" b="1" i="1" kern="1200" dirty="0">
                <a:solidFill>
                  <a:schemeClr val="tx1"/>
                </a:solidFill>
                <a:latin typeface="+mn-lt"/>
                <a:ea typeface="+mn-ea"/>
                <a:cs typeface="+mn-cs"/>
              </a:rPr>
              <a:t>Checking progress </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 </a:t>
            </a:r>
          </a:p>
          <a:p>
            <a:r>
              <a:rPr lang="en-IN" sz="1200" kern="1200" dirty="0">
                <a:solidFill>
                  <a:schemeClr val="tx1"/>
                </a:solidFill>
                <a:latin typeface="+mn-lt"/>
                <a:ea typeface="+mn-ea"/>
                <a:cs typeface="+mn-cs"/>
              </a:rPr>
              <a:t>The progress of the team performance is supposed to get checked in a regular manner so that the potentiality of every single team member can easily be identified. Moreover, the team leaders are supposed to account for the pride for the success that is achieved with the team members. </a:t>
            </a:r>
            <a:endParaRPr lang="en-IN" dirty="0"/>
          </a:p>
        </p:txBody>
      </p:sp>
      <p:sp>
        <p:nvSpPr>
          <p:cNvPr id="4" name="Slide Number Placeholder 3"/>
          <p:cNvSpPr>
            <a:spLocks noGrp="1"/>
          </p:cNvSpPr>
          <p:nvPr>
            <p:ph type="sldNum" sz="quarter" idx="10"/>
          </p:nvPr>
        </p:nvSpPr>
        <p:spPr/>
        <p:txBody>
          <a:bodyPr/>
          <a:lstStyle/>
          <a:p>
            <a:fld id="{E7FF517F-0205-409C-AE98-C5CDADF5FA05}" type="slidenum">
              <a:rPr lang="en-IN" smtClean="0"/>
              <a:pPr/>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The study concludes that in order to perform effective team development and successful communication within the team, a set of skills and knowledge is required. In this current study, the four stages f team development proposed by </a:t>
            </a:r>
            <a:r>
              <a:rPr lang="en-IN" sz="1200" b="0" i="0" u="none" strike="noStrike" kern="1200" dirty="0" err="1">
                <a:solidFill>
                  <a:schemeClr val="tx1"/>
                </a:solidFill>
                <a:latin typeface="+mn-lt"/>
                <a:ea typeface="+mn-ea"/>
                <a:cs typeface="+mn-cs"/>
              </a:rPr>
              <a:t>Tuckman</a:t>
            </a:r>
            <a:r>
              <a:rPr lang="en-IN" sz="1200" b="0" i="0" u="none" strike="noStrike" kern="1200" dirty="0">
                <a:solidFill>
                  <a:schemeClr val="tx1"/>
                </a:solidFill>
                <a:latin typeface="+mn-lt"/>
                <a:ea typeface="+mn-ea"/>
                <a:cs typeface="+mn-cs"/>
              </a:rPr>
              <a:t> has been discussed in an effective manner. Moreover, the team roles and potential skills of team development have also been addressed in this study as well. </a:t>
            </a:r>
            <a:endParaRPr lang="en-IN" b="0" dirty="0"/>
          </a:p>
          <a:p>
            <a:br>
              <a:rPr lang="en-IN" dirty="0"/>
            </a:br>
            <a:endParaRPr lang="en-IN" dirty="0"/>
          </a:p>
          <a:p>
            <a:endParaRPr lang="en-IN" dirty="0"/>
          </a:p>
        </p:txBody>
      </p:sp>
      <p:sp>
        <p:nvSpPr>
          <p:cNvPr id="4" name="Slide Number Placeholder 3"/>
          <p:cNvSpPr>
            <a:spLocks noGrp="1"/>
          </p:cNvSpPr>
          <p:nvPr>
            <p:ph type="sldNum" sz="quarter" idx="10"/>
          </p:nvPr>
        </p:nvSpPr>
        <p:spPr/>
        <p:txBody>
          <a:bodyPr/>
          <a:lstStyle/>
          <a:p>
            <a:fld id="{E7FF517F-0205-409C-AE98-C5CDADF5FA05}" type="slidenum">
              <a:rPr lang="en-IN" smtClean="0"/>
              <a:pPr/>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a:p>
            <a:endParaRPr lang="en-IN" dirty="0"/>
          </a:p>
        </p:txBody>
      </p:sp>
      <p:sp>
        <p:nvSpPr>
          <p:cNvPr id="4" name="Slide Number Placeholder 3"/>
          <p:cNvSpPr>
            <a:spLocks noGrp="1"/>
          </p:cNvSpPr>
          <p:nvPr>
            <p:ph type="sldNum" sz="quarter" idx="10"/>
          </p:nvPr>
        </p:nvSpPr>
        <p:spPr/>
        <p:txBody>
          <a:bodyPr/>
          <a:lstStyle/>
          <a:p>
            <a:fld id="{E7FF517F-0205-409C-AE98-C5CDADF5FA05}" type="slidenum">
              <a:rPr lang="en-IN" smtClean="0"/>
              <a:pPr/>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E7FF517F-0205-409C-AE98-C5CDADF5FA05}" type="slidenum">
              <a:rPr lang="en-IN" smtClean="0"/>
              <a:pPr/>
              <a:t>10</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5230A7E-86BF-4026-B01E-6FCFD474C2D9}" type="slidenum">
              <a:rPr lang="en-IN" smtClean="0"/>
              <a:pPr/>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4014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1797897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850561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398336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659775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1602053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610771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2145670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1891273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1588550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635643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5230A7E-86BF-4026-B01E-6FCFD474C2D9}" type="slidenum">
              <a:rPr lang="en-IN" smtClean="0"/>
              <a:pPr/>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786442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454936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5230A7E-86BF-4026-B01E-6FCFD474C2D9}" type="slidenum">
              <a:rPr lang="en-IN" smtClean="0"/>
              <a:pPr/>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855852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25612037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30163130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912049-5948-4B98-95F8-46C5F8548F1C}" type="datetimeFigureOut">
              <a:rPr lang="en-IN" smtClean="0"/>
              <a:pPr/>
              <a:t>04-05-2021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5230A7E-86BF-4026-B01E-6FCFD474C2D9}" type="slidenum">
              <a:rPr lang="en-IN" smtClean="0"/>
              <a:pPr/>
              <a:t>‹#›</a:t>
            </a:fld>
            <a:endParaRPr lang="en-IN"/>
          </a:p>
        </p:txBody>
      </p:sp>
    </p:spTree>
    <p:extLst>
      <p:ext uri="{BB962C8B-B14F-4D97-AF65-F5344CB8AC3E}">
        <p14:creationId xmlns:p14="http://schemas.microsoft.com/office/powerpoint/2010/main" val="963401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D2912049-5948-4B98-95F8-46C5F8548F1C}" type="datetimeFigureOut">
              <a:rPr lang="en-IN" smtClean="0"/>
              <a:pPr/>
              <a:t>04-05-2021</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F5230A7E-86BF-4026-B01E-6FCFD474C2D9}" type="slidenum">
              <a:rPr lang="en-IN" smtClean="0"/>
              <a:pPr/>
              <a:t>‹#›</a:t>
            </a:fld>
            <a:endParaRPr lang="en-IN"/>
          </a:p>
        </p:txBody>
      </p:sp>
    </p:spTree>
    <p:extLst>
      <p:ext uri="{BB962C8B-B14F-4D97-AF65-F5344CB8AC3E}">
        <p14:creationId xmlns:p14="http://schemas.microsoft.com/office/powerpoint/2010/main" val="8258308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26820" y="681318"/>
            <a:ext cx="9415674" cy="1129553"/>
          </a:xfrm>
        </p:spPr>
        <p:txBody>
          <a:bodyPr>
            <a:noAutofit/>
          </a:bodyPr>
          <a:lstStyle/>
          <a:p>
            <a:br>
              <a:rPr lang="en-IN" b="1" dirty="0">
                <a:latin typeface="Times New Roman" pitchFamily="18" charset="0"/>
                <a:cs typeface="Times New Roman" pitchFamily="18" charset="0"/>
              </a:rPr>
            </a:br>
            <a:br>
              <a:rPr lang="en-IN" b="1" dirty="0">
                <a:latin typeface="Times New Roman" pitchFamily="18" charset="0"/>
                <a:cs typeface="Times New Roman" pitchFamily="18" charset="0"/>
              </a:rPr>
            </a:br>
            <a:br>
              <a:rPr lang="en-IN" b="1" dirty="0">
                <a:latin typeface="Times New Roman" pitchFamily="18" charset="0"/>
                <a:cs typeface="Times New Roman" pitchFamily="18" charset="0"/>
              </a:rPr>
            </a:br>
            <a:r>
              <a:rPr lang="en-IN" b="1" dirty="0">
                <a:latin typeface="Times New Roman" pitchFamily="18" charset="0"/>
                <a:cs typeface="Times New Roman" pitchFamily="18" charset="0"/>
              </a:rPr>
              <a:t>Effective Team Working and Communication</a:t>
            </a:r>
            <a:endParaRPr lang="en-IN" dirty="0">
              <a:latin typeface="Times New Roman" pitchFamily="18" charset="0"/>
              <a:cs typeface="Times New Roman" pitchFamily="18" charset="0"/>
            </a:endParaRPr>
          </a:p>
        </p:txBody>
      </p:sp>
      <p:sp>
        <p:nvSpPr>
          <p:cNvPr id="3" name="Subtitle 2"/>
          <p:cNvSpPr>
            <a:spLocks noGrp="1"/>
          </p:cNvSpPr>
          <p:nvPr>
            <p:ph type="subTitle" idx="1"/>
          </p:nvPr>
        </p:nvSpPr>
        <p:spPr>
          <a:xfrm>
            <a:off x="138772" y="3251062"/>
            <a:ext cx="8825658" cy="3315148"/>
          </a:xfrm>
        </p:spPr>
        <p:txBody>
          <a:bodyPr>
            <a:normAutofit fontScale="92500" lnSpcReduction="10000"/>
          </a:bodyPr>
          <a:lstStyle/>
          <a:p>
            <a:r>
              <a:rPr lang="en-IN" sz="3200" b="1" dirty="0">
                <a:latin typeface="Times New Roman" pitchFamily="18" charset="0"/>
                <a:cs typeface="Times New Roman" pitchFamily="18" charset="0"/>
              </a:rPr>
              <a:t>Student </a:t>
            </a:r>
            <a:r>
              <a:rPr lang="en-IN" sz="3200" b="1">
                <a:latin typeface="Times New Roman" pitchFamily="18" charset="0"/>
                <a:cs typeface="Times New Roman" pitchFamily="18" charset="0"/>
              </a:rPr>
              <a:t>name:</a:t>
            </a:r>
            <a:r>
              <a:rPr lang="en-GB" sz="3200" b="1">
                <a:latin typeface="Times New Roman" pitchFamily="18" charset="0"/>
                <a:cs typeface="Times New Roman" pitchFamily="18" charset="0"/>
              </a:rPr>
              <a:t>Daniela-Nicoleta Fazakas </a:t>
            </a:r>
            <a:endParaRPr lang="en-IN" sz="3200" b="1" dirty="0">
              <a:latin typeface="Times New Roman" pitchFamily="18" charset="0"/>
              <a:cs typeface="Times New Roman" pitchFamily="18" charset="0"/>
            </a:endParaRPr>
          </a:p>
          <a:p>
            <a:r>
              <a:rPr lang="en-IN" sz="3200" b="1" dirty="0">
                <a:latin typeface="Times New Roman" pitchFamily="18" charset="0"/>
                <a:cs typeface="Times New Roman" pitchFamily="18" charset="0"/>
              </a:rPr>
              <a:t>ID </a:t>
            </a:r>
            <a:r>
              <a:rPr lang="en-IN" sz="3200" b="1">
                <a:latin typeface="Times New Roman" pitchFamily="18" charset="0"/>
                <a:cs typeface="Times New Roman" pitchFamily="18" charset="0"/>
              </a:rPr>
              <a:t>Number:</a:t>
            </a:r>
            <a:r>
              <a:rPr lang="en-GB" sz="3200" b="1">
                <a:latin typeface="Times New Roman" pitchFamily="18" charset="0"/>
                <a:cs typeface="Times New Roman" pitchFamily="18" charset="0"/>
              </a:rPr>
              <a:t>1916669</a:t>
            </a:r>
            <a:endParaRPr lang="en-IN" sz="3200" b="1" dirty="0">
              <a:latin typeface="Times New Roman" pitchFamily="18" charset="0"/>
              <a:cs typeface="Times New Roman" pitchFamily="18" charset="0"/>
            </a:endParaRPr>
          </a:p>
          <a:p>
            <a:r>
              <a:rPr lang="en-IN" sz="3200" b="1" dirty="0">
                <a:latin typeface="Times New Roman" pitchFamily="18" charset="0"/>
                <a:cs typeface="Times New Roman" pitchFamily="18" charset="0"/>
              </a:rPr>
              <a:t>Module </a:t>
            </a:r>
            <a:r>
              <a:rPr lang="en-IN" sz="3200" b="1">
                <a:latin typeface="Times New Roman" pitchFamily="18" charset="0"/>
                <a:cs typeface="Times New Roman" pitchFamily="18" charset="0"/>
              </a:rPr>
              <a:t>Name:</a:t>
            </a:r>
            <a:r>
              <a:rPr lang="en-GB" sz="3200" b="1">
                <a:latin typeface="Times New Roman" pitchFamily="18" charset="0"/>
                <a:cs typeface="Times New Roman" pitchFamily="18" charset="0"/>
              </a:rPr>
              <a:t>Effective Team working and Communication </a:t>
            </a:r>
            <a:endParaRPr lang="en-IN" sz="3200" b="1" dirty="0">
              <a:latin typeface="Times New Roman" pitchFamily="18" charset="0"/>
              <a:cs typeface="Times New Roman" pitchFamily="18" charset="0"/>
            </a:endParaRPr>
          </a:p>
          <a:p>
            <a:r>
              <a:rPr lang="en-IN" sz="3200" b="1" dirty="0">
                <a:latin typeface="Times New Roman" pitchFamily="18" charset="0"/>
                <a:cs typeface="Times New Roman" pitchFamily="18" charset="0"/>
              </a:rPr>
              <a:t>Assignment </a:t>
            </a:r>
            <a:r>
              <a:rPr lang="en-IN" sz="3200" b="1">
                <a:latin typeface="Times New Roman" pitchFamily="18" charset="0"/>
                <a:cs typeface="Times New Roman" pitchFamily="18" charset="0"/>
              </a:rPr>
              <a:t>Title:</a:t>
            </a:r>
            <a:r>
              <a:rPr lang="en-GB" sz="3200" b="1">
                <a:latin typeface="Times New Roman" pitchFamily="18" charset="0"/>
                <a:cs typeface="Times New Roman" pitchFamily="18" charset="0"/>
              </a:rPr>
              <a:t>Presentation </a:t>
            </a:r>
            <a:endParaRPr lang="en-IN" sz="3200" b="1" dirty="0">
              <a:latin typeface="Times New Roman" pitchFamily="18" charset="0"/>
              <a:cs typeface="Times New Roman" pitchFamily="18" charset="0"/>
            </a:endParaRPr>
          </a:p>
          <a:p>
            <a:r>
              <a:rPr lang="en-IN" sz="3200" b="1" dirty="0">
                <a:latin typeface="Times New Roman" pitchFamily="18" charset="0"/>
                <a:cs typeface="Times New Roman" pitchFamily="18" charset="0"/>
              </a:rPr>
              <a:t>Teacher </a:t>
            </a:r>
            <a:r>
              <a:rPr lang="en-IN" sz="3200" b="1">
                <a:latin typeface="Times New Roman" pitchFamily="18" charset="0"/>
                <a:cs typeface="Times New Roman" pitchFamily="18" charset="0"/>
              </a:rPr>
              <a:t>Name:</a:t>
            </a:r>
            <a:r>
              <a:rPr lang="en-GB" sz="3200" b="1">
                <a:latin typeface="Times New Roman" pitchFamily="18" charset="0"/>
                <a:cs typeface="Times New Roman" pitchFamily="18" charset="0"/>
              </a:rPr>
              <a:t>Timothy Hopkins </a:t>
            </a:r>
            <a:endParaRPr lang="en-IN" sz="3200" b="1" dirty="0">
              <a:latin typeface="Times New Roman" pitchFamily="18" charset="0"/>
              <a:cs typeface="Times New Roman" pitchFamily="18" charset="0"/>
            </a:endParaRPr>
          </a:p>
          <a:p>
            <a:endParaRPr lang="en-IN" sz="3200" dirty="0">
              <a:latin typeface="Times New Roman" pitchFamily="18" charset="0"/>
              <a:cs typeface="Times New Roman" pitchFamily="18"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5502" y="2893736"/>
            <a:ext cx="4418832" cy="3188913"/>
          </a:xfrm>
          <a:prstGeom prst="rect">
            <a:avLst/>
          </a:prstGeom>
          <a:ln>
            <a:noFill/>
          </a:ln>
          <a:effectLst>
            <a:softEdge rad="112500"/>
          </a:effectLst>
        </p:spPr>
      </p:pic>
    </p:spTree>
    <p:extLst>
      <p:ext uri="{BB962C8B-B14F-4D97-AF65-F5344CB8AC3E}">
        <p14:creationId xmlns:p14="http://schemas.microsoft.com/office/powerpoint/2010/main" val="3002040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798" y="108463"/>
            <a:ext cx="8534400" cy="1242036"/>
          </a:xfrm>
        </p:spPr>
        <p:txBody>
          <a:bodyPr/>
          <a:lstStyle/>
          <a:p>
            <a:r>
              <a:rPr lang="en-IN" b="1" dirty="0">
                <a:latin typeface="Times New Roman" pitchFamily="18" charset="0"/>
                <a:cs typeface="Times New Roman" pitchFamily="18" charset="0"/>
              </a:rPr>
              <a:t>Introduction</a:t>
            </a:r>
            <a:r>
              <a:rPr lang="en-IN" dirty="0"/>
              <a:t> </a:t>
            </a:r>
          </a:p>
        </p:txBody>
      </p:sp>
      <p:sp>
        <p:nvSpPr>
          <p:cNvPr id="3" name="Content Placeholder 2"/>
          <p:cNvSpPr>
            <a:spLocks noGrp="1"/>
          </p:cNvSpPr>
          <p:nvPr>
            <p:ph idx="1"/>
          </p:nvPr>
        </p:nvSpPr>
        <p:spPr>
          <a:xfrm>
            <a:off x="0" y="2685705"/>
            <a:ext cx="11940988" cy="4172295"/>
          </a:xfrm>
        </p:spPr>
        <p:txBody>
          <a:bodyPr>
            <a:normAutofit fontScale="92500" lnSpcReduction="10000"/>
          </a:bodyPr>
          <a:lstStyle/>
          <a:p>
            <a:pPr marL="0" indent="0" algn="just">
              <a:lnSpc>
                <a:spcPct val="150000"/>
              </a:lnSpc>
              <a:buNone/>
            </a:pPr>
            <a:r>
              <a:rPr lang="en-IN" sz="2800" dirty="0">
                <a:solidFill>
                  <a:schemeClr val="bg1"/>
                </a:solidFill>
                <a:latin typeface="Times New Roman" pitchFamily="18" charset="0"/>
                <a:cs typeface="Times New Roman" pitchFamily="18" charset="0"/>
              </a:rPr>
              <a:t>Effective communication within the team is found to construct common as well as effective purpose within the team members by which it becomes easier for the organization to achieve their goals and objectives. By performing communication in an amicable manner the team members are found to develop a strong sense of belongings and strong relationships with each other. Moreover, by the means of effective communication, the working standards can easily be identified by the team members as well as a strong and powerful relationship within the team can easily be built. </a:t>
            </a:r>
          </a:p>
          <a:p>
            <a:pPr marL="0" lvl="0" indent="0" algn="just">
              <a:lnSpc>
                <a:spcPct val="150000"/>
              </a:lnSpc>
              <a:buNone/>
            </a:pPr>
            <a:endParaRPr lang="en-IN" sz="2800" dirty="0">
              <a:solidFill>
                <a:schemeClr val="bg1"/>
              </a:solidFill>
              <a:latin typeface="Times New Roman" pitchFamily="18" charset="0"/>
              <a:cs typeface="Times New Roman" pitchFamily="18" charset="0"/>
            </a:endParaRPr>
          </a:p>
          <a:p>
            <a:pPr marL="0" lvl="0" indent="0" algn="just">
              <a:lnSpc>
                <a:spcPct val="150000"/>
              </a:lnSpc>
              <a:buNone/>
            </a:pPr>
            <a:endParaRPr lang="en-IN" sz="2800" b="1" dirty="0">
              <a:solidFill>
                <a:schemeClr val="bg1"/>
              </a:solidFill>
              <a:latin typeface="Times New Roman" pitchFamily="18" charset="0"/>
              <a:cs typeface="Times New Roman" pitchFamily="18" charset="0"/>
            </a:endParaRPr>
          </a:p>
          <a:p>
            <a:pPr marL="0" indent="0">
              <a:buNone/>
            </a:pPr>
            <a:endParaRPr lang="en-IN" sz="2800" dirty="0">
              <a:solidFill>
                <a:schemeClr val="bg1"/>
              </a:solidFill>
              <a:latin typeface="Times New Roman" pitchFamily="18" charset="0"/>
              <a:cs typeface="Times New Roman"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4006" y="286288"/>
            <a:ext cx="3187021" cy="886386"/>
          </a:xfrm>
          <a:prstGeom prst="rect">
            <a:avLst/>
          </a:prstGeom>
        </p:spPr>
      </p:pic>
    </p:spTree>
    <p:extLst>
      <p:ext uri="{BB962C8B-B14F-4D97-AF65-F5344CB8AC3E}">
        <p14:creationId xmlns:p14="http://schemas.microsoft.com/office/powerpoint/2010/main" val="4102110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515" y="-56271"/>
            <a:ext cx="11354614" cy="1210745"/>
          </a:xfrm>
        </p:spPr>
        <p:txBody>
          <a:bodyPr>
            <a:noAutofit/>
          </a:bodyPr>
          <a:lstStyle/>
          <a:p>
            <a:r>
              <a:rPr lang="en-IN" sz="4800" b="1" dirty="0">
                <a:latin typeface="Times New Roman" pitchFamily="18" charset="0"/>
                <a:cs typeface="Times New Roman" pitchFamily="18" charset="0"/>
              </a:rPr>
              <a:t>Benefits of team working </a:t>
            </a:r>
          </a:p>
        </p:txBody>
      </p:sp>
      <p:sp>
        <p:nvSpPr>
          <p:cNvPr id="5" name="Content Placeholder 2"/>
          <p:cNvSpPr txBox="1">
            <a:spLocks/>
          </p:cNvSpPr>
          <p:nvPr/>
        </p:nvSpPr>
        <p:spPr>
          <a:xfrm>
            <a:off x="6382410" y="815926"/>
            <a:ext cx="5777132" cy="511382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endParaRPr lang="en-IN" sz="4800" dirty="0">
              <a:latin typeface="Times New Roman" pitchFamily="18" charset="0"/>
              <a:cs typeface="Times New Roman" pitchFamily="18" charset="0"/>
            </a:endParaRPr>
          </a:p>
        </p:txBody>
      </p:sp>
      <p:sp>
        <p:nvSpPr>
          <p:cNvPr id="6" name="Content Placeholder 2"/>
          <p:cNvSpPr txBox="1">
            <a:spLocks/>
          </p:cNvSpPr>
          <p:nvPr/>
        </p:nvSpPr>
        <p:spPr>
          <a:xfrm>
            <a:off x="550515" y="5929754"/>
            <a:ext cx="11784037" cy="1755158"/>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lgn="just">
              <a:buNone/>
            </a:pPr>
            <a:endParaRPr lang="en-IN" sz="4800" dirty="0">
              <a:latin typeface="Times New Roman" pitchFamily="18" charset="0"/>
              <a:cs typeface="Times New Roman" pitchFamily="18" charset="0"/>
            </a:endParaRPr>
          </a:p>
        </p:txBody>
      </p:sp>
      <p:sp>
        <p:nvSpPr>
          <p:cNvPr id="7" name="TextBox 6"/>
          <p:cNvSpPr txBox="1"/>
          <p:nvPr/>
        </p:nvSpPr>
        <p:spPr>
          <a:xfrm>
            <a:off x="573741" y="1523999"/>
            <a:ext cx="7046259" cy="3046988"/>
          </a:xfrm>
          <a:prstGeom prst="rect">
            <a:avLst/>
          </a:prstGeom>
          <a:noFill/>
        </p:spPr>
        <p:txBody>
          <a:bodyPr wrap="square" rtlCol="0">
            <a:spAutoFit/>
          </a:bodyPr>
          <a:lstStyle/>
          <a:p>
            <a:pPr>
              <a:buFont typeface="Wingdings" pitchFamily="2" charset="2"/>
              <a:buChar char="Ø"/>
            </a:pPr>
            <a:r>
              <a:rPr lang="en-US" sz="4800" dirty="0">
                <a:solidFill>
                  <a:schemeClr val="bg1"/>
                </a:solidFill>
                <a:latin typeface="Times New Roman" pitchFamily="18" charset="0"/>
                <a:cs typeface="Times New Roman" pitchFamily="18" charset="0"/>
              </a:rPr>
              <a:t>Creativity </a:t>
            </a:r>
          </a:p>
          <a:p>
            <a:pPr>
              <a:buFont typeface="Wingdings" pitchFamily="2" charset="2"/>
              <a:buChar char="Ø"/>
            </a:pPr>
            <a:r>
              <a:rPr lang="en-US" sz="4800" dirty="0">
                <a:solidFill>
                  <a:schemeClr val="bg1"/>
                </a:solidFill>
                <a:latin typeface="Times New Roman" pitchFamily="18" charset="0"/>
                <a:cs typeface="Times New Roman" pitchFamily="18" charset="0"/>
              </a:rPr>
              <a:t>Conflict resolution </a:t>
            </a:r>
          </a:p>
          <a:p>
            <a:pPr>
              <a:buFont typeface="Wingdings" pitchFamily="2" charset="2"/>
              <a:buChar char="Ø"/>
            </a:pPr>
            <a:r>
              <a:rPr lang="en-US" sz="4800" dirty="0">
                <a:solidFill>
                  <a:schemeClr val="bg1"/>
                </a:solidFill>
                <a:latin typeface="Times New Roman" pitchFamily="18" charset="0"/>
                <a:cs typeface="Times New Roman" pitchFamily="18" charset="0"/>
              </a:rPr>
              <a:t>Enhanced Performance </a:t>
            </a:r>
          </a:p>
          <a:p>
            <a:pPr>
              <a:buFont typeface="Wingdings" pitchFamily="2" charset="2"/>
              <a:buChar char="Ø"/>
            </a:pPr>
            <a:r>
              <a:rPr lang="en-US" sz="4800" dirty="0">
                <a:solidFill>
                  <a:schemeClr val="bg1"/>
                </a:solidFill>
                <a:latin typeface="Times New Roman" pitchFamily="18" charset="0"/>
                <a:cs typeface="Times New Roman" pitchFamily="18" charset="0"/>
              </a:rPr>
              <a:t>Innovation </a:t>
            </a:r>
            <a:endParaRPr lang="en-IN" sz="4800" dirty="0">
              <a:solidFill>
                <a:schemeClr val="bg1"/>
              </a:solidFill>
              <a:latin typeface="Times New Roman" pitchFamily="18" charset="0"/>
              <a:cs typeface="Times New Roman" pitchFamily="18" charset="0"/>
            </a:endParaRPr>
          </a:p>
        </p:txBody>
      </p:sp>
      <p:sp>
        <p:nvSpPr>
          <p:cNvPr id="2051" name="AutoShape 3" descr="Importance of Teamwork: Key Benefits for Product Teams | Hygger.i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2052" name="Picture 4"/>
          <p:cNvPicPr>
            <a:picLocks noChangeAspect="1" noChangeArrowheads="1"/>
          </p:cNvPicPr>
          <p:nvPr/>
        </p:nvPicPr>
        <p:blipFill>
          <a:blip r:embed="rId3"/>
          <a:srcRect/>
          <a:stretch>
            <a:fillRect/>
          </a:stretch>
        </p:blipFill>
        <p:spPr bwMode="auto">
          <a:xfrm>
            <a:off x="7333130" y="1290918"/>
            <a:ext cx="4518212" cy="5181600"/>
          </a:xfrm>
          <a:prstGeom prst="rect">
            <a:avLst/>
          </a:prstGeom>
          <a:noFill/>
          <a:ln w="9525">
            <a:noFill/>
            <a:miter lim="800000"/>
            <a:headEnd/>
            <a:tailEnd/>
          </a:ln>
          <a:effectLst/>
        </p:spPr>
      </p:pic>
    </p:spTree>
    <p:extLst>
      <p:ext uri="{BB962C8B-B14F-4D97-AF65-F5344CB8AC3E}">
        <p14:creationId xmlns:p14="http://schemas.microsoft.com/office/powerpoint/2010/main" val="2634349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70" y="2043954"/>
            <a:ext cx="8534400" cy="1972234"/>
          </a:xfrm>
        </p:spPr>
        <p:txBody>
          <a:bodyPr>
            <a:noAutofit/>
          </a:bodyPr>
          <a:lstStyle/>
          <a:p>
            <a:r>
              <a:rPr lang="en-US" sz="4000" cap="none" dirty="0">
                <a:solidFill>
                  <a:schemeClr val="bg1"/>
                </a:solidFill>
                <a:latin typeface="Times New Roman" pitchFamily="18" charset="0"/>
                <a:cs typeface="Times New Roman" pitchFamily="18" charset="0"/>
              </a:rPr>
              <a:t>Forming </a:t>
            </a:r>
            <a:br>
              <a:rPr lang="en-US" sz="4000" cap="none" dirty="0">
                <a:solidFill>
                  <a:schemeClr val="bg1"/>
                </a:solidFill>
                <a:latin typeface="Times New Roman" pitchFamily="18" charset="0"/>
                <a:cs typeface="Times New Roman" pitchFamily="18" charset="0"/>
              </a:rPr>
            </a:br>
            <a:r>
              <a:rPr lang="en-US" sz="4000" cap="none" dirty="0">
                <a:solidFill>
                  <a:schemeClr val="bg1"/>
                </a:solidFill>
                <a:latin typeface="Times New Roman" pitchFamily="18" charset="0"/>
                <a:cs typeface="Times New Roman" pitchFamily="18" charset="0"/>
              </a:rPr>
              <a:t>Storming </a:t>
            </a:r>
            <a:br>
              <a:rPr lang="en-US" sz="4000" cap="none" dirty="0">
                <a:solidFill>
                  <a:schemeClr val="bg1"/>
                </a:solidFill>
                <a:latin typeface="Times New Roman" pitchFamily="18" charset="0"/>
                <a:cs typeface="Times New Roman" pitchFamily="18" charset="0"/>
              </a:rPr>
            </a:br>
            <a:r>
              <a:rPr lang="en-US" sz="4000" cap="none" dirty="0">
                <a:solidFill>
                  <a:schemeClr val="bg1"/>
                </a:solidFill>
                <a:latin typeface="Times New Roman" pitchFamily="18" charset="0"/>
                <a:cs typeface="Times New Roman" pitchFamily="18" charset="0"/>
              </a:rPr>
              <a:t>Norming </a:t>
            </a:r>
            <a:br>
              <a:rPr lang="en-US" sz="4000" cap="none" dirty="0">
                <a:solidFill>
                  <a:schemeClr val="bg1"/>
                </a:solidFill>
                <a:latin typeface="Times New Roman" pitchFamily="18" charset="0"/>
                <a:cs typeface="Times New Roman" pitchFamily="18" charset="0"/>
              </a:rPr>
            </a:br>
            <a:r>
              <a:rPr lang="en-US" sz="4000" cap="none" dirty="0">
                <a:solidFill>
                  <a:schemeClr val="bg1"/>
                </a:solidFill>
                <a:latin typeface="Times New Roman" pitchFamily="18" charset="0"/>
                <a:cs typeface="Times New Roman" pitchFamily="18" charset="0"/>
              </a:rPr>
              <a:t>Performing </a:t>
            </a:r>
            <a:endParaRPr lang="en-IN" sz="4000" cap="none" dirty="0">
              <a:solidFill>
                <a:schemeClr val="bg1"/>
              </a:solidFill>
              <a:latin typeface="Times New Roman" pitchFamily="18" charset="0"/>
              <a:cs typeface="Times New Roman" pitchFamily="18" charset="0"/>
            </a:endParaRPr>
          </a:p>
        </p:txBody>
      </p:sp>
      <p:sp>
        <p:nvSpPr>
          <p:cNvPr id="25601" name="Rectangle 1"/>
          <p:cNvSpPr>
            <a:spLocks noGrp="1" noChangeArrowheads="1"/>
          </p:cNvSpPr>
          <p:nvPr>
            <p:ph idx="1"/>
          </p:nvPr>
        </p:nvSpPr>
        <p:spPr bwMode="auto">
          <a:xfrm>
            <a:off x="684213" y="685800"/>
            <a:ext cx="10660932" cy="1810647"/>
          </a:xfrm>
          <a:prstGeom prst="rect">
            <a:avLst/>
          </a:prstGeom>
          <a:noFill/>
          <a:ln w="9525">
            <a:noFill/>
            <a:miter lim="800000"/>
            <a:headEnd/>
            <a:tailEnd/>
          </a:ln>
          <a:effectLst/>
        </p:spPr>
        <p:txBody>
          <a:bodyPr vert="horz" wrap="none" lIns="91440" tIns="253920" rIns="91440" bIns="76176"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4800" b="1" i="0" u="none" strike="noStrike" cap="none" normalizeH="0" baseline="0" dirty="0">
                <a:ln>
                  <a:noFill/>
                </a:ln>
                <a:solidFill>
                  <a:schemeClr val="tx1"/>
                </a:solidFill>
                <a:effectLst/>
                <a:latin typeface="Times New Roman" pitchFamily="18" charset="0"/>
                <a:cs typeface="Times New Roman" pitchFamily="18" charset="0"/>
              </a:rPr>
              <a:t>STAGES OF TEAM D</a:t>
            </a:r>
            <a:r>
              <a:rPr kumimoji="0" lang="en-US" sz="4800" b="1" i="0" u="none" strike="noStrike" cap="none" normalizeH="0" baseline="0" dirty="0" bmk="">
                <a:ln>
                  <a:noFill/>
                </a:ln>
                <a:solidFill>
                  <a:schemeClr val="tx1"/>
                </a:solidFill>
                <a:effectLst/>
                <a:latin typeface="Times New Roman" pitchFamily="18" charset="0"/>
                <a:cs typeface="Times New Roman" pitchFamily="18" charset="0"/>
              </a:rPr>
              <a:t>EVELOPMENT</a:t>
            </a:r>
            <a:r>
              <a:rPr kumimoji="0" lang="en-US" sz="4800" b="1" i="0" u="none" strike="noStrike" cap="none" normalizeH="0" baseline="0" dirty="0">
                <a:ln>
                  <a:noFill/>
                </a:ln>
                <a:solidFill>
                  <a:schemeClr val="tx1"/>
                </a:solidFill>
                <a:effectLst/>
                <a:latin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4800" b="0" i="0" u="none" strike="noStrike" cap="none" normalizeH="0" baseline="0" dirty="0">
              <a:ln>
                <a:noFill/>
              </a:ln>
              <a:solidFill>
                <a:schemeClr val="tx1"/>
              </a:solidFill>
              <a:effectLst/>
              <a:latin typeface="Times New Roman" pitchFamily="18" charset="0"/>
              <a:cs typeface="Times New Roman" pitchFamily="18" charset="0"/>
            </a:endParaRPr>
          </a:p>
        </p:txBody>
      </p:sp>
      <p:pic>
        <p:nvPicPr>
          <p:cNvPr id="5" name="image1.png"/>
          <p:cNvPicPr/>
          <p:nvPr/>
        </p:nvPicPr>
        <p:blipFill>
          <a:blip r:embed="rId3"/>
          <a:srcRect/>
          <a:stretch>
            <a:fillRect/>
          </a:stretch>
        </p:blipFill>
        <p:spPr>
          <a:xfrm>
            <a:off x="6085214" y="1873934"/>
            <a:ext cx="4862513" cy="2922183"/>
          </a:xfrm>
          <a:prstGeom prst="rect">
            <a:avLst/>
          </a:prstGeom>
          <a:ln/>
        </p:spPr>
      </p:pic>
      <p:pic>
        <p:nvPicPr>
          <p:cNvPr id="6" name="image2.png"/>
          <p:cNvPicPr/>
          <p:nvPr/>
        </p:nvPicPr>
        <p:blipFill>
          <a:blip r:embed="rId4"/>
          <a:srcRect/>
          <a:stretch>
            <a:fillRect/>
          </a:stretch>
        </p:blipFill>
        <p:spPr>
          <a:xfrm>
            <a:off x="705550" y="4400406"/>
            <a:ext cx="4493979" cy="1982466"/>
          </a:xfrm>
          <a:prstGeom prst="rect">
            <a:avLst/>
          </a:prstGeo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1972234"/>
            <a:ext cx="8459788" cy="4022165"/>
          </a:xfrm>
        </p:spPr>
        <p:txBody>
          <a:bodyPr>
            <a:noAutofit/>
          </a:bodyPr>
          <a:lstStyle/>
          <a:p>
            <a:r>
              <a:rPr lang="en-IN" sz="2800" b="1" cap="none" dirty="0">
                <a:solidFill>
                  <a:schemeClr val="bg1"/>
                </a:solidFill>
                <a:latin typeface="Times New Roman" pitchFamily="18" charset="0"/>
                <a:cs typeface="Times New Roman" pitchFamily="18" charset="0"/>
              </a:rPr>
              <a:t>Action-oriented Team Roles </a:t>
            </a:r>
            <a:br>
              <a:rPr lang="en-IN" sz="2800" b="1" cap="none" dirty="0">
                <a:solidFill>
                  <a:schemeClr val="bg1"/>
                </a:solidFill>
                <a:latin typeface="Times New Roman" pitchFamily="18" charset="0"/>
                <a:cs typeface="Times New Roman" pitchFamily="18" charset="0"/>
              </a:rPr>
            </a:br>
            <a:r>
              <a:rPr lang="en-IN" sz="2800" i="1" cap="none" dirty="0">
                <a:solidFill>
                  <a:schemeClr val="bg1"/>
                </a:solidFill>
                <a:latin typeface="Times New Roman" pitchFamily="18" charset="0"/>
                <a:cs typeface="Times New Roman" pitchFamily="18" charset="0"/>
              </a:rPr>
              <a:t> Shaper </a:t>
            </a:r>
            <a:br>
              <a:rPr lang="en-IN" sz="2800" cap="none" dirty="0">
                <a:solidFill>
                  <a:schemeClr val="bg1"/>
                </a:solidFill>
                <a:latin typeface="Times New Roman" pitchFamily="18" charset="0"/>
                <a:cs typeface="Times New Roman" pitchFamily="18" charset="0"/>
              </a:rPr>
            </a:br>
            <a:r>
              <a:rPr lang="en-IN" sz="2800" i="1" cap="none" dirty="0">
                <a:solidFill>
                  <a:schemeClr val="bg1"/>
                </a:solidFill>
                <a:latin typeface="Times New Roman" pitchFamily="18" charset="0"/>
                <a:cs typeface="Times New Roman" pitchFamily="18" charset="0"/>
              </a:rPr>
              <a:t> Implementer </a:t>
            </a:r>
            <a:br>
              <a:rPr lang="en-IN" sz="2800" cap="none" dirty="0">
                <a:solidFill>
                  <a:schemeClr val="bg1"/>
                </a:solidFill>
                <a:latin typeface="Times New Roman" pitchFamily="18" charset="0"/>
                <a:cs typeface="Times New Roman" pitchFamily="18" charset="0"/>
              </a:rPr>
            </a:br>
            <a:r>
              <a:rPr lang="en-IN" sz="2800" i="1" cap="none" dirty="0">
                <a:solidFill>
                  <a:schemeClr val="bg1"/>
                </a:solidFill>
                <a:latin typeface="Times New Roman" pitchFamily="18" charset="0"/>
                <a:cs typeface="Times New Roman" pitchFamily="18" charset="0"/>
              </a:rPr>
              <a:t> Completer - Finisher </a:t>
            </a:r>
            <a:br>
              <a:rPr lang="en-IN" sz="2800" cap="none" dirty="0">
                <a:solidFill>
                  <a:schemeClr val="bg1"/>
                </a:solidFill>
                <a:latin typeface="Times New Roman" pitchFamily="18" charset="0"/>
                <a:cs typeface="Times New Roman" pitchFamily="18" charset="0"/>
              </a:rPr>
            </a:br>
            <a:r>
              <a:rPr lang="en-IN" sz="2800" b="1" cap="none" dirty="0">
                <a:solidFill>
                  <a:schemeClr val="bg1"/>
                </a:solidFill>
                <a:latin typeface="Times New Roman" pitchFamily="18" charset="0"/>
                <a:cs typeface="Times New Roman" pitchFamily="18" charset="0"/>
              </a:rPr>
              <a:t> People-oriented Roles </a:t>
            </a:r>
            <a:br>
              <a:rPr lang="en-IN" sz="2800" cap="none" dirty="0">
                <a:solidFill>
                  <a:schemeClr val="bg1"/>
                </a:solidFill>
                <a:latin typeface="Times New Roman" pitchFamily="18" charset="0"/>
                <a:cs typeface="Times New Roman" pitchFamily="18" charset="0"/>
              </a:rPr>
            </a:br>
            <a:r>
              <a:rPr lang="en-IN" sz="2800" i="1" cap="none" dirty="0">
                <a:solidFill>
                  <a:schemeClr val="bg1"/>
                </a:solidFill>
                <a:latin typeface="Times New Roman" pitchFamily="18" charset="0"/>
                <a:cs typeface="Times New Roman" pitchFamily="18" charset="0"/>
              </a:rPr>
              <a:t>Coordinator </a:t>
            </a:r>
            <a:br>
              <a:rPr lang="en-IN" sz="2800" cap="none" dirty="0">
                <a:solidFill>
                  <a:schemeClr val="bg1"/>
                </a:solidFill>
                <a:latin typeface="Times New Roman" pitchFamily="18" charset="0"/>
                <a:cs typeface="Times New Roman" pitchFamily="18" charset="0"/>
              </a:rPr>
            </a:br>
            <a:r>
              <a:rPr lang="en-IN" sz="2800" i="1" cap="none" dirty="0">
                <a:solidFill>
                  <a:schemeClr val="bg1"/>
                </a:solidFill>
                <a:latin typeface="Times New Roman" pitchFamily="18" charset="0"/>
                <a:cs typeface="Times New Roman" pitchFamily="18" charset="0"/>
              </a:rPr>
              <a:t> Team Worker</a:t>
            </a:r>
            <a:br>
              <a:rPr lang="en-IN" sz="2800" cap="none" dirty="0">
                <a:solidFill>
                  <a:schemeClr val="bg1"/>
                </a:solidFill>
                <a:latin typeface="Times New Roman" pitchFamily="18" charset="0"/>
                <a:cs typeface="Times New Roman" pitchFamily="18" charset="0"/>
              </a:rPr>
            </a:br>
            <a:r>
              <a:rPr lang="en-IN" sz="2800" i="1" cap="none" dirty="0">
                <a:solidFill>
                  <a:schemeClr val="bg1"/>
                </a:solidFill>
                <a:latin typeface="Times New Roman" pitchFamily="18" charset="0"/>
                <a:cs typeface="Times New Roman" pitchFamily="18" charset="0"/>
              </a:rPr>
              <a:t> Resource Investigator </a:t>
            </a:r>
            <a:br>
              <a:rPr lang="en-IN" sz="2800" cap="none" dirty="0">
                <a:solidFill>
                  <a:schemeClr val="bg1"/>
                </a:solidFill>
                <a:latin typeface="Times New Roman" pitchFamily="18" charset="0"/>
                <a:cs typeface="Times New Roman" pitchFamily="18" charset="0"/>
              </a:rPr>
            </a:br>
            <a:r>
              <a:rPr lang="en-IN" sz="2800" b="1" cap="none" dirty="0">
                <a:solidFill>
                  <a:schemeClr val="bg1"/>
                </a:solidFill>
                <a:latin typeface="Times New Roman" pitchFamily="18" charset="0"/>
                <a:cs typeface="Times New Roman" pitchFamily="18" charset="0"/>
              </a:rPr>
              <a:t> Thought Oriented Roles </a:t>
            </a:r>
            <a:br>
              <a:rPr lang="en-IN" sz="2800" cap="none" dirty="0">
                <a:solidFill>
                  <a:schemeClr val="bg1"/>
                </a:solidFill>
                <a:latin typeface="Times New Roman" pitchFamily="18" charset="0"/>
                <a:cs typeface="Times New Roman" pitchFamily="18" charset="0"/>
              </a:rPr>
            </a:br>
            <a:r>
              <a:rPr lang="en-IN" sz="2800" i="1" cap="none" dirty="0">
                <a:solidFill>
                  <a:schemeClr val="bg1"/>
                </a:solidFill>
                <a:latin typeface="Times New Roman" pitchFamily="18" charset="0"/>
                <a:cs typeface="Times New Roman" pitchFamily="18" charset="0"/>
              </a:rPr>
              <a:t>Plant </a:t>
            </a:r>
            <a:br>
              <a:rPr lang="en-IN" sz="2800" cap="none" dirty="0">
                <a:solidFill>
                  <a:schemeClr val="bg1"/>
                </a:solidFill>
                <a:latin typeface="Times New Roman" pitchFamily="18" charset="0"/>
                <a:cs typeface="Times New Roman" pitchFamily="18" charset="0"/>
              </a:rPr>
            </a:br>
            <a:r>
              <a:rPr lang="en-IN" sz="2800" i="1" cap="none" dirty="0">
                <a:solidFill>
                  <a:schemeClr val="bg1"/>
                </a:solidFill>
                <a:latin typeface="Times New Roman" pitchFamily="18" charset="0"/>
                <a:cs typeface="Times New Roman" pitchFamily="18" charset="0"/>
              </a:rPr>
              <a:t> Monitor Evaluator </a:t>
            </a:r>
            <a:br>
              <a:rPr lang="en-IN" sz="2800" cap="none" dirty="0">
                <a:solidFill>
                  <a:schemeClr val="bg1"/>
                </a:solidFill>
                <a:latin typeface="Times New Roman" pitchFamily="18" charset="0"/>
                <a:cs typeface="Times New Roman" pitchFamily="18" charset="0"/>
              </a:rPr>
            </a:br>
            <a:r>
              <a:rPr lang="en-IN" sz="2800" i="1" cap="none" dirty="0">
                <a:solidFill>
                  <a:schemeClr val="bg1"/>
                </a:solidFill>
                <a:latin typeface="Times New Roman" pitchFamily="18" charset="0"/>
                <a:cs typeface="Times New Roman" pitchFamily="18" charset="0"/>
              </a:rPr>
              <a:t> Specialist </a:t>
            </a:r>
            <a:br>
              <a:rPr lang="en-IN" sz="2800" cap="none" dirty="0">
                <a:solidFill>
                  <a:schemeClr val="bg1"/>
                </a:solidFill>
                <a:latin typeface="Times New Roman" pitchFamily="18" charset="0"/>
                <a:cs typeface="Times New Roman" pitchFamily="18" charset="0"/>
              </a:rPr>
            </a:br>
            <a:endParaRPr lang="en-IN" sz="2800" cap="none" dirty="0">
              <a:solidFill>
                <a:schemeClr val="bg1"/>
              </a:solidFill>
              <a:latin typeface="Times New Roman" pitchFamily="18" charset="0"/>
              <a:cs typeface="Times New Roman" pitchFamily="18" charset="0"/>
            </a:endParaRPr>
          </a:p>
        </p:txBody>
      </p:sp>
      <p:sp>
        <p:nvSpPr>
          <p:cNvPr id="3" name="Content Placeholder 2"/>
          <p:cNvSpPr>
            <a:spLocks noGrp="1"/>
          </p:cNvSpPr>
          <p:nvPr>
            <p:ph idx="1"/>
          </p:nvPr>
        </p:nvSpPr>
        <p:spPr>
          <a:xfrm>
            <a:off x="684212" y="0"/>
            <a:ext cx="11507788" cy="788894"/>
          </a:xfrm>
        </p:spPr>
        <p:txBody>
          <a:bodyPr>
            <a:noAutofit/>
          </a:bodyPr>
          <a:lstStyle/>
          <a:p>
            <a:pPr>
              <a:buNone/>
            </a:pPr>
            <a:endParaRPr lang="en-IN" sz="4800" b="1" dirty="0">
              <a:solidFill>
                <a:schemeClr val="tx1"/>
              </a:solidFill>
              <a:latin typeface="Times New Roman" pitchFamily="18" charset="0"/>
              <a:cs typeface="Times New Roman" pitchFamily="18" charset="0"/>
            </a:endParaRPr>
          </a:p>
          <a:p>
            <a:pPr>
              <a:buNone/>
            </a:pPr>
            <a:r>
              <a:rPr lang="en-IN" sz="4800" b="1" dirty="0">
                <a:solidFill>
                  <a:schemeClr val="tx1"/>
                </a:solidFill>
                <a:latin typeface="Times New Roman" pitchFamily="18" charset="0"/>
                <a:cs typeface="Times New Roman" pitchFamily="18" charset="0"/>
              </a:rPr>
              <a:t>TEAM ROLES </a:t>
            </a:r>
          </a:p>
          <a:p>
            <a:pPr>
              <a:buNone/>
            </a:pPr>
            <a:endParaRPr lang="en-IN" sz="4800" b="1" dirty="0">
              <a:solidFill>
                <a:schemeClr val="tx1"/>
              </a:solidFill>
              <a:latin typeface="Times New Roman" pitchFamily="18" charset="0"/>
              <a:cs typeface="Times New Roman" pitchFamily="18" charset="0"/>
            </a:endParaRPr>
          </a:p>
        </p:txBody>
      </p:sp>
      <p:pic>
        <p:nvPicPr>
          <p:cNvPr id="4" name="image3.png"/>
          <p:cNvPicPr/>
          <p:nvPr/>
        </p:nvPicPr>
        <p:blipFill>
          <a:blip r:embed="rId3"/>
          <a:srcRect/>
          <a:stretch>
            <a:fillRect/>
          </a:stretch>
        </p:blipFill>
        <p:spPr>
          <a:xfrm>
            <a:off x="5639500" y="268942"/>
            <a:ext cx="5584312" cy="6078070"/>
          </a:xfrm>
          <a:prstGeom prst="rect">
            <a:avLst/>
          </a:prstGeo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2140" y="322730"/>
            <a:ext cx="8746660" cy="1093694"/>
          </a:xfrm>
        </p:spPr>
        <p:txBody>
          <a:bodyPr>
            <a:noAutofit/>
          </a:bodyPr>
          <a:lstStyle/>
          <a:p>
            <a:r>
              <a:rPr lang="en-IN" sz="4800" b="1" dirty="0">
                <a:latin typeface="Times New Roman" pitchFamily="18" charset="0"/>
                <a:cs typeface="Times New Roman" pitchFamily="18" charset="0"/>
              </a:rPr>
              <a:t>Managing conflict </a:t>
            </a:r>
            <a:br>
              <a:rPr lang="en-IN" sz="4800" b="1" dirty="0">
                <a:latin typeface="Times New Roman" pitchFamily="18" charset="0"/>
                <a:cs typeface="Times New Roman" pitchFamily="18" charset="0"/>
              </a:rPr>
            </a:br>
            <a:endParaRPr lang="en-IN" sz="4800" b="1" dirty="0">
              <a:latin typeface="Times New Roman" pitchFamily="18" charset="0"/>
              <a:cs typeface="Times New Roman" pitchFamily="18" charset="0"/>
            </a:endParaRPr>
          </a:p>
        </p:txBody>
      </p:sp>
      <p:sp>
        <p:nvSpPr>
          <p:cNvPr id="3" name="Content Placeholder 2"/>
          <p:cNvSpPr>
            <a:spLocks noGrp="1"/>
          </p:cNvSpPr>
          <p:nvPr>
            <p:ph idx="1"/>
          </p:nvPr>
        </p:nvSpPr>
        <p:spPr>
          <a:xfrm>
            <a:off x="0" y="1721224"/>
            <a:ext cx="8997670" cy="5136776"/>
          </a:xfrm>
        </p:spPr>
        <p:txBody>
          <a:bodyPr>
            <a:normAutofit/>
          </a:bodyPr>
          <a:lstStyle/>
          <a:p>
            <a:pPr>
              <a:buFont typeface="Wingdings" pitchFamily="2" charset="2"/>
              <a:buChar char="Ø"/>
            </a:pPr>
            <a:r>
              <a:rPr lang="en-US" sz="4400" b="1" dirty="0">
                <a:latin typeface="Times New Roman" pitchFamily="18" charset="0"/>
                <a:cs typeface="Times New Roman" pitchFamily="18" charset="0"/>
              </a:rPr>
              <a:t>Communication </a:t>
            </a:r>
          </a:p>
          <a:p>
            <a:pPr>
              <a:buFont typeface="Wingdings" pitchFamily="2" charset="2"/>
              <a:buChar char="Ø"/>
            </a:pPr>
            <a:r>
              <a:rPr lang="en-US" sz="4400" b="1" dirty="0">
                <a:latin typeface="Times New Roman" pitchFamily="18" charset="0"/>
                <a:cs typeface="Times New Roman" pitchFamily="18" charset="0"/>
              </a:rPr>
              <a:t>Problem solving </a:t>
            </a:r>
          </a:p>
          <a:p>
            <a:pPr>
              <a:buFont typeface="Wingdings" pitchFamily="2" charset="2"/>
              <a:buChar char="Ø"/>
            </a:pPr>
            <a:r>
              <a:rPr lang="en-US" sz="4400" b="1" dirty="0">
                <a:latin typeface="Times New Roman" pitchFamily="18" charset="0"/>
                <a:cs typeface="Times New Roman" pitchFamily="18" charset="0"/>
              </a:rPr>
              <a:t>Empathy </a:t>
            </a:r>
          </a:p>
          <a:p>
            <a:pPr>
              <a:buFont typeface="Wingdings" pitchFamily="2" charset="2"/>
              <a:buChar char="Ø"/>
            </a:pPr>
            <a:r>
              <a:rPr lang="en-US" sz="4400" b="1" dirty="0">
                <a:latin typeface="Times New Roman" pitchFamily="18" charset="0"/>
                <a:cs typeface="Times New Roman" pitchFamily="18" charset="0"/>
              </a:rPr>
              <a:t>Emotional intelligence </a:t>
            </a:r>
            <a:endParaRPr lang="en-IN" sz="4400" b="1"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6472518" y="1936376"/>
            <a:ext cx="4383464" cy="3926542"/>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1" y="268940"/>
            <a:ext cx="10880259" cy="1649507"/>
          </a:xfrm>
        </p:spPr>
        <p:txBody>
          <a:bodyPr>
            <a:noAutofit/>
          </a:bodyPr>
          <a:lstStyle/>
          <a:p>
            <a:r>
              <a:rPr lang="en-IN" sz="4800" b="1" dirty="0">
                <a:latin typeface="Times New Roman" pitchFamily="18" charset="0"/>
                <a:cs typeface="Times New Roman" pitchFamily="18" charset="0"/>
              </a:rPr>
              <a:t>Successful team development </a:t>
            </a:r>
            <a:br>
              <a:rPr lang="en-IN" sz="4800" b="1" dirty="0">
                <a:latin typeface="Times New Roman" pitchFamily="18" charset="0"/>
                <a:cs typeface="Times New Roman" pitchFamily="18" charset="0"/>
              </a:rPr>
            </a:br>
            <a:endParaRPr lang="en-IN" sz="4800" dirty="0">
              <a:latin typeface="Times New Roman" pitchFamily="18" charset="0"/>
              <a:cs typeface="Times New Roman" pitchFamily="18" charset="0"/>
            </a:endParaRPr>
          </a:p>
        </p:txBody>
      </p:sp>
      <p:sp>
        <p:nvSpPr>
          <p:cNvPr id="3" name="Content Placeholder 2"/>
          <p:cNvSpPr>
            <a:spLocks noGrp="1"/>
          </p:cNvSpPr>
          <p:nvPr>
            <p:ph idx="1"/>
          </p:nvPr>
        </p:nvSpPr>
        <p:spPr>
          <a:xfrm>
            <a:off x="684211" y="2384612"/>
            <a:ext cx="8908023" cy="4473388"/>
          </a:xfrm>
        </p:spPr>
        <p:txBody>
          <a:bodyPr>
            <a:noAutofit/>
          </a:bodyPr>
          <a:lstStyle/>
          <a:p>
            <a:r>
              <a:rPr lang="en-IN" sz="4000" b="1" dirty="0">
                <a:latin typeface="Times New Roman" pitchFamily="18" charset="0"/>
                <a:cs typeface="Times New Roman" pitchFamily="18" charset="0"/>
              </a:rPr>
              <a:t>Considering the best option for the team development </a:t>
            </a:r>
            <a:endParaRPr lang="en-IN" sz="4000" dirty="0">
              <a:latin typeface="Times New Roman" pitchFamily="18" charset="0"/>
              <a:cs typeface="Times New Roman" pitchFamily="18" charset="0"/>
            </a:endParaRPr>
          </a:p>
          <a:p>
            <a:r>
              <a:rPr lang="en-IN" sz="4000" b="1" dirty="0">
                <a:latin typeface="Times New Roman" pitchFamily="18" charset="0"/>
                <a:cs typeface="Times New Roman" pitchFamily="18" charset="0"/>
              </a:rPr>
              <a:t>Defining skills and objectives </a:t>
            </a:r>
            <a:endParaRPr lang="en-IN" sz="4000" dirty="0">
              <a:latin typeface="Times New Roman" pitchFamily="18" charset="0"/>
              <a:cs typeface="Times New Roman" pitchFamily="18" charset="0"/>
            </a:endParaRPr>
          </a:p>
          <a:p>
            <a:r>
              <a:rPr lang="en-IN" sz="4000" b="1" dirty="0">
                <a:latin typeface="Times New Roman" pitchFamily="18" charset="0"/>
                <a:cs typeface="Times New Roman" pitchFamily="18" charset="0"/>
              </a:rPr>
              <a:t>Considering the make up </a:t>
            </a:r>
            <a:endParaRPr lang="en-IN" sz="4000" dirty="0">
              <a:latin typeface="Times New Roman" pitchFamily="18" charset="0"/>
              <a:cs typeface="Times New Roman" pitchFamily="18" charset="0"/>
            </a:endParaRPr>
          </a:p>
          <a:p>
            <a:r>
              <a:rPr lang="en-IN" sz="4000" b="1" dirty="0">
                <a:latin typeface="Times New Roman" pitchFamily="18" charset="0"/>
                <a:cs typeface="Times New Roman" pitchFamily="18" charset="0"/>
              </a:rPr>
              <a:t>Getting the team together </a:t>
            </a:r>
            <a:endParaRPr lang="en-IN" sz="4000" dirty="0">
              <a:latin typeface="Times New Roman" pitchFamily="18" charset="0"/>
              <a:cs typeface="Times New Roman" pitchFamily="18" charset="0"/>
            </a:endParaRPr>
          </a:p>
          <a:p>
            <a:r>
              <a:rPr lang="en-IN" sz="4000" b="1" dirty="0">
                <a:latin typeface="Times New Roman" pitchFamily="18" charset="0"/>
                <a:cs typeface="Times New Roman" pitchFamily="18" charset="0"/>
              </a:rPr>
              <a:t>Checking progress </a:t>
            </a:r>
            <a:endParaRPr lang="en-IN" sz="4000" dirty="0">
              <a:latin typeface="Times New Roman" pitchFamily="18" charset="0"/>
              <a:cs typeface="Times New Roman" pitchFamily="18" charset="0"/>
            </a:endParaRPr>
          </a:p>
          <a:p>
            <a:endParaRPr lang="en-IN" sz="4000" dirty="0">
              <a:latin typeface="Times New Roman" pitchFamily="18" charset="0"/>
              <a:cs typeface="Times New Roman" pitchFamily="18" charset="0"/>
            </a:endParaRPr>
          </a:p>
        </p:txBody>
      </p:sp>
      <p:pic>
        <p:nvPicPr>
          <p:cNvPr id="30722" name="Picture 2"/>
          <p:cNvPicPr>
            <a:picLocks noChangeAspect="1" noChangeArrowheads="1"/>
          </p:cNvPicPr>
          <p:nvPr/>
        </p:nvPicPr>
        <p:blipFill>
          <a:blip r:embed="rId3"/>
          <a:srcRect/>
          <a:stretch>
            <a:fillRect/>
          </a:stretch>
        </p:blipFill>
        <p:spPr bwMode="auto">
          <a:xfrm>
            <a:off x="8011646" y="3018900"/>
            <a:ext cx="4180354" cy="38391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322730"/>
            <a:ext cx="10234800" cy="1326776"/>
          </a:xfrm>
        </p:spPr>
        <p:txBody>
          <a:bodyPr>
            <a:noAutofit/>
          </a:bodyPr>
          <a:lstStyle/>
          <a:p>
            <a:r>
              <a:rPr lang="en-IN" sz="4800" b="1" dirty="0">
                <a:latin typeface="Times New Roman" pitchFamily="18" charset="0"/>
                <a:cs typeface="Times New Roman" pitchFamily="18" charset="0"/>
              </a:rPr>
              <a:t>Conclusion</a:t>
            </a:r>
            <a:br>
              <a:rPr lang="en-IN" sz="4800" dirty="0">
                <a:latin typeface="Times New Roman" pitchFamily="18" charset="0"/>
                <a:cs typeface="Times New Roman" pitchFamily="18" charset="0"/>
              </a:rPr>
            </a:br>
            <a:br>
              <a:rPr lang="en-IN" sz="4800" dirty="0">
                <a:latin typeface="Times New Roman" pitchFamily="18" charset="0"/>
                <a:cs typeface="Times New Roman" pitchFamily="18" charset="0"/>
              </a:rPr>
            </a:br>
            <a:endParaRPr lang="en-IN" sz="4800" dirty="0">
              <a:latin typeface="Times New Roman" pitchFamily="18" charset="0"/>
              <a:cs typeface="Times New Roman" pitchFamily="18" charset="0"/>
            </a:endParaRPr>
          </a:p>
        </p:txBody>
      </p:sp>
      <p:sp>
        <p:nvSpPr>
          <p:cNvPr id="3" name="Content Placeholder 2"/>
          <p:cNvSpPr>
            <a:spLocks noGrp="1"/>
          </p:cNvSpPr>
          <p:nvPr>
            <p:ph idx="1"/>
          </p:nvPr>
        </p:nvSpPr>
        <p:spPr>
          <a:xfrm>
            <a:off x="684210" y="2366681"/>
            <a:ext cx="10718895" cy="3281083"/>
          </a:xfrm>
        </p:spPr>
        <p:txBody>
          <a:bodyPr>
            <a:noAutofit/>
          </a:bodyPr>
          <a:lstStyle/>
          <a:p>
            <a:pPr>
              <a:buNone/>
            </a:pPr>
            <a:r>
              <a:rPr lang="en-IN" sz="2400" dirty="0">
                <a:latin typeface="Times New Roman" pitchFamily="18" charset="0"/>
                <a:cs typeface="Times New Roman" pitchFamily="18" charset="0"/>
              </a:rPr>
              <a:t>	The study concludes that in order to perform effective team development and successful communication within the team, a set of skills and knowledge is required. In this current study, the four stages f team development proposed by </a:t>
            </a:r>
            <a:r>
              <a:rPr lang="en-IN" sz="2400" dirty="0" err="1">
                <a:latin typeface="Times New Roman" pitchFamily="18" charset="0"/>
                <a:cs typeface="Times New Roman" pitchFamily="18" charset="0"/>
              </a:rPr>
              <a:t>Tuckman</a:t>
            </a:r>
            <a:r>
              <a:rPr lang="en-IN" sz="2400" dirty="0">
                <a:latin typeface="Times New Roman" pitchFamily="18" charset="0"/>
                <a:cs typeface="Times New Roman" pitchFamily="18" charset="0"/>
              </a:rPr>
              <a:t> has been discussed in an effective manner. Moreover, the team roles and potential skills of team development have also been addressed in this study as well. </a:t>
            </a:r>
          </a:p>
          <a:p>
            <a:pPr>
              <a:buNone/>
            </a:pPr>
            <a:br>
              <a:rPr lang="en-IN" sz="2400" dirty="0">
                <a:latin typeface="Times New Roman" pitchFamily="18" charset="0"/>
                <a:cs typeface="Times New Roman" pitchFamily="18" charset="0"/>
              </a:rPr>
            </a:br>
            <a:endParaRPr lang="en-IN" sz="24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0"/>
            <a:ext cx="8534400" cy="896471"/>
          </a:xfrm>
        </p:spPr>
        <p:txBody>
          <a:bodyPr>
            <a:noAutofit/>
          </a:bodyPr>
          <a:lstStyle/>
          <a:p>
            <a:br>
              <a:rPr lang="en-IN" sz="4800" b="1" dirty="0">
                <a:latin typeface="Times New Roman" pitchFamily="18" charset="0"/>
                <a:cs typeface="Times New Roman" pitchFamily="18" charset="0"/>
              </a:rPr>
            </a:br>
            <a:r>
              <a:rPr lang="en-IN" sz="4800" b="1" dirty="0">
                <a:latin typeface="Times New Roman" pitchFamily="18" charset="0"/>
                <a:cs typeface="Times New Roman" pitchFamily="18" charset="0"/>
              </a:rPr>
              <a:t>Reference </a:t>
            </a:r>
            <a:br>
              <a:rPr lang="en-IN" sz="4800" b="1" dirty="0">
                <a:latin typeface="Times New Roman" pitchFamily="18" charset="0"/>
                <a:cs typeface="Times New Roman" pitchFamily="18" charset="0"/>
              </a:rPr>
            </a:br>
            <a:endParaRPr lang="en-IN" sz="4800" dirty="0">
              <a:latin typeface="Times New Roman" pitchFamily="18" charset="0"/>
              <a:cs typeface="Times New Roman" pitchFamily="18" charset="0"/>
            </a:endParaRPr>
          </a:p>
        </p:txBody>
      </p:sp>
      <p:sp>
        <p:nvSpPr>
          <p:cNvPr id="3" name="Content Placeholder 2"/>
          <p:cNvSpPr>
            <a:spLocks noGrp="1"/>
          </p:cNvSpPr>
          <p:nvPr>
            <p:ph idx="1"/>
          </p:nvPr>
        </p:nvSpPr>
        <p:spPr>
          <a:xfrm>
            <a:off x="684211" y="2832847"/>
            <a:ext cx="8943883" cy="1468220"/>
          </a:xfrm>
        </p:spPr>
        <p:txBody>
          <a:bodyPr>
            <a:noAutofit/>
          </a:bodyPr>
          <a:lstStyle/>
          <a:p>
            <a:r>
              <a:rPr lang="en-IN" sz="900" dirty="0" err="1">
                <a:solidFill>
                  <a:schemeClr val="tx1"/>
                </a:solidFill>
                <a:latin typeface="Times New Roman" pitchFamily="18" charset="0"/>
                <a:cs typeface="Times New Roman" pitchFamily="18" charset="0"/>
              </a:rPr>
              <a:t>Cardno</a:t>
            </a:r>
            <a:r>
              <a:rPr lang="en-IN" sz="900" dirty="0">
                <a:solidFill>
                  <a:schemeClr val="tx1"/>
                </a:solidFill>
                <a:latin typeface="Times New Roman" pitchFamily="18" charset="0"/>
                <a:cs typeface="Times New Roman" pitchFamily="18" charset="0"/>
              </a:rPr>
              <a:t>, C. and </a:t>
            </a:r>
            <a:r>
              <a:rPr lang="en-IN" sz="900" dirty="0" err="1">
                <a:solidFill>
                  <a:schemeClr val="tx1"/>
                </a:solidFill>
                <a:latin typeface="Times New Roman" pitchFamily="18" charset="0"/>
                <a:cs typeface="Times New Roman" pitchFamily="18" charset="0"/>
              </a:rPr>
              <a:t>Tetzlaff</a:t>
            </a:r>
            <a:r>
              <a:rPr lang="en-IN" sz="900" dirty="0">
                <a:solidFill>
                  <a:schemeClr val="tx1"/>
                </a:solidFill>
                <a:latin typeface="Times New Roman" pitchFamily="18" charset="0"/>
                <a:cs typeface="Times New Roman" pitchFamily="18" charset="0"/>
              </a:rPr>
              <a:t>, K., 2017. Tracing the stages of senior leadership team development in New Zealand primary schools: insights and issues. </a:t>
            </a:r>
            <a:r>
              <a:rPr lang="en-IN" sz="900" i="1" dirty="0">
                <a:solidFill>
                  <a:schemeClr val="tx1"/>
                </a:solidFill>
                <a:latin typeface="Times New Roman" pitchFamily="18" charset="0"/>
                <a:cs typeface="Times New Roman" pitchFamily="18" charset="0"/>
              </a:rPr>
              <a:t>MOJEM: Malaysian Online Journal of Educational Management</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5</a:t>
            </a:r>
            <a:r>
              <a:rPr lang="en-IN" sz="900" dirty="0">
                <a:solidFill>
                  <a:schemeClr val="tx1"/>
                </a:solidFill>
                <a:latin typeface="Times New Roman" pitchFamily="18" charset="0"/>
                <a:cs typeface="Times New Roman" pitchFamily="18" charset="0"/>
              </a:rPr>
              <a:t>(3), pp.64-78.</a:t>
            </a:r>
          </a:p>
          <a:p>
            <a:r>
              <a:rPr lang="en-IN" sz="900" dirty="0" err="1">
                <a:solidFill>
                  <a:schemeClr val="tx1"/>
                </a:solidFill>
                <a:latin typeface="Times New Roman" pitchFamily="18" charset="0"/>
                <a:cs typeface="Times New Roman" pitchFamily="18" charset="0"/>
              </a:rPr>
              <a:t>Croxford</a:t>
            </a:r>
            <a:r>
              <a:rPr lang="en-IN" sz="900" dirty="0">
                <a:solidFill>
                  <a:schemeClr val="tx1"/>
                </a:solidFill>
                <a:latin typeface="Times New Roman" pitchFamily="18" charset="0"/>
                <a:cs typeface="Times New Roman" pitchFamily="18" charset="0"/>
              </a:rPr>
              <a:t>, S., Thomas, C., Horvath, D., </a:t>
            </a:r>
            <a:r>
              <a:rPr lang="en-IN" sz="900" dirty="0" err="1">
                <a:solidFill>
                  <a:schemeClr val="tx1"/>
                </a:solidFill>
                <a:latin typeface="Times New Roman" pitchFamily="18" charset="0"/>
                <a:cs typeface="Times New Roman" pitchFamily="18" charset="0"/>
              </a:rPr>
              <a:t>Buultjens</a:t>
            </a:r>
            <a:r>
              <a:rPr lang="en-IN" sz="900" dirty="0">
                <a:solidFill>
                  <a:schemeClr val="tx1"/>
                </a:solidFill>
                <a:latin typeface="Times New Roman" pitchFamily="18" charset="0"/>
                <a:cs typeface="Times New Roman" pitchFamily="18" charset="0"/>
              </a:rPr>
              <a:t>, M., Stirling, E., Larsen, A., Roman Stasis, T., Radcliffe, J., </a:t>
            </a:r>
            <a:r>
              <a:rPr lang="en-IN" sz="900" dirty="0" err="1">
                <a:solidFill>
                  <a:schemeClr val="tx1"/>
                </a:solidFill>
                <a:latin typeface="Times New Roman" pitchFamily="18" charset="0"/>
                <a:cs typeface="Times New Roman" pitchFamily="18" charset="0"/>
              </a:rPr>
              <a:t>Buultjens</a:t>
            </a:r>
            <a:r>
              <a:rPr lang="en-IN" sz="900" dirty="0">
                <a:solidFill>
                  <a:schemeClr val="tx1"/>
                </a:solidFill>
                <a:latin typeface="Times New Roman" pitchFamily="18" charset="0"/>
                <a:cs typeface="Times New Roman" pitchFamily="18" charset="0"/>
              </a:rPr>
              <a:t>, P., McDonald, S. and Forsyth, A., 2019. Successful team-based development of an online course with an external partner: An analysis of the perspectives of academics. </a:t>
            </a:r>
            <a:r>
              <a:rPr lang="en-IN" sz="900" i="1" dirty="0">
                <a:solidFill>
                  <a:schemeClr val="tx1"/>
                </a:solidFill>
                <a:latin typeface="Times New Roman" pitchFamily="18" charset="0"/>
                <a:cs typeface="Times New Roman" pitchFamily="18" charset="0"/>
              </a:rPr>
              <a:t>Journal of University Teaching &amp; Learning Practice</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16</a:t>
            </a:r>
            <a:r>
              <a:rPr lang="en-IN" sz="900" dirty="0">
                <a:solidFill>
                  <a:schemeClr val="tx1"/>
                </a:solidFill>
                <a:latin typeface="Times New Roman" pitchFamily="18" charset="0"/>
                <a:cs typeface="Times New Roman" pitchFamily="18" charset="0"/>
              </a:rPr>
              <a:t>(1), p.5.</a:t>
            </a:r>
          </a:p>
          <a:p>
            <a:r>
              <a:rPr lang="en-IN" sz="900" dirty="0" err="1">
                <a:solidFill>
                  <a:schemeClr val="tx1"/>
                </a:solidFill>
                <a:latin typeface="Times New Roman" pitchFamily="18" charset="0"/>
                <a:cs typeface="Times New Roman" pitchFamily="18" charset="0"/>
              </a:rPr>
              <a:t>Driskell</a:t>
            </a:r>
            <a:r>
              <a:rPr lang="en-IN" sz="900" dirty="0">
                <a:solidFill>
                  <a:schemeClr val="tx1"/>
                </a:solidFill>
                <a:latin typeface="Times New Roman" pitchFamily="18" charset="0"/>
                <a:cs typeface="Times New Roman" pitchFamily="18" charset="0"/>
              </a:rPr>
              <a:t>, T., </a:t>
            </a:r>
            <a:r>
              <a:rPr lang="en-IN" sz="900" dirty="0" err="1">
                <a:solidFill>
                  <a:schemeClr val="tx1"/>
                </a:solidFill>
                <a:latin typeface="Times New Roman" pitchFamily="18" charset="0"/>
                <a:cs typeface="Times New Roman" pitchFamily="18" charset="0"/>
              </a:rPr>
              <a:t>Driskell</a:t>
            </a:r>
            <a:r>
              <a:rPr lang="en-IN" sz="900" dirty="0">
                <a:solidFill>
                  <a:schemeClr val="tx1"/>
                </a:solidFill>
                <a:latin typeface="Times New Roman" pitchFamily="18" charset="0"/>
                <a:cs typeface="Times New Roman" pitchFamily="18" charset="0"/>
              </a:rPr>
              <a:t>, J.E., Burke, C.S. and Salas, E., 2017. Team roles: A review and integration. </a:t>
            </a:r>
            <a:r>
              <a:rPr lang="en-IN" sz="900" i="1" dirty="0">
                <a:solidFill>
                  <a:schemeClr val="tx1"/>
                </a:solidFill>
                <a:latin typeface="Times New Roman" pitchFamily="18" charset="0"/>
                <a:cs typeface="Times New Roman" pitchFamily="18" charset="0"/>
              </a:rPr>
              <a:t>Small Group Research</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48</a:t>
            </a:r>
            <a:r>
              <a:rPr lang="en-IN" sz="900" dirty="0">
                <a:solidFill>
                  <a:schemeClr val="tx1"/>
                </a:solidFill>
                <a:latin typeface="Times New Roman" pitchFamily="18" charset="0"/>
                <a:cs typeface="Times New Roman" pitchFamily="18" charset="0"/>
              </a:rPr>
              <a:t>(4), pp.482-511.</a:t>
            </a:r>
          </a:p>
          <a:p>
            <a:r>
              <a:rPr lang="en-IN" sz="900" dirty="0">
                <a:solidFill>
                  <a:schemeClr val="tx1"/>
                </a:solidFill>
                <a:latin typeface="Times New Roman" pitchFamily="18" charset="0"/>
                <a:cs typeface="Times New Roman" pitchFamily="18" charset="0"/>
              </a:rPr>
              <a:t>Gander, F., </a:t>
            </a:r>
            <a:r>
              <a:rPr lang="en-IN" sz="900" dirty="0" err="1">
                <a:solidFill>
                  <a:schemeClr val="tx1"/>
                </a:solidFill>
                <a:latin typeface="Times New Roman" pitchFamily="18" charset="0"/>
                <a:cs typeface="Times New Roman" pitchFamily="18" charset="0"/>
              </a:rPr>
              <a:t>Ruch</a:t>
            </a:r>
            <a:r>
              <a:rPr lang="en-IN" sz="900" dirty="0">
                <a:solidFill>
                  <a:schemeClr val="tx1"/>
                </a:solidFill>
                <a:latin typeface="Times New Roman" pitchFamily="18" charset="0"/>
                <a:cs typeface="Times New Roman" pitchFamily="18" charset="0"/>
              </a:rPr>
              <a:t>, W., Platt, T., Hofmann, J. and Elmer, T., 2018. Current and ideal team roles: Relationships to job satisfaction and calling. </a:t>
            </a:r>
            <a:r>
              <a:rPr lang="en-IN" sz="900" i="1" dirty="0">
                <a:solidFill>
                  <a:schemeClr val="tx1"/>
                </a:solidFill>
                <a:latin typeface="Times New Roman" pitchFamily="18" charset="0"/>
                <a:cs typeface="Times New Roman" pitchFamily="18" charset="0"/>
              </a:rPr>
              <a:t>Translational Issues in Psychological Science</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4</a:t>
            </a:r>
            <a:r>
              <a:rPr lang="en-IN" sz="900" dirty="0">
                <a:solidFill>
                  <a:schemeClr val="tx1"/>
                </a:solidFill>
                <a:latin typeface="Times New Roman" pitchFamily="18" charset="0"/>
                <a:cs typeface="Times New Roman" pitchFamily="18" charset="0"/>
              </a:rPr>
              <a:t>(3), p.277.</a:t>
            </a:r>
          </a:p>
          <a:p>
            <a:r>
              <a:rPr lang="en-IN" sz="900" dirty="0" err="1">
                <a:solidFill>
                  <a:schemeClr val="tx1"/>
                </a:solidFill>
                <a:latin typeface="Times New Roman" pitchFamily="18" charset="0"/>
                <a:cs typeface="Times New Roman" pitchFamily="18" charset="0"/>
              </a:rPr>
              <a:t>Giedraitis</a:t>
            </a:r>
            <a:r>
              <a:rPr lang="en-IN" sz="900" dirty="0">
                <a:solidFill>
                  <a:schemeClr val="tx1"/>
                </a:solidFill>
                <a:latin typeface="Times New Roman" pitchFamily="18" charset="0"/>
                <a:cs typeface="Times New Roman" pitchFamily="18" charset="0"/>
              </a:rPr>
              <a:t>, A., </a:t>
            </a:r>
            <a:r>
              <a:rPr lang="en-IN" sz="900" dirty="0" err="1">
                <a:solidFill>
                  <a:schemeClr val="tx1"/>
                </a:solidFill>
                <a:latin typeface="Times New Roman" pitchFamily="18" charset="0"/>
                <a:cs typeface="Times New Roman" pitchFamily="18" charset="0"/>
              </a:rPr>
              <a:t>Stašys</a:t>
            </a:r>
            <a:r>
              <a:rPr lang="en-IN" sz="900" dirty="0">
                <a:solidFill>
                  <a:schemeClr val="tx1"/>
                </a:solidFill>
                <a:latin typeface="Times New Roman" pitchFamily="18" charset="0"/>
                <a:cs typeface="Times New Roman" pitchFamily="18" charset="0"/>
              </a:rPr>
              <a:t>, R. and </a:t>
            </a:r>
            <a:r>
              <a:rPr lang="en-IN" sz="900" dirty="0" err="1">
                <a:solidFill>
                  <a:schemeClr val="tx1"/>
                </a:solidFill>
                <a:latin typeface="Times New Roman" pitchFamily="18" charset="0"/>
                <a:cs typeface="Times New Roman" pitchFamily="18" charset="0"/>
              </a:rPr>
              <a:t>Skirpstaitė</a:t>
            </a:r>
            <a:r>
              <a:rPr lang="en-IN" sz="900" dirty="0">
                <a:solidFill>
                  <a:schemeClr val="tx1"/>
                </a:solidFill>
                <a:latin typeface="Times New Roman" pitchFamily="18" charset="0"/>
                <a:cs typeface="Times New Roman" pitchFamily="18" charset="0"/>
              </a:rPr>
              <a:t>, R., 2017. Management team development opportunities: a case of Lithuanian furniture company. </a:t>
            </a:r>
            <a:r>
              <a:rPr lang="en-IN" sz="900" i="1" dirty="0">
                <a:solidFill>
                  <a:schemeClr val="tx1"/>
                </a:solidFill>
                <a:latin typeface="Times New Roman" pitchFamily="18" charset="0"/>
                <a:cs typeface="Times New Roman" pitchFamily="18" charset="0"/>
              </a:rPr>
              <a:t>Entrepreneurship and Sustainability Issues</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5</a:t>
            </a:r>
            <a:r>
              <a:rPr lang="en-IN" sz="900" dirty="0">
                <a:solidFill>
                  <a:schemeClr val="tx1"/>
                </a:solidFill>
                <a:latin typeface="Times New Roman" pitchFamily="18" charset="0"/>
                <a:cs typeface="Times New Roman" pitchFamily="18" charset="0"/>
              </a:rPr>
              <a:t>(2), pp.212-222.</a:t>
            </a:r>
          </a:p>
          <a:p>
            <a:r>
              <a:rPr lang="en-IN" sz="900" dirty="0" err="1">
                <a:solidFill>
                  <a:schemeClr val="tx1"/>
                </a:solidFill>
                <a:latin typeface="Times New Roman" pitchFamily="18" charset="0"/>
                <a:cs typeface="Times New Roman" pitchFamily="18" charset="0"/>
              </a:rPr>
              <a:t>Hahm</a:t>
            </a:r>
            <a:r>
              <a:rPr lang="en-IN" sz="900" dirty="0">
                <a:solidFill>
                  <a:schemeClr val="tx1"/>
                </a:solidFill>
                <a:latin typeface="Times New Roman" pitchFamily="18" charset="0"/>
                <a:cs typeface="Times New Roman" pitchFamily="18" charset="0"/>
              </a:rPr>
              <a:t>, S., 2017. Information Sharing and Creativity in a Virtual Team: Roles of Authentic Leadership, Sharing Team Climate and Psychological Empowerment. </a:t>
            </a:r>
            <a:r>
              <a:rPr lang="en-IN" sz="900" i="1" dirty="0">
                <a:solidFill>
                  <a:schemeClr val="tx1"/>
                </a:solidFill>
                <a:latin typeface="Times New Roman" pitchFamily="18" charset="0"/>
                <a:cs typeface="Times New Roman" pitchFamily="18" charset="0"/>
              </a:rPr>
              <a:t>KSII Transactions on Internet &amp; Information Systems</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11</a:t>
            </a:r>
            <a:r>
              <a:rPr lang="en-IN" sz="900" dirty="0">
                <a:solidFill>
                  <a:schemeClr val="tx1"/>
                </a:solidFill>
                <a:latin typeface="Times New Roman" pitchFamily="18" charset="0"/>
                <a:cs typeface="Times New Roman" pitchFamily="18" charset="0"/>
              </a:rPr>
              <a:t>(8).</a:t>
            </a:r>
          </a:p>
          <a:p>
            <a:r>
              <a:rPr lang="en-IN" sz="900" dirty="0" err="1">
                <a:solidFill>
                  <a:schemeClr val="tx1"/>
                </a:solidFill>
                <a:latin typeface="Times New Roman" pitchFamily="18" charset="0"/>
                <a:cs typeface="Times New Roman" pitchFamily="18" charset="0"/>
              </a:rPr>
              <a:t>Ivanova</a:t>
            </a:r>
            <a:r>
              <a:rPr lang="en-IN" sz="900" dirty="0">
                <a:solidFill>
                  <a:schemeClr val="tx1"/>
                </a:solidFill>
                <a:latin typeface="Times New Roman" pitchFamily="18" charset="0"/>
                <a:cs typeface="Times New Roman" pitchFamily="18" charset="0"/>
              </a:rPr>
              <a:t>, S., </a:t>
            </a:r>
            <a:r>
              <a:rPr lang="en-IN" sz="900" dirty="0" err="1">
                <a:solidFill>
                  <a:schemeClr val="tx1"/>
                </a:solidFill>
                <a:latin typeface="Times New Roman" pitchFamily="18" charset="0"/>
                <a:cs typeface="Times New Roman" pitchFamily="18" charset="0"/>
              </a:rPr>
              <a:t>Dimitrov</a:t>
            </a:r>
            <a:r>
              <a:rPr lang="en-IN" sz="900" dirty="0">
                <a:solidFill>
                  <a:schemeClr val="tx1"/>
                </a:solidFill>
                <a:latin typeface="Times New Roman" pitchFamily="18" charset="0"/>
                <a:cs typeface="Times New Roman" pitchFamily="18" charset="0"/>
              </a:rPr>
              <a:t>, L., </a:t>
            </a:r>
            <a:r>
              <a:rPr lang="en-IN" sz="900" dirty="0" err="1">
                <a:solidFill>
                  <a:schemeClr val="tx1"/>
                </a:solidFill>
                <a:latin typeface="Times New Roman" pitchFamily="18" charset="0"/>
                <a:cs typeface="Times New Roman" pitchFamily="18" charset="0"/>
              </a:rPr>
              <a:t>Ivanov</a:t>
            </a:r>
            <a:r>
              <a:rPr lang="en-IN" sz="900" dirty="0">
                <a:solidFill>
                  <a:schemeClr val="tx1"/>
                </a:solidFill>
                <a:latin typeface="Times New Roman" pitchFamily="18" charset="0"/>
                <a:cs typeface="Times New Roman" pitchFamily="18" charset="0"/>
              </a:rPr>
              <a:t>, V. and </a:t>
            </a:r>
            <a:r>
              <a:rPr lang="en-IN" sz="900" dirty="0" err="1">
                <a:solidFill>
                  <a:schemeClr val="tx1"/>
                </a:solidFill>
                <a:latin typeface="Times New Roman" pitchFamily="18" charset="0"/>
                <a:cs typeface="Times New Roman" pitchFamily="18" charset="0"/>
              </a:rPr>
              <a:t>Scvorcova</a:t>
            </a:r>
            <a:r>
              <a:rPr lang="en-IN" sz="900" dirty="0">
                <a:solidFill>
                  <a:schemeClr val="tx1"/>
                </a:solidFill>
                <a:latin typeface="Times New Roman" pitchFamily="18" charset="0"/>
                <a:cs typeface="Times New Roman" pitchFamily="18" charset="0"/>
              </a:rPr>
              <a:t>, S., 2020, October. Search Correspondence Between the Roles of the Brainstorming Participants and </a:t>
            </a:r>
            <a:r>
              <a:rPr lang="en-IN" sz="900" dirty="0" err="1">
                <a:solidFill>
                  <a:schemeClr val="tx1"/>
                </a:solidFill>
                <a:latin typeface="Times New Roman" pitchFamily="18" charset="0"/>
                <a:cs typeface="Times New Roman" pitchFamily="18" charset="0"/>
              </a:rPr>
              <a:t>Belbin's</a:t>
            </a:r>
            <a:r>
              <a:rPr lang="en-IN" sz="900" dirty="0">
                <a:solidFill>
                  <a:schemeClr val="tx1"/>
                </a:solidFill>
                <a:latin typeface="Times New Roman" pitchFamily="18" charset="0"/>
                <a:cs typeface="Times New Roman" pitchFamily="18" charset="0"/>
              </a:rPr>
              <a:t> Team Roles. In </a:t>
            </a:r>
            <a:r>
              <a:rPr lang="en-IN" sz="900" i="1" dirty="0">
                <a:solidFill>
                  <a:schemeClr val="tx1"/>
                </a:solidFill>
                <a:latin typeface="Times New Roman" pitchFamily="18" charset="0"/>
                <a:cs typeface="Times New Roman" pitchFamily="18" charset="0"/>
              </a:rPr>
              <a:t>2020 III International Conference on High Technology for Sustainable Development (</a:t>
            </a:r>
            <a:r>
              <a:rPr lang="en-IN" sz="900" i="1" dirty="0" err="1">
                <a:solidFill>
                  <a:schemeClr val="tx1"/>
                </a:solidFill>
                <a:latin typeface="Times New Roman" pitchFamily="18" charset="0"/>
                <a:cs typeface="Times New Roman" pitchFamily="18" charset="0"/>
              </a:rPr>
              <a:t>HiTech</a:t>
            </a:r>
            <a:r>
              <a:rPr lang="en-IN" sz="900" i="1" dirty="0">
                <a:solidFill>
                  <a:schemeClr val="tx1"/>
                </a:solidFill>
                <a:latin typeface="Times New Roman" pitchFamily="18" charset="0"/>
                <a:cs typeface="Times New Roman" pitchFamily="18" charset="0"/>
              </a:rPr>
              <a:t>)</a:t>
            </a:r>
            <a:r>
              <a:rPr lang="en-IN" sz="900" dirty="0">
                <a:solidFill>
                  <a:schemeClr val="tx1"/>
                </a:solidFill>
                <a:latin typeface="Times New Roman" pitchFamily="18" charset="0"/>
                <a:cs typeface="Times New Roman" pitchFamily="18" charset="0"/>
              </a:rPr>
              <a:t> (pp. 1-5). IEEE.</a:t>
            </a:r>
          </a:p>
          <a:p>
            <a:r>
              <a:rPr lang="en-IN" sz="900" dirty="0" err="1">
                <a:solidFill>
                  <a:schemeClr val="tx1"/>
                </a:solidFill>
                <a:latin typeface="Times New Roman" pitchFamily="18" charset="0"/>
                <a:cs typeface="Times New Roman" pitchFamily="18" charset="0"/>
              </a:rPr>
              <a:t>Karabeleski</a:t>
            </a:r>
            <a:r>
              <a:rPr lang="en-IN" sz="900" dirty="0">
                <a:solidFill>
                  <a:schemeClr val="tx1"/>
                </a:solidFill>
                <a:latin typeface="Times New Roman" pitchFamily="18" charset="0"/>
                <a:cs typeface="Times New Roman" pitchFamily="18" charset="0"/>
              </a:rPr>
              <a:t>, S. and </a:t>
            </a:r>
            <a:r>
              <a:rPr lang="en-IN" sz="900" dirty="0" err="1">
                <a:solidFill>
                  <a:schemeClr val="tx1"/>
                </a:solidFill>
                <a:latin typeface="Times New Roman" pitchFamily="18" charset="0"/>
                <a:cs typeface="Times New Roman" pitchFamily="18" charset="0"/>
              </a:rPr>
              <a:t>Avdic</a:t>
            </a:r>
            <a:r>
              <a:rPr lang="en-IN" sz="900" dirty="0">
                <a:solidFill>
                  <a:schemeClr val="tx1"/>
                </a:solidFill>
                <a:latin typeface="Times New Roman" pitchFamily="18" charset="0"/>
                <a:cs typeface="Times New Roman" pitchFamily="18" charset="0"/>
              </a:rPr>
              <a:t>, D., 2018. Pairing </a:t>
            </a:r>
            <a:r>
              <a:rPr lang="en-IN" sz="900" dirty="0" err="1">
                <a:solidFill>
                  <a:schemeClr val="tx1"/>
                </a:solidFill>
                <a:latin typeface="Times New Roman" pitchFamily="18" charset="0"/>
                <a:cs typeface="Times New Roman" pitchFamily="18" charset="0"/>
              </a:rPr>
              <a:t>Belbin’s</a:t>
            </a:r>
            <a:r>
              <a:rPr lang="en-IN" sz="900" dirty="0">
                <a:solidFill>
                  <a:schemeClr val="tx1"/>
                </a:solidFill>
                <a:latin typeface="Times New Roman" pitchFamily="18" charset="0"/>
                <a:cs typeface="Times New Roman" pitchFamily="18" charset="0"/>
              </a:rPr>
              <a:t> Team Roles towards Productivity.</a:t>
            </a:r>
          </a:p>
          <a:p>
            <a:r>
              <a:rPr lang="en-IN" sz="900" dirty="0" err="1">
                <a:solidFill>
                  <a:schemeClr val="tx1"/>
                </a:solidFill>
                <a:latin typeface="Times New Roman" pitchFamily="18" charset="0"/>
                <a:cs typeface="Times New Roman" pitchFamily="18" charset="0"/>
              </a:rPr>
              <a:t>Lacerenza</a:t>
            </a:r>
            <a:r>
              <a:rPr lang="en-IN" sz="900" dirty="0">
                <a:solidFill>
                  <a:schemeClr val="tx1"/>
                </a:solidFill>
                <a:latin typeface="Times New Roman" pitchFamily="18" charset="0"/>
                <a:cs typeface="Times New Roman" pitchFamily="18" charset="0"/>
              </a:rPr>
              <a:t>, C.N., Marlow, S.L., </a:t>
            </a:r>
            <a:r>
              <a:rPr lang="en-IN" sz="900" dirty="0" err="1">
                <a:solidFill>
                  <a:schemeClr val="tx1"/>
                </a:solidFill>
                <a:latin typeface="Times New Roman" pitchFamily="18" charset="0"/>
                <a:cs typeface="Times New Roman" pitchFamily="18" charset="0"/>
              </a:rPr>
              <a:t>Tannenbaum</a:t>
            </a:r>
            <a:r>
              <a:rPr lang="en-IN" sz="900" dirty="0">
                <a:solidFill>
                  <a:schemeClr val="tx1"/>
                </a:solidFill>
                <a:latin typeface="Times New Roman" pitchFamily="18" charset="0"/>
                <a:cs typeface="Times New Roman" pitchFamily="18" charset="0"/>
              </a:rPr>
              <a:t>, S.I. and Salas, E., 2018. Team development interventions: Evidence-based approaches for improving teamwork. </a:t>
            </a:r>
            <a:r>
              <a:rPr lang="en-IN" sz="900" i="1" dirty="0">
                <a:solidFill>
                  <a:schemeClr val="tx1"/>
                </a:solidFill>
                <a:latin typeface="Times New Roman" pitchFamily="18" charset="0"/>
                <a:cs typeface="Times New Roman" pitchFamily="18" charset="0"/>
              </a:rPr>
              <a:t>American Psychologist</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73</a:t>
            </a:r>
            <a:r>
              <a:rPr lang="en-IN" sz="900" dirty="0">
                <a:solidFill>
                  <a:schemeClr val="tx1"/>
                </a:solidFill>
                <a:latin typeface="Times New Roman" pitchFamily="18" charset="0"/>
                <a:cs typeface="Times New Roman" pitchFamily="18" charset="0"/>
              </a:rPr>
              <a:t>(4), p.517.</a:t>
            </a:r>
          </a:p>
          <a:p>
            <a:r>
              <a:rPr lang="en-IN" sz="900" dirty="0" err="1">
                <a:solidFill>
                  <a:schemeClr val="tx1"/>
                </a:solidFill>
                <a:latin typeface="Times New Roman" pitchFamily="18" charset="0"/>
                <a:cs typeface="Times New Roman" pitchFamily="18" charset="0"/>
              </a:rPr>
              <a:t>Lacerenza</a:t>
            </a:r>
            <a:r>
              <a:rPr lang="en-IN" sz="900" dirty="0">
                <a:solidFill>
                  <a:schemeClr val="tx1"/>
                </a:solidFill>
                <a:latin typeface="Times New Roman" pitchFamily="18" charset="0"/>
                <a:cs typeface="Times New Roman" pitchFamily="18" charset="0"/>
              </a:rPr>
              <a:t>, C.N., Marlow, S.L., </a:t>
            </a:r>
            <a:r>
              <a:rPr lang="en-IN" sz="900" dirty="0" err="1">
                <a:solidFill>
                  <a:schemeClr val="tx1"/>
                </a:solidFill>
                <a:latin typeface="Times New Roman" pitchFamily="18" charset="0"/>
                <a:cs typeface="Times New Roman" pitchFamily="18" charset="0"/>
              </a:rPr>
              <a:t>Tannenbaum</a:t>
            </a:r>
            <a:r>
              <a:rPr lang="en-IN" sz="900" dirty="0">
                <a:solidFill>
                  <a:schemeClr val="tx1"/>
                </a:solidFill>
                <a:latin typeface="Times New Roman" pitchFamily="18" charset="0"/>
                <a:cs typeface="Times New Roman" pitchFamily="18" charset="0"/>
              </a:rPr>
              <a:t>, S.I. and Salas, E., 2018. Team development interventions: Evidence-based approaches for improving teamwork. </a:t>
            </a:r>
            <a:r>
              <a:rPr lang="en-IN" sz="900" i="1" dirty="0">
                <a:solidFill>
                  <a:schemeClr val="tx1"/>
                </a:solidFill>
                <a:latin typeface="Times New Roman" pitchFamily="18" charset="0"/>
                <a:cs typeface="Times New Roman" pitchFamily="18" charset="0"/>
              </a:rPr>
              <a:t>American Psychologist</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73</a:t>
            </a:r>
            <a:r>
              <a:rPr lang="en-IN" sz="900" dirty="0">
                <a:solidFill>
                  <a:schemeClr val="tx1"/>
                </a:solidFill>
                <a:latin typeface="Times New Roman" pitchFamily="18" charset="0"/>
                <a:cs typeface="Times New Roman" pitchFamily="18" charset="0"/>
              </a:rPr>
              <a:t>(4), p.517.</a:t>
            </a:r>
          </a:p>
          <a:p>
            <a:r>
              <a:rPr lang="en-IN" sz="900" dirty="0">
                <a:solidFill>
                  <a:schemeClr val="tx1"/>
                </a:solidFill>
                <a:latin typeface="Times New Roman" pitchFamily="18" charset="0"/>
                <a:cs typeface="Times New Roman" pitchFamily="18" charset="0"/>
              </a:rPr>
              <a:t>Peralta, C.F., </a:t>
            </a:r>
            <a:r>
              <a:rPr lang="en-IN" sz="900" dirty="0" err="1">
                <a:solidFill>
                  <a:schemeClr val="tx1"/>
                </a:solidFill>
                <a:latin typeface="Times New Roman" pitchFamily="18" charset="0"/>
                <a:cs typeface="Times New Roman" pitchFamily="18" charset="0"/>
              </a:rPr>
              <a:t>Lourenço</a:t>
            </a:r>
            <a:r>
              <a:rPr lang="en-IN" sz="900" dirty="0">
                <a:solidFill>
                  <a:schemeClr val="tx1"/>
                </a:solidFill>
                <a:latin typeface="Times New Roman" pitchFamily="18" charset="0"/>
                <a:cs typeface="Times New Roman" pitchFamily="18" charset="0"/>
              </a:rPr>
              <a:t>, P.R., Lopes, P.N., </a:t>
            </a:r>
            <a:r>
              <a:rPr lang="en-IN" sz="900" dirty="0" err="1">
                <a:solidFill>
                  <a:schemeClr val="tx1"/>
                </a:solidFill>
                <a:latin typeface="Times New Roman" pitchFamily="18" charset="0"/>
                <a:cs typeface="Times New Roman" pitchFamily="18" charset="0"/>
              </a:rPr>
              <a:t>Baptista</a:t>
            </a:r>
            <a:r>
              <a:rPr lang="en-IN" sz="900" dirty="0">
                <a:solidFill>
                  <a:schemeClr val="tx1"/>
                </a:solidFill>
                <a:latin typeface="Times New Roman" pitchFamily="18" charset="0"/>
                <a:cs typeface="Times New Roman" pitchFamily="18" charset="0"/>
              </a:rPr>
              <a:t>, C. and </a:t>
            </a:r>
            <a:r>
              <a:rPr lang="en-IN" sz="900" dirty="0" err="1">
                <a:solidFill>
                  <a:schemeClr val="tx1"/>
                </a:solidFill>
                <a:latin typeface="Times New Roman" pitchFamily="18" charset="0"/>
                <a:cs typeface="Times New Roman" pitchFamily="18" charset="0"/>
              </a:rPr>
              <a:t>Pais</a:t>
            </a:r>
            <a:r>
              <a:rPr lang="en-IN" sz="900" dirty="0">
                <a:solidFill>
                  <a:schemeClr val="tx1"/>
                </a:solidFill>
                <a:latin typeface="Times New Roman" pitchFamily="18" charset="0"/>
                <a:cs typeface="Times New Roman" pitchFamily="18" charset="0"/>
              </a:rPr>
              <a:t>, L., 2018. Team development: Definition, measurement and relationships with team effectiveness. </a:t>
            </a:r>
            <a:r>
              <a:rPr lang="en-IN" sz="900" i="1" dirty="0">
                <a:solidFill>
                  <a:schemeClr val="tx1"/>
                </a:solidFill>
                <a:latin typeface="Times New Roman" pitchFamily="18" charset="0"/>
                <a:cs typeface="Times New Roman" pitchFamily="18" charset="0"/>
              </a:rPr>
              <a:t>Human Performance</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31</a:t>
            </a:r>
            <a:r>
              <a:rPr lang="en-IN" sz="900" dirty="0">
                <a:solidFill>
                  <a:schemeClr val="tx1"/>
                </a:solidFill>
                <a:latin typeface="Times New Roman" pitchFamily="18" charset="0"/>
                <a:cs typeface="Times New Roman" pitchFamily="18" charset="0"/>
              </a:rPr>
              <a:t>(2), pp.97-124.</a:t>
            </a:r>
          </a:p>
          <a:p>
            <a:r>
              <a:rPr lang="en-IN" sz="900" dirty="0" err="1">
                <a:solidFill>
                  <a:schemeClr val="tx1"/>
                </a:solidFill>
                <a:latin typeface="Times New Roman" pitchFamily="18" charset="0"/>
                <a:cs typeface="Times New Roman" pitchFamily="18" charset="0"/>
              </a:rPr>
              <a:t>Ruch</a:t>
            </a:r>
            <a:r>
              <a:rPr lang="en-IN" sz="900" dirty="0">
                <a:solidFill>
                  <a:schemeClr val="tx1"/>
                </a:solidFill>
                <a:latin typeface="Times New Roman" pitchFamily="18" charset="0"/>
                <a:cs typeface="Times New Roman" pitchFamily="18" charset="0"/>
              </a:rPr>
              <a:t>, W., Gander, F., Platt, T. and Hofmann, J., 2018. Team roles: Their relationships to character strengths and job satisfaction. </a:t>
            </a:r>
            <a:r>
              <a:rPr lang="en-IN" sz="900" i="1" dirty="0">
                <a:solidFill>
                  <a:schemeClr val="tx1"/>
                </a:solidFill>
                <a:latin typeface="Times New Roman" pitchFamily="18" charset="0"/>
                <a:cs typeface="Times New Roman" pitchFamily="18" charset="0"/>
              </a:rPr>
              <a:t>The Journal of Positive Psychology</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13</a:t>
            </a:r>
            <a:r>
              <a:rPr lang="en-IN" sz="900" dirty="0">
                <a:solidFill>
                  <a:schemeClr val="tx1"/>
                </a:solidFill>
                <a:latin typeface="Times New Roman" pitchFamily="18" charset="0"/>
                <a:cs typeface="Times New Roman" pitchFamily="18" charset="0"/>
              </a:rPr>
              <a:t>(2), pp.190-199.</a:t>
            </a:r>
          </a:p>
          <a:p>
            <a:r>
              <a:rPr lang="en-IN" sz="900" dirty="0" err="1">
                <a:solidFill>
                  <a:schemeClr val="tx1"/>
                </a:solidFill>
                <a:latin typeface="Times New Roman" pitchFamily="18" charset="0"/>
                <a:cs typeface="Times New Roman" pitchFamily="18" charset="0"/>
              </a:rPr>
              <a:t>Simeunovic</a:t>
            </a:r>
            <a:r>
              <a:rPr lang="en-IN" sz="900" dirty="0">
                <a:solidFill>
                  <a:schemeClr val="tx1"/>
                </a:solidFill>
                <a:latin typeface="Times New Roman" pitchFamily="18" charset="0"/>
                <a:cs typeface="Times New Roman" pitchFamily="18" charset="0"/>
              </a:rPr>
              <a:t>, A. and </a:t>
            </a:r>
            <a:r>
              <a:rPr lang="en-IN" sz="900" dirty="0" err="1">
                <a:solidFill>
                  <a:schemeClr val="tx1"/>
                </a:solidFill>
                <a:latin typeface="Times New Roman" pitchFamily="18" charset="0"/>
                <a:cs typeface="Times New Roman" pitchFamily="18" charset="0"/>
              </a:rPr>
              <a:t>Landelius</a:t>
            </a:r>
            <a:r>
              <a:rPr lang="en-IN" sz="900" dirty="0">
                <a:solidFill>
                  <a:schemeClr val="tx1"/>
                </a:solidFill>
                <a:latin typeface="Times New Roman" pitchFamily="18" charset="0"/>
                <a:cs typeface="Times New Roman" pitchFamily="18" charset="0"/>
              </a:rPr>
              <a:t>, T., 2017. </a:t>
            </a:r>
            <a:r>
              <a:rPr lang="en-IN" sz="900" dirty="0" err="1">
                <a:solidFill>
                  <a:schemeClr val="tx1"/>
                </a:solidFill>
                <a:latin typeface="Times New Roman" pitchFamily="18" charset="0"/>
                <a:cs typeface="Times New Roman" pitchFamily="18" charset="0"/>
              </a:rPr>
              <a:t>Belbin’s</a:t>
            </a:r>
            <a:r>
              <a:rPr lang="en-IN" sz="900" dirty="0">
                <a:solidFill>
                  <a:schemeClr val="tx1"/>
                </a:solidFill>
                <a:latin typeface="Times New Roman" pitchFamily="18" charset="0"/>
                <a:cs typeface="Times New Roman" pitchFamily="18" charset="0"/>
              </a:rPr>
              <a:t> Team Roles in Agile Software Development.</a:t>
            </a:r>
          </a:p>
          <a:p>
            <a:r>
              <a:rPr lang="en-IN" sz="900" dirty="0" err="1">
                <a:solidFill>
                  <a:schemeClr val="tx1"/>
                </a:solidFill>
                <a:latin typeface="Times New Roman" pitchFamily="18" charset="0"/>
                <a:cs typeface="Times New Roman" pitchFamily="18" charset="0"/>
              </a:rPr>
              <a:t>Soni</a:t>
            </a:r>
            <a:r>
              <a:rPr lang="en-IN" sz="900" dirty="0">
                <a:solidFill>
                  <a:schemeClr val="tx1"/>
                </a:solidFill>
                <a:latin typeface="Times New Roman" pitchFamily="18" charset="0"/>
                <a:cs typeface="Times New Roman" pitchFamily="18" charset="0"/>
              </a:rPr>
              <a:t>, V.D., 2020. Importance and Strategic Planning of Team Management. </a:t>
            </a:r>
            <a:r>
              <a:rPr lang="en-IN" sz="900" i="1" dirty="0">
                <a:solidFill>
                  <a:schemeClr val="tx1"/>
                </a:solidFill>
                <a:latin typeface="Times New Roman" pitchFamily="18" charset="0"/>
                <a:cs typeface="Times New Roman" pitchFamily="18" charset="0"/>
              </a:rPr>
              <a:t>International Journal of Innovative Research in Technology</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7</a:t>
            </a:r>
            <a:r>
              <a:rPr lang="en-IN" sz="900" dirty="0">
                <a:solidFill>
                  <a:schemeClr val="tx1"/>
                </a:solidFill>
                <a:latin typeface="Times New Roman" pitchFamily="18" charset="0"/>
                <a:cs typeface="Times New Roman" pitchFamily="18" charset="0"/>
              </a:rPr>
              <a:t>(2), pp.47-50.</a:t>
            </a:r>
          </a:p>
          <a:p>
            <a:r>
              <a:rPr lang="en-IN" sz="900" dirty="0">
                <a:solidFill>
                  <a:schemeClr val="tx1"/>
                </a:solidFill>
                <a:latin typeface="Times New Roman" pitchFamily="18" charset="0"/>
                <a:cs typeface="Times New Roman" pitchFamily="18" charset="0"/>
              </a:rPr>
              <a:t>Van </a:t>
            </a:r>
            <a:r>
              <a:rPr lang="en-IN" sz="900" dirty="0" err="1">
                <a:solidFill>
                  <a:schemeClr val="tx1"/>
                </a:solidFill>
                <a:latin typeface="Times New Roman" pitchFamily="18" charset="0"/>
                <a:cs typeface="Times New Roman" pitchFamily="18" charset="0"/>
              </a:rPr>
              <a:t>Eeden</a:t>
            </a:r>
            <a:r>
              <a:rPr lang="en-IN" sz="900" dirty="0">
                <a:solidFill>
                  <a:schemeClr val="tx1"/>
                </a:solidFill>
                <a:latin typeface="Times New Roman" pitchFamily="18" charset="0"/>
                <a:cs typeface="Times New Roman" pitchFamily="18" charset="0"/>
              </a:rPr>
              <a:t>, L.M., </a:t>
            </a:r>
            <a:r>
              <a:rPr lang="en-IN" sz="900" dirty="0" err="1">
                <a:solidFill>
                  <a:schemeClr val="tx1"/>
                </a:solidFill>
                <a:latin typeface="Times New Roman" pitchFamily="18" charset="0"/>
                <a:cs typeface="Times New Roman" pitchFamily="18" charset="0"/>
              </a:rPr>
              <a:t>Crowther</a:t>
            </a:r>
            <a:r>
              <a:rPr lang="en-IN" sz="900" dirty="0">
                <a:solidFill>
                  <a:schemeClr val="tx1"/>
                </a:solidFill>
                <a:latin typeface="Times New Roman" pitchFamily="18" charset="0"/>
                <a:cs typeface="Times New Roman" pitchFamily="18" charset="0"/>
              </a:rPr>
              <a:t>, M.S., </a:t>
            </a:r>
            <a:r>
              <a:rPr lang="en-IN" sz="900" dirty="0" err="1">
                <a:solidFill>
                  <a:schemeClr val="tx1"/>
                </a:solidFill>
                <a:latin typeface="Times New Roman" pitchFamily="18" charset="0"/>
                <a:cs typeface="Times New Roman" pitchFamily="18" charset="0"/>
              </a:rPr>
              <a:t>Dickman</a:t>
            </a:r>
            <a:r>
              <a:rPr lang="en-IN" sz="900" dirty="0">
                <a:solidFill>
                  <a:schemeClr val="tx1"/>
                </a:solidFill>
                <a:latin typeface="Times New Roman" pitchFamily="18" charset="0"/>
                <a:cs typeface="Times New Roman" pitchFamily="18" charset="0"/>
              </a:rPr>
              <a:t>, C.R., Macdonald, D.W., Ripple, W.J., Ritchie, E.G. and Newsome, T.M., 2018. Managing conflict between large carnivores and livestock. </a:t>
            </a:r>
            <a:r>
              <a:rPr lang="en-IN" sz="900" i="1" dirty="0">
                <a:solidFill>
                  <a:schemeClr val="tx1"/>
                </a:solidFill>
                <a:latin typeface="Times New Roman" pitchFamily="18" charset="0"/>
                <a:cs typeface="Times New Roman" pitchFamily="18" charset="0"/>
              </a:rPr>
              <a:t>Conservation Biology</a:t>
            </a:r>
            <a:r>
              <a:rPr lang="en-IN" sz="900" dirty="0">
                <a:solidFill>
                  <a:schemeClr val="tx1"/>
                </a:solidFill>
                <a:latin typeface="Times New Roman" pitchFamily="18" charset="0"/>
                <a:cs typeface="Times New Roman" pitchFamily="18" charset="0"/>
              </a:rPr>
              <a:t>, </a:t>
            </a:r>
            <a:r>
              <a:rPr lang="en-IN" sz="900" i="1" dirty="0">
                <a:solidFill>
                  <a:schemeClr val="tx1"/>
                </a:solidFill>
                <a:latin typeface="Times New Roman" pitchFamily="18" charset="0"/>
                <a:cs typeface="Times New Roman" pitchFamily="18" charset="0"/>
              </a:rPr>
              <a:t>32</a:t>
            </a:r>
            <a:r>
              <a:rPr lang="en-IN" sz="900" dirty="0">
                <a:solidFill>
                  <a:schemeClr val="tx1"/>
                </a:solidFill>
                <a:latin typeface="Times New Roman" pitchFamily="18" charset="0"/>
                <a:cs typeface="Times New Roman" pitchFamily="18" charset="0"/>
              </a:rPr>
              <a:t>(1), pp.26-34.</a:t>
            </a:r>
          </a:p>
          <a:p>
            <a:r>
              <a:rPr lang="en-IN" sz="900" dirty="0" err="1">
                <a:solidFill>
                  <a:schemeClr val="tx1"/>
                </a:solidFill>
                <a:latin typeface="Times New Roman" pitchFamily="18" charset="0"/>
                <a:cs typeface="Times New Roman" pitchFamily="18" charset="0"/>
              </a:rPr>
              <a:t>Zengeya</a:t>
            </a:r>
            <a:r>
              <a:rPr lang="en-IN" sz="900" dirty="0">
                <a:solidFill>
                  <a:schemeClr val="tx1"/>
                </a:solidFill>
                <a:latin typeface="Times New Roman" pitchFamily="18" charset="0"/>
                <a:cs typeface="Times New Roman" pitchFamily="18" charset="0"/>
              </a:rPr>
              <a:t>, T., Ivey, P., Woodford, D.J., </a:t>
            </a:r>
            <a:r>
              <a:rPr lang="en-IN" sz="900" dirty="0" err="1">
                <a:solidFill>
                  <a:schemeClr val="tx1"/>
                </a:solidFill>
                <a:latin typeface="Times New Roman" pitchFamily="18" charset="0"/>
                <a:cs typeface="Times New Roman" pitchFamily="18" charset="0"/>
              </a:rPr>
              <a:t>Weyl</a:t>
            </a:r>
            <a:r>
              <a:rPr lang="en-IN" sz="900" dirty="0">
                <a:solidFill>
                  <a:schemeClr val="tx1"/>
                </a:solidFill>
                <a:latin typeface="Times New Roman" pitchFamily="18" charset="0"/>
                <a:cs typeface="Times New Roman" pitchFamily="18" charset="0"/>
              </a:rPr>
              <a:t>, O., </a:t>
            </a:r>
            <a:r>
              <a:rPr lang="en-IN" sz="900" dirty="0" err="1">
                <a:solidFill>
                  <a:schemeClr val="tx1"/>
                </a:solidFill>
                <a:latin typeface="Times New Roman" pitchFamily="18" charset="0"/>
                <a:cs typeface="Times New Roman" pitchFamily="18" charset="0"/>
              </a:rPr>
              <a:t>Novoa</a:t>
            </a:r>
            <a:r>
              <a:rPr lang="en-IN" sz="900" dirty="0">
                <a:solidFill>
                  <a:schemeClr val="tx1"/>
                </a:solidFill>
                <a:latin typeface="Times New Roman" pitchFamily="18" charset="0"/>
                <a:cs typeface="Times New Roman" pitchFamily="18" charset="0"/>
              </a:rPr>
              <a:t>, A., </a:t>
            </a:r>
            <a:r>
              <a:rPr lang="en-IN" sz="900" dirty="0" err="1">
                <a:solidFill>
                  <a:schemeClr val="tx1"/>
                </a:solidFill>
                <a:latin typeface="Times New Roman" pitchFamily="18" charset="0"/>
                <a:cs typeface="Times New Roman" pitchFamily="18" charset="0"/>
              </a:rPr>
              <a:t>Shackleton</a:t>
            </a:r>
            <a:r>
              <a:rPr lang="en-IN" sz="900" dirty="0">
                <a:solidFill>
                  <a:schemeClr val="tx1"/>
                </a:solidFill>
                <a:latin typeface="Times New Roman" pitchFamily="18" charset="0"/>
                <a:cs typeface="Times New Roman" pitchFamily="18" charset="0"/>
              </a:rPr>
              <a:t>, R., Richardson, D. and Van </a:t>
            </a:r>
            <a:r>
              <a:rPr lang="en-IN" sz="900" dirty="0" err="1">
                <a:solidFill>
                  <a:schemeClr val="tx1"/>
                </a:solidFill>
                <a:latin typeface="Times New Roman" pitchFamily="18" charset="0"/>
                <a:cs typeface="Times New Roman" pitchFamily="18" charset="0"/>
              </a:rPr>
              <a:t>Wilgen</a:t>
            </a:r>
            <a:r>
              <a:rPr lang="en-IN" sz="900" dirty="0">
                <a:solidFill>
                  <a:schemeClr val="tx1"/>
                </a:solidFill>
                <a:latin typeface="Times New Roman" pitchFamily="18" charset="0"/>
                <a:cs typeface="Times New Roman" pitchFamily="18" charset="0"/>
              </a:rPr>
              <a:t>, B., 2017. Managing conflict-generating invasive species in South Africa: Challenges and trade-offs. </a:t>
            </a:r>
            <a:r>
              <a:rPr lang="en-IN" sz="900" i="1" dirty="0" err="1">
                <a:solidFill>
                  <a:schemeClr val="tx1"/>
                </a:solidFill>
                <a:latin typeface="Times New Roman" pitchFamily="18" charset="0"/>
                <a:cs typeface="Times New Roman" pitchFamily="18" charset="0"/>
              </a:rPr>
              <a:t>Bothalia-Afr</a:t>
            </a:r>
            <a:endParaRPr lang="en-IN" sz="900" dirty="0">
              <a:solidFill>
                <a:schemeClr val="tx1"/>
              </a:solidFill>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dirty="0"/>
          </a:p>
        </p:txBody>
      </p:sp>
      <p:sp>
        <p:nvSpPr>
          <p:cNvPr id="3" name="Content Placeholder 2"/>
          <p:cNvSpPr>
            <a:spLocks noGrp="1"/>
          </p:cNvSpPr>
          <p:nvPr>
            <p:ph idx="1"/>
          </p:nvPr>
        </p:nvSpPr>
        <p:spPr/>
        <p:txBody>
          <a:bodyPr/>
          <a:lstStyle/>
          <a:p>
            <a:endParaRPr lang="en-IN"/>
          </a:p>
        </p:txBody>
      </p:sp>
      <p:pic>
        <p:nvPicPr>
          <p:cNvPr id="31746" name="Picture 2"/>
          <p:cNvPicPr>
            <a:picLocks noChangeAspect="1" noChangeArrowheads="1"/>
          </p:cNvPicPr>
          <p:nvPr/>
        </p:nvPicPr>
        <p:blipFill>
          <a:blip r:embed="rId3"/>
          <a:srcRect/>
          <a:stretch>
            <a:fillRect/>
          </a:stretch>
        </p:blipFill>
        <p:spPr bwMode="auto">
          <a:xfrm>
            <a:off x="0" y="0"/>
            <a:ext cx="12192000" cy="68580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105</TotalTime>
  <Words>3263</Words>
  <Application>Microsoft Office PowerPoint</Application>
  <PresentationFormat>Widescreen</PresentationFormat>
  <Paragraphs>152</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Slice</vt:lpstr>
      <vt:lpstr>   Effective Team Working and Communication</vt:lpstr>
      <vt:lpstr>Introduction </vt:lpstr>
      <vt:lpstr>Benefits of team working </vt:lpstr>
      <vt:lpstr>Forming  Storming  Norming  Performing </vt:lpstr>
      <vt:lpstr>Action-oriented Team Roles   Shaper   Implementer   Completer - Finisher   People-oriented Roles  Coordinator   Team Worker  Resource Investigator   Thought Oriented Roles  Plant   Monitor Evaluator   Specialist  </vt:lpstr>
      <vt:lpstr>Managing conflict  </vt:lpstr>
      <vt:lpstr>Successful team development  </vt:lpstr>
      <vt:lpstr>Conclusion  </vt:lpstr>
      <vt:lpstr> 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Daniela Nicoleta Fazakas</cp:lastModifiedBy>
  <cp:revision>41</cp:revision>
  <dcterms:created xsi:type="dcterms:W3CDTF">2020-08-10T06:48:57Z</dcterms:created>
  <dcterms:modified xsi:type="dcterms:W3CDTF">2021-05-04T20:46:49Z</dcterms:modified>
</cp:coreProperties>
</file>