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7" r:id="rId2"/>
    <p:sldId id="256" r:id="rId3"/>
    <p:sldId id="257" r:id="rId4"/>
    <p:sldId id="260" r:id="rId5"/>
    <p:sldId id="259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8" r:id="rId23"/>
    <p:sldId id="279" r:id="rId24"/>
    <p:sldId id="280" r:id="rId25"/>
    <p:sldId id="281" r:id="rId26"/>
    <p:sldId id="282" r:id="rId27"/>
    <p:sldId id="283" r:id="rId2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1704" y="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1447801"/>
            <a:ext cx="662096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662096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91F62-1FB6-4872-A39D-2D85E341E172}" type="datetimeFigureOut">
              <a:rPr lang="en-GB" smtClean="0"/>
              <a:pPr/>
              <a:t>29/03/2022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1470A-AB69-4AF7-9642-02E54372CFD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88628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91F62-1FB6-4872-A39D-2D85E341E172}" type="datetimeFigureOut">
              <a:rPr lang="en-GB" smtClean="0"/>
              <a:pPr/>
              <a:t>29/03/2022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1470A-AB69-4AF7-9642-02E54372CFD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4600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2861734"/>
            <a:ext cx="662096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91F62-1FB6-4872-A39D-2D85E341E172}" type="datetimeFigureOut">
              <a:rPr lang="en-GB" smtClean="0"/>
              <a:pPr/>
              <a:t>29/03/2022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1470A-AB69-4AF7-9642-02E54372CFD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89626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700" y="2060576"/>
            <a:ext cx="3298113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41975" y="2056093"/>
            <a:ext cx="3298115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91F62-1FB6-4872-A39D-2D85E341E172}" type="datetimeFigureOut">
              <a:rPr lang="en-GB" smtClean="0"/>
              <a:pPr/>
              <a:t>29/03/2022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1470A-AB69-4AF7-9642-02E54372CFD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44759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1905000"/>
            <a:ext cx="32981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7700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1976" y="1905000"/>
            <a:ext cx="3298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41976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91F62-1FB6-4872-A39D-2D85E341E172}" type="datetimeFigureOut">
              <a:rPr lang="en-GB" smtClean="0"/>
              <a:pPr/>
              <a:t>29/03/2022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1470A-AB69-4AF7-9642-02E54372CFD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176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91F62-1FB6-4872-A39D-2D85E341E172}" type="datetimeFigureOut">
              <a:rPr lang="en-GB" smtClean="0"/>
              <a:pPr/>
              <a:t>29/03/2022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1470A-AB69-4AF7-9642-02E54372CFD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44226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91F62-1FB6-4872-A39D-2D85E341E172}" type="datetimeFigureOut">
              <a:rPr lang="en-GB" smtClean="0"/>
              <a:pPr/>
              <a:t>29/03/2022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1470A-AB69-4AF7-9642-02E54372CFD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29635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1447800"/>
            <a:ext cx="2551462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397" y="1447800"/>
            <a:ext cx="3898013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129281"/>
            <a:ext cx="25514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91F62-1FB6-4872-A39D-2D85E341E172}" type="datetimeFigureOut">
              <a:rPr lang="en-GB" smtClean="0"/>
              <a:pPr/>
              <a:t>29/03/2022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1470A-AB69-4AF7-9642-02E54372CFD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90918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656" y="1854192"/>
            <a:ext cx="3820674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3517" y="1143000"/>
            <a:ext cx="2400925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657600"/>
            <a:ext cx="3814728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91F62-1FB6-4872-A39D-2D85E341E172}" type="datetimeFigureOut">
              <a:rPr lang="en-GB" smtClean="0"/>
              <a:pPr/>
              <a:t>29/03/2022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1470A-AB69-4AF7-9642-02E54372CFD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21154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800587"/>
            <a:ext cx="66209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2" y="685800"/>
            <a:ext cx="662096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367325"/>
            <a:ext cx="662096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91F62-1FB6-4872-A39D-2D85E341E172}" type="datetimeFigureOut">
              <a:rPr lang="en-GB" smtClean="0"/>
              <a:pPr/>
              <a:t>29/03/2022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1470A-AB69-4AF7-9642-02E54372CFD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1602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447800"/>
            <a:ext cx="6620968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657600"/>
            <a:ext cx="6620968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91F62-1FB6-4872-A39D-2D85E341E172}" type="datetimeFigureOut">
              <a:rPr lang="en-GB" smtClean="0"/>
              <a:pPr/>
              <a:t>29/03/2022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1470A-AB69-4AF7-9642-02E54372CFD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384228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409" y="1447800"/>
            <a:ext cx="6001049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448177" y="3771174"/>
            <a:ext cx="546115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4350657"/>
            <a:ext cx="6620968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91F62-1FB6-4872-A39D-2D85E341E172}" type="datetimeFigureOut">
              <a:rPr lang="en-GB" smtClean="0"/>
              <a:pPr/>
              <a:t>29/03/2022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1470A-AB69-4AF7-9642-02E54372CFD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673897" y="971253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999690" y="2613787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7966684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3124201"/>
            <a:ext cx="662096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91F62-1FB6-4872-A39D-2D85E341E172}" type="datetimeFigureOut">
              <a:rPr lang="en-GB" smtClean="0"/>
              <a:pPr/>
              <a:t>29/03/2022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1470A-AB69-4AF7-9642-02E54372CFD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820610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834" y="1981200"/>
            <a:ext cx="22107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475" y="2667000"/>
            <a:ext cx="219608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3504" y="1981200"/>
            <a:ext cx="22027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5586" y="2667000"/>
            <a:ext cx="221067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1981200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4917" y="2667000"/>
            <a:ext cx="2199658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91F62-1FB6-4872-A39D-2D85E341E172}" type="datetimeFigureOut">
              <a:rPr lang="en-GB" smtClean="0"/>
              <a:pPr/>
              <a:t>29/03/2022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1470A-AB69-4AF7-9642-02E54372CFD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104861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475" y="4250949"/>
            <a:ext cx="22056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89475" y="2209800"/>
            <a:ext cx="220561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475" y="4827212"/>
            <a:ext cx="220561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792" y="4250949"/>
            <a:ext cx="21984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917791" y="2209800"/>
            <a:ext cx="219846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776" y="4827211"/>
            <a:ext cx="2201378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4250949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4916" y="2209800"/>
            <a:ext cx="219965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4824" y="4827209"/>
            <a:ext cx="220257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91F62-1FB6-4872-A39D-2D85E341E172}" type="datetimeFigureOut">
              <a:rPr lang="en-GB" smtClean="0"/>
              <a:pPr/>
              <a:t>29/03/2022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1470A-AB69-4AF7-9642-02E54372CFD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51557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91F62-1FB6-4872-A39D-2D85E341E172}" type="datetimeFigureOut">
              <a:rPr lang="en-GB" smtClean="0"/>
              <a:pPr/>
              <a:t>29/03/2022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1470A-AB69-4AF7-9642-02E54372CFD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389670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9782" y="430214"/>
            <a:ext cx="1314793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475" y="773205"/>
            <a:ext cx="5568812" cy="548313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91F62-1FB6-4872-A39D-2D85E341E172}" type="datetimeFigureOut">
              <a:rPr lang="en-GB" smtClean="0"/>
              <a:pPr/>
              <a:t>29/03/2022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1470A-AB69-4AF7-9642-02E54372CFD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01026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629943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/>
          <p:cNvSpPr/>
          <p:nvPr/>
        </p:nvSpPr>
        <p:spPr>
          <a:xfrm>
            <a:off x="5689832" y="-457200"/>
            <a:ext cx="1600200" cy="1600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4000"/>
                </a:schemeClr>
              </a:gs>
              <a:gs pos="73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Oval 23"/>
          <p:cNvSpPr/>
          <p:nvPr/>
        </p:nvSpPr>
        <p:spPr>
          <a:xfrm>
            <a:off x="6299432" y="6096000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9000"/>
                </a:schemeClr>
              </a:gs>
              <a:gs pos="66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/>
          <p:cNvSpPr/>
          <p:nvPr/>
        </p:nvSpPr>
        <p:spPr>
          <a:xfrm>
            <a:off x="-153988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1000"/>
                </a:schemeClr>
              </a:gs>
              <a:gs pos="75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Oval 20"/>
          <p:cNvSpPr/>
          <p:nvPr/>
        </p:nvSpPr>
        <p:spPr>
          <a:xfrm>
            <a:off x="-839788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8000"/>
                </a:schemeClr>
              </a:gs>
              <a:gs pos="72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2052925"/>
            <a:ext cx="6711654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94989" y="1828771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ED91F62-1FB6-4872-A39D-2D85E341E172}" type="datetimeFigureOut">
              <a:rPr lang="en-GB" smtClean="0"/>
              <a:pPr/>
              <a:t>29/03/2022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233335" y="3263371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766431" y="295736"/>
            <a:ext cx="628813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31470A-AB69-4AF7-9642-02E54372CFD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119302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l" defTabSz="457207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6" indent="-342906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62" indent="-285755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20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2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3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42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49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5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6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7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15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22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3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38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46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53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6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6C5EB4FA-FAB8-47B5-8D86-A9C3CD1D07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Part I:  Old Europe – New Ideas </a:t>
            </a:r>
            <a:endParaRPr lang="en-GB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B7378325-EE7F-488B-A3F6-20FD3402A1E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HPHI 5023 6023: ‘War made the State and the state made war’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52665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1. CATHERINE THE GREAT</a:t>
            </a:r>
          </a:p>
        </p:txBody>
      </p:sp>
      <p:pic>
        <p:nvPicPr>
          <p:cNvPr id="6" name="Content Placeholder 5" descr="catherine-the-great-empress-of-russia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507483" y="2052638"/>
            <a:ext cx="3351160" cy="4195762"/>
          </a:xfr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CATHERINE THE GREAT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Empress of Russia 1762-96</a:t>
            </a:r>
          </a:p>
          <a:p>
            <a:r>
              <a:rPr lang="en-GB" dirty="0"/>
              <a:t>Her ambitious reign saw Russian influence grow</a:t>
            </a:r>
          </a:p>
          <a:p>
            <a:r>
              <a:rPr lang="en-GB" dirty="0"/>
              <a:t>Like Frederick the Great, she was steeped in Enlightenment thought (or that is the image she portrayed)</a:t>
            </a:r>
          </a:p>
          <a:p>
            <a:r>
              <a:rPr lang="en-GB" dirty="0"/>
              <a:t>She corresponded with Voltaire, </a:t>
            </a:r>
            <a:r>
              <a:rPr lang="en-GB" dirty="0" err="1"/>
              <a:t>D’Alembert</a:t>
            </a:r>
            <a:r>
              <a:rPr lang="en-GB" dirty="0"/>
              <a:t> et al</a:t>
            </a:r>
          </a:p>
          <a:p>
            <a:r>
              <a:rPr lang="en-GB" dirty="0"/>
              <a:t>Epitomised within </a:t>
            </a:r>
            <a:r>
              <a:rPr lang="en-GB" i="1" dirty="0"/>
              <a:t>the </a:t>
            </a:r>
            <a:r>
              <a:rPr lang="en-GB" i="1" dirty="0" err="1"/>
              <a:t>Nakaz</a:t>
            </a:r>
            <a:r>
              <a:rPr lang="en-GB" i="1" dirty="0"/>
              <a:t> – </a:t>
            </a:r>
            <a:r>
              <a:rPr lang="en-GB" dirty="0"/>
              <a:t>her statement of legal principles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RUSSIA IN THE 18</a:t>
            </a:r>
            <a:r>
              <a:rPr lang="en-GB" baseline="30000" dirty="0"/>
              <a:t>TH</a:t>
            </a:r>
            <a:r>
              <a:rPr lang="en-GB" dirty="0"/>
              <a:t> CENTURY</a:t>
            </a:r>
          </a:p>
        </p:txBody>
      </p:sp>
      <p:pic>
        <p:nvPicPr>
          <p:cNvPr id="4" name="Content Placeholder 3" descr="Asian_expansion_map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827088" y="2135874"/>
            <a:ext cx="6711950" cy="4029290"/>
          </a:xfr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RUSSIA IN THE 18</a:t>
            </a:r>
            <a:r>
              <a:rPr lang="en-GB" baseline="30000" dirty="0"/>
              <a:t>TH</a:t>
            </a:r>
            <a:r>
              <a:rPr lang="en-GB" dirty="0"/>
              <a:t> CENTURY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Vast lands, extended from the Baltic to the Pacific</a:t>
            </a:r>
          </a:p>
          <a:p>
            <a:endParaRPr lang="en-GB" dirty="0"/>
          </a:p>
          <a:p>
            <a:r>
              <a:rPr lang="en-GB" dirty="0"/>
              <a:t>Influence on European affairs limited until the reign of Peter the Great (1696-1725); period of westernisation, challenge to Swedish hegemony in the Baltic, challenge to Poland and the Ottomans</a:t>
            </a:r>
          </a:p>
          <a:p>
            <a:endParaRPr lang="en-GB" dirty="0"/>
          </a:p>
          <a:p>
            <a:r>
              <a:rPr lang="en-GB" dirty="0"/>
              <a:t>Population around 20 million by mid 18</a:t>
            </a:r>
            <a:r>
              <a:rPr lang="en-GB" baseline="30000" dirty="0"/>
              <a:t>th</a:t>
            </a:r>
            <a:r>
              <a:rPr lang="en-GB" dirty="0"/>
              <a:t> century (but low density, only 1 million town dwellers, the majority were peasants)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RUSSIA IN THE 18</a:t>
            </a:r>
            <a:r>
              <a:rPr lang="en-GB" baseline="30000" dirty="0"/>
              <a:t>TH</a:t>
            </a:r>
            <a:r>
              <a:rPr lang="en-GB" dirty="0"/>
              <a:t> CENTURY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50% of peasants chattels of nobles; the remainder to the church or state</a:t>
            </a:r>
          </a:p>
          <a:p>
            <a:endParaRPr lang="en-GB" dirty="0"/>
          </a:p>
          <a:p>
            <a:r>
              <a:rPr lang="en-GB" dirty="0"/>
              <a:t>Peasants could be bought and sold at auction, forced to carry out compulsory labour, liable to conscription, and forced to pay poll tax</a:t>
            </a:r>
          </a:p>
          <a:p>
            <a:endParaRPr lang="en-GB" dirty="0"/>
          </a:p>
          <a:p>
            <a:r>
              <a:rPr lang="en-GB" dirty="0"/>
              <a:t>Autocratic rule maintained through officials and government ministries</a:t>
            </a:r>
          </a:p>
          <a:p>
            <a:endParaRPr lang="en-GB" dirty="0"/>
          </a:p>
          <a:p>
            <a:r>
              <a:rPr lang="en-GB" dirty="0"/>
              <a:t>1725-1762 succession determined by palace revolutions and coups backed by the Imperial Guard     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CATHERINE’S REIGN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1744 – brought to Russia from Anhalt-</a:t>
            </a:r>
            <a:r>
              <a:rPr lang="en-GB" dirty="0" err="1"/>
              <a:t>Zerbst</a:t>
            </a:r>
            <a:r>
              <a:rPr lang="en-GB" dirty="0"/>
              <a:t> (Saxony) to marry the heir to the Russian throne</a:t>
            </a:r>
          </a:p>
          <a:p>
            <a:endParaRPr lang="en-GB" dirty="0"/>
          </a:p>
          <a:p>
            <a:r>
              <a:rPr lang="en-GB" dirty="0"/>
              <a:t>1744-61 Catherine builds her influence at the Russian court</a:t>
            </a:r>
          </a:p>
          <a:p>
            <a:endParaRPr lang="en-GB" dirty="0"/>
          </a:p>
          <a:p>
            <a:r>
              <a:rPr lang="en-GB" dirty="0"/>
              <a:t>1761 – her husband succeeds the throne as Peter III;  </a:t>
            </a:r>
          </a:p>
          <a:p>
            <a:endParaRPr lang="en-GB" dirty="0"/>
          </a:p>
          <a:p>
            <a:r>
              <a:rPr lang="en-GB" dirty="0"/>
              <a:t>1762 – Peter III murdered in court coup by nobles (the </a:t>
            </a:r>
            <a:r>
              <a:rPr lang="en-GB" dirty="0" err="1"/>
              <a:t>Orlovs</a:t>
            </a:r>
            <a:r>
              <a:rPr lang="en-GB" dirty="0"/>
              <a:t>); Peter’s policy towards war with Prussia had isolated him at court; Catherine proclaimed Empress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CATHERINE’S REIGN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Centre of ger reign -  St Petersburg</a:t>
            </a:r>
          </a:p>
          <a:p>
            <a:endParaRPr lang="en-GB" dirty="0"/>
          </a:p>
          <a:p>
            <a:r>
              <a:rPr lang="en-GB" dirty="0"/>
              <a:t>1766-67 – Catherine draws up a new code of laws </a:t>
            </a:r>
            <a:r>
              <a:rPr lang="en-GB" i="1" dirty="0"/>
              <a:t>the </a:t>
            </a:r>
            <a:r>
              <a:rPr lang="en-GB" i="1" dirty="0" err="1"/>
              <a:t>Nakaz</a:t>
            </a:r>
            <a:r>
              <a:rPr lang="en-GB" i="1" dirty="0"/>
              <a:t> </a:t>
            </a:r>
            <a:r>
              <a:rPr lang="en-GB" dirty="0"/>
              <a:t>(the instruction) – many hoped that it represented a nascent Russian constitution, but power would not be diluted</a:t>
            </a:r>
          </a:p>
          <a:p>
            <a:endParaRPr lang="en-GB" dirty="0"/>
          </a:p>
          <a:p>
            <a:r>
              <a:rPr lang="en-GB" dirty="0"/>
              <a:t>1773-4: the </a:t>
            </a:r>
            <a:r>
              <a:rPr lang="en-GB" dirty="0" err="1"/>
              <a:t>Pugachov</a:t>
            </a:r>
            <a:r>
              <a:rPr lang="en-GB" dirty="0"/>
              <a:t> rebellion; most serious European uprising before France in 1789</a:t>
            </a:r>
          </a:p>
          <a:p>
            <a:endParaRPr lang="en-GB" dirty="0"/>
          </a:p>
          <a:p>
            <a:r>
              <a:rPr lang="en-GB" dirty="0"/>
              <a:t>Popular uprising involving peasant unrest and incessant war against the Turks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PUGACHOV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Began in the Urals amongst Cossacks and non-Russians (north of the Caspian, and in name of Peter III)</a:t>
            </a:r>
          </a:p>
          <a:p>
            <a:r>
              <a:rPr lang="en-GB" dirty="0"/>
              <a:t>Spread west to the Volga – spread terror among landowners and officials; 1500 nobles massacred</a:t>
            </a:r>
          </a:p>
          <a:p>
            <a:r>
              <a:rPr lang="en-GB" dirty="0"/>
              <a:t>Rebels called for end of serfdom</a:t>
            </a:r>
          </a:p>
        </p:txBody>
      </p:sp>
      <p:pic>
        <p:nvPicPr>
          <p:cNvPr id="6" name="Content Placeholder 5" descr="83481853157391007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004048" y="1772816"/>
            <a:ext cx="3096344" cy="4176464"/>
          </a:xfr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PUGACHOV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Uprising ruthlessly suppressed</a:t>
            </a:r>
          </a:p>
          <a:p>
            <a:r>
              <a:rPr lang="en-GB" dirty="0"/>
              <a:t>Battle of Kazan July 1774; </a:t>
            </a:r>
            <a:r>
              <a:rPr lang="en-GB" dirty="0" err="1"/>
              <a:t>Pugachov</a:t>
            </a:r>
            <a:r>
              <a:rPr lang="en-GB" dirty="0"/>
              <a:t> captured and executed in January 1775</a:t>
            </a:r>
          </a:p>
          <a:p>
            <a:r>
              <a:rPr lang="en-GB" dirty="0"/>
              <a:t>Legacy of rebellion:</a:t>
            </a:r>
          </a:p>
          <a:p>
            <a:r>
              <a:rPr lang="en-GB" dirty="0"/>
              <a:t>1. Positive – radical change to how Russia administered; school and hospital provision extended; court access given to peasants – reforming absolutism!</a:t>
            </a:r>
          </a:p>
          <a:p>
            <a:r>
              <a:rPr lang="en-GB" dirty="0"/>
              <a:t>2.Negative – held back the emancipation of the serfs; emboldened conservative nature of Catherine’s reign (underlined by events in 1789) 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FOREIGN POLICY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Ambitious and expansive – linked to economic growth and expansion to the Black Sea</a:t>
            </a:r>
          </a:p>
          <a:p>
            <a:r>
              <a:rPr lang="en-GB" dirty="0"/>
              <a:t>Annexation of Polish-Lithuanian territories </a:t>
            </a:r>
          </a:p>
          <a:p>
            <a:r>
              <a:rPr lang="en-GB" dirty="0"/>
              <a:t>Increasing on state spending, to meet costs of provisional government, warfare, and expansion</a:t>
            </a:r>
          </a:p>
          <a:p>
            <a:r>
              <a:rPr lang="en-GB" dirty="0"/>
              <a:t>Increasing debt, spiralling inflation, and unpopular poll tax</a:t>
            </a:r>
          </a:p>
          <a:p>
            <a:r>
              <a:rPr lang="en-GB" dirty="0"/>
              <a:t>State expansionism fed greater arbitrary state security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‘ENLIGHTENED’ CATHERINE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Catherine was widely read, including the </a:t>
            </a:r>
            <a:r>
              <a:rPr lang="en-GB" i="1" dirty="0" err="1"/>
              <a:t>Encyclopdie</a:t>
            </a:r>
            <a:r>
              <a:rPr lang="en-GB" i="1" dirty="0"/>
              <a:t>; </a:t>
            </a:r>
            <a:r>
              <a:rPr lang="en-GB" dirty="0"/>
              <a:t>including Plutarch and Tacitus</a:t>
            </a:r>
          </a:p>
          <a:p>
            <a:endParaRPr lang="en-GB" dirty="0"/>
          </a:p>
          <a:p>
            <a:r>
              <a:rPr lang="en-GB" dirty="0"/>
              <a:t>Corresponded with D’Alembert, Voltaire, Diderot – invited Beccaria, Howard, Diderot to her court</a:t>
            </a:r>
          </a:p>
          <a:p>
            <a:endParaRPr lang="en-GB" dirty="0"/>
          </a:p>
          <a:p>
            <a:r>
              <a:rPr lang="en-GB" dirty="0"/>
              <a:t>Her aim was to rule with humane and liberal-minded policies, and to empathise with her subjects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ENLIGHTENED?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Strict social structure - serfs were not emancipated until the 1860s!</a:t>
            </a:r>
          </a:p>
          <a:p>
            <a:endParaRPr lang="en-GB" dirty="0"/>
          </a:p>
          <a:p>
            <a:r>
              <a:rPr lang="en-GB" dirty="0"/>
              <a:t>Stern response to the </a:t>
            </a:r>
            <a:r>
              <a:rPr lang="en-GB" dirty="0" err="1"/>
              <a:t>Pugachov</a:t>
            </a:r>
            <a:r>
              <a:rPr lang="en-GB" dirty="0"/>
              <a:t> rebellion; underlined following 1789 and her response to the French Revolution</a:t>
            </a:r>
          </a:p>
          <a:p>
            <a:endParaRPr lang="en-GB" dirty="0"/>
          </a:p>
          <a:p>
            <a:r>
              <a:rPr lang="en-GB" dirty="0"/>
              <a:t>Her alluding to enlightened rule reflected a desire to seal a reputation in the west – based upon vainglory and vanity 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WAR!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Catherine’s policy remained aggressive and expansionist – against the Ottoman territories and the Poles</a:t>
            </a:r>
          </a:p>
          <a:p>
            <a:endParaRPr lang="en-GB" dirty="0"/>
          </a:p>
          <a:p>
            <a:r>
              <a:rPr lang="en-GB" dirty="0"/>
              <a:t>At war with the Turks between 1768-74, and 1787-90 (the ‘Greek Project’, the aim of throwing the Turks out of Europe)</a:t>
            </a:r>
          </a:p>
          <a:p>
            <a:endParaRPr lang="en-GB" dirty="0"/>
          </a:p>
          <a:p>
            <a:r>
              <a:rPr lang="en-GB" dirty="0"/>
              <a:t>The Partition of the Poland-Lithuanian territories – 1772, 1793, 1795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 RELIGION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Converted to Lutheranism to Russian Orthodox</a:t>
            </a:r>
          </a:p>
          <a:p>
            <a:endParaRPr lang="en-GB" dirty="0"/>
          </a:p>
          <a:p>
            <a:r>
              <a:rPr lang="en-GB" dirty="0"/>
              <a:t>However her ‘enlightened’ portrayal put forward an anti-religion stance, including the need for religious tolerance</a:t>
            </a:r>
          </a:p>
          <a:p>
            <a:endParaRPr lang="en-GB" dirty="0"/>
          </a:p>
          <a:p>
            <a:r>
              <a:rPr lang="en-GB" dirty="0"/>
              <a:t>Political expediency:  expressed religious conviction to win over her subjects – a foreigner with a weak claim to rule Russia!!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CATHERINE ON ‘LAW’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Expressed through the ‘</a:t>
            </a:r>
            <a:r>
              <a:rPr lang="en-GB" dirty="0" err="1"/>
              <a:t>Nakaz</a:t>
            </a:r>
            <a:r>
              <a:rPr lang="en-GB" dirty="0"/>
              <a:t>’</a:t>
            </a:r>
          </a:p>
          <a:p>
            <a:r>
              <a:rPr lang="en-GB" dirty="0"/>
              <a:t>All peoples should enjoy the ‘rule of law’ – it guaranteed freedom and security</a:t>
            </a:r>
          </a:p>
          <a:p>
            <a:r>
              <a:rPr lang="en-GB" dirty="0"/>
              <a:t>‘Absolutism’ but checked by the courts (not despotism)</a:t>
            </a:r>
          </a:p>
          <a:p>
            <a:r>
              <a:rPr lang="en-GB" dirty="0"/>
              <a:t>‘Absolutism’ in the interest of the state</a:t>
            </a:r>
          </a:p>
          <a:p>
            <a:r>
              <a:rPr lang="en-GB" dirty="0"/>
              <a:t>Stance criticised by Diderot – the acid test was serfdom and its abolition</a:t>
            </a:r>
          </a:p>
          <a:p>
            <a:r>
              <a:rPr lang="en-GB" dirty="0"/>
              <a:t>The removal of serfdom would undermine the nobles and their interests, and the </a:t>
            </a:r>
            <a:r>
              <a:rPr lang="en-GB" dirty="0" err="1"/>
              <a:t>Purgachov</a:t>
            </a:r>
            <a:r>
              <a:rPr lang="en-GB" dirty="0"/>
              <a:t> experience hardened stance – but in theory opposed to serfdom as it contradicted ‘natural law’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ON PENAL REFORM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The </a:t>
            </a:r>
            <a:r>
              <a:rPr lang="en-GB" i="1" dirty="0" err="1"/>
              <a:t>Nakaz</a:t>
            </a:r>
            <a:r>
              <a:rPr lang="en-GB" i="1" dirty="0"/>
              <a:t> </a:t>
            </a:r>
            <a:r>
              <a:rPr lang="en-GB" dirty="0"/>
              <a:t>followed the work of </a:t>
            </a:r>
            <a:r>
              <a:rPr lang="en-GB" dirty="0" err="1"/>
              <a:t>Cesare</a:t>
            </a:r>
            <a:r>
              <a:rPr lang="en-GB" dirty="0"/>
              <a:t> </a:t>
            </a:r>
            <a:r>
              <a:rPr lang="en-GB" dirty="0" err="1"/>
              <a:t>Beccaria</a:t>
            </a:r>
            <a:r>
              <a:rPr lang="en-GB" dirty="0"/>
              <a:t>; stress on crime prevention not punishment:</a:t>
            </a:r>
          </a:p>
          <a:p>
            <a:r>
              <a:rPr lang="en-GB" dirty="0"/>
              <a:t>Aim: to see crime reduced through enlightened ideas</a:t>
            </a:r>
          </a:p>
          <a:p>
            <a:r>
              <a:rPr lang="en-GB" dirty="0"/>
              <a:t>Due process of law; and equality before the law</a:t>
            </a:r>
          </a:p>
          <a:p>
            <a:r>
              <a:rPr lang="en-GB" dirty="0"/>
              <a:t>Punishment meted out to be proportionate</a:t>
            </a:r>
          </a:p>
          <a:p>
            <a:r>
              <a:rPr lang="en-GB" dirty="0"/>
              <a:t>Torture forbidden in Catherine’s Russia, although knouting (whipping) a reality</a:t>
            </a:r>
          </a:p>
          <a:p>
            <a:r>
              <a:rPr lang="en-GB" dirty="0"/>
              <a:t>The death penalty suspended in Russia, save for treason (</a:t>
            </a:r>
            <a:r>
              <a:rPr lang="en-GB" dirty="0" err="1"/>
              <a:t>Pugachov</a:t>
            </a:r>
            <a:r>
              <a:rPr lang="en-GB" dirty="0"/>
              <a:t>); Catherine commuted many death sentences, and forbade torture in the </a:t>
            </a:r>
            <a:r>
              <a:rPr lang="en-GB" dirty="0" err="1"/>
              <a:t>Pugachov</a:t>
            </a:r>
            <a:r>
              <a:rPr lang="en-GB" dirty="0"/>
              <a:t> case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 EDUCATION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Determined to spread western ideas and philosophy, and translated western literature</a:t>
            </a:r>
          </a:p>
          <a:p>
            <a:r>
              <a:rPr lang="en-GB" dirty="0"/>
              <a:t>Advocated the freedom of the press</a:t>
            </a:r>
          </a:p>
          <a:p>
            <a:r>
              <a:rPr lang="en-GB" dirty="0"/>
              <a:t>Catherine, unlike Frederick, patronised home-nurtured talent</a:t>
            </a:r>
          </a:p>
          <a:p>
            <a:r>
              <a:rPr lang="en-GB" dirty="0"/>
              <a:t>Advocated education reform for both the young and women (although the latter from within set realms of gender and class i.e. for motherhood and governess positions)  </a:t>
            </a:r>
          </a:p>
          <a:p>
            <a:r>
              <a:rPr lang="en-GB" dirty="0"/>
              <a:t>Advocated secular education, but welcomed Jesuit teachers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SCANDAL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Enjoyed a succession of lovers – even in her sixties preference for partners in their 20s and 30s</a:t>
            </a:r>
          </a:p>
          <a:p>
            <a:endParaRPr lang="en-GB" dirty="0"/>
          </a:p>
          <a:p>
            <a:r>
              <a:rPr lang="en-GB" dirty="0"/>
              <a:t>Most prominent Grigori </a:t>
            </a:r>
            <a:r>
              <a:rPr lang="en-GB" dirty="0" err="1"/>
              <a:t>Orlov</a:t>
            </a:r>
            <a:r>
              <a:rPr lang="en-GB" dirty="0"/>
              <a:t> (1734-83), nobleman and diplomat, whose family were behind the assassination of Peter III; and Grigori Potemkin (1731-91), General, statesman, and favourite, who shared Catherine’s Enlightenment ideas; involved in the annexation and governorship of the Crimea/Black Sea acquisitions – were they secretly married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DOCUMENTS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Source: Simon Eliot, and Keith Whitlock, (</a:t>
            </a:r>
            <a:r>
              <a:rPr lang="en-GB" dirty="0" err="1"/>
              <a:t>eds</a:t>
            </a:r>
            <a:r>
              <a:rPr lang="en-GB" dirty="0"/>
              <a:t>), </a:t>
            </a:r>
            <a:r>
              <a:rPr lang="en-GB" i="1" dirty="0"/>
              <a:t>The Enlightenment – Texts 1 </a:t>
            </a:r>
            <a:r>
              <a:rPr lang="en-GB" dirty="0"/>
              <a:t>(Milton Keynes: Open University, 1992), pp.68-92.</a:t>
            </a:r>
          </a:p>
          <a:p>
            <a:r>
              <a:rPr lang="en-GB" dirty="0"/>
              <a:t>Document 2 - on the conduct of a ruler</a:t>
            </a:r>
          </a:p>
          <a:p>
            <a:r>
              <a:rPr lang="en-GB" dirty="0"/>
              <a:t>Document 3 – 6 on </a:t>
            </a:r>
            <a:r>
              <a:rPr lang="en-GB" dirty="0" err="1"/>
              <a:t>philosophes</a:t>
            </a:r>
            <a:r>
              <a:rPr lang="en-GB" dirty="0"/>
              <a:t>/</a:t>
            </a:r>
            <a:r>
              <a:rPr lang="en-GB" dirty="0" err="1"/>
              <a:t>Encyclopedie</a:t>
            </a:r>
            <a:endParaRPr lang="en-GB" dirty="0"/>
          </a:p>
          <a:p>
            <a:r>
              <a:rPr lang="en-GB" dirty="0"/>
              <a:t>Documents 9-12 on war</a:t>
            </a:r>
          </a:p>
          <a:p>
            <a:r>
              <a:rPr lang="en-GB" dirty="0"/>
              <a:t>Documents 13-17 on religion</a:t>
            </a:r>
          </a:p>
          <a:p>
            <a:r>
              <a:rPr lang="en-GB" dirty="0"/>
              <a:t>Documents 21-27 0n the rule of law and the ‘</a:t>
            </a:r>
            <a:r>
              <a:rPr lang="en-GB" dirty="0" err="1"/>
              <a:t>Nakaz</a:t>
            </a:r>
            <a:r>
              <a:rPr lang="en-GB" dirty="0"/>
              <a:t>’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DOCUMENTS contd...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Documents 28 – 32 on serfdom</a:t>
            </a:r>
          </a:p>
          <a:p>
            <a:r>
              <a:rPr lang="en-GB" dirty="0"/>
              <a:t>Documents 33-38 on crime, penal reform and </a:t>
            </a:r>
            <a:r>
              <a:rPr lang="en-GB" dirty="0" err="1"/>
              <a:t>Pugachov</a:t>
            </a:r>
            <a:endParaRPr lang="en-GB" dirty="0"/>
          </a:p>
          <a:p>
            <a:r>
              <a:rPr lang="en-GB" dirty="0"/>
              <a:t>Documents 39-44 on education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38C1BA-E834-406C-A2A8-9063915FE4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NAKAZ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4AD00D-032B-45F2-AFF9-3BBC4E5401E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/>
              <a:t>Russia – marginalized; the </a:t>
            </a:r>
            <a:r>
              <a:rPr lang="en-US" dirty="0" err="1"/>
              <a:t>Nakaz</a:t>
            </a:r>
            <a:r>
              <a:rPr lang="en-US" dirty="0"/>
              <a:t> seemed unlikely!</a:t>
            </a:r>
          </a:p>
          <a:p>
            <a:r>
              <a:rPr lang="en-US" dirty="0"/>
              <a:t>Catherine’s aim to re-order newly acquired lands</a:t>
            </a:r>
          </a:p>
          <a:p>
            <a:r>
              <a:rPr lang="en-US" dirty="0"/>
              <a:t>Inspiration: Montesquieu ‘The spirit of laws’ and Beccaria’s ‘On Crime and Punishment’</a:t>
            </a:r>
          </a:p>
          <a:p>
            <a:r>
              <a:rPr lang="en-US" dirty="0"/>
              <a:t>Aided by universal diplomatic language - French </a:t>
            </a:r>
            <a:endParaRPr lang="en-GB" dirty="0"/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A86D164F-5A6C-49F5-A147-9A30387862AA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322253"/>
            <a:ext cx="3744300" cy="367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814308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A34B94-D950-4662-BD50-08B16F9A06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‘</a:t>
            </a:r>
            <a:r>
              <a:rPr lang="en-US" dirty="0" err="1"/>
              <a:t>Worldliness’of</a:t>
            </a:r>
            <a:r>
              <a:rPr lang="en-US" dirty="0"/>
              <a:t> Enlightened thinkers 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506F3C-E7F5-4A65-8FB0-3F13B258899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/>
              <a:t>Impact on Catherine – Enlightened thinkers quest to forge links </a:t>
            </a:r>
          </a:p>
          <a:p>
            <a:r>
              <a:rPr lang="en-US" dirty="0"/>
              <a:t>To attain improvements in governance and law making</a:t>
            </a:r>
          </a:p>
          <a:p>
            <a:r>
              <a:rPr lang="en-US" dirty="0"/>
              <a:t>Drive for conquest (Hybrid War) that needs restraint </a:t>
            </a:r>
          </a:p>
          <a:p>
            <a:r>
              <a:rPr lang="en-US" dirty="0"/>
              <a:t>Change only achieved through those who held power</a:t>
            </a:r>
            <a:endParaRPr lang="en-GB" dirty="0"/>
          </a:p>
        </p:txBody>
      </p:sp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65A568F8-504E-46AC-86A3-4CC107C081DD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276872"/>
            <a:ext cx="3240360" cy="39794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7831059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D8821F-A727-4962-8218-2F02BD7A90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Catherine at War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82F06B-4F7B-4DE2-BF73-1B7915F2A0C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/>
              <a:t>Ambitious but vulnerable – both Russia, and herself (deemed foreign usurper)</a:t>
            </a:r>
          </a:p>
          <a:p>
            <a:r>
              <a:rPr lang="en-US" dirty="0"/>
              <a:t>The </a:t>
            </a:r>
            <a:r>
              <a:rPr lang="en-US" dirty="0" err="1"/>
              <a:t>Nakaz</a:t>
            </a:r>
            <a:r>
              <a:rPr lang="en-US" dirty="0"/>
              <a:t> – operated within fear and danger – to shore up her Empire and her place within</a:t>
            </a:r>
          </a:p>
          <a:p>
            <a:r>
              <a:rPr lang="en-US" dirty="0"/>
              <a:t>Absolutism, but </a:t>
            </a:r>
            <a:r>
              <a:rPr lang="en-US" dirty="0" err="1"/>
              <a:t>Nakaz</a:t>
            </a:r>
            <a:r>
              <a:rPr lang="en-US" dirty="0"/>
              <a:t> offered – ‘happiness’ through citizenship; a sense of liberty; equality before the law </a:t>
            </a:r>
          </a:p>
          <a:p>
            <a:endParaRPr lang="en-GB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4C5F86A7-72CE-47D6-9778-14F7DE9392D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355976" y="2178237"/>
            <a:ext cx="3298825" cy="3960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975044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99D42E-C208-4373-9F07-94F644690C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Catherine at War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98C5668-AB1D-49E7-B033-AC523086044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/>
              <a:t>Behind the </a:t>
            </a:r>
            <a:r>
              <a:rPr lang="en-US" dirty="0" err="1"/>
              <a:t>Nakaz</a:t>
            </a:r>
            <a:r>
              <a:rPr lang="en-US" dirty="0"/>
              <a:t> – exploiting human resources for annexing Crimea and the gradual partition of Poland </a:t>
            </a:r>
          </a:p>
          <a:p>
            <a:r>
              <a:rPr lang="en-US" dirty="0"/>
              <a:t>Reconfiguration - setting out a ‘legal monarchy’ with seemingly benevolent laws</a:t>
            </a:r>
          </a:p>
          <a:p>
            <a:r>
              <a:rPr lang="en-US" dirty="0"/>
              <a:t>Autocracy maintained through law changes</a:t>
            </a:r>
          </a:p>
          <a:p>
            <a:endParaRPr lang="en-GB" dirty="0"/>
          </a:p>
        </p:txBody>
      </p:sp>
      <p:pic>
        <p:nvPicPr>
          <p:cNvPr id="4098" name="Picture 2" descr="See the source image">
            <a:extLst>
              <a:ext uri="{FF2B5EF4-FFF2-40B4-BE49-F238E27FC236}">
                <a16:creationId xmlns:a16="http://schemas.microsoft.com/office/drawing/2014/main" id="{378B0D76-9CB0-49D1-8888-9BF367B89FAC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420888"/>
            <a:ext cx="2952824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7943410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ee the source image">
            <a:extLst>
              <a:ext uri="{FF2B5EF4-FFF2-40B4-BE49-F238E27FC236}">
                <a16:creationId xmlns:a16="http://schemas.microsoft.com/office/drawing/2014/main" id="{6EFB5CD8-113E-47FE-B292-2372323229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32656"/>
            <a:ext cx="6408712" cy="5976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320041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0AC46A-2F5E-4EA7-B0F0-1DF864F26B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Catherine in context – demands of Hybrid War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9A1059-16A5-4A26-9543-9A64D0A7A3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Catherine’s policies on war and constitutional change reflects the need of monarchic governments to react to the demands of Hybrid War </a:t>
            </a:r>
          </a:p>
          <a:p>
            <a:r>
              <a:rPr lang="en-US" dirty="0"/>
              <a:t>Innovations required – in producing a written constitutional narrative that offers liberties, welfare</a:t>
            </a:r>
          </a:p>
          <a:p>
            <a:r>
              <a:rPr lang="en-US" dirty="0"/>
              <a:t>Engagement with the masses, while ensuring their support and acquiescence to tax provision and military conscription</a:t>
            </a:r>
          </a:p>
          <a:p>
            <a:r>
              <a:rPr lang="en-US" dirty="0"/>
              <a:t>Aim: to successfully pursue Hybrid War to consolidate power, secure borders, consolidate newly acquired territories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057940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F9C9D"/>
      </a:accent5>
      <a:accent6>
        <a:srgbClr val="9E5E9B"/>
      </a:accent6>
      <a:hlink>
        <a:srgbClr val="58C1BA"/>
      </a:hlink>
      <a:folHlink>
        <a:srgbClr val="9DD0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204</TotalTime>
  <Words>1397</Words>
  <Application>Microsoft Office PowerPoint</Application>
  <PresentationFormat>On-screen Show (4:3)</PresentationFormat>
  <Paragraphs>138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1" baseType="lpstr">
      <vt:lpstr>Arial</vt:lpstr>
      <vt:lpstr>Century Gothic</vt:lpstr>
      <vt:lpstr>Wingdings 3</vt:lpstr>
      <vt:lpstr>Ion</vt:lpstr>
      <vt:lpstr>Part I:  Old Europe – New Ideas </vt:lpstr>
      <vt:lpstr>1. CATHERINE THE GREAT</vt:lpstr>
      <vt:lpstr>CATHERINE THE GREAT</vt:lpstr>
      <vt:lpstr>RUSSIA IN THE 18TH CENTURY</vt:lpstr>
      <vt:lpstr>RUSSIA IN THE 18TH CENTURY</vt:lpstr>
      <vt:lpstr>RUSSIA IN THE 18TH CENTURY</vt:lpstr>
      <vt:lpstr>CATHERINE’S REIGN</vt:lpstr>
      <vt:lpstr>CATHERINE’S REIGN</vt:lpstr>
      <vt:lpstr>PUGACHOV</vt:lpstr>
      <vt:lpstr>PUGACHOV</vt:lpstr>
      <vt:lpstr>FOREIGN POLICY</vt:lpstr>
      <vt:lpstr>‘ENLIGHTENED’ CATHERINE</vt:lpstr>
      <vt:lpstr>ENLIGHTENED?</vt:lpstr>
      <vt:lpstr>WAR!</vt:lpstr>
      <vt:lpstr>ON RELIGION</vt:lpstr>
      <vt:lpstr>CATHERINE ON ‘LAW’</vt:lpstr>
      <vt:lpstr>ON PENAL REFORM</vt:lpstr>
      <vt:lpstr>ON EDUCATION</vt:lpstr>
      <vt:lpstr>SCANDAL</vt:lpstr>
      <vt:lpstr>DOCUMENTS</vt:lpstr>
      <vt:lpstr>DOCUMENTS contd...</vt:lpstr>
      <vt:lpstr>THE NAKAZ</vt:lpstr>
      <vt:lpstr>‘Worldliness’of Enlightened thinkers </vt:lpstr>
      <vt:lpstr>Catherine at War</vt:lpstr>
      <vt:lpstr>Catherine at War</vt:lpstr>
      <vt:lpstr>PowerPoint Presentation</vt:lpstr>
      <vt:lpstr>Catherine in context – demands of Hybrid War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Sony</dc:creator>
  <cp:lastModifiedBy>Lester Mason</cp:lastModifiedBy>
  <cp:revision>27</cp:revision>
  <dcterms:created xsi:type="dcterms:W3CDTF">2011-02-21T19:13:11Z</dcterms:created>
  <dcterms:modified xsi:type="dcterms:W3CDTF">2022-03-29T23:28:44Z</dcterms:modified>
</cp:coreProperties>
</file>