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4" d="100"/>
          <a:sy n="64" d="100"/>
        </p:scale>
        <p:origin x="11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11FA-CFE2-4AA2-90B1-9496316089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3F846F-5450-4CBD-90A4-356CBEC8FD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5301D7-B5C2-4D43-AA14-1CAEC4FF1732}"/>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5" name="Footer Placeholder 4">
            <a:extLst>
              <a:ext uri="{FF2B5EF4-FFF2-40B4-BE49-F238E27FC236}">
                <a16:creationId xmlns:a16="http://schemas.microsoft.com/office/drawing/2014/main" id="{ECF9C4D2-550C-4E51-8892-D68B18FB43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3ADD28-704E-4BC3-873F-895EA5881916}"/>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2871846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CD69E-60CC-4836-9FF1-E92A0B1B4F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C2B9DB-6E1A-45AD-8DE1-38CC1F9549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53EF76-1F0E-402C-8890-79C938964501}"/>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5" name="Footer Placeholder 4">
            <a:extLst>
              <a:ext uri="{FF2B5EF4-FFF2-40B4-BE49-F238E27FC236}">
                <a16:creationId xmlns:a16="http://schemas.microsoft.com/office/drawing/2014/main" id="{6C46899F-E6CF-44D4-84E3-A92041524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0840A0-4418-4357-A256-27050185293A}"/>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1520555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8EDCC-33D3-4002-92FA-CF69CBEA29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7C720E-D5C9-4E17-B90C-057E7E96F5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DB1D86-00CD-4969-B6E7-934391847D3E}"/>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5" name="Footer Placeholder 4">
            <a:extLst>
              <a:ext uri="{FF2B5EF4-FFF2-40B4-BE49-F238E27FC236}">
                <a16:creationId xmlns:a16="http://schemas.microsoft.com/office/drawing/2014/main" id="{1E3BDA87-F577-462D-9506-5CFA24205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3793C-D56F-435A-A329-73262AAC533D}"/>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24355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B8413-B203-477F-93F9-7461EBB336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489F83-586B-455D-BB65-ED6424CBBE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125A3D-D4EB-46DC-8E33-BC114348CE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10D38B-9860-4B6A-BE2D-092D5786C561}"/>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6" name="Footer Placeholder 5">
            <a:extLst>
              <a:ext uri="{FF2B5EF4-FFF2-40B4-BE49-F238E27FC236}">
                <a16:creationId xmlns:a16="http://schemas.microsoft.com/office/drawing/2014/main" id="{9DE61885-674A-46C0-B105-70F6C5D2CE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8FA991-5388-4E2C-8C20-43397D717279}"/>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4001923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8E371-3D04-4B40-BBCC-DD154B14FA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622C2E-A728-4A4C-9F8D-AEC0981E39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79761A-BD77-41B8-BA55-EBE3CD089F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09B77-4837-486B-BCC7-C1237EF5BB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9487CE-2CB5-4E3B-9F53-1C20D6E865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B9A835-D087-489E-AE15-FFE859DEE9F4}"/>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8" name="Footer Placeholder 7">
            <a:extLst>
              <a:ext uri="{FF2B5EF4-FFF2-40B4-BE49-F238E27FC236}">
                <a16:creationId xmlns:a16="http://schemas.microsoft.com/office/drawing/2014/main" id="{14DAE855-BA98-4CC4-BF88-BAC46B238C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D7DDBF-A130-4EEB-81D9-37DD6686FF5F}"/>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2180293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96DF1-91BA-4396-ABCB-0B755EE710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1DC807-B419-4FE3-B515-B35EE3A9F0C3}"/>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4" name="Footer Placeholder 3">
            <a:extLst>
              <a:ext uri="{FF2B5EF4-FFF2-40B4-BE49-F238E27FC236}">
                <a16:creationId xmlns:a16="http://schemas.microsoft.com/office/drawing/2014/main" id="{7542EF40-3F49-430D-A2EE-82F5E19409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D8E8DE-7F87-4D4F-BB94-22D90B211BA6}"/>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1119358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CE1E4A-AAA4-4338-B9FA-1917FE10C447}"/>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3" name="Footer Placeholder 2">
            <a:extLst>
              <a:ext uri="{FF2B5EF4-FFF2-40B4-BE49-F238E27FC236}">
                <a16:creationId xmlns:a16="http://schemas.microsoft.com/office/drawing/2014/main" id="{E2C1C116-27EC-44D3-BB41-FEDF9E79B7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FD6FA8-FF9F-4002-83B2-2D5D319B3E89}"/>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1389081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FF844-B852-4FF4-85D5-471337384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8A585B-2D6F-4BEF-9431-5EF784308B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5015E6-A689-4A5E-BF59-0409CA1F78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337204-814D-4441-8E5A-FB17B0E4493A}"/>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6" name="Footer Placeholder 5">
            <a:extLst>
              <a:ext uri="{FF2B5EF4-FFF2-40B4-BE49-F238E27FC236}">
                <a16:creationId xmlns:a16="http://schemas.microsoft.com/office/drawing/2014/main" id="{62BC833C-91C6-4507-B2AB-0BEBD741FD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A4F6D1-7CD6-43C5-80AC-B97DBD83EBFB}"/>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2448470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3B272-222D-4ABA-8A81-6243500C38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8E1AB7-C192-4F49-87D4-F5087C89BF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F1D684-4B1E-4594-A321-1EFA1B7325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5D0B2E-9A2C-440B-B83D-68BD479C1650}"/>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6" name="Footer Placeholder 5">
            <a:extLst>
              <a:ext uri="{FF2B5EF4-FFF2-40B4-BE49-F238E27FC236}">
                <a16:creationId xmlns:a16="http://schemas.microsoft.com/office/drawing/2014/main" id="{EF84681D-FA4A-47FB-85E4-DBF3C1BFB0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E05DB6-2FEE-40DD-9479-11D80E11BE95}"/>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2923367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59714-7D6B-4008-901C-37A91EC796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6AD36C-AFE5-4E0B-AD35-37D1067579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E69062-F719-487A-9E2F-580626DBB5DC}"/>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5" name="Footer Placeholder 4">
            <a:extLst>
              <a:ext uri="{FF2B5EF4-FFF2-40B4-BE49-F238E27FC236}">
                <a16:creationId xmlns:a16="http://schemas.microsoft.com/office/drawing/2014/main" id="{350A5502-C9F0-42B9-85FE-47918B439B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452183-ED9A-402F-9A9A-7C9D6327325B}"/>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2070329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D19A67-4633-43A8-8164-CED57DFC23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E8EE09-2E0B-4610-9BD2-9B45D0E37C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55CDBA-BEF6-4721-AD99-4D4B157B44E6}"/>
              </a:ext>
            </a:extLst>
          </p:cNvPr>
          <p:cNvSpPr>
            <a:spLocks noGrp="1"/>
          </p:cNvSpPr>
          <p:nvPr>
            <p:ph type="dt" sz="half" idx="10"/>
          </p:nvPr>
        </p:nvSpPr>
        <p:spPr/>
        <p:txBody>
          <a:bodyPr/>
          <a:lstStyle/>
          <a:p>
            <a:fld id="{8555422F-91E0-45F8-BAE6-3B4C1D53BAC1}" type="datetimeFigureOut">
              <a:rPr lang="en-GB" smtClean="0"/>
              <a:t>05/01/2022</a:t>
            </a:fld>
            <a:endParaRPr lang="en-GB"/>
          </a:p>
        </p:txBody>
      </p:sp>
      <p:sp>
        <p:nvSpPr>
          <p:cNvPr id="5" name="Footer Placeholder 4">
            <a:extLst>
              <a:ext uri="{FF2B5EF4-FFF2-40B4-BE49-F238E27FC236}">
                <a16:creationId xmlns:a16="http://schemas.microsoft.com/office/drawing/2014/main" id="{CFD4A96B-6DBA-40FB-A7DF-573781E282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AB9542-7F51-449E-A65C-69E19F8A3C08}"/>
              </a:ext>
            </a:extLst>
          </p:cNvPr>
          <p:cNvSpPr>
            <a:spLocks noGrp="1"/>
          </p:cNvSpPr>
          <p:nvPr>
            <p:ph type="sldNum" sz="quarter" idx="12"/>
          </p:nvPr>
        </p:nvSpPr>
        <p:spPr/>
        <p:txBody>
          <a:bodyPr/>
          <a:lstStyle/>
          <a:p>
            <a:fld id="{FF10FA0A-6C69-4764-BD45-8B864D269072}" type="slidenum">
              <a:rPr lang="en-GB" smtClean="0"/>
              <a:t>‹#›</a:t>
            </a:fld>
            <a:endParaRPr lang="en-GB"/>
          </a:p>
        </p:txBody>
      </p:sp>
    </p:spTree>
    <p:extLst>
      <p:ext uri="{BB962C8B-B14F-4D97-AF65-F5344CB8AC3E}">
        <p14:creationId xmlns:p14="http://schemas.microsoft.com/office/powerpoint/2010/main" val="40681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E8FDF1-7E6C-4FE0-A92E-9E3EC5A96C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307540-78BB-4D3C-A963-E7AFF27A27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D78F9-1517-421C-8DF7-906CB06CBC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5422F-91E0-45F8-BAE6-3B4C1D53BAC1}" type="datetimeFigureOut">
              <a:rPr lang="en-GB" smtClean="0"/>
              <a:t>05/01/2022</a:t>
            </a:fld>
            <a:endParaRPr lang="en-GB"/>
          </a:p>
        </p:txBody>
      </p:sp>
      <p:sp>
        <p:nvSpPr>
          <p:cNvPr id="5" name="Footer Placeholder 4">
            <a:extLst>
              <a:ext uri="{FF2B5EF4-FFF2-40B4-BE49-F238E27FC236}">
                <a16:creationId xmlns:a16="http://schemas.microsoft.com/office/drawing/2014/main" id="{F6E8620F-4A99-4BFA-B119-57465BFDD0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77A5EA-5BC4-4C19-BB37-715655DBDD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10FA0A-6C69-4764-BD45-8B864D269072}" type="slidenum">
              <a:rPr lang="en-GB" smtClean="0"/>
              <a:t>‹#›</a:t>
            </a:fld>
            <a:endParaRPr lang="en-GB"/>
          </a:p>
        </p:txBody>
      </p:sp>
    </p:spTree>
    <p:extLst>
      <p:ext uri="{BB962C8B-B14F-4D97-AF65-F5344CB8AC3E}">
        <p14:creationId xmlns:p14="http://schemas.microsoft.com/office/powerpoint/2010/main" val="3378706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mail.google.com/mail/u/0?ui=2&amp;ik=3e94ecc5fb&amp;attid=0.1.1&amp;permmsgid=msg-f:1721155281153095283&amp;th=17e2c59bf06af673&amp;view=att&amp;disp=inline" TargetMode="External"/><Relationship Id="rId2" Type="http://schemas.openxmlformats.org/officeDocument/2006/relationships/hyperlink" Target="file:///C:\Users\Asanda\Downloads\cam%20scan%202022.pdf"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expertprogrammanagement.com/2017/11/management-by-objectives/" TargetMode="External"/><Relationship Id="rId2" Type="http://schemas.openxmlformats.org/officeDocument/2006/relationships/hyperlink" Target="https://www.valamis.com/hub/talent-management" TargetMode="External"/><Relationship Id="rId1" Type="http://schemas.openxmlformats.org/officeDocument/2006/relationships/slideLayout" Target="../slideLayouts/slideLayout1.xml"/><Relationship Id="rId4" Type="http://schemas.openxmlformats.org/officeDocument/2006/relationships/hyperlink" Target="https://smallbusiness.chron.com/relationship-between-systems-theory-employee-relations-22465.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1DB02-B3BF-49C6-9745-927FF5E005C7}"/>
              </a:ext>
            </a:extLst>
          </p:cNvPr>
          <p:cNvSpPr>
            <a:spLocks noGrp="1"/>
          </p:cNvSpPr>
          <p:nvPr>
            <p:ph type="ctrTitle"/>
          </p:nvPr>
        </p:nvSpPr>
        <p:spPr>
          <a:xfrm>
            <a:off x="1284849" y="0"/>
            <a:ext cx="9144000" cy="2387600"/>
          </a:xfrm>
        </p:spPr>
        <p:txBody>
          <a:bodyPr/>
          <a:lstStyle/>
          <a:p>
            <a:r>
              <a:rPr lang="en-GB" dirty="0"/>
              <a:t>Training and development  needs for a HR officer</a:t>
            </a:r>
          </a:p>
        </p:txBody>
      </p:sp>
      <p:sp>
        <p:nvSpPr>
          <p:cNvPr id="3" name="Subtitle 2">
            <a:extLst>
              <a:ext uri="{FF2B5EF4-FFF2-40B4-BE49-F238E27FC236}">
                <a16:creationId xmlns:a16="http://schemas.microsoft.com/office/drawing/2014/main" id="{732CB4C3-2E42-421C-AB55-BBDB2CED2DC0}"/>
              </a:ext>
            </a:extLst>
          </p:cNvPr>
          <p:cNvSpPr>
            <a:spLocks noGrp="1"/>
          </p:cNvSpPr>
          <p:nvPr>
            <p:ph type="subTitle" idx="1"/>
          </p:nvPr>
        </p:nvSpPr>
        <p:spPr/>
        <p:txBody>
          <a:bodyPr>
            <a:normAutofit fontScale="92500" lnSpcReduction="20000"/>
          </a:bodyPr>
          <a:lstStyle/>
          <a:p>
            <a:r>
              <a:rPr lang="en-GB" dirty="0"/>
              <a:t>What is a talent manager officer?</a:t>
            </a:r>
          </a:p>
          <a:p>
            <a:r>
              <a:rPr lang="en-GB" dirty="0"/>
              <a:t>Someone who underwrites supports, grows and implements talent management explanations. They research, indorse, examine and co-</a:t>
            </a:r>
            <a:r>
              <a:rPr lang="en-GB" dirty="0" err="1"/>
              <a:t>ord</a:t>
            </a:r>
            <a:r>
              <a:rPr lang="en-GB" dirty="0"/>
              <a:t> activities. They present data to support growth of strategies. They develop chances in the organisation to recognize and encourage important and all-encompassing realities. </a:t>
            </a:r>
          </a:p>
        </p:txBody>
      </p:sp>
    </p:spTree>
    <p:extLst>
      <p:ext uri="{BB962C8B-B14F-4D97-AF65-F5344CB8AC3E}">
        <p14:creationId xmlns:p14="http://schemas.microsoft.com/office/powerpoint/2010/main" val="4022630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A99B8-7033-40E4-A5C3-296E02014A49}"/>
              </a:ext>
            </a:extLst>
          </p:cNvPr>
          <p:cNvSpPr>
            <a:spLocks noGrp="1"/>
          </p:cNvSpPr>
          <p:nvPr>
            <p:ph type="ctrTitle"/>
          </p:nvPr>
        </p:nvSpPr>
        <p:spPr>
          <a:xfrm>
            <a:off x="-120503" y="1133924"/>
            <a:ext cx="5020226" cy="472749"/>
          </a:xfrm>
        </p:spPr>
        <p:txBody>
          <a:bodyPr>
            <a:noAutofit/>
          </a:bodyPr>
          <a:lstStyle/>
          <a:p>
            <a:r>
              <a:rPr lang="en-GB" sz="3200" dirty="0"/>
              <a:t>Knowledge required by HR Professionals</a:t>
            </a:r>
            <a:br>
              <a:rPr lang="en-GB" sz="3200" dirty="0"/>
            </a:br>
            <a:r>
              <a:rPr lang="en-GB" sz="3200" dirty="0"/>
              <a:t>MOTIVATION</a:t>
            </a:r>
          </a:p>
        </p:txBody>
      </p:sp>
      <p:sp>
        <p:nvSpPr>
          <p:cNvPr id="3" name="Subtitle 2">
            <a:extLst>
              <a:ext uri="{FF2B5EF4-FFF2-40B4-BE49-F238E27FC236}">
                <a16:creationId xmlns:a16="http://schemas.microsoft.com/office/drawing/2014/main" id="{58D024B2-1489-4654-A701-98E276C0AA9B}"/>
              </a:ext>
            </a:extLst>
          </p:cNvPr>
          <p:cNvSpPr>
            <a:spLocks noGrp="1"/>
          </p:cNvSpPr>
          <p:nvPr>
            <p:ph type="subTitle" idx="1"/>
          </p:nvPr>
        </p:nvSpPr>
        <p:spPr>
          <a:xfrm>
            <a:off x="0" y="1606673"/>
            <a:ext cx="6544227" cy="2333265"/>
          </a:xfrm>
        </p:spPr>
        <p:txBody>
          <a:bodyPr>
            <a:normAutofit fontScale="92500"/>
          </a:bodyPr>
          <a:lstStyle/>
          <a:p>
            <a:r>
              <a:rPr lang="en-GB" sz="2200" dirty="0">
                <a:latin typeface="Aharoni" panose="02010803020104030203" pitchFamily="2" charset="-79"/>
                <a:cs typeface="Aharoni" panose="02010803020104030203" pitchFamily="2" charset="-79"/>
              </a:rPr>
              <a:t>It is important for a manager to know that its significant to know the character of being a manger by inspiring people, working on the project. </a:t>
            </a:r>
          </a:p>
          <a:p>
            <a:r>
              <a:rPr lang="en-GB" sz="2200" dirty="0">
                <a:latin typeface="Aharoni" panose="02010803020104030203" pitchFamily="2" charset="-79"/>
                <a:cs typeface="Aharoni" panose="02010803020104030203" pitchFamily="2" charset="-79"/>
              </a:rPr>
              <a:t>Motivation is a multifaceted issue but it appears that there’s diverse kinds based on, basic needs, personal needs and social needs</a:t>
            </a:r>
            <a:r>
              <a:rPr lang="en-GB" sz="2200" dirty="0"/>
              <a:t>.</a:t>
            </a:r>
          </a:p>
          <a:p>
            <a:r>
              <a:rPr lang="en-GB" dirty="0"/>
              <a:t> </a:t>
            </a:r>
          </a:p>
        </p:txBody>
      </p:sp>
      <p:sp>
        <p:nvSpPr>
          <p:cNvPr id="6" name="TextBox 5">
            <a:extLst>
              <a:ext uri="{FF2B5EF4-FFF2-40B4-BE49-F238E27FC236}">
                <a16:creationId xmlns:a16="http://schemas.microsoft.com/office/drawing/2014/main" id="{9A5CB015-E30A-4982-9EFF-91DEAEFE11D0}"/>
              </a:ext>
            </a:extLst>
          </p:cNvPr>
          <p:cNvSpPr txBox="1"/>
          <p:nvPr/>
        </p:nvSpPr>
        <p:spPr>
          <a:xfrm>
            <a:off x="6351182" y="1645621"/>
            <a:ext cx="5996763" cy="1631216"/>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Working within a group, a manager must know that leadership depends on admiration not supposed position.</a:t>
            </a:r>
          </a:p>
          <a:p>
            <a:r>
              <a:rPr lang="en-GB" sz="2000" dirty="0">
                <a:latin typeface="Aharoni" panose="02010803020104030203" pitchFamily="2" charset="-79"/>
                <a:cs typeface="Aharoni" panose="02010803020104030203" pitchFamily="2" charset="-79"/>
              </a:rPr>
              <a:t>Democratic leadership is more effective than autocratic leadership</a:t>
            </a:r>
          </a:p>
        </p:txBody>
      </p:sp>
      <p:sp>
        <p:nvSpPr>
          <p:cNvPr id="7" name="TextBox 6">
            <a:extLst>
              <a:ext uri="{FF2B5EF4-FFF2-40B4-BE49-F238E27FC236}">
                <a16:creationId xmlns:a16="http://schemas.microsoft.com/office/drawing/2014/main" id="{D138A356-DB94-4CA9-B245-DA33C181626C}"/>
              </a:ext>
            </a:extLst>
          </p:cNvPr>
          <p:cNvSpPr txBox="1"/>
          <p:nvPr/>
        </p:nvSpPr>
        <p:spPr>
          <a:xfrm>
            <a:off x="432392" y="3939938"/>
            <a:ext cx="5380074" cy="2554545"/>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Respectable communications are essential for actual group working. Some organisations are minor in technology, some huge projects have a hierarchical construction where different groups are responsible , regardless of size , It’s important for  a manager to know this to encourage understanding.</a:t>
            </a:r>
          </a:p>
        </p:txBody>
      </p:sp>
      <p:sp>
        <p:nvSpPr>
          <p:cNvPr id="8" name="TextBox 7">
            <a:extLst>
              <a:ext uri="{FF2B5EF4-FFF2-40B4-BE49-F238E27FC236}">
                <a16:creationId xmlns:a16="http://schemas.microsoft.com/office/drawing/2014/main" id="{A6F2947B-CAD9-4D02-94C6-3FA772B5FFD0}"/>
              </a:ext>
            </a:extLst>
          </p:cNvPr>
          <p:cNvSpPr txBox="1"/>
          <p:nvPr/>
        </p:nvSpPr>
        <p:spPr>
          <a:xfrm>
            <a:off x="6544227" y="4146698"/>
            <a:ext cx="4534899" cy="2831544"/>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Defining Poor Performance must be assessed against a standard or expected level of performance. </a:t>
            </a:r>
          </a:p>
          <a:p>
            <a:r>
              <a:rPr lang="en-GB" sz="2000" dirty="0">
                <a:latin typeface="Aharoni" panose="02010803020104030203" pitchFamily="2" charset="-79"/>
                <a:cs typeface="Aharoni" panose="02010803020104030203" pitchFamily="2" charset="-79"/>
              </a:rPr>
              <a:t>Absolute- normal is practical to all attendants</a:t>
            </a:r>
          </a:p>
          <a:p>
            <a:r>
              <a:rPr lang="en-GB" sz="2000" dirty="0">
                <a:latin typeface="Aharoni" panose="02010803020104030203" pitchFamily="2" charset="-79"/>
                <a:cs typeface="Aharoni" panose="02010803020104030203" pitchFamily="2" charset="-79"/>
              </a:rPr>
              <a:t>Relative-Performance is assessed relative to the presentation of others</a:t>
            </a:r>
          </a:p>
          <a:p>
            <a:endParaRPr lang="en-GB" dirty="0"/>
          </a:p>
        </p:txBody>
      </p:sp>
    </p:spTree>
    <p:extLst>
      <p:ext uri="{BB962C8B-B14F-4D97-AF65-F5344CB8AC3E}">
        <p14:creationId xmlns:p14="http://schemas.microsoft.com/office/powerpoint/2010/main" val="519825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03962-B3D2-4356-A57F-323C268B8C1B}"/>
              </a:ext>
            </a:extLst>
          </p:cNvPr>
          <p:cNvSpPr>
            <a:spLocks noGrp="1"/>
          </p:cNvSpPr>
          <p:nvPr>
            <p:ph type="ctrTitle"/>
          </p:nvPr>
        </p:nvSpPr>
        <p:spPr>
          <a:xfrm>
            <a:off x="0" y="0"/>
            <a:ext cx="6769395" cy="855293"/>
          </a:xfrm>
        </p:spPr>
        <p:txBody>
          <a:bodyPr>
            <a:normAutofit fontScale="90000"/>
          </a:bodyPr>
          <a:lstStyle/>
          <a:p>
            <a:r>
              <a:rPr lang="en-GB" sz="3200" dirty="0"/>
              <a:t>Skills and Needs required by HR Professionals </a:t>
            </a:r>
          </a:p>
        </p:txBody>
      </p:sp>
      <p:sp>
        <p:nvSpPr>
          <p:cNvPr id="3" name="Subtitle 2">
            <a:extLst>
              <a:ext uri="{FF2B5EF4-FFF2-40B4-BE49-F238E27FC236}">
                <a16:creationId xmlns:a16="http://schemas.microsoft.com/office/drawing/2014/main" id="{0A86B6C3-367F-47C4-9EEA-F72F3B1AC482}"/>
              </a:ext>
            </a:extLst>
          </p:cNvPr>
          <p:cNvSpPr>
            <a:spLocks noGrp="1"/>
          </p:cNvSpPr>
          <p:nvPr>
            <p:ph type="subTitle" idx="1"/>
          </p:nvPr>
        </p:nvSpPr>
        <p:spPr>
          <a:xfrm>
            <a:off x="6344092" y="1318437"/>
            <a:ext cx="4699591" cy="2294558"/>
          </a:xfrm>
        </p:spPr>
        <p:txBody>
          <a:bodyPr>
            <a:normAutofit fontScale="92500" lnSpcReduction="10000"/>
          </a:bodyPr>
          <a:lstStyle/>
          <a:p>
            <a:r>
              <a:rPr lang="en-GB" sz="2200" dirty="0">
                <a:latin typeface="Aharoni" panose="02010803020104030203" pitchFamily="2" charset="-79"/>
                <a:cs typeface="Aharoni" panose="02010803020104030203" pitchFamily="2" charset="-79"/>
              </a:rPr>
              <a:t>Emerging employees careers by Skills and Training.</a:t>
            </a:r>
          </a:p>
          <a:p>
            <a:r>
              <a:rPr lang="en-GB" sz="2200" dirty="0">
                <a:latin typeface="Aharoni" panose="02010803020104030203" pitchFamily="2" charset="-79"/>
                <a:cs typeface="Aharoni" panose="02010803020104030203" pitchFamily="2" charset="-79"/>
              </a:rPr>
              <a:t>To help progress an employees career, the organization has to measure their skills and create a development training database for them. This is to identify their weakness/ strengths,.</a:t>
            </a:r>
          </a:p>
          <a:p>
            <a:endParaRPr lang="en-GB" dirty="0"/>
          </a:p>
        </p:txBody>
      </p:sp>
      <p:sp>
        <p:nvSpPr>
          <p:cNvPr id="4" name="TextBox 3">
            <a:extLst>
              <a:ext uri="{FF2B5EF4-FFF2-40B4-BE49-F238E27FC236}">
                <a16:creationId xmlns:a16="http://schemas.microsoft.com/office/drawing/2014/main" id="{D0EE7A69-11C9-4ED5-BFC7-80842CF48C0E}"/>
              </a:ext>
            </a:extLst>
          </p:cNvPr>
          <p:cNvSpPr txBox="1"/>
          <p:nvPr/>
        </p:nvSpPr>
        <p:spPr>
          <a:xfrm>
            <a:off x="212651" y="1318437"/>
            <a:ext cx="5883349" cy="1754326"/>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A manager will need to know how to coach successfully before being able to support employees . This is communication and relational skills, communication skills- writing, speaking and active listening. Therefore this means that training is required. To gain these skills, effectively.</a:t>
            </a:r>
          </a:p>
        </p:txBody>
      </p:sp>
      <p:sp>
        <p:nvSpPr>
          <p:cNvPr id="5" name="TextBox 4">
            <a:extLst>
              <a:ext uri="{FF2B5EF4-FFF2-40B4-BE49-F238E27FC236}">
                <a16:creationId xmlns:a16="http://schemas.microsoft.com/office/drawing/2014/main" id="{0E420579-996F-4D37-B5D2-4058D8AECA87}"/>
              </a:ext>
            </a:extLst>
          </p:cNvPr>
          <p:cNvSpPr txBox="1"/>
          <p:nvPr/>
        </p:nvSpPr>
        <p:spPr>
          <a:xfrm>
            <a:off x="730102" y="3267838"/>
            <a:ext cx="4118345" cy="3139321"/>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Effective Training will help the evaluator be credible. It promotes taking of appraisal. Helps the person provide precise feedback, knowing how to explain what is good and what isn’t and what could be done better.</a:t>
            </a:r>
          </a:p>
          <a:p>
            <a:r>
              <a:rPr lang="en-GB" dirty="0">
                <a:latin typeface="Aharoni" panose="02010803020104030203" pitchFamily="2" charset="-79"/>
                <a:cs typeface="Aharoni" panose="02010803020104030203" pitchFamily="2" charset="-79"/>
              </a:rPr>
              <a:t>This helps to prove how to support the employee. Once this is done this will then help knowing how to train and grow an employees, career.</a:t>
            </a:r>
          </a:p>
        </p:txBody>
      </p:sp>
      <p:sp>
        <p:nvSpPr>
          <p:cNvPr id="6" name="TextBox 5">
            <a:extLst>
              <a:ext uri="{FF2B5EF4-FFF2-40B4-BE49-F238E27FC236}">
                <a16:creationId xmlns:a16="http://schemas.microsoft.com/office/drawing/2014/main" id="{AAFF5A70-C40D-45AC-98CE-1538A75E84EE}"/>
              </a:ext>
            </a:extLst>
          </p:cNvPr>
          <p:cNvSpPr txBox="1"/>
          <p:nvPr/>
        </p:nvSpPr>
        <p:spPr>
          <a:xfrm>
            <a:off x="6344092" y="3997842"/>
            <a:ext cx="5117806" cy="1200329"/>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Group needs to support their coaching and performance organisation efforts. This does take time training and cash. This needs to be part of business culture</a:t>
            </a:r>
          </a:p>
        </p:txBody>
      </p:sp>
    </p:spTree>
    <p:extLst>
      <p:ext uri="{BB962C8B-B14F-4D97-AF65-F5344CB8AC3E}">
        <p14:creationId xmlns:p14="http://schemas.microsoft.com/office/powerpoint/2010/main" val="3888282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26282-D121-403C-AE10-29E70BAFBD4D}"/>
              </a:ext>
            </a:extLst>
          </p:cNvPr>
          <p:cNvSpPr>
            <a:spLocks noGrp="1"/>
          </p:cNvSpPr>
          <p:nvPr>
            <p:ph type="ctrTitle"/>
          </p:nvPr>
        </p:nvSpPr>
        <p:spPr>
          <a:xfrm>
            <a:off x="0" y="236833"/>
            <a:ext cx="6960781" cy="770232"/>
          </a:xfrm>
        </p:spPr>
        <p:txBody>
          <a:bodyPr>
            <a:normAutofit fontScale="90000"/>
          </a:bodyPr>
          <a:lstStyle/>
          <a:p>
            <a:r>
              <a:rPr lang="en-GB" sz="3200" dirty="0"/>
              <a:t>Behaviour needs Required by HR Professionals</a:t>
            </a:r>
          </a:p>
        </p:txBody>
      </p:sp>
      <p:sp>
        <p:nvSpPr>
          <p:cNvPr id="3" name="Subtitle 2">
            <a:extLst>
              <a:ext uri="{FF2B5EF4-FFF2-40B4-BE49-F238E27FC236}">
                <a16:creationId xmlns:a16="http://schemas.microsoft.com/office/drawing/2014/main" id="{8F5D3AC2-AC72-4D45-A6D2-924EA67FCEC8}"/>
              </a:ext>
            </a:extLst>
          </p:cNvPr>
          <p:cNvSpPr>
            <a:spLocks noGrp="1"/>
          </p:cNvSpPr>
          <p:nvPr>
            <p:ph type="subTitle" idx="1"/>
          </p:nvPr>
        </p:nvSpPr>
        <p:spPr>
          <a:xfrm>
            <a:off x="0" y="1007065"/>
            <a:ext cx="6802244" cy="1888797"/>
          </a:xfrm>
        </p:spPr>
        <p:txBody>
          <a:bodyPr>
            <a:noAutofit/>
          </a:bodyPr>
          <a:lstStyle/>
          <a:p>
            <a:r>
              <a:rPr lang="en-GB" sz="2000" dirty="0">
                <a:latin typeface="Aharoni" panose="02010803020104030203" pitchFamily="2" charset="-79"/>
                <a:cs typeface="Aharoni" panose="02010803020104030203" pitchFamily="2" charset="-79"/>
              </a:rPr>
              <a:t>Managers use the incorrect approach when they achieve behaviour, Performance management is simply a matter of excluding tasks to be done properly and on time.</a:t>
            </a:r>
          </a:p>
          <a:p>
            <a:r>
              <a:rPr lang="en-GB" sz="2000" dirty="0">
                <a:latin typeface="Aharoni" panose="02010803020104030203" pitchFamily="2" charset="-79"/>
                <a:cs typeface="Aharoni" panose="02010803020104030203" pitchFamily="2" charset="-79"/>
              </a:rPr>
              <a:t>A constructive approach to this is by knowing when you are training an employee is knowing how to make staffs know what to do, how to do it and how to resolve the problem. Leasing them have a voice in their work plays a portion too.</a:t>
            </a:r>
          </a:p>
          <a:p>
            <a:r>
              <a:rPr lang="en-GB" sz="2000" dirty="0">
                <a:latin typeface="Aharoni" panose="02010803020104030203" pitchFamily="2" charset="-79"/>
                <a:cs typeface="Aharoni" panose="02010803020104030203" pitchFamily="2" charset="-79"/>
              </a:rPr>
              <a:t>The first step is performance assessment, then with performance management it‘s worker goal setting, training, prizes and separate development</a:t>
            </a:r>
          </a:p>
        </p:txBody>
      </p:sp>
      <p:sp>
        <p:nvSpPr>
          <p:cNvPr id="4" name="TextBox 3">
            <a:extLst>
              <a:ext uri="{FF2B5EF4-FFF2-40B4-BE49-F238E27FC236}">
                <a16:creationId xmlns:a16="http://schemas.microsoft.com/office/drawing/2014/main" id="{3B9D4202-1689-47C8-815B-36B99EE1AA06}"/>
              </a:ext>
            </a:extLst>
          </p:cNvPr>
          <p:cNvSpPr txBox="1"/>
          <p:nvPr/>
        </p:nvSpPr>
        <p:spPr>
          <a:xfrm>
            <a:off x="7224893" y="803729"/>
            <a:ext cx="4527395" cy="5940088"/>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There are two different types of approaching , which shows the behaviour that HR professionals would need. Using ‘Kin law's Approach: Opposing or preventing, using responses to develop information</a:t>
            </a:r>
          </a:p>
          <a:p>
            <a:r>
              <a:rPr lang="en-GB" sz="2000" dirty="0">
                <a:latin typeface="Aharoni" panose="02010803020104030203" pitchFamily="2" charset="-79"/>
                <a:cs typeface="Aharoni" panose="02010803020104030203" pitchFamily="2" charset="-79"/>
              </a:rPr>
              <a:t>Resolution or firmness. The Coaching Discussion 1</a:t>
            </a:r>
          </a:p>
          <a:p>
            <a:endParaRPr lang="en-GB" sz="2000" dirty="0">
              <a:latin typeface="Aharoni" panose="02010803020104030203" pitchFamily="2" charset="-79"/>
              <a:cs typeface="Aharoni" panose="02010803020104030203" pitchFamily="2" charset="-79"/>
            </a:endParaRPr>
          </a:p>
          <a:p>
            <a:r>
              <a:rPr lang="en-GB" sz="2000" dirty="0" err="1">
                <a:latin typeface="Aharoni" panose="02010803020104030203" pitchFamily="2" charset="-79"/>
                <a:cs typeface="Aharoni" panose="02010803020104030203" pitchFamily="2" charset="-79"/>
              </a:rPr>
              <a:t>Fournies</a:t>
            </a:r>
            <a:r>
              <a:rPr lang="en-GB" sz="2000" dirty="0">
                <a:latin typeface="Aharoni" panose="02010803020104030203" pitchFamily="2" charset="-79"/>
                <a:cs typeface="Aharoni" panose="02010803020104030203" pitchFamily="2" charset="-79"/>
              </a:rPr>
              <a:t> Approach:</a:t>
            </a:r>
          </a:p>
          <a:p>
            <a:r>
              <a:rPr lang="en-GB" sz="2000" dirty="0">
                <a:latin typeface="Aharoni" panose="02010803020104030203" pitchFamily="2" charset="-79"/>
                <a:cs typeface="Aharoni" panose="02010803020104030203" pitchFamily="2" charset="-79"/>
              </a:rPr>
              <a:t>Get arrangement with worker that a problem that occurs.</a:t>
            </a:r>
          </a:p>
          <a:p>
            <a:r>
              <a:rPr lang="en-GB" sz="2000" dirty="0">
                <a:latin typeface="Aharoni" panose="02010803020104030203" pitchFamily="2" charset="-79"/>
                <a:cs typeface="Aharoni" panose="02010803020104030203" pitchFamily="2" charset="-79"/>
              </a:rPr>
              <a:t>Mutually deliberating alternative explanations to the problem and approving on the reactions that need to be taken.</a:t>
            </a:r>
          </a:p>
          <a:p>
            <a:r>
              <a:rPr lang="en-GB" sz="2000" dirty="0">
                <a:latin typeface="Aharoni" panose="02010803020104030203" pitchFamily="2" charset="-79"/>
                <a:cs typeface="Aharoni" panose="02010803020104030203" pitchFamily="2" charset="-79"/>
              </a:rPr>
              <a:t>Being able to identify achievement when this occurs.</a:t>
            </a:r>
          </a:p>
        </p:txBody>
      </p:sp>
    </p:spTree>
    <p:extLst>
      <p:ext uri="{BB962C8B-B14F-4D97-AF65-F5344CB8AC3E}">
        <p14:creationId xmlns:p14="http://schemas.microsoft.com/office/powerpoint/2010/main" val="3986762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6FB8A-1D22-4BDA-B832-56160043DF39}"/>
              </a:ext>
            </a:extLst>
          </p:cNvPr>
          <p:cNvSpPr>
            <a:spLocks noGrp="1"/>
          </p:cNvSpPr>
          <p:nvPr>
            <p:ph type="ctrTitle"/>
          </p:nvPr>
        </p:nvSpPr>
        <p:spPr>
          <a:xfrm>
            <a:off x="0" y="-193481"/>
            <a:ext cx="7404410" cy="1420115"/>
          </a:xfrm>
        </p:spPr>
        <p:txBody>
          <a:bodyPr>
            <a:normAutofit fontScale="90000"/>
          </a:bodyPr>
          <a:lstStyle/>
          <a:p>
            <a:r>
              <a:rPr lang="en-GB" dirty="0"/>
              <a:t>Training and Development</a:t>
            </a:r>
          </a:p>
        </p:txBody>
      </p:sp>
      <p:sp>
        <p:nvSpPr>
          <p:cNvPr id="3" name="Subtitle 2">
            <a:extLst>
              <a:ext uri="{FF2B5EF4-FFF2-40B4-BE49-F238E27FC236}">
                <a16:creationId xmlns:a16="http://schemas.microsoft.com/office/drawing/2014/main" id="{9F71CE96-B01D-47E3-B4E8-F1565C4FC808}"/>
              </a:ext>
            </a:extLst>
          </p:cNvPr>
          <p:cNvSpPr>
            <a:spLocks noGrp="1"/>
          </p:cNvSpPr>
          <p:nvPr>
            <p:ph type="subTitle" idx="1"/>
          </p:nvPr>
        </p:nvSpPr>
        <p:spPr>
          <a:xfrm>
            <a:off x="0" y="1505607"/>
            <a:ext cx="7404410" cy="2196597"/>
          </a:xfrm>
        </p:spPr>
        <p:txBody>
          <a:bodyPr>
            <a:normAutofit/>
          </a:bodyPr>
          <a:lstStyle/>
          <a:p>
            <a:r>
              <a:rPr lang="en-GB" sz="2000" dirty="0">
                <a:latin typeface="Aharoni" panose="02010803020104030203" pitchFamily="2" charset="-79"/>
                <a:cs typeface="Aharoni" panose="02010803020104030203" pitchFamily="2" charset="-79"/>
              </a:rPr>
              <a:t>Training is a management skill that’s required by HR Professionals. Organizations need training to know the drive and meaning.</a:t>
            </a:r>
          </a:p>
          <a:p>
            <a:r>
              <a:rPr lang="en-GB" sz="2000" dirty="0">
                <a:latin typeface="Aharoni" panose="02010803020104030203" pitchFamily="2" charset="-79"/>
                <a:cs typeface="Aharoni" panose="02010803020104030203" pitchFamily="2" charset="-79"/>
              </a:rPr>
              <a:t>The importance of training delivers information for the new comers. It attains learning about new things its a chance for the work to give feedback and get feedback to progress.</a:t>
            </a:r>
          </a:p>
        </p:txBody>
      </p:sp>
      <p:sp>
        <p:nvSpPr>
          <p:cNvPr id="4" name="TextBox 3">
            <a:extLst>
              <a:ext uri="{FF2B5EF4-FFF2-40B4-BE49-F238E27FC236}">
                <a16:creationId xmlns:a16="http://schemas.microsoft.com/office/drawing/2014/main" id="{59991937-0DB0-4BF5-B31A-292ACBE17A26}"/>
              </a:ext>
            </a:extLst>
          </p:cNvPr>
          <p:cNvSpPr txBox="1"/>
          <p:nvPr/>
        </p:nvSpPr>
        <p:spPr>
          <a:xfrm>
            <a:off x="312235" y="3981177"/>
            <a:ext cx="7359805" cy="1200329"/>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Benefits of Training is to make sure the trainees study something they smear to their job. The systematic method to training is to identify what they must know before they can achieve what they should know, to improve the performance.</a:t>
            </a:r>
          </a:p>
        </p:txBody>
      </p:sp>
      <p:sp>
        <p:nvSpPr>
          <p:cNvPr id="5" name="TextBox 4">
            <a:extLst>
              <a:ext uri="{FF2B5EF4-FFF2-40B4-BE49-F238E27FC236}">
                <a16:creationId xmlns:a16="http://schemas.microsoft.com/office/drawing/2014/main" id="{73A8030C-6B62-4CC3-9A1F-ACC9160B8E2C}"/>
              </a:ext>
            </a:extLst>
          </p:cNvPr>
          <p:cNvSpPr txBox="1"/>
          <p:nvPr/>
        </p:nvSpPr>
        <p:spPr>
          <a:xfrm>
            <a:off x="7672040" y="1347713"/>
            <a:ext cx="3992136" cy="4401205"/>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The steps in the training process is </a:t>
            </a:r>
          </a:p>
          <a:p>
            <a:r>
              <a:rPr lang="en-GB" sz="2000" dirty="0">
                <a:latin typeface="Aharoni" panose="02010803020104030203" pitchFamily="2" charset="-79"/>
                <a:cs typeface="Aharoni" panose="02010803020104030203" pitchFamily="2" charset="-79"/>
              </a:rPr>
              <a:t>Measuring training needs.</a:t>
            </a:r>
          </a:p>
          <a:p>
            <a:r>
              <a:rPr lang="en-GB" sz="2000" dirty="0">
                <a:latin typeface="Aharoni" panose="02010803020104030203" pitchFamily="2" charset="-79"/>
                <a:cs typeface="Aharoni" panose="02010803020104030203" pitchFamily="2" charset="-79"/>
              </a:rPr>
              <a:t>Formulating training plan</a:t>
            </a:r>
          </a:p>
          <a:p>
            <a:r>
              <a:rPr lang="en-GB" sz="2000" dirty="0">
                <a:latin typeface="Aharoni" panose="02010803020104030203" pitchFamily="2" charset="-79"/>
                <a:cs typeface="Aharoni" panose="02010803020104030203" pitchFamily="2" charset="-79"/>
              </a:rPr>
              <a:t>Postulating training purposes</a:t>
            </a:r>
          </a:p>
          <a:p>
            <a:r>
              <a:rPr lang="en-GB" sz="2000" dirty="0">
                <a:latin typeface="Aharoni" panose="02010803020104030203" pitchFamily="2" charset="-79"/>
                <a:cs typeface="Aharoni" panose="02010803020104030203" pitchFamily="2" charset="-79"/>
              </a:rPr>
              <a:t>Scheming the training package</a:t>
            </a:r>
          </a:p>
          <a:p>
            <a:r>
              <a:rPr lang="en-GB" sz="2000" dirty="0">
                <a:latin typeface="Aharoni" panose="02010803020104030203" pitchFamily="2" charset="-79"/>
                <a:cs typeface="Aharoni" panose="02010803020104030203" pitchFamily="2" charset="-79"/>
              </a:rPr>
              <a:t>Choosing the instructional approaches</a:t>
            </a:r>
          </a:p>
          <a:p>
            <a:r>
              <a:rPr lang="en-GB" sz="2000" dirty="0">
                <a:latin typeface="Aharoni" panose="02010803020104030203" pitchFamily="2" charset="-79"/>
                <a:cs typeface="Aharoni" panose="02010803020104030203" pitchFamily="2" charset="-79"/>
              </a:rPr>
              <a:t>Implementation the training plan</a:t>
            </a:r>
          </a:p>
          <a:p>
            <a:r>
              <a:rPr lang="en-GB" sz="2000" dirty="0">
                <a:latin typeface="Aharoni" panose="02010803020104030203" pitchFamily="2" charset="-79"/>
                <a:cs typeface="Aharoni" panose="02010803020104030203" pitchFamily="2" charset="-79"/>
              </a:rPr>
              <a:t>Applying the training package</a:t>
            </a:r>
          </a:p>
          <a:p>
            <a:r>
              <a:rPr lang="en-GB" sz="2000" dirty="0">
                <a:latin typeface="Aharoni" panose="02010803020104030203" pitchFamily="2" charset="-79"/>
                <a:cs typeface="Aharoni" panose="02010803020104030203" pitchFamily="2" charset="-79"/>
              </a:rPr>
              <a:t>Assessing the training program</a:t>
            </a:r>
          </a:p>
          <a:p>
            <a:r>
              <a:rPr lang="en-GB" sz="2000" dirty="0">
                <a:latin typeface="Aharoni" panose="02010803020104030203" pitchFamily="2" charset="-79"/>
                <a:cs typeface="Aharoni" panose="02010803020104030203" pitchFamily="2" charset="-79"/>
              </a:rPr>
              <a:t>Estimating the training</a:t>
            </a:r>
          </a:p>
          <a:p>
            <a:r>
              <a:rPr lang="en-GB" sz="2000" dirty="0">
                <a:latin typeface="Aharoni" panose="02010803020104030203" pitchFamily="2" charset="-79"/>
                <a:cs typeface="Aharoni" panose="02010803020104030203" pitchFamily="2" charset="-79"/>
              </a:rPr>
              <a:t>Forecasting future training</a:t>
            </a:r>
          </a:p>
        </p:txBody>
      </p:sp>
    </p:spTree>
    <p:extLst>
      <p:ext uri="{BB962C8B-B14F-4D97-AF65-F5344CB8AC3E}">
        <p14:creationId xmlns:p14="http://schemas.microsoft.com/office/powerpoint/2010/main" val="3040971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250B-9D1C-4A88-9F6D-61D69F260E5C}"/>
              </a:ext>
            </a:extLst>
          </p:cNvPr>
          <p:cNvSpPr>
            <a:spLocks noGrp="1"/>
          </p:cNvSpPr>
          <p:nvPr>
            <p:ph type="ctrTitle"/>
          </p:nvPr>
        </p:nvSpPr>
        <p:spPr>
          <a:xfrm>
            <a:off x="-505522" y="0"/>
            <a:ext cx="9144000" cy="1828800"/>
          </a:xfrm>
        </p:spPr>
        <p:txBody>
          <a:bodyPr/>
          <a:lstStyle/>
          <a:p>
            <a:r>
              <a:rPr lang="en-GB" dirty="0"/>
              <a:t>The Talent Management Model</a:t>
            </a:r>
          </a:p>
        </p:txBody>
      </p:sp>
      <p:sp>
        <p:nvSpPr>
          <p:cNvPr id="3" name="Subtitle 2">
            <a:extLst>
              <a:ext uri="{FF2B5EF4-FFF2-40B4-BE49-F238E27FC236}">
                <a16:creationId xmlns:a16="http://schemas.microsoft.com/office/drawing/2014/main" id="{BF40B588-F5D2-473D-8E28-800895BF0EE1}"/>
              </a:ext>
            </a:extLst>
          </p:cNvPr>
          <p:cNvSpPr>
            <a:spLocks noGrp="1"/>
          </p:cNvSpPr>
          <p:nvPr>
            <p:ph type="subTitle" idx="1"/>
          </p:nvPr>
        </p:nvSpPr>
        <p:spPr>
          <a:xfrm>
            <a:off x="-118948" y="1737039"/>
            <a:ext cx="5010616" cy="1600200"/>
          </a:xfrm>
        </p:spPr>
        <p:txBody>
          <a:bodyPr>
            <a:noAutofit/>
          </a:bodyPr>
          <a:lstStyle/>
          <a:p>
            <a:r>
              <a:rPr lang="en-GB" sz="2000" dirty="0">
                <a:latin typeface="Aharoni" panose="02010803020104030203" pitchFamily="2" charset="-79"/>
                <a:cs typeface="Aharoni" panose="02010803020104030203" pitchFamily="2" charset="-79"/>
              </a:rPr>
              <a:t>The Talent management models can help understand the HR officers role because it includes planning. As a talent manager you have to pursue talent with correct skills and knowledge. Precise planning assesses present employees for the organisation</a:t>
            </a:r>
          </a:p>
        </p:txBody>
      </p:sp>
      <p:sp>
        <p:nvSpPr>
          <p:cNvPr id="4" name="TextBox 3">
            <a:extLst>
              <a:ext uri="{FF2B5EF4-FFF2-40B4-BE49-F238E27FC236}">
                <a16:creationId xmlns:a16="http://schemas.microsoft.com/office/drawing/2014/main" id="{80C06EC9-FA03-4633-90C4-24AF94C2AC43}"/>
              </a:ext>
            </a:extLst>
          </p:cNvPr>
          <p:cNvSpPr txBox="1"/>
          <p:nvPr/>
        </p:nvSpPr>
        <p:spPr>
          <a:xfrm>
            <a:off x="200722" y="3934599"/>
            <a:ext cx="3865756" cy="2554545"/>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Second step is attracting , this means’ meaningful needs that will be wanted for the employees to income. A talent manager has to transmit all actions and avoid demotivation therefore sufficient staff is vital</a:t>
            </a:r>
          </a:p>
        </p:txBody>
      </p:sp>
      <p:sp>
        <p:nvSpPr>
          <p:cNvPr id="5" name="TextBox 4">
            <a:extLst>
              <a:ext uri="{FF2B5EF4-FFF2-40B4-BE49-F238E27FC236}">
                <a16:creationId xmlns:a16="http://schemas.microsoft.com/office/drawing/2014/main" id="{E1BEDD52-9944-46A0-AA35-06976414F243}"/>
              </a:ext>
            </a:extLst>
          </p:cNvPr>
          <p:cNvSpPr txBox="1"/>
          <p:nvPr/>
        </p:nvSpPr>
        <p:spPr>
          <a:xfrm>
            <a:off x="4841701" y="1940513"/>
            <a:ext cx="3746810" cy="2308324"/>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Third step is a development plan for employees, this is recognising roles where employees can increase their skills to achieve challenges facing the organization this is why motivation is very important.</a:t>
            </a:r>
          </a:p>
        </p:txBody>
      </p:sp>
      <p:sp>
        <p:nvSpPr>
          <p:cNvPr id="6" name="TextBox 5">
            <a:extLst>
              <a:ext uri="{FF2B5EF4-FFF2-40B4-BE49-F238E27FC236}">
                <a16:creationId xmlns:a16="http://schemas.microsoft.com/office/drawing/2014/main" id="{D43DAE89-DCF9-4FAE-854B-64E4D3FB3AA7}"/>
              </a:ext>
            </a:extLst>
          </p:cNvPr>
          <p:cNvSpPr txBox="1"/>
          <p:nvPr/>
        </p:nvSpPr>
        <p:spPr>
          <a:xfrm>
            <a:off x="4531962" y="4360550"/>
            <a:ext cx="4649210" cy="2554545"/>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Retaining, is the next step which requires creating a good atmosphere at work , so that they can stay working at the group for the long-term. With training staffs so they can have a career to make, also by compensation, this can be attained</a:t>
            </a:r>
          </a:p>
        </p:txBody>
      </p:sp>
      <p:sp>
        <p:nvSpPr>
          <p:cNvPr id="7" name="TextBox 6">
            <a:extLst>
              <a:ext uri="{FF2B5EF4-FFF2-40B4-BE49-F238E27FC236}">
                <a16:creationId xmlns:a16="http://schemas.microsoft.com/office/drawing/2014/main" id="{A5897F2E-392A-4930-9F5C-B20D6C3697DF}"/>
              </a:ext>
            </a:extLst>
          </p:cNvPr>
          <p:cNvSpPr txBox="1"/>
          <p:nvPr/>
        </p:nvSpPr>
        <p:spPr>
          <a:xfrm>
            <a:off x="9027127" y="2135255"/>
            <a:ext cx="3025698" cy="2862322"/>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Last step is transitioning , this means you have to plot the employees changes to their knowledge in the organisation, encouraging employees for example</a:t>
            </a:r>
          </a:p>
        </p:txBody>
      </p:sp>
    </p:spTree>
    <p:extLst>
      <p:ext uri="{BB962C8B-B14F-4D97-AF65-F5344CB8AC3E}">
        <p14:creationId xmlns:p14="http://schemas.microsoft.com/office/powerpoint/2010/main" val="1510394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0BD1-3E29-4574-8A68-EB7291A42506}"/>
              </a:ext>
            </a:extLst>
          </p:cNvPr>
          <p:cNvSpPr>
            <a:spLocks noGrp="1"/>
          </p:cNvSpPr>
          <p:nvPr>
            <p:ph type="ctrTitle"/>
          </p:nvPr>
        </p:nvSpPr>
        <p:spPr>
          <a:xfrm>
            <a:off x="185854" y="207963"/>
            <a:ext cx="5300546" cy="929461"/>
          </a:xfrm>
        </p:spPr>
        <p:txBody>
          <a:bodyPr/>
          <a:lstStyle/>
          <a:p>
            <a:r>
              <a:rPr lang="en-GB" dirty="0"/>
              <a:t>Method </a:t>
            </a:r>
          </a:p>
        </p:txBody>
      </p:sp>
      <p:sp>
        <p:nvSpPr>
          <p:cNvPr id="3" name="Subtitle 2">
            <a:extLst>
              <a:ext uri="{FF2B5EF4-FFF2-40B4-BE49-F238E27FC236}">
                <a16:creationId xmlns:a16="http://schemas.microsoft.com/office/drawing/2014/main" id="{1146B6A9-51F3-40D4-9F98-17B12722596B}"/>
              </a:ext>
            </a:extLst>
          </p:cNvPr>
          <p:cNvSpPr>
            <a:spLocks noGrp="1"/>
          </p:cNvSpPr>
          <p:nvPr>
            <p:ph type="subTitle" idx="1"/>
          </p:nvPr>
        </p:nvSpPr>
        <p:spPr>
          <a:xfrm>
            <a:off x="1524000" y="1304887"/>
            <a:ext cx="9144000" cy="1655762"/>
          </a:xfrm>
        </p:spPr>
        <p:txBody>
          <a:bodyPr>
            <a:noAutofit/>
          </a:bodyPr>
          <a:lstStyle/>
          <a:p>
            <a:r>
              <a:rPr lang="en-GB" sz="2000" dirty="0">
                <a:latin typeface="Aharoni" panose="02010803020104030203" pitchFamily="2" charset="-79"/>
                <a:cs typeface="Aharoni" panose="02010803020104030203" pitchFamily="2" charset="-79"/>
              </a:rPr>
              <a:t>MBO (Management BY Objectives) method is a method that will benefit for someone who want to be in the HR Department. This method is by looking at the organisations objectives, then setting objectives for the employees once you’ve achieved the first step for the organisation.</a:t>
            </a:r>
          </a:p>
          <a:p>
            <a:r>
              <a:rPr lang="en-GB" sz="2000" dirty="0">
                <a:latin typeface="Aharoni" panose="02010803020104030203" pitchFamily="2" charset="-79"/>
                <a:cs typeface="Aharoni" panose="02010803020104030203" pitchFamily="2" charset="-79"/>
              </a:rPr>
              <a:t>Monitoring the employees or monitoring in general helps you see the performance. This is where Performance management comes in, and how to approach this by coaching discussions, within the organization, will help the company be able to work and want to work sufficiently. Evaluating effectively is very important , with the right behaviour knowing how to, communication skills, listening skills, and even giving the employees a voice, will help them improve including the leaders</a:t>
            </a:r>
            <a:r>
              <a:rPr lang="en-GB" sz="2000" dirty="0"/>
              <a:t>.</a:t>
            </a:r>
          </a:p>
          <a:p>
            <a:r>
              <a:rPr lang="en-GB" sz="2000" dirty="0">
                <a:latin typeface="Aharoni" panose="02010803020104030203" pitchFamily="2" charset="-79"/>
                <a:cs typeface="Aharoni" panose="02010803020104030203" pitchFamily="2" charset="-79"/>
              </a:rPr>
              <a:t>Lastly the reward which is important this method because it will give individuals motivation, wanting them to even do better because they know the reward. Performance appraisal</a:t>
            </a:r>
          </a:p>
        </p:txBody>
      </p:sp>
    </p:spTree>
    <p:extLst>
      <p:ext uri="{BB962C8B-B14F-4D97-AF65-F5344CB8AC3E}">
        <p14:creationId xmlns:p14="http://schemas.microsoft.com/office/powerpoint/2010/main" val="3585177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8D6D8-071A-4D77-A0B5-C4C94C16F5A9}"/>
              </a:ext>
            </a:extLst>
          </p:cNvPr>
          <p:cNvSpPr>
            <a:spLocks noGrp="1"/>
          </p:cNvSpPr>
          <p:nvPr>
            <p:ph type="ctrTitle"/>
          </p:nvPr>
        </p:nvSpPr>
        <p:spPr>
          <a:xfrm>
            <a:off x="-1865971" y="-288561"/>
            <a:ext cx="7961971" cy="1003610"/>
          </a:xfrm>
        </p:spPr>
        <p:txBody>
          <a:bodyPr>
            <a:normAutofit/>
          </a:bodyPr>
          <a:lstStyle/>
          <a:p>
            <a:r>
              <a:rPr lang="en-GB" sz="3200" dirty="0"/>
              <a:t>Theory and Overall </a:t>
            </a:r>
          </a:p>
        </p:txBody>
      </p:sp>
      <p:sp>
        <p:nvSpPr>
          <p:cNvPr id="3" name="Subtitle 2">
            <a:extLst>
              <a:ext uri="{FF2B5EF4-FFF2-40B4-BE49-F238E27FC236}">
                <a16:creationId xmlns:a16="http://schemas.microsoft.com/office/drawing/2014/main" id="{8E90DF9A-688B-4112-9A03-DCA6C797C3CA}"/>
              </a:ext>
            </a:extLst>
          </p:cNvPr>
          <p:cNvSpPr>
            <a:spLocks noGrp="1"/>
          </p:cNvSpPr>
          <p:nvPr>
            <p:ph type="subTitle" idx="1"/>
          </p:nvPr>
        </p:nvSpPr>
        <p:spPr>
          <a:xfrm>
            <a:off x="89209" y="801778"/>
            <a:ext cx="4051610" cy="4795024"/>
          </a:xfrm>
        </p:spPr>
        <p:txBody>
          <a:bodyPr>
            <a:normAutofit/>
          </a:bodyPr>
          <a:lstStyle/>
          <a:p>
            <a:r>
              <a:rPr lang="en-GB" sz="1600" dirty="0">
                <a:latin typeface="Aharoni" panose="02010803020104030203" pitchFamily="2" charset="-79"/>
                <a:cs typeface="Aharoni" panose="02010803020104030203" pitchFamily="2" charset="-79"/>
              </a:rPr>
              <a:t>The System Theory emphasises that ‘….organizational success relies on interaction interrelations and interdependence between ‘different subsystem’. The systems theory is a way to examine and think about establishments , therefore because there are department individuals, units, and amenities this is measured as component systems, this means that a management team shouldn't treat employees different or less than it means that we all have to work together as it states ‘in harmony</a:t>
            </a:r>
            <a:r>
              <a:rPr lang="en-GB" sz="1800" dirty="0">
                <a:latin typeface="Aharoni" panose="02010803020104030203" pitchFamily="2" charset="-79"/>
                <a:cs typeface="Aharoni" panose="02010803020104030203" pitchFamily="2" charset="-79"/>
              </a:rPr>
              <a:t>’.</a:t>
            </a:r>
          </a:p>
        </p:txBody>
      </p:sp>
      <p:sp>
        <p:nvSpPr>
          <p:cNvPr id="6" name="TextBox 5">
            <a:extLst>
              <a:ext uri="{FF2B5EF4-FFF2-40B4-BE49-F238E27FC236}">
                <a16:creationId xmlns:a16="http://schemas.microsoft.com/office/drawing/2014/main" id="{4351BC36-2F8D-4DBC-A5BB-5E825EF9FB8B}"/>
              </a:ext>
            </a:extLst>
          </p:cNvPr>
          <p:cNvSpPr txBox="1"/>
          <p:nvPr/>
        </p:nvSpPr>
        <p:spPr>
          <a:xfrm>
            <a:off x="4140819" y="735456"/>
            <a:ext cx="5932449" cy="3323987"/>
          </a:xfrm>
          <a:prstGeom prst="rect">
            <a:avLst/>
          </a:prstGeom>
          <a:noFill/>
        </p:spPr>
        <p:txBody>
          <a:bodyPr wrap="square" rtlCol="0">
            <a:spAutoFit/>
          </a:bodyPr>
          <a:lstStyle/>
          <a:p>
            <a:r>
              <a:rPr kumimoji="0" lang="en-GB" sz="1400" b="0" i="0" u="none" strike="noStrike" kern="1200" cap="none" spc="0" normalizeH="0" baseline="0" noProof="0" dirty="0">
                <a:ln>
                  <a:noFill/>
                </a:ln>
                <a:solidFill>
                  <a:prstClr val="black"/>
                </a:solidFill>
                <a:effectLst/>
                <a:uLnTx/>
                <a:uFillTx/>
                <a:latin typeface="Aharoni" panose="02010803020104030203" pitchFamily="2" charset="-79"/>
                <a:ea typeface="+mn-ea"/>
                <a:cs typeface="Aharoni" panose="02010803020104030203" pitchFamily="2" charset="-79"/>
              </a:rPr>
              <a:t>Overall, my overview as a HR officers role requires knowing how to develop, suggest and how to implement rules making it make sense with how to use it to an organization. This roles goal is to make sure that training and development chances are accessible toco-workers to motivate their performance</a:t>
            </a:r>
            <a:r>
              <a:rPr lang="en-GB" sz="1400" dirty="0">
                <a:solidFill>
                  <a:prstClr val="black"/>
                </a:solidFill>
                <a:latin typeface="Aharoni" panose="02010803020104030203" pitchFamily="2" charset="-79"/>
                <a:cs typeface="Aharoni" panose="02010803020104030203" pitchFamily="2" charset="-79"/>
              </a:rPr>
              <a:t>. Meet aims. This means they have to value the team the fellow individuals with departments, making sure line managers can comprehend the rules and regulations. Sharing equality and uniqueness in the company.</a:t>
            </a:r>
          </a:p>
          <a:p>
            <a:r>
              <a:rPr kumimoji="0" lang="en-GB" sz="1400" b="0" i="0" u="none" strike="noStrike" kern="1200" cap="none" spc="0" normalizeH="0" baseline="0" noProof="0" dirty="0">
                <a:ln>
                  <a:noFill/>
                </a:ln>
                <a:solidFill>
                  <a:prstClr val="black"/>
                </a:solidFill>
                <a:effectLst/>
                <a:uLnTx/>
                <a:uFillTx/>
                <a:latin typeface="Aharoni" panose="02010803020104030203" pitchFamily="2" charset="-79"/>
                <a:ea typeface="+mn-ea"/>
                <a:cs typeface="Aharoni" panose="02010803020104030203" pitchFamily="2" charset="-79"/>
              </a:rPr>
              <a:t>Working a range of people that work in rules and regulations like health and safety, selecting staff, </a:t>
            </a:r>
            <a:r>
              <a:rPr lang="en-GB" sz="1400" dirty="0">
                <a:solidFill>
                  <a:prstClr val="black"/>
                </a:solidFill>
                <a:latin typeface="Aharoni" panose="02010803020104030203" pitchFamily="2" charset="-79"/>
                <a:cs typeface="Aharoni" panose="02010803020104030203" pitchFamily="2" charset="-79"/>
              </a:rPr>
              <a:t>reviewing applications and interviewing the candidates. Growing taking action with ideas, compensation, making deals with colleagues, coping with grievances and disciplinary measures, having a plan strategy, when you want a long term team, providing training ,even for new comers, and managers too.</a:t>
            </a:r>
            <a:endParaRPr kumimoji="0" lang="en-GB" sz="1400" b="0" i="0" u="none" strike="noStrike" kern="1200" cap="none" spc="0" normalizeH="0" baseline="0" noProof="0" dirty="0">
              <a:ln>
                <a:noFill/>
              </a:ln>
              <a:solidFill>
                <a:prstClr val="black"/>
              </a:solidFill>
              <a:effectLst/>
              <a:uLnTx/>
              <a:uFillTx/>
              <a:latin typeface="Aharoni" panose="02010803020104030203" pitchFamily="2" charset="-79"/>
              <a:ea typeface="+mn-ea"/>
              <a:cs typeface="Aharoni" panose="02010803020104030203" pitchFamily="2" charset="-79"/>
            </a:endParaRPr>
          </a:p>
        </p:txBody>
      </p:sp>
      <p:sp>
        <p:nvSpPr>
          <p:cNvPr id="7" name="TextBox 6">
            <a:extLst>
              <a:ext uri="{FF2B5EF4-FFF2-40B4-BE49-F238E27FC236}">
                <a16:creationId xmlns:a16="http://schemas.microsoft.com/office/drawing/2014/main" id="{CFDBCC7B-E17F-47A2-B0E3-4087FF6813D5}"/>
              </a:ext>
            </a:extLst>
          </p:cNvPr>
          <p:cNvSpPr txBox="1"/>
          <p:nvPr/>
        </p:nvSpPr>
        <p:spPr>
          <a:xfrm>
            <a:off x="464696" y="3995678"/>
            <a:ext cx="10733810" cy="2800767"/>
          </a:xfrm>
          <a:prstGeom prst="rect">
            <a:avLst/>
          </a:prstGeom>
          <a:noFill/>
        </p:spPr>
        <p:txBody>
          <a:bodyPr wrap="square" rtlCol="0">
            <a:spAutoFit/>
          </a:bodyPr>
          <a:lstStyle/>
          <a:p>
            <a:r>
              <a:rPr lang="en-GB" sz="1600" dirty="0">
                <a:latin typeface="Aharoni" panose="02010803020104030203" pitchFamily="2" charset="-79"/>
                <a:cs typeface="Aharoni" panose="02010803020104030203" pitchFamily="2" charset="-79"/>
              </a:rPr>
              <a:t>The benefits of training and development is easily accessible with knowing the expectations first. This is beneficial for employees with the training provided whether they leave a company or not they have gained knowledge, therefore they have a career. It motivates them to the point where they can be brilliant in their role they get a promotion, an award. The benefits to the organisation is that they can have loyal people in their company but for as a HR you are gaining a skill, expanding your knowledge and knowing how to behave in a manner towards your employers. This is discipline both for the managers and employee. This benefits HR professionals to be able to even self evaluate themselves as managers to see if they are also playing their role and if they are satisfying their employees. Employees cannot move forward if the manager does not succeed in meeting the expectations as HR in a company, and in order for the company to be long term, the pressure is more on the hr departments/ managers to operate correct before the employee do the same.</a:t>
            </a:r>
          </a:p>
        </p:txBody>
      </p:sp>
    </p:spTree>
    <p:extLst>
      <p:ext uri="{BB962C8B-B14F-4D97-AF65-F5344CB8AC3E}">
        <p14:creationId xmlns:p14="http://schemas.microsoft.com/office/powerpoint/2010/main" val="2621070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83B12-967B-4736-8CBB-EDC97797C2CB}"/>
              </a:ext>
            </a:extLst>
          </p:cNvPr>
          <p:cNvSpPr>
            <a:spLocks noGrp="1"/>
          </p:cNvSpPr>
          <p:nvPr>
            <p:ph type="ctrTitle"/>
          </p:nvPr>
        </p:nvSpPr>
        <p:spPr>
          <a:xfrm>
            <a:off x="-639337" y="163358"/>
            <a:ext cx="8355980" cy="907159"/>
          </a:xfrm>
        </p:spPr>
        <p:txBody>
          <a:bodyPr>
            <a:normAutofit fontScale="90000"/>
          </a:bodyPr>
          <a:lstStyle/>
          <a:p>
            <a:r>
              <a:rPr lang="en-GB" dirty="0"/>
              <a:t>Appendix</a:t>
            </a:r>
          </a:p>
        </p:txBody>
      </p:sp>
      <p:sp>
        <p:nvSpPr>
          <p:cNvPr id="3" name="Subtitle 2">
            <a:extLst>
              <a:ext uri="{FF2B5EF4-FFF2-40B4-BE49-F238E27FC236}">
                <a16:creationId xmlns:a16="http://schemas.microsoft.com/office/drawing/2014/main" id="{B1724EFB-A977-40E4-8615-707693504C9E}"/>
              </a:ext>
            </a:extLst>
          </p:cNvPr>
          <p:cNvSpPr>
            <a:spLocks noGrp="1"/>
          </p:cNvSpPr>
          <p:nvPr>
            <p:ph type="subTitle" idx="1"/>
          </p:nvPr>
        </p:nvSpPr>
        <p:spPr>
          <a:xfrm>
            <a:off x="1524000" y="1851491"/>
            <a:ext cx="9144000" cy="1655762"/>
          </a:xfrm>
        </p:spPr>
        <p:txBody>
          <a:bodyPr/>
          <a:lstStyle/>
          <a:p>
            <a:r>
              <a:rPr lang="en-GB" dirty="0">
                <a:hlinkClick r:id="rId2" action="ppaction://hlinkfile"/>
              </a:rPr>
              <a:t>file:///C:/Users/Asanda/Downloads/cam%20scan%202022.pdf</a:t>
            </a:r>
            <a:endParaRPr lang="en-GB" dirty="0"/>
          </a:p>
          <a:p>
            <a:r>
              <a:rPr lang="en-GB" dirty="0">
                <a:hlinkClick r:id="rId3"/>
              </a:rPr>
              <a:t>https://mail.google.com/mail/u/0?ui=2&amp;ik=3e94ecc5fb&amp;attid=0.1.1&amp;permmsgid=msg-f:1721155281153095283&amp;th=17e2c59bf06af673&amp;view=att&amp;disp=inline</a:t>
            </a:r>
            <a:endParaRPr lang="en-GB" dirty="0"/>
          </a:p>
          <a:p>
            <a:endParaRPr lang="en-GB" dirty="0"/>
          </a:p>
        </p:txBody>
      </p:sp>
    </p:spTree>
    <p:extLst>
      <p:ext uri="{BB962C8B-B14F-4D97-AF65-F5344CB8AC3E}">
        <p14:creationId xmlns:p14="http://schemas.microsoft.com/office/powerpoint/2010/main" val="3221883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621-DDDA-418D-BDA1-D29AD26FE20D}"/>
              </a:ext>
            </a:extLst>
          </p:cNvPr>
          <p:cNvSpPr>
            <a:spLocks noGrp="1"/>
          </p:cNvSpPr>
          <p:nvPr>
            <p:ph type="ctrTitle"/>
          </p:nvPr>
        </p:nvSpPr>
        <p:spPr>
          <a:xfrm>
            <a:off x="-245327" y="0"/>
            <a:ext cx="7352371" cy="751042"/>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0EF2F78C-1437-401E-B60B-247A99D7E76C}"/>
              </a:ext>
            </a:extLst>
          </p:cNvPr>
          <p:cNvSpPr>
            <a:spLocks noGrp="1"/>
          </p:cNvSpPr>
          <p:nvPr>
            <p:ph type="subTitle" idx="1"/>
          </p:nvPr>
        </p:nvSpPr>
        <p:spPr>
          <a:xfrm>
            <a:off x="1524000" y="1494263"/>
            <a:ext cx="9144000" cy="3763537"/>
          </a:xfrm>
        </p:spPr>
        <p:txBody>
          <a:bodyPr>
            <a:normAutofit fontScale="62500" lnSpcReduction="20000"/>
          </a:bodyPr>
          <a:lstStyle/>
          <a:p>
            <a:endParaRPr lang="en-GB" dirty="0"/>
          </a:p>
          <a:p>
            <a:r>
              <a:rPr lang="en-GB" dirty="0">
                <a:hlinkClick r:id="rId2"/>
              </a:rPr>
              <a:t>https://www.shrm.org/resourcesandtools/hr-topics/employee-relations/pages/talent-management-trends.aspx</a:t>
            </a:r>
          </a:p>
          <a:p>
            <a:endParaRPr lang="en-GB" dirty="0">
              <a:hlinkClick r:id="rId2"/>
            </a:endParaRPr>
          </a:p>
          <a:p>
            <a:r>
              <a:rPr lang="en-GB" dirty="0">
                <a:hlinkClick r:id="rId2"/>
              </a:rPr>
              <a:t>https://www.valamis.com/hub/talent-management</a:t>
            </a:r>
            <a:endParaRPr lang="en-GB" dirty="0"/>
          </a:p>
          <a:p>
            <a:endParaRPr lang="en-GB" dirty="0"/>
          </a:p>
          <a:p>
            <a:r>
              <a:rPr lang="en-GB" dirty="0">
                <a:hlinkClick r:id="rId3"/>
              </a:rPr>
              <a:t>https://expertprogrammanagement.com/2017/11/management-by-objectives/</a:t>
            </a:r>
            <a:endParaRPr lang="en-GB" dirty="0"/>
          </a:p>
          <a:p>
            <a:endParaRPr lang="en-GB" dirty="0"/>
          </a:p>
          <a:p>
            <a:endParaRPr lang="en-GB" dirty="0"/>
          </a:p>
          <a:p>
            <a:r>
              <a:rPr lang="en-GB" dirty="0">
                <a:hlinkClick r:id="rId2"/>
              </a:rPr>
              <a:t>https://www.valamis.com/hub/talent-management</a:t>
            </a:r>
            <a:endParaRPr lang="en-GB" dirty="0"/>
          </a:p>
          <a:p>
            <a:endParaRPr lang="en-GB" dirty="0"/>
          </a:p>
          <a:p>
            <a:endParaRPr lang="en-GB" dirty="0"/>
          </a:p>
          <a:p>
            <a:r>
              <a:rPr lang="en-GB" dirty="0">
                <a:hlinkClick r:id="rId4"/>
              </a:rPr>
              <a:t>https://smallbusiness.chron.com/relationship-between-systems-theory-employee-relations-22465.html</a:t>
            </a:r>
            <a:endParaRPr lang="en-GB" dirty="0"/>
          </a:p>
          <a:p>
            <a:endParaRPr lang="en-GB" dirty="0"/>
          </a:p>
        </p:txBody>
      </p:sp>
    </p:spTree>
    <p:extLst>
      <p:ext uri="{BB962C8B-B14F-4D97-AF65-F5344CB8AC3E}">
        <p14:creationId xmlns:p14="http://schemas.microsoft.com/office/powerpoint/2010/main" val="7828448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08BD5CFAA29A6429953344E4CFC2BF3" ma:contentTypeVersion="0" ma:contentTypeDescription="Create a new document." ma:contentTypeScope="" ma:versionID="2230c69babc287de6a3285577127638c">
  <xsd:schema xmlns:xsd="http://www.w3.org/2001/XMLSchema" xmlns:xs="http://www.w3.org/2001/XMLSchema" xmlns:p="http://schemas.microsoft.com/office/2006/metadata/properties" targetNamespace="http://schemas.microsoft.com/office/2006/metadata/properties" ma:root="true" ma:fieldsID="2ee87323f7271ee8870967f2018997fa">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159B560-D538-4873-A776-C5E21BEBF5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49DAC12B-5ED2-47F3-904E-EE09798348B2}">
  <ds:schemaRefs>
    <ds:schemaRef ds:uri="http://schemas.microsoft.com/sharepoint/v3/contenttype/forms"/>
  </ds:schemaRefs>
</ds:datastoreItem>
</file>

<file path=customXml/itemProps3.xml><?xml version="1.0" encoding="utf-8"?>
<ds:datastoreItem xmlns:ds="http://schemas.openxmlformats.org/officeDocument/2006/customXml" ds:itemID="{47A2894A-3B52-4AB9-BB07-4129E8DFB8DC}">
  <ds:schemaRefs>
    <ds:schemaRef ds:uri="http://purl.org/dc/terms/"/>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www.w3.org/XML/1998/namespace"/>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284</TotalTime>
  <Words>1655</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Aharoni</vt:lpstr>
      <vt:lpstr>Arial</vt:lpstr>
      <vt:lpstr>Calibri</vt:lpstr>
      <vt:lpstr>Calibri Light</vt:lpstr>
      <vt:lpstr>Office Theme</vt:lpstr>
      <vt:lpstr>Training and development  needs for a HR officer</vt:lpstr>
      <vt:lpstr>Knowledge required by HR Professionals MOTIVATION</vt:lpstr>
      <vt:lpstr>Skills and Needs required by HR Professionals </vt:lpstr>
      <vt:lpstr>Behaviour needs Required by HR Professionals</vt:lpstr>
      <vt:lpstr>Training and Development</vt:lpstr>
      <vt:lpstr>The Talent Management Model</vt:lpstr>
      <vt:lpstr>Method </vt:lpstr>
      <vt:lpstr>Theory and Overall </vt:lpstr>
      <vt:lpstr>Appendix</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Asanda Jezile</dc:creator>
  <cp:lastModifiedBy>Pamella Jezile</cp:lastModifiedBy>
  <cp:revision>2</cp:revision>
  <dcterms:created xsi:type="dcterms:W3CDTF">2022-01-05T19:01:23Z</dcterms:created>
  <dcterms:modified xsi:type="dcterms:W3CDTF">2022-01-05T23:46:18Z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0x010100C08BD5CFAA29A6429953344E4CFC2BF3</vt:lpwstr>
  </property>
</Properties>
</file>