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53464" autoAdjust="0"/>
  </p:normalViewPr>
  <p:slideViewPr>
    <p:cSldViewPr snapToGrid="0" snapToObjects="1">
      <p:cViewPr varScale="1">
        <p:scale>
          <a:sx n="97" d="100"/>
          <a:sy n="97" d="100"/>
        </p:scale>
        <p:origin x="115" y="-3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6975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15.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2F5D50"/>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2F5D50"/>
          </a:solidFill>
          <a:ln/>
        </p:spPr>
        <p:txBody>
          <a:bodyPr/>
          <a:lstStyle/>
          <a:p>
            <a:endParaRPr lang="en-GB"/>
          </a:p>
        </p:txBody>
      </p:sp>
      <p:sp>
        <p:nvSpPr>
          <p:cNvPr id="3" name="Shape 1"/>
          <p:cNvSpPr/>
          <p:nvPr/>
        </p:nvSpPr>
        <p:spPr>
          <a:xfrm>
            <a:off x="8778240" y="-2011680"/>
            <a:ext cx="5943600" cy="5943600"/>
          </a:xfrm>
          <a:prstGeom prst="ellipse">
            <a:avLst/>
          </a:prstGeom>
          <a:solidFill>
            <a:srgbClr val="20453B">
              <a:alpha val="65000"/>
            </a:srgbClr>
          </a:solidFill>
          <a:ln/>
        </p:spPr>
        <p:txBody>
          <a:bodyPr/>
          <a:lstStyle/>
          <a:p>
            <a:endParaRPr lang="en-GB"/>
          </a:p>
        </p:txBody>
      </p:sp>
      <p:sp>
        <p:nvSpPr>
          <p:cNvPr id="4" name="Shape 2"/>
          <p:cNvSpPr/>
          <p:nvPr/>
        </p:nvSpPr>
        <p:spPr>
          <a:xfrm>
            <a:off x="-2286000" y="4297680"/>
            <a:ext cx="5029200" cy="5029200"/>
          </a:xfrm>
          <a:prstGeom prst="ellipse">
            <a:avLst/>
          </a:prstGeom>
          <a:solidFill>
            <a:srgbClr val="84B59F">
              <a:alpha val="20000"/>
            </a:srgbClr>
          </a:solidFill>
          <a:ln/>
        </p:spPr>
        <p:txBody>
          <a:bodyPr/>
          <a:lstStyle/>
          <a:p>
            <a:endParaRPr lang="en-GB"/>
          </a:p>
        </p:txBody>
      </p:sp>
      <p:sp>
        <p:nvSpPr>
          <p:cNvPr id="5" name="Shape 3"/>
          <p:cNvSpPr/>
          <p:nvPr/>
        </p:nvSpPr>
        <p:spPr>
          <a:xfrm>
            <a:off x="548640" y="640080"/>
            <a:ext cx="822960" cy="822960"/>
          </a:xfrm>
          <a:prstGeom prst="ellipse">
            <a:avLst/>
          </a:prstGeom>
          <a:solidFill>
            <a:srgbClr val="20453B"/>
          </a:solidFill>
          <a:ln/>
        </p:spPr>
        <p:txBody>
          <a:bodyPr/>
          <a:lstStyle/>
          <a:p>
            <a:endParaRPr lang="en-GB"/>
          </a:p>
        </p:txBody>
      </p:sp>
      <p:pic>
        <p:nvPicPr>
          <p:cNvPr id="6" name="Image 0" descr="preencoded.png"/>
          <p:cNvPicPr>
            <a:picLocks noChangeAspect="1"/>
          </p:cNvPicPr>
          <p:nvPr/>
        </p:nvPicPr>
        <p:blipFill>
          <a:blip r:embed="rId3"/>
          <a:stretch>
            <a:fillRect/>
          </a:stretch>
        </p:blipFill>
        <p:spPr>
          <a:xfrm>
            <a:off x="655625" y="747065"/>
            <a:ext cx="608990" cy="608990"/>
          </a:xfrm>
          <a:prstGeom prst="rect">
            <a:avLst/>
          </a:prstGeom>
        </p:spPr>
      </p:pic>
      <p:sp>
        <p:nvSpPr>
          <p:cNvPr id="7" name="Shape 4"/>
          <p:cNvSpPr/>
          <p:nvPr/>
        </p:nvSpPr>
        <p:spPr>
          <a:xfrm>
            <a:off x="548640" y="640080"/>
            <a:ext cx="822960" cy="822960"/>
          </a:xfrm>
          <a:prstGeom prst="ellipse">
            <a:avLst/>
          </a:prstGeom>
          <a:solidFill>
            <a:srgbClr val="84B59F">
              <a:alpha val="85000"/>
            </a:srgbClr>
          </a:solidFill>
          <a:ln/>
        </p:spPr>
        <p:txBody>
          <a:bodyPr/>
          <a:lstStyle/>
          <a:p>
            <a:endParaRPr lang="en-GB"/>
          </a:p>
        </p:txBody>
      </p:sp>
      <p:pic>
        <p:nvPicPr>
          <p:cNvPr id="8" name="Image 1" descr="preencoded.png"/>
          <p:cNvPicPr>
            <a:picLocks noChangeAspect="1"/>
          </p:cNvPicPr>
          <p:nvPr/>
        </p:nvPicPr>
        <p:blipFill>
          <a:blip r:embed="rId3"/>
          <a:stretch>
            <a:fillRect/>
          </a:stretch>
        </p:blipFill>
        <p:spPr>
          <a:xfrm>
            <a:off x="731520" y="822960"/>
            <a:ext cx="457200" cy="457200"/>
          </a:xfrm>
          <a:prstGeom prst="rect">
            <a:avLst/>
          </a:prstGeom>
        </p:spPr>
      </p:pic>
      <p:sp>
        <p:nvSpPr>
          <p:cNvPr id="9" name="Text 5"/>
          <p:cNvSpPr/>
          <p:nvPr/>
        </p:nvSpPr>
        <p:spPr>
          <a:xfrm>
            <a:off x="548640" y="1874520"/>
            <a:ext cx="10058400" cy="365760"/>
          </a:xfrm>
          <a:prstGeom prst="rect">
            <a:avLst/>
          </a:prstGeom>
          <a:noFill/>
          <a:ln/>
        </p:spPr>
        <p:txBody>
          <a:bodyPr wrap="square" lIns="0" tIns="0" rIns="0" bIns="0" rtlCol="0" anchor="ctr"/>
          <a:lstStyle/>
          <a:p>
            <a:pPr marL="0" indent="0">
              <a:buNone/>
            </a:pPr>
            <a:r>
              <a:rPr lang="en-US" sz="1400" b="1" kern="0" spc="150" dirty="0">
                <a:solidFill>
                  <a:srgbClr val="84B59F"/>
                </a:solidFill>
                <a:latin typeface="Calibri" pitchFamily="34" charset="0"/>
                <a:ea typeface="Calibri" pitchFamily="34" charset="-122"/>
                <a:cs typeface="Calibri" pitchFamily="34" charset="-120"/>
              </a:rPr>
              <a:t>PSYCHOLOGY IN HEALTH AND SOCIAL CARE  ·  LCHS4010</a:t>
            </a:r>
            <a:endParaRPr lang="en-US" sz="1400" dirty="0"/>
          </a:p>
        </p:txBody>
      </p:sp>
      <p:sp>
        <p:nvSpPr>
          <p:cNvPr id="10" name="Text 6"/>
          <p:cNvSpPr/>
          <p:nvPr/>
        </p:nvSpPr>
        <p:spPr>
          <a:xfrm>
            <a:off x="548640" y="2286000"/>
            <a:ext cx="10332720" cy="1828800"/>
          </a:xfrm>
          <a:prstGeom prst="rect">
            <a:avLst/>
          </a:prstGeom>
          <a:noFill/>
          <a:ln/>
        </p:spPr>
        <p:txBody>
          <a:bodyPr wrap="square" lIns="0" tIns="0" rIns="0" bIns="0" rtlCol="0" anchor="ctr"/>
          <a:lstStyle/>
          <a:p>
            <a:pPr marL="0" indent="0">
              <a:lnSpc>
                <a:spcPct val="105000"/>
              </a:lnSpc>
              <a:buNone/>
            </a:pPr>
            <a:r>
              <a:rPr lang="en-US" sz="4000" b="1" dirty="0">
                <a:solidFill>
                  <a:srgbClr val="FFFFFF"/>
                </a:solidFill>
                <a:latin typeface="Cambria" pitchFamily="34" charset="0"/>
                <a:ea typeface="Cambria" pitchFamily="34" charset="-122"/>
                <a:cs typeface="Cambria" pitchFamily="34" charset="-120"/>
              </a:rPr>
              <a:t>Bowlby's Attachment Theory and its Application to Isaac's Development</a:t>
            </a:r>
            <a:endParaRPr lang="en-US" sz="4000" dirty="0"/>
          </a:p>
        </p:txBody>
      </p:sp>
      <p:sp>
        <p:nvSpPr>
          <p:cNvPr id="11" name="Text 7"/>
          <p:cNvSpPr/>
          <p:nvPr/>
        </p:nvSpPr>
        <p:spPr>
          <a:xfrm>
            <a:off x="548640" y="4160520"/>
            <a:ext cx="9601200" cy="731520"/>
          </a:xfrm>
          <a:prstGeom prst="rect">
            <a:avLst/>
          </a:prstGeom>
          <a:noFill/>
          <a:ln/>
        </p:spPr>
        <p:txBody>
          <a:bodyPr wrap="square" lIns="0" tIns="0" rIns="0" bIns="0" rtlCol="0" anchor="ctr"/>
          <a:lstStyle/>
          <a:p>
            <a:pPr marL="0" indent="0">
              <a:buNone/>
            </a:pPr>
            <a:r>
              <a:rPr lang="en-US" sz="1500" i="1" dirty="0">
                <a:solidFill>
                  <a:srgbClr val="CFE3DA"/>
                </a:solidFill>
                <a:latin typeface="Calibri" pitchFamily="34" charset="0"/>
                <a:ea typeface="Calibri" pitchFamily="34" charset="-122"/>
                <a:cs typeface="Calibri" pitchFamily="34" charset="-120"/>
              </a:rPr>
              <a:t>A case-based application of attachment theory to a four-year-old boy presenting with separation distress, social withdrawal and language delay</a:t>
            </a:r>
            <a:endParaRPr lang="en-US" sz="1500" dirty="0"/>
          </a:p>
        </p:txBody>
      </p:sp>
      <p:sp>
        <p:nvSpPr>
          <p:cNvPr id="12" name="Shape 8"/>
          <p:cNvSpPr/>
          <p:nvPr/>
        </p:nvSpPr>
        <p:spPr>
          <a:xfrm>
            <a:off x="548640" y="5166360"/>
            <a:ext cx="2926080" cy="0"/>
          </a:xfrm>
          <a:prstGeom prst="line">
            <a:avLst/>
          </a:prstGeom>
          <a:noFill/>
          <a:ln w="19050">
            <a:solidFill>
              <a:srgbClr val="84B59F"/>
            </a:solidFill>
            <a:prstDash val="solid"/>
          </a:ln>
        </p:spPr>
        <p:txBody>
          <a:bodyPr/>
          <a:lstStyle/>
          <a:p>
            <a:endParaRPr lang="en-GB"/>
          </a:p>
        </p:txBody>
      </p:sp>
      <p:sp>
        <p:nvSpPr>
          <p:cNvPr id="14" name="Text 10"/>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C9DAD2"/>
                </a:solidFill>
                <a:latin typeface="Calibri" pitchFamily="34" charset="0"/>
                <a:ea typeface="Calibri" pitchFamily="34" charset="-122"/>
                <a:cs typeface="Calibri" pitchFamily="34" charset="-120"/>
              </a:rPr>
              <a:t>LCHS4010  |  Psychology in Health and Social Care</a:t>
            </a:r>
            <a:endParaRPr lang="en-US" sz="900" dirty="0"/>
          </a:p>
        </p:txBody>
      </p:sp>
      <p:sp>
        <p:nvSpPr>
          <p:cNvPr id="15" name="Text 11"/>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C9DAD2"/>
                </a:solidFill>
                <a:latin typeface="Calibri" pitchFamily="34" charset="0"/>
                <a:ea typeface="Calibri" pitchFamily="34" charset="-122"/>
                <a:cs typeface="Calibri" pitchFamily="34" charset="-120"/>
              </a:rPr>
              <a:t>1</a:t>
            </a:r>
            <a:endParaRPr lang="en-US" sz="900" dirty="0"/>
          </a:p>
        </p:txBody>
      </p:sp>
      <p:sp>
        <p:nvSpPr>
          <p:cNvPr id="13" name="Text 9"/>
          <p:cNvSpPr/>
          <p:nvPr/>
        </p:nvSpPr>
        <p:spPr>
          <a:xfrm>
            <a:off x="548640" y="5416873"/>
            <a:ext cx="7315200" cy="1097280"/>
          </a:xfrm>
          <a:prstGeom prst="rect">
            <a:avLst/>
          </a:prstGeom>
          <a:noFill/>
          <a:ln/>
        </p:spPr>
        <p:txBody>
          <a:bodyPr wrap="square" lIns="0" tIns="0" rIns="0" bIns="0" rtlCol="0" anchor="ctr"/>
          <a:lstStyle/>
          <a:p>
            <a:pPr marL="0" indent="0">
              <a:spcAft>
                <a:spcPts val="400"/>
              </a:spcAft>
              <a:buNone/>
            </a:pPr>
            <a:r>
              <a:rPr lang="en-US" sz="1300" b="1" dirty="0">
                <a:solidFill>
                  <a:schemeClr val="bg1"/>
                </a:solidFill>
                <a:latin typeface="Calibri" pitchFamily="34" charset="0"/>
                <a:ea typeface="Calibri" pitchFamily="34" charset="-122"/>
                <a:cs typeface="Calibri" pitchFamily="34" charset="-120"/>
              </a:rPr>
              <a:t>Student Name:  </a:t>
            </a:r>
            <a:r>
              <a:rPr lang="en-US" sz="1400" dirty="0" err="1" smtClean="0">
                <a:solidFill>
                  <a:schemeClr val="bg1"/>
                </a:solidFill>
                <a:latin typeface="Calibri" pitchFamily="34" charset="0"/>
                <a:ea typeface="Calibri" pitchFamily="34" charset="-122"/>
                <a:cs typeface="Calibri" pitchFamily="34" charset="-120"/>
              </a:rPr>
              <a:t>Kausar</a:t>
            </a:r>
            <a:r>
              <a:rPr lang="en-US" sz="1400" dirty="0" smtClean="0">
                <a:solidFill>
                  <a:schemeClr val="bg1"/>
                </a:solidFill>
                <a:latin typeface="Calibri" pitchFamily="34" charset="0"/>
                <a:ea typeface="Calibri" pitchFamily="34" charset="-122"/>
                <a:cs typeface="Calibri" pitchFamily="34" charset="-120"/>
              </a:rPr>
              <a:t> </a:t>
            </a:r>
            <a:r>
              <a:rPr lang="en-US" sz="1400" dirty="0" err="1" smtClean="0">
                <a:solidFill>
                  <a:schemeClr val="bg1"/>
                </a:solidFill>
                <a:latin typeface="Calibri" pitchFamily="34" charset="0"/>
                <a:ea typeface="Calibri" pitchFamily="34" charset="-122"/>
                <a:cs typeface="Calibri" pitchFamily="34" charset="-120"/>
              </a:rPr>
              <a:t>Parveen</a:t>
            </a:r>
            <a:r>
              <a:rPr lang="en-US" sz="1400" dirty="0" smtClean="0">
                <a:solidFill>
                  <a:schemeClr val="bg1"/>
                </a:solidFill>
                <a:latin typeface="Calibri" pitchFamily="34" charset="0"/>
                <a:ea typeface="Calibri" pitchFamily="34" charset="-122"/>
                <a:cs typeface="Calibri" pitchFamily="34" charset="-120"/>
              </a:rPr>
              <a:t> Sultan</a:t>
            </a:r>
            <a:endParaRPr lang="en-US" sz="1400" dirty="0">
              <a:solidFill>
                <a:schemeClr val="bg1"/>
              </a:solidFill>
            </a:endParaRPr>
          </a:p>
          <a:p>
            <a:pPr marL="0" indent="0">
              <a:spcAft>
                <a:spcPts val="400"/>
              </a:spcAft>
              <a:buNone/>
            </a:pPr>
            <a:r>
              <a:rPr lang="en-US" sz="1300" b="1" dirty="0">
                <a:solidFill>
                  <a:schemeClr val="bg1"/>
                </a:solidFill>
                <a:latin typeface="Calibri" pitchFamily="34" charset="0"/>
                <a:ea typeface="Calibri" pitchFamily="34" charset="-122"/>
                <a:cs typeface="Calibri" pitchFamily="34" charset="-120"/>
              </a:rPr>
              <a:t>Student ID:  </a:t>
            </a:r>
            <a:r>
              <a:rPr lang="en-US" sz="1400" dirty="0" smtClean="0">
                <a:solidFill>
                  <a:schemeClr val="bg1"/>
                </a:solidFill>
                <a:latin typeface="Calibri" pitchFamily="34" charset="0"/>
                <a:ea typeface="Calibri" pitchFamily="34" charset="-122"/>
                <a:cs typeface="Calibri" pitchFamily="34" charset="-120"/>
              </a:rPr>
              <a:t>2513140</a:t>
            </a:r>
            <a:endParaRPr lang="en-US" sz="1400" dirty="0">
              <a:solidFill>
                <a:schemeClr val="bg1"/>
              </a:solidFill>
            </a:endParaRPr>
          </a:p>
          <a:p>
            <a:pPr marL="0" indent="0">
              <a:spcAft>
                <a:spcPts val="400"/>
              </a:spcAft>
              <a:buNone/>
            </a:pPr>
            <a:r>
              <a:rPr lang="en-US" sz="1300" b="1" dirty="0">
                <a:solidFill>
                  <a:schemeClr val="bg1"/>
                </a:solidFill>
                <a:latin typeface="Calibri" pitchFamily="34" charset="0"/>
                <a:ea typeface="Calibri" pitchFamily="34" charset="-122"/>
                <a:cs typeface="Calibri" pitchFamily="34" charset="-120"/>
              </a:rPr>
              <a:t>Module:  </a:t>
            </a:r>
            <a:r>
              <a:rPr lang="en-US" sz="1400" dirty="0">
                <a:solidFill>
                  <a:schemeClr val="bg1"/>
                </a:solidFill>
                <a:latin typeface="Calibri" pitchFamily="34" charset="0"/>
                <a:ea typeface="Calibri" pitchFamily="34" charset="-122"/>
                <a:cs typeface="Calibri" pitchFamily="34" charset="-120"/>
              </a:rPr>
              <a:t>LCHS4010 – Psychology in Health and Social </a:t>
            </a:r>
            <a:r>
              <a:rPr lang="en-US" sz="1400" dirty="0" smtClean="0">
                <a:solidFill>
                  <a:schemeClr val="bg1"/>
                </a:solidFill>
                <a:latin typeface="Calibri" pitchFamily="34" charset="0"/>
                <a:ea typeface="Calibri" pitchFamily="34" charset="-122"/>
                <a:cs typeface="Calibri" pitchFamily="34" charset="-120"/>
              </a:rPr>
              <a:t>Care</a:t>
            </a:r>
          </a:p>
          <a:p>
            <a:pPr>
              <a:spcAft>
                <a:spcPts val="400"/>
              </a:spcAft>
            </a:pPr>
            <a:r>
              <a:rPr lang="en-GB" sz="1400" b="1" dirty="0" smtClean="0">
                <a:solidFill>
                  <a:schemeClr val="bg1"/>
                </a:solidFill>
              </a:rPr>
              <a:t>Lecturer: </a:t>
            </a:r>
            <a:r>
              <a:rPr lang="en-GB" sz="1400" dirty="0" err="1" smtClean="0">
                <a:solidFill>
                  <a:schemeClr val="bg1"/>
                </a:solidFill>
              </a:rPr>
              <a:t>Mashumba</a:t>
            </a:r>
            <a:r>
              <a:rPr lang="en-GB" sz="1400" dirty="0" smtClean="0">
                <a:solidFill>
                  <a:schemeClr val="bg1"/>
                </a:solidFill>
              </a:rPr>
              <a:t> </a:t>
            </a:r>
            <a:r>
              <a:rPr lang="en-GB" sz="1400" dirty="0" smtClean="0">
                <a:solidFill>
                  <a:schemeClr val="bg1"/>
                </a:solidFill>
              </a:rPr>
              <a:t>Brian  </a:t>
            </a:r>
            <a:endParaRPr lang="en-US" sz="1300" dirty="0">
              <a:solidFill>
                <a:schemeClr val="bg1"/>
              </a:solidFill>
              <a:latin typeface="Calibri" pitchFamily="34" charset="0"/>
              <a:ea typeface="Calibri" pitchFamily="34" charset="-122"/>
              <a:cs typeface="Calibri" pitchFamily="34" charset="-120"/>
            </a:endParaRPr>
          </a:p>
          <a:p>
            <a:pPr marL="0" indent="0">
              <a:spcAft>
                <a:spcPts val="400"/>
              </a:spcAft>
              <a:buNone/>
            </a:pPr>
            <a:endParaRPr lang="en-US" sz="13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THE CASE</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Introducing Isaac</a:t>
            </a:r>
            <a:endParaRPr lang="en-US" sz="3000" dirty="0"/>
          </a:p>
        </p:txBody>
      </p:sp>
      <p:sp>
        <p:nvSpPr>
          <p:cNvPr id="4" name="Shape 2"/>
          <p:cNvSpPr/>
          <p:nvPr/>
        </p:nvSpPr>
        <p:spPr>
          <a:xfrm>
            <a:off x="548640" y="1600200"/>
            <a:ext cx="5212080" cy="4434840"/>
          </a:xfrm>
          <a:prstGeom prst="roundRect">
            <a:avLst>
              <a:gd name="adj" fmla="val 1649"/>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Text 3"/>
          <p:cNvSpPr/>
          <p:nvPr/>
        </p:nvSpPr>
        <p:spPr>
          <a:xfrm>
            <a:off x="868680" y="1810512"/>
            <a:ext cx="4572000" cy="365760"/>
          </a:xfrm>
          <a:prstGeom prst="rect">
            <a:avLst/>
          </a:prstGeom>
          <a:noFill/>
          <a:ln/>
        </p:spPr>
        <p:txBody>
          <a:bodyPr wrap="square" lIns="0" tIns="0" rIns="0" bIns="0" rtlCol="0" anchor="ctr"/>
          <a:lstStyle/>
          <a:p>
            <a:pPr marL="0" indent="0">
              <a:buNone/>
            </a:pPr>
            <a:r>
              <a:rPr lang="en-US" sz="1600" b="1" dirty="0">
                <a:solidFill>
                  <a:srgbClr val="20453B"/>
                </a:solidFill>
                <a:latin typeface="Cambria" pitchFamily="34" charset="0"/>
                <a:ea typeface="Cambria" pitchFamily="34" charset="-122"/>
                <a:cs typeface="Cambria" pitchFamily="34" charset="-120"/>
              </a:rPr>
              <a:t>Family Circumstances</a:t>
            </a:r>
            <a:endParaRPr lang="en-US" sz="1600" dirty="0"/>
          </a:p>
        </p:txBody>
      </p:sp>
      <p:sp>
        <p:nvSpPr>
          <p:cNvPr id="6" name="Text 4"/>
          <p:cNvSpPr/>
          <p:nvPr/>
        </p:nvSpPr>
        <p:spPr>
          <a:xfrm>
            <a:off x="868680" y="2240280"/>
            <a:ext cx="4617720" cy="3657600"/>
          </a:xfrm>
          <a:prstGeom prst="rect">
            <a:avLst/>
          </a:prstGeom>
          <a:noFill/>
          <a:ln/>
        </p:spPr>
        <p:txBody>
          <a:bodyPr wrap="square" rtlCol="0" anchor="t"/>
          <a:lstStyle/>
          <a:p>
            <a:pPr marL="177800" indent="-177800">
              <a:spcAft>
                <a:spcPts val="1000"/>
              </a:spcAft>
              <a:buSzPct val="100000"/>
              <a:buChar char="●"/>
            </a:pPr>
            <a:r>
              <a:rPr lang="en-US" sz="1300" dirty="0">
                <a:solidFill>
                  <a:srgbClr val="20302A"/>
                </a:solidFill>
                <a:latin typeface="Calibri" pitchFamily="34" charset="0"/>
                <a:ea typeface="Calibri" pitchFamily="34" charset="-122"/>
                <a:cs typeface="Calibri" pitchFamily="34" charset="-120"/>
              </a:rPr>
              <a:t>Young boy of 4 years of age in a Children </a:t>
            </a:r>
            <a:r>
              <a:rPr lang="en-US" sz="1300" dirty="0" smtClean="0">
                <a:solidFill>
                  <a:srgbClr val="20302A"/>
                </a:solidFill>
                <a:latin typeface="Calibri" pitchFamily="34" charset="0"/>
                <a:ea typeface="Calibri" pitchFamily="34" charset="-122"/>
                <a:cs typeface="Calibri" pitchFamily="34" charset="-120"/>
              </a:rPr>
              <a:t>center </a:t>
            </a:r>
            <a:r>
              <a:rPr lang="en-US" sz="1300" dirty="0">
                <a:solidFill>
                  <a:srgbClr val="20302A"/>
                </a:solidFill>
                <a:latin typeface="Calibri" pitchFamily="34" charset="0"/>
                <a:ea typeface="Calibri" pitchFamily="34" charset="-122"/>
                <a:cs typeface="Calibri" pitchFamily="34" charset="-120"/>
              </a:rPr>
              <a:t>in London.</a:t>
            </a:r>
          </a:p>
          <a:p>
            <a:pPr marL="177800" indent="-177800">
              <a:spcAft>
                <a:spcPts val="1000"/>
              </a:spcAft>
              <a:buSzPct val="100000"/>
              <a:buChar char="●"/>
            </a:pPr>
            <a:r>
              <a:rPr lang="en-US" sz="1300" dirty="0">
                <a:solidFill>
                  <a:srgbClr val="20302A"/>
                </a:solidFill>
                <a:latin typeface="Calibri" pitchFamily="34" charset="0"/>
                <a:ea typeface="Calibri" pitchFamily="34" charset="-122"/>
                <a:cs typeface="Calibri" pitchFamily="34" charset="-120"/>
              </a:rPr>
              <a:t>Resides with his single parent mother who has post-natal depression, lack of confidence and social support.</a:t>
            </a:r>
          </a:p>
          <a:p>
            <a:pPr marL="177800" indent="-177800">
              <a:spcAft>
                <a:spcPts val="1000"/>
              </a:spcAft>
              <a:buSzPct val="100000"/>
              <a:buChar char="●"/>
            </a:pPr>
            <a:r>
              <a:rPr lang="en-US" sz="1300" dirty="0">
                <a:solidFill>
                  <a:srgbClr val="20302A"/>
                </a:solidFill>
                <a:latin typeface="Calibri" pitchFamily="34" charset="0"/>
                <a:ea typeface="Calibri" pitchFamily="34" charset="-122"/>
                <a:cs typeface="Calibri" pitchFamily="34" charset="-120"/>
              </a:rPr>
              <a:t>Family has just moved to London, having moved to another UK location recently.</a:t>
            </a:r>
          </a:p>
          <a:p>
            <a:pPr marL="177800" indent="-177800">
              <a:spcAft>
                <a:spcPts val="1000"/>
              </a:spcAft>
              <a:buSzPct val="100000"/>
              <a:buChar char="●"/>
            </a:pPr>
            <a:r>
              <a:rPr lang="en-US" sz="1300" dirty="0">
                <a:solidFill>
                  <a:srgbClr val="20302A"/>
                </a:solidFill>
                <a:latin typeface="Calibri" pitchFamily="34" charset="0"/>
                <a:ea typeface="Calibri" pitchFamily="34" charset="-122"/>
                <a:cs typeface="Calibri" pitchFamily="34" charset="-120"/>
              </a:rPr>
              <a:t>Interrupted childcare in the last two years.</a:t>
            </a:r>
            <a:endParaRPr lang="en-US" sz="1300" dirty="0"/>
          </a:p>
        </p:txBody>
      </p:sp>
      <p:sp>
        <p:nvSpPr>
          <p:cNvPr id="7" name="Text 5"/>
          <p:cNvSpPr/>
          <p:nvPr/>
        </p:nvSpPr>
        <p:spPr>
          <a:xfrm>
            <a:off x="6172200" y="1627632"/>
            <a:ext cx="5486400" cy="365760"/>
          </a:xfrm>
          <a:prstGeom prst="rect">
            <a:avLst/>
          </a:prstGeom>
          <a:noFill/>
          <a:ln/>
        </p:spPr>
        <p:txBody>
          <a:bodyPr wrap="square" lIns="0" tIns="0" rIns="0" bIns="0" rtlCol="0" anchor="ctr"/>
          <a:lstStyle/>
          <a:p>
            <a:pPr marL="0" indent="0">
              <a:buNone/>
            </a:pPr>
            <a:r>
              <a:rPr lang="en-US" sz="1600" b="1" dirty="0">
                <a:solidFill>
                  <a:srgbClr val="20453B"/>
                </a:solidFill>
                <a:latin typeface="Cambria" pitchFamily="34" charset="0"/>
                <a:ea typeface="Cambria" pitchFamily="34" charset="-122"/>
                <a:cs typeface="Cambria" pitchFamily="34" charset="-120"/>
              </a:rPr>
              <a:t>Observed Behaviours</a:t>
            </a:r>
            <a:endParaRPr lang="en-US" sz="1600" dirty="0"/>
          </a:p>
        </p:txBody>
      </p:sp>
      <p:sp>
        <p:nvSpPr>
          <p:cNvPr id="8" name="Shape 6"/>
          <p:cNvSpPr/>
          <p:nvPr/>
        </p:nvSpPr>
        <p:spPr>
          <a:xfrm>
            <a:off x="6172200" y="2103120"/>
            <a:ext cx="2788920" cy="987552"/>
          </a:xfrm>
          <a:prstGeom prst="roundRect">
            <a:avLst>
              <a:gd name="adj" fmla="val 6481"/>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9" name="Shape 7"/>
          <p:cNvSpPr/>
          <p:nvPr/>
        </p:nvSpPr>
        <p:spPr>
          <a:xfrm>
            <a:off x="6318504" y="2249424"/>
            <a:ext cx="384048" cy="384048"/>
          </a:xfrm>
          <a:prstGeom prst="ellipse">
            <a:avLst/>
          </a:prstGeom>
          <a:solidFill>
            <a:srgbClr val="84B59F"/>
          </a:solidFill>
          <a:ln/>
        </p:spPr>
        <p:txBody>
          <a:bodyPr/>
          <a:lstStyle/>
          <a:p>
            <a:endParaRPr lang="en-GB"/>
          </a:p>
        </p:txBody>
      </p:sp>
      <p:pic>
        <p:nvPicPr>
          <p:cNvPr id="10" name="Image 0" descr="preencoded.png"/>
          <p:cNvPicPr>
            <a:picLocks noChangeAspect="1"/>
          </p:cNvPicPr>
          <p:nvPr/>
        </p:nvPicPr>
        <p:blipFill>
          <a:blip r:embed="rId3"/>
          <a:stretch>
            <a:fillRect/>
          </a:stretch>
        </p:blipFill>
        <p:spPr>
          <a:xfrm>
            <a:off x="6368430" y="2299350"/>
            <a:ext cx="284196" cy="284196"/>
          </a:xfrm>
          <a:prstGeom prst="rect">
            <a:avLst/>
          </a:prstGeom>
        </p:spPr>
      </p:pic>
      <p:sp>
        <p:nvSpPr>
          <p:cNvPr id="11" name="Text 8"/>
          <p:cNvSpPr/>
          <p:nvPr/>
        </p:nvSpPr>
        <p:spPr>
          <a:xfrm>
            <a:off x="6318504" y="2670048"/>
            <a:ext cx="2496312" cy="384048"/>
          </a:xfrm>
          <a:prstGeom prst="rect">
            <a:avLst/>
          </a:prstGeom>
          <a:noFill/>
          <a:ln/>
        </p:spPr>
        <p:txBody>
          <a:bodyPr wrap="square" lIns="0" tIns="0" rIns="0" bIns="0" rtlCol="0" anchor="t"/>
          <a:lstStyle/>
          <a:p>
            <a:pPr marL="0" indent="0">
              <a:buNone/>
            </a:pPr>
            <a:r>
              <a:rPr lang="en-US" sz="1000" dirty="0">
                <a:solidFill>
                  <a:srgbClr val="20302A"/>
                </a:solidFill>
                <a:latin typeface="Calibri" pitchFamily="34" charset="0"/>
                <a:ea typeface="Calibri" pitchFamily="34" charset="-122"/>
                <a:cs typeface="Calibri" pitchFamily="34" charset="-120"/>
              </a:rPr>
              <a:t>Quiet and withdrawn in free play</a:t>
            </a:r>
            <a:endParaRPr lang="en-US" sz="1000" dirty="0"/>
          </a:p>
        </p:txBody>
      </p:sp>
      <p:sp>
        <p:nvSpPr>
          <p:cNvPr id="12" name="Shape 9"/>
          <p:cNvSpPr/>
          <p:nvPr/>
        </p:nvSpPr>
        <p:spPr>
          <a:xfrm>
            <a:off x="9189720" y="2103120"/>
            <a:ext cx="2788920" cy="987552"/>
          </a:xfrm>
          <a:prstGeom prst="roundRect">
            <a:avLst>
              <a:gd name="adj" fmla="val 6481"/>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3" name="Shape 10"/>
          <p:cNvSpPr/>
          <p:nvPr/>
        </p:nvSpPr>
        <p:spPr>
          <a:xfrm>
            <a:off x="9336024" y="2249424"/>
            <a:ext cx="384048" cy="384048"/>
          </a:xfrm>
          <a:prstGeom prst="ellipse">
            <a:avLst/>
          </a:prstGeom>
          <a:solidFill>
            <a:srgbClr val="84B59F"/>
          </a:solidFill>
          <a:ln/>
        </p:spPr>
        <p:txBody>
          <a:bodyPr/>
          <a:lstStyle/>
          <a:p>
            <a:endParaRPr lang="en-GB"/>
          </a:p>
        </p:txBody>
      </p:sp>
      <p:pic>
        <p:nvPicPr>
          <p:cNvPr id="14" name="Image 1" descr="preencoded.png"/>
          <p:cNvPicPr>
            <a:picLocks noChangeAspect="1"/>
          </p:cNvPicPr>
          <p:nvPr/>
        </p:nvPicPr>
        <p:blipFill>
          <a:blip r:embed="rId4"/>
          <a:stretch>
            <a:fillRect/>
          </a:stretch>
        </p:blipFill>
        <p:spPr>
          <a:xfrm>
            <a:off x="9385950" y="2299350"/>
            <a:ext cx="284196" cy="284196"/>
          </a:xfrm>
          <a:prstGeom prst="rect">
            <a:avLst/>
          </a:prstGeom>
        </p:spPr>
      </p:pic>
      <p:sp>
        <p:nvSpPr>
          <p:cNvPr id="15" name="Text 11"/>
          <p:cNvSpPr/>
          <p:nvPr/>
        </p:nvSpPr>
        <p:spPr>
          <a:xfrm>
            <a:off x="9336024" y="2670048"/>
            <a:ext cx="2496312" cy="384048"/>
          </a:xfrm>
          <a:prstGeom prst="rect">
            <a:avLst/>
          </a:prstGeom>
          <a:noFill/>
          <a:ln/>
        </p:spPr>
        <p:txBody>
          <a:bodyPr wrap="square" lIns="0" tIns="0" rIns="0" bIns="0" rtlCol="0" anchor="t"/>
          <a:lstStyle/>
          <a:p>
            <a:pPr marL="0" indent="0">
              <a:buNone/>
            </a:pPr>
            <a:r>
              <a:rPr lang="en-US" sz="1000" dirty="0">
                <a:solidFill>
                  <a:srgbClr val="20302A"/>
                </a:solidFill>
                <a:latin typeface="Calibri" pitchFamily="34" charset="0"/>
                <a:ea typeface="Calibri" pitchFamily="34" charset="-122"/>
                <a:cs typeface="Calibri" pitchFamily="34" charset="-120"/>
              </a:rPr>
              <a:t>Distressed during separation from his mother</a:t>
            </a:r>
            <a:endParaRPr lang="en-US" sz="1000" dirty="0"/>
          </a:p>
        </p:txBody>
      </p:sp>
      <p:sp>
        <p:nvSpPr>
          <p:cNvPr id="16" name="Shape 12"/>
          <p:cNvSpPr/>
          <p:nvPr/>
        </p:nvSpPr>
        <p:spPr>
          <a:xfrm>
            <a:off x="6172200" y="3236976"/>
            <a:ext cx="2788920" cy="987552"/>
          </a:xfrm>
          <a:prstGeom prst="roundRect">
            <a:avLst>
              <a:gd name="adj" fmla="val 6481"/>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7" name="Shape 13"/>
          <p:cNvSpPr/>
          <p:nvPr/>
        </p:nvSpPr>
        <p:spPr>
          <a:xfrm>
            <a:off x="6318504" y="3383280"/>
            <a:ext cx="384048" cy="384048"/>
          </a:xfrm>
          <a:prstGeom prst="ellipse">
            <a:avLst/>
          </a:prstGeom>
          <a:solidFill>
            <a:srgbClr val="84B59F"/>
          </a:solidFill>
          <a:ln/>
        </p:spPr>
        <p:txBody>
          <a:bodyPr/>
          <a:lstStyle/>
          <a:p>
            <a:endParaRPr lang="en-GB"/>
          </a:p>
        </p:txBody>
      </p:sp>
      <p:pic>
        <p:nvPicPr>
          <p:cNvPr id="18" name="Image 2" descr="preencoded.png"/>
          <p:cNvPicPr>
            <a:picLocks noChangeAspect="1"/>
          </p:cNvPicPr>
          <p:nvPr/>
        </p:nvPicPr>
        <p:blipFill>
          <a:blip r:embed="rId5"/>
          <a:stretch>
            <a:fillRect/>
          </a:stretch>
        </p:blipFill>
        <p:spPr>
          <a:xfrm>
            <a:off x="6368430" y="3433206"/>
            <a:ext cx="284196" cy="284196"/>
          </a:xfrm>
          <a:prstGeom prst="rect">
            <a:avLst/>
          </a:prstGeom>
        </p:spPr>
      </p:pic>
      <p:sp>
        <p:nvSpPr>
          <p:cNvPr id="19" name="Text 14"/>
          <p:cNvSpPr/>
          <p:nvPr/>
        </p:nvSpPr>
        <p:spPr>
          <a:xfrm>
            <a:off x="6318504" y="3803904"/>
            <a:ext cx="2496312" cy="384048"/>
          </a:xfrm>
          <a:prstGeom prst="rect">
            <a:avLst/>
          </a:prstGeom>
          <a:noFill/>
          <a:ln/>
        </p:spPr>
        <p:txBody>
          <a:bodyPr wrap="square" lIns="0" tIns="0" rIns="0" bIns="0" rtlCol="0" anchor="t"/>
          <a:lstStyle/>
          <a:p>
            <a:pPr marL="0" indent="0">
              <a:buNone/>
            </a:pPr>
            <a:r>
              <a:rPr lang="en-US" sz="1000" dirty="0">
                <a:solidFill>
                  <a:srgbClr val="20302A"/>
                </a:solidFill>
                <a:latin typeface="Calibri" pitchFamily="34" charset="0"/>
                <a:ea typeface="Calibri" pitchFamily="34" charset="-122"/>
                <a:cs typeface="Calibri" pitchFamily="34" charset="-120"/>
              </a:rPr>
              <a:t>Delays in language development</a:t>
            </a:r>
            <a:endParaRPr lang="en-US" sz="1000" dirty="0"/>
          </a:p>
        </p:txBody>
      </p:sp>
      <p:sp>
        <p:nvSpPr>
          <p:cNvPr id="20" name="Shape 15"/>
          <p:cNvSpPr/>
          <p:nvPr/>
        </p:nvSpPr>
        <p:spPr>
          <a:xfrm>
            <a:off x="9189720" y="3236976"/>
            <a:ext cx="2788920" cy="987552"/>
          </a:xfrm>
          <a:prstGeom prst="roundRect">
            <a:avLst>
              <a:gd name="adj" fmla="val 6481"/>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21" name="Shape 16"/>
          <p:cNvSpPr/>
          <p:nvPr/>
        </p:nvSpPr>
        <p:spPr>
          <a:xfrm>
            <a:off x="9336024" y="3383280"/>
            <a:ext cx="384048" cy="384048"/>
          </a:xfrm>
          <a:prstGeom prst="ellipse">
            <a:avLst/>
          </a:prstGeom>
          <a:solidFill>
            <a:srgbClr val="84B59F"/>
          </a:solidFill>
          <a:ln/>
        </p:spPr>
        <p:txBody>
          <a:bodyPr/>
          <a:lstStyle/>
          <a:p>
            <a:endParaRPr lang="en-GB"/>
          </a:p>
        </p:txBody>
      </p:sp>
      <p:pic>
        <p:nvPicPr>
          <p:cNvPr id="22" name="Image 3" descr="preencoded.png"/>
          <p:cNvPicPr>
            <a:picLocks noChangeAspect="1"/>
          </p:cNvPicPr>
          <p:nvPr/>
        </p:nvPicPr>
        <p:blipFill>
          <a:blip r:embed="rId6"/>
          <a:stretch>
            <a:fillRect/>
          </a:stretch>
        </p:blipFill>
        <p:spPr>
          <a:xfrm>
            <a:off x="9385950" y="3433206"/>
            <a:ext cx="284196" cy="284196"/>
          </a:xfrm>
          <a:prstGeom prst="rect">
            <a:avLst/>
          </a:prstGeom>
        </p:spPr>
      </p:pic>
      <p:sp>
        <p:nvSpPr>
          <p:cNvPr id="23" name="Text 17"/>
          <p:cNvSpPr/>
          <p:nvPr/>
        </p:nvSpPr>
        <p:spPr>
          <a:xfrm>
            <a:off x="9336024" y="3803904"/>
            <a:ext cx="2496312" cy="384048"/>
          </a:xfrm>
          <a:prstGeom prst="rect">
            <a:avLst/>
          </a:prstGeom>
          <a:noFill/>
          <a:ln/>
        </p:spPr>
        <p:txBody>
          <a:bodyPr wrap="square" lIns="0" tIns="0" rIns="0" bIns="0" rtlCol="0" anchor="t"/>
          <a:lstStyle/>
          <a:p>
            <a:pPr marL="0" indent="0">
              <a:buNone/>
            </a:pPr>
            <a:r>
              <a:rPr lang="en-US" sz="1000" dirty="0">
                <a:solidFill>
                  <a:srgbClr val="20302A"/>
                </a:solidFill>
                <a:latin typeface="Calibri" pitchFamily="34" charset="0"/>
                <a:ea typeface="Calibri" pitchFamily="34" charset="-122"/>
                <a:cs typeface="Calibri" pitchFamily="34" charset="-120"/>
              </a:rPr>
              <a:t>Difficulty joining group activities</a:t>
            </a:r>
            <a:endParaRPr lang="en-US" sz="1000" dirty="0"/>
          </a:p>
        </p:txBody>
      </p:sp>
      <p:sp>
        <p:nvSpPr>
          <p:cNvPr id="24" name="Shape 18"/>
          <p:cNvSpPr/>
          <p:nvPr/>
        </p:nvSpPr>
        <p:spPr>
          <a:xfrm>
            <a:off x="6172200" y="4370832"/>
            <a:ext cx="2788920" cy="987552"/>
          </a:xfrm>
          <a:prstGeom prst="roundRect">
            <a:avLst>
              <a:gd name="adj" fmla="val 6481"/>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25" name="Shape 19"/>
          <p:cNvSpPr/>
          <p:nvPr/>
        </p:nvSpPr>
        <p:spPr>
          <a:xfrm>
            <a:off x="6318504" y="4517136"/>
            <a:ext cx="384048" cy="384048"/>
          </a:xfrm>
          <a:prstGeom prst="ellipse">
            <a:avLst/>
          </a:prstGeom>
          <a:solidFill>
            <a:srgbClr val="84B59F"/>
          </a:solidFill>
          <a:ln/>
        </p:spPr>
        <p:txBody>
          <a:bodyPr/>
          <a:lstStyle/>
          <a:p>
            <a:endParaRPr lang="en-GB"/>
          </a:p>
        </p:txBody>
      </p:sp>
      <p:pic>
        <p:nvPicPr>
          <p:cNvPr id="26" name="Image 4" descr="preencoded.png"/>
          <p:cNvPicPr>
            <a:picLocks noChangeAspect="1"/>
          </p:cNvPicPr>
          <p:nvPr/>
        </p:nvPicPr>
        <p:blipFill>
          <a:blip r:embed="rId7"/>
          <a:stretch>
            <a:fillRect/>
          </a:stretch>
        </p:blipFill>
        <p:spPr>
          <a:xfrm>
            <a:off x="6368430" y="4567062"/>
            <a:ext cx="284196" cy="284196"/>
          </a:xfrm>
          <a:prstGeom prst="rect">
            <a:avLst/>
          </a:prstGeom>
        </p:spPr>
      </p:pic>
      <p:sp>
        <p:nvSpPr>
          <p:cNvPr id="27" name="Text 20"/>
          <p:cNvSpPr/>
          <p:nvPr/>
        </p:nvSpPr>
        <p:spPr>
          <a:xfrm>
            <a:off x="6318504" y="4937760"/>
            <a:ext cx="2496312" cy="384048"/>
          </a:xfrm>
          <a:prstGeom prst="rect">
            <a:avLst/>
          </a:prstGeom>
          <a:noFill/>
          <a:ln/>
        </p:spPr>
        <p:txBody>
          <a:bodyPr wrap="square" lIns="0" tIns="0" rIns="0" bIns="0" rtlCol="0" anchor="t"/>
          <a:lstStyle/>
          <a:p>
            <a:pPr marL="0" indent="0">
              <a:buNone/>
            </a:pPr>
            <a:r>
              <a:rPr lang="en-US" sz="1000" dirty="0">
                <a:solidFill>
                  <a:srgbClr val="20302A"/>
                </a:solidFill>
                <a:latin typeface="Calibri" pitchFamily="34" charset="0"/>
                <a:ea typeface="Calibri" pitchFamily="34" charset="-122"/>
                <a:cs typeface="Calibri" pitchFamily="34" charset="-120"/>
              </a:rPr>
              <a:t>Difficulty sleeping</a:t>
            </a:r>
            <a:endParaRPr lang="en-US" sz="1000" dirty="0"/>
          </a:p>
        </p:txBody>
      </p:sp>
      <p:sp>
        <p:nvSpPr>
          <p:cNvPr id="28" name="Shape 21"/>
          <p:cNvSpPr/>
          <p:nvPr/>
        </p:nvSpPr>
        <p:spPr>
          <a:xfrm>
            <a:off x="9189720" y="4370832"/>
            <a:ext cx="2788920" cy="987552"/>
          </a:xfrm>
          <a:prstGeom prst="roundRect">
            <a:avLst>
              <a:gd name="adj" fmla="val 6481"/>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29" name="Shape 22"/>
          <p:cNvSpPr/>
          <p:nvPr/>
        </p:nvSpPr>
        <p:spPr>
          <a:xfrm>
            <a:off x="9336024" y="4517136"/>
            <a:ext cx="384048" cy="384048"/>
          </a:xfrm>
          <a:prstGeom prst="ellipse">
            <a:avLst/>
          </a:prstGeom>
          <a:solidFill>
            <a:srgbClr val="84B59F"/>
          </a:solidFill>
          <a:ln/>
        </p:spPr>
        <p:txBody>
          <a:bodyPr/>
          <a:lstStyle/>
          <a:p>
            <a:endParaRPr lang="en-GB"/>
          </a:p>
        </p:txBody>
      </p:sp>
      <p:pic>
        <p:nvPicPr>
          <p:cNvPr id="30" name="Image 5" descr="preencoded.png"/>
          <p:cNvPicPr>
            <a:picLocks noChangeAspect="1"/>
          </p:cNvPicPr>
          <p:nvPr/>
        </p:nvPicPr>
        <p:blipFill>
          <a:blip r:embed="rId8"/>
          <a:stretch>
            <a:fillRect/>
          </a:stretch>
        </p:blipFill>
        <p:spPr>
          <a:xfrm>
            <a:off x="9385950" y="4567062"/>
            <a:ext cx="284196" cy="284196"/>
          </a:xfrm>
          <a:prstGeom prst="rect">
            <a:avLst/>
          </a:prstGeom>
        </p:spPr>
      </p:pic>
      <p:sp>
        <p:nvSpPr>
          <p:cNvPr id="31" name="Text 23"/>
          <p:cNvSpPr/>
          <p:nvPr/>
        </p:nvSpPr>
        <p:spPr>
          <a:xfrm>
            <a:off x="9336024" y="4937760"/>
            <a:ext cx="2496312" cy="384048"/>
          </a:xfrm>
          <a:prstGeom prst="rect">
            <a:avLst/>
          </a:prstGeom>
          <a:noFill/>
          <a:ln/>
        </p:spPr>
        <p:txBody>
          <a:bodyPr wrap="square" lIns="0" tIns="0" rIns="0" bIns="0" rtlCol="0" anchor="t"/>
          <a:lstStyle/>
          <a:p>
            <a:pPr marL="0" indent="0">
              <a:buNone/>
            </a:pPr>
            <a:r>
              <a:rPr lang="en-US" sz="1000" dirty="0">
                <a:solidFill>
                  <a:srgbClr val="20302A"/>
                </a:solidFill>
                <a:latin typeface="Calibri" pitchFamily="34" charset="0"/>
                <a:ea typeface="Calibri" pitchFamily="34" charset="-122"/>
                <a:cs typeface="Calibri" pitchFamily="34" charset="-120"/>
              </a:rPr>
              <a:t>Clingy behaviour; rarely plays independently</a:t>
            </a:r>
            <a:endParaRPr lang="en-US" sz="1000" dirty="0"/>
          </a:p>
        </p:txBody>
      </p:sp>
      <p:sp>
        <p:nvSpPr>
          <p:cNvPr id="32" name="Shape 24"/>
          <p:cNvSpPr/>
          <p:nvPr/>
        </p:nvSpPr>
        <p:spPr>
          <a:xfrm>
            <a:off x="6172200" y="5614416"/>
            <a:ext cx="5806440" cy="566928"/>
          </a:xfrm>
          <a:prstGeom prst="rect">
            <a:avLst/>
          </a:prstGeom>
          <a:solidFill>
            <a:srgbClr val="DCEAE3"/>
          </a:solidFill>
          <a:ln/>
        </p:spPr>
        <p:txBody>
          <a:bodyPr/>
          <a:lstStyle/>
          <a:p>
            <a:endParaRPr lang="en-GB"/>
          </a:p>
        </p:txBody>
      </p:sp>
      <p:sp>
        <p:nvSpPr>
          <p:cNvPr id="33" name="Text 25"/>
          <p:cNvSpPr/>
          <p:nvPr/>
        </p:nvSpPr>
        <p:spPr>
          <a:xfrm>
            <a:off x="6355080" y="5669280"/>
            <a:ext cx="5440680" cy="457200"/>
          </a:xfrm>
          <a:prstGeom prst="rect">
            <a:avLst/>
          </a:prstGeom>
          <a:noFill/>
          <a:ln/>
        </p:spPr>
        <p:txBody>
          <a:bodyPr wrap="square" lIns="0" tIns="0" rIns="0" bIns="0" rtlCol="0" anchor="ctr"/>
          <a:lstStyle/>
          <a:p>
            <a:pPr marL="0" indent="0">
              <a:buNone/>
            </a:pPr>
            <a:r>
              <a:rPr lang="en-US" sz="1050" dirty="0">
                <a:solidFill>
                  <a:srgbClr val="20453B"/>
                </a:solidFill>
                <a:latin typeface="Calibri" pitchFamily="34" charset="0"/>
                <a:ea typeface="Calibri" pitchFamily="34" charset="-122"/>
                <a:cs typeface="Calibri" pitchFamily="34" charset="-120"/>
              </a:rPr>
              <a:t>Attachment Theory provides a useful framework for understanding how Isaac's early relationships may have influenced his emotional and social development </a:t>
            </a:r>
            <a:r>
              <a:rPr lang="en-US" sz="1050" i="1" dirty="0">
                <a:solidFill>
                  <a:srgbClr val="20453B"/>
                </a:solidFill>
                <a:latin typeface="Calibri" pitchFamily="34" charset="0"/>
                <a:ea typeface="Calibri" pitchFamily="34" charset="-122"/>
                <a:cs typeface="Calibri" pitchFamily="34" charset="-120"/>
              </a:rPr>
              <a:t>(Bowlby, 1969).</a:t>
            </a:r>
            <a:endParaRPr lang="en-US" sz="1050" dirty="0"/>
          </a:p>
        </p:txBody>
      </p:sp>
      <p:sp>
        <p:nvSpPr>
          <p:cNvPr id="34" name="Text 26"/>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35" name="Text 27"/>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2</a:t>
            </a:r>
            <a:endParaRPr lang="en-US" sz="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BOWLBY'S ATTACHMENT THEORY</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Core Concepts I: The Attachment Bond</a:t>
            </a:r>
            <a:endParaRPr lang="en-US" sz="3000" dirty="0"/>
          </a:p>
        </p:txBody>
      </p:sp>
      <p:sp>
        <p:nvSpPr>
          <p:cNvPr id="4" name="Shape 2"/>
          <p:cNvSpPr/>
          <p:nvPr/>
        </p:nvSpPr>
        <p:spPr>
          <a:xfrm>
            <a:off x="548640" y="162763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Shape 3"/>
          <p:cNvSpPr/>
          <p:nvPr/>
        </p:nvSpPr>
        <p:spPr>
          <a:xfrm>
            <a:off x="804672" y="1883664"/>
            <a:ext cx="566928" cy="566928"/>
          </a:xfrm>
          <a:prstGeom prst="ellipse">
            <a:avLst/>
          </a:prstGeom>
          <a:solidFill>
            <a:srgbClr val="2F5D50"/>
          </a:solidFill>
          <a:ln/>
        </p:spPr>
        <p:txBody>
          <a:bodyPr/>
          <a:lstStyle/>
          <a:p>
            <a:endParaRPr lang="en-GB"/>
          </a:p>
        </p:txBody>
      </p:sp>
      <p:pic>
        <p:nvPicPr>
          <p:cNvPr id="6" name="Image 0" descr="preencoded.png"/>
          <p:cNvPicPr>
            <a:picLocks noChangeAspect="1"/>
          </p:cNvPicPr>
          <p:nvPr/>
        </p:nvPicPr>
        <p:blipFill>
          <a:blip r:embed="rId3"/>
          <a:stretch>
            <a:fillRect/>
          </a:stretch>
        </p:blipFill>
        <p:spPr>
          <a:xfrm>
            <a:off x="878373" y="1957365"/>
            <a:ext cx="419527" cy="419527"/>
          </a:xfrm>
          <a:prstGeom prst="rect">
            <a:avLst/>
          </a:prstGeom>
        </p:spPr>
      </p:pic>
      <p:sp>
        <p:nvSpPr>
          <p:cNvPr id="7" name="Text 4"/>
          <p:cNvSpPr/>
          <p:nvPr/>
        </p:nvSpPr>
        <p:spPr>
          <a:xfrm>
            <a:off x="1554480" y="1865376"/>
            <a:ext cx="4023360" cy="384048"/>
          </a:xfrm>
          <a:prstGeom prst="rect">
            <a:avLst/>
          </a:prstGeom>
          <a:noFill/>
          <a:ln/>
        </p:spPr>
        <p:txBody>
          <a:bodyPr wrap="square" lIns="0" tIns="0" rIns="0" bIns="0" rtlCol="0" anchor="ctr"/>
          <a:lstStyle/>
          <a:p>
            <a:pPr marL="0" indent="0">
              <a:buNone/>
            </a:pPr>
            <a:r>
              <a:rPr lang="en-US" sz="1550" b="1" dirty="0">
                <a:solidFill>
                  <a:srgbClr val="20453B"/>
                </a:solidFill>
                <a:latin typeface="Cambria" pitchFamily="34" charset="0"/>
                <a:ea typeface="Cambria" pitchFamily="34" charset="-122"/>
                <a:cs typeface="Cambria" pitchFamily="34" charset="-120"/>
              </a:rPr>
              <a:t>Attachment</a:t>
            </a:r>
            <a:endParaRPr lang="en-US" sz="1550" dirty="0"/>
          </a:p>
        </p:txBody>
      </p:sp>
      <p:sp>
        <p:nvSpPr>
          <p:cNvPr id="8" name="Text 5"/>
          <p:cNvSpPr/>
          <p:nvPr/>
        </p:nvSpPr>
        <p:spPr>
          <a:xfrm>
            <a:off x="804672" y="2496312"/>
            <a:ext cx="4700016" cy="868680"/>
          </a:xfrm>
          <a:prstGeom prst="rect">
            <a:avLst/>
          </a:prstGeom>
          <a:noFill/>
          <a:ln/>
        </p:spPr>
        <p:txBody>
          <a:bodyPr wrap="square" lIns="0" tIns="0" rIns="0" bIns="0" rtlCol="0" anchor="t"/>
          <a:lstStyle/>
          <a:p>
            <a:pPr marL="0" indent="0">
              <a:buNone/>
            </a:pPr>
            <a:r>
              <a:rPr lang="en-US" sz="1150" dirty="0">
                <a:solidFill>
                  <a:srgbClr val="20302A"/>
                </a:solidFill>
                <a:latin typeface="Calibri" pitchFamily="34" charset="0"/>
                <a:ea typeface="Calibri" pitchFamily="34" charset="-122"/>
                <a:cs typeface="Calibri" pitchFamily="34" charset="-120"/>
              </a:rPr>
              <a:t>A lasting affectional relationship between an infant and a primary caregiver offering a safe foundation on which to explore and a place of refuge during times of stress.</a:t>
            </a:r>
          </a:p>
        </p:txBody>
      </p:sp>
      <p:sp>
        <p:nvSpPr>
          <p:cNvPr id="9" name="Text 6"/>
          <p:cNvSpPr/>
          <p:nvPr/>
        </p:nvSpPr>
        <p:spPr>
          <a:xfrm>
            <a:off x="804672" y="3319272"/>
            <a:ext cx="4700016" cy="274320"/>
          </a:xfrm>
          <a:prstGeom prst="rect">
            <a:avLst/>
          </a:prstGeom>
          <a:noFill/>
          <a:ln/>
        </p:spPr>
        <p:txBody>
          <a:bodyPr wrap="square" lIns="0" tIns="0" rIns="0" bIns="0" rtlCol="0" anchor="ctr"/>
          <a:lstStyle/>
          <a:p>
            <a:pPr marL="0" indent="0">
              <a:buNone/>
            </a:pPr>
            <a:r>
              <a:rPr lang="en-US" sz="1000" i="1" dirty="0">
                <a:solidFill>
                  <a:srgbClr val="C97B3D"/>
                </a:solidFill>
                <a:latin typeface="Calibri" pitchFamily="34" charset="0"/>
                <a:ea typeface="Calibri" pitchFamily="34" charset="-122"/>
                <a:cs typeface="Calibri" pitchFamily="34" charset="-120"/>
              </a:rPr>
              <a:t>(Bowlby, 1969; Ainsworth et al., 1978)</a:t>
            </a:r>
            <a:endParaRPr lang="en-US" sz="1000" dirty="0"/>
          </a:p>
        </p:txBody>
      </p:sp>
      <p:sp>
        <p:nvSpPr>
          <p:cNvPr id="10" name="Shape 7"/>
          <p:cNvSpPr/>
          <p:nvPr/>
        </p:nvSpPr>
        <p:spPr>
          <a:xfrm>
            <a:off x="6080760" y="162763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1" name="Shape 8"/>
          <p:cNvSpPr/>
          <p:nvPr/>
        </p:nvSpPr>
        <p:spPr>
          <a:xfrm>
            <a:off x="6336792" y="1883664"/>
            <a:ext cx="566928" cy="566928"/>
          </a:xfrm>
          <a:prstGeom prst="ellipse">
            <a:avLst/>
          </a:prstGeom>
          <a:solidFill>
            <a:srgbClr val="2F5D50"/>
          </a:solidFill>
          <a:ln/>
        </p:spPr>
        <p:txBody>
          <a:bodyPr/>
          <a:lstStyle/>
          <a:p>
            <a:endParaRPr lang="en-GB"/>
          </a:p>
        </p:txBody>
      </p:sp>
      <p:pic>
        <p:nvPicPr>
          <p:cNvPr id="12" name="Image 1" descr="preencoded.png"/>
          <p:cNvPicPr>
            <a:picLocks noChangeAspect="1"/>
          </p:cNvPicPr>
          <p:nvPr/>
        </p:nvPicPr>
        <p:blipFill>
          <a:blip r:embed="rId4"/>
          <a:stretch>
            <a:fillRect/>
          </a:stretch>
        </p:blipFill>
        <p:spPr>
          <a:xfrm>
            <a:off x="6410493" y="1957365"/>
            <a:ext cx="419527" cy="419527"/>
          </a:xfrm>
          <a:prstGeom prst="rect">
            <a:avLst/>
          </a:prstGeom>
        </p:spPr>
      </p:pic>
      <p:sp>
        <p:nvSpPr>
          <p:cNvPr id="13" name="Text 9"/>
          <p:cNvSpPr/>
          <p:nvPr/>
        </p:nvSpPr>
        <p:spPr>
          <a:xfrm>
            <a:off x="7086600" y="1865376"/>
            <a:ext cx="4023360" cy="384048"/>
          </a:xfrm>
          <a:prstGeom prst="rect">
            <a:avLst/>
          </a:prstGeom>
          <a:noFill/>
          <a:ln/>
        </p:spPr>
        <p:txBody>
          <a:bodyPr wrap="square" lIns="0" tIns="0" rIns="0" bIns="0" rtlCol="0" anchor="ctr"/>
          <a:lstStyle/>
          <a:p>
            <a:pPr marL="0" indent="0">
              <a:buNone/>
            </a:pPr>
            <a:r>
              <a:rPr lang="en-US" sz="1550" b="1" dirty="0">
                <a:solidFill>
                  <a:srgbClr val="20453B"/>
                </a:solidFill>
                <a:latin typeface="Cambria" pitchFamily="34" charset="0"/>
                <a:ea typeface="Cambria" pitchFamily="34" charset="-122"/>
                <a:cs typeface="Cambria" pitchFamily="34" charset="-120"/>
              </a:rPr>
              <a:t>Secure Attachment</a:t>
            </a:r>
            <a:endParaRPr lang="en-US" sz="1550" dirty="0"/>
          </a:p>
        </p:txBody>
      </p:sp>
      <p:sp>
        <p:nvSpPr>
          <p:cNvPr id="14" name="Text 10"/>
          <p:cNvSpPr/>
          <p:nvPr/>
        </p:nvSpPr>
        <p:spPr>
          <a:xfrm>
            <a:off x="6336792" y="2496312"/>
            <a:ext cx="4700016" cy="868680"/>
          </a:xfrm>
          <a:prstGeom prst="rect">
            <a:avLst/>
          </a:prstGeom>
          <a:noFill/>
          <a:ln/>
        </p:spPr>
        <p:txBody>
          <a:bodyPr wrap="square" lIns="0" tIns="0" rIns="0" bIns="0" rtlCol="0" anchor="t"/>
          <a:lstStyle/>
          <a:p>
            <a:pPr marL="0" indent="0">
              <a:buNone/>
            </a:pPr>
            <a:r>
              <a:rPr lang="en-US" sz="1150" dirty="0">
                <a:solidFill>
                  <a:srgbClr val="20302A"/>
                </a:solidFill>
                <a:latin typeface="Calibri" pitchFamily="34" charset="0"/>
                <a:ea typeface="Calibri" pitchFamily="34" charset="-122"/>
                <a:cs typeface="Calibri" pitchFamily="34" charset="-120"/>
              </a:rPr>
              <a:t>Grows when a caregiver is responsive and sensitive enough so that the child can explore freely and manage distress.</a:t>
            </a:r>
          </a:p>
        </p:txBody>
      </p:sp>
      <p:sp>
        <p:nvSpPr>
          <p:cNvPr id="15" name="Text 11"/>
          <p:cNvSpPr/>
          <p:nvPr/>
        </p:nvSpPr>
        <p:spPr>
          <a:xfrm>
            <a:off x="6336792" y="3319272"/>
            <a:ext cx="4700016" cy="274320"/>
          </a:xfrm>
          <a:prstGeom prst="rect">
            <a:avLst/>
          </a:prstGeom>
          <a:noFill/>
          <a:ln/>
        </p:spPr>
        <p:txBody>
          <a:bodyPr wrap="square" lIns="0" tIns="0" rIns="0" bIns="0" rtlCol="0" anchor="ctr"/>
          <a:lstStyle/>
          <a:p>
            <a:pPr marL="0" indent="0">
              <a:buNone/>
            </a:pPr>
            <a:r>
              <a:rPr lang="en-US" sz="1000" i="1" dirty="0">
                <a:solidFill>
                  <a:srgbClr val="C97B3D"/>
                </a:solidFill>
                <a:latin typeface="Calibri" pitchFamily="34" charset="0"/>
                <a:ea typeface="Calibri" pitchFamily="34" charset="-122"/>
                <a:cs typeface="Calibri" pitchFamily="34" charset="-120"/>
              </a:rPr>
              <a:t>(Ainsworth et al., 1978)</a:t>
            </a:r>
            <a:endParaRPr lang="en-US" sz="1000" dirty="0"/>
          </a:p>
        </p:txBody>
      </p:sp>
      <p:sp>
        <p:nvSpPr>
          <p:cNvPr id="16" name="Shape 12"/>
          <p:cNvSpPr/>
          <p:nvPr/>
        </p:nvSpPr>
        <p:spPr>
          <a:xfrm>
            <a:off x="548640" y="395935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7" name="Shape 13"/>
          <p:cNvSpPr/>
          <p:nvPr/>
        </p:nvSpPr>
        <p:spPr>
          <a:xfrm>
            <a:off x="804672" y="4215384"/>
            <a:ext cx="566928" cy="566928"/>
          </a:xfrm>
          <a:prstGeom prst="ellipse">
            <a:avLst/>
          </a:prstGeom>
          <a:solidFill>
            <a:srgbClr val="2F5D50"/>
          </a:solidFill>
          <a:ln/>
        </p:spPr>
        <p:txBody>
          <a:bodyPr/>
          <a:lstStyle/>
          <a:p>
            <a:endParaRPr lang="en-GB"/>
          </a:p>
        </p:txBody>
      </p:sp>
      <p:pic>
        <p:nvPicPr>
          <p:cNvPr id="18" name="Image 2" descr="preencoded.png"/>
          <p:cNvPicPr>
            <a:picLocks noChangeAspect="1"/>
          </p:cNvPicPr>
          <p:nvPr/>
        </p:nvPicPr>
        <p:blipFill>
          <a:blip r:embed="rId5"/>
          <a:stretch>
            <a:fillRect/>
          </a:stretch>
        </p:blipFill>
        <p:spPr>
          <a:xfrm>
            <a:off x="878373" y="4289085"/>
            <a:ext cx="419527" cy="419527"/>
          </a:xfrm>
          <a:prstGeom prst="rect">
            <a:avLst/>
          </a:prstGeom>
        </p:spPr>
      </p:pic>
      <p:sp>
        <p:nvSpPr>
          <p:cNvPr id="19" name="Text 14"/>
          <p:cNvSpPr/>
          <p:nvPr/>
        </p:nvSpPr>
        <p:spPr>
          <a:xfrm>
            <a:off x="1554480" y="4197096"/>
            <a:ext cx="4023360" cy="384048"/>
          </a:xfrm>
          <a:prstGeom prst="rect">
            <a:avLst/>
          </a:prstGeom>
          <a:noFill/>
          <a:ln/>
        </p:spPr>
        <p:txBody>
          <a:bodyPr wrap="square" lIns="0" tIns="0" rIns="0" bIns="0" rtlCol="0" anchor="ctr"/>
          <a:lstStyle/>
          <a:p>
            <a:pPr marL="0" indent="0">
              <a:buNone/>
            </a:pPr>
            <a:r>
              <a:rPr lang="en-US" sz="1550" b="1" dirty="0">
                <a:solidFill>
                  <a:srgbClr val="20453B"/>
                </a:solidFill>
                <a:latin typeface="Cambria" pitchFamily="34" charset="0"/>
                <a:ea typeface="Cambria" pitchFamily="34" charset="-122"/>
                <a:cs typeface="Cambria" pitchFamily="34" charset="-120"/>
              </a:rPr>
              <a:t>Insecure Attachment</a:t>
            </a:r>
            <a:endParaRPr lang="en-US" sz="1550" dirty="0"/>
          </a:p>
        </p:txBody>
      </p:sp>
      <p:sp>
        <p:nvSpPr>
          <p:cNvPr id="20" name="Text 15"/>
          <p:cNvSpPr/>
          <p:nvPr/>
        </p:nvSpPr>
        <p:spPr>
          <a:xfrm>
            <a:off x="804672" y="4828032"/>
            <a:ext cx="4700016" cy="868680"/>
          </a:xfrm>
          <a:prstGeom prst="rect">
            <a:avLst/>
          </a:prstGeom>
          <a:noFill/>
          <a:ln/>
        </p:spPr>
        <p:txBody>
          <a:bodyPr wrap="square" lIns="0" tIns="0" rIns="0" bIns="0" rtlCol="0" anchor="t"/>
          <a:lstStyle/>
          <a:p>
            <a:pPr marL="0" indent="0">
              <a:buNone/>
            </a:pPr>
            <a:r>
              <a:rPr lang="en-US" sz="1150" dirty="0">
                <a:solidFill>
                  <a:srgbClr val="20302A"/>
                </a:solidFill>
                <a:latin typeface="Calibri" pitchFamily="34" charset="0"/>
                <a:ea typeface="Calibri" pitchFamily="34" charset="-122"/>
                <a:cs typeface="Calibri" pitchFamily="34" charset="-120"/>
              </a:rPr>
              <a:t>Develops due to inconsistent, unavailable or unpredictable care, and is linked to anxious, avoidant or </a:t>
            </a:r>
            <a:r>
              <a:rPr lang="en-US" sz="1150" dirty="0" smtClean="0">
                <a:solidFill>
                  <a:srgbClr val="20302A"/>
                </a:solidFill>
                <a:latin typeface="Calibri" pitchFamily="34" charset="0"/>
                <a:ea typeface="Calibri" pitchFamily="34" charset="-122"/>
                <a:cs typeface="Calibri" pitchFamily="34" charset="-120"/>
              </a:rPr>
              <a:t>disorganized </a:t>
            </a:r>
            <a:r>
              <a:rPr lang="en-US" sz="1150" dirty="0">
                <a:solidFill>
                  <a:srgbClr val="20302A"/>
                </a:solidFill>
                <a:latin typeface="Calibri" pitchFamily="34" charset="0"/>
                <a:ea typeface="Calibri" pitchFamily="34" charset="-122"/>
                <a:cs typeface="Calibri" pitchFamily="34" charset="-120"/>
              </a:rPr>
              <a:t>patterns.</a:t>
            </a:r>
          </a:p>
        </p:txBody>
      </p:sp>
      <p:sp>
        <p:nvSpPr>
          <p:cNvPr id="21" name="Text 16"/>
          <p:cNvSpPr/>
          <p:nvPr/>
        </p:nvSpPr>
        <p:spPr>
          <a:xfrm>
            <a:off x="804672" y="5650992"/>
            <a:ext cx="4700016" cy="274320"/>
          </a:xfrm>
          <a:prstGeom prst="rect">
            <a:avLst/>
          </a:prstGeom>
          <a:noFill/>
          <a:ln/>
        </p:spPr>
        <p:txBody>
          <a:bodyPr wrap="square" lIns="0" tIns="0" rIns="0" bIns="0" rtlCol="0" anchor="ctr"/>
          <a:lstStyle/>
          <a:p>
            <a:pPr marL="0" indent="0">
              <a:buNone/>
            </a:pPr>
            <a:r>
              <a:rPr lang="en-US" sz="1000" i="1" dirty="0">
                <a:solidFill>
                  <a:srgbClr val="C97B3D"/>
                </a:solidFill>
                <a:latin typeface="Calibri" pitchFamily="34" charset="0"/>
                <a:ea typeface="Calibri" pitchFamily="34" charset="-122"/>
                <a:cs typeface="Calibri" pitchFamily="34" charset="-120"/>
              </a:rPr>
              <a:t>(Ainsworth et al., 1978; Thompson et al., 2022)</a:t>
            </a:r>
            <a:endParaRPr lang="en-US" sz="1000" dirty="0"/>
          </a:p>
        </p:txBody>
      </p:sp>
      <p:sp>
        <p:nvSpPr>
          <p:cNvPr id="22" name="Shape 17"/>
          <p:cNvSpPr/>
          <p:nvPr/>
        </p:nvSpPr>
        <p:spPr>
          <a:xfrm>
            <a:off x="6080760" y="395935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23" name="Shape 18"/>
          <p:cNvSpPr/>
          <p:nvPr/>
        </p:nvSpPr>
        <p:spPr>
          <a:xfrm>
            <a:off x="6336792" y="4215384"/>
            <a:ext cx="566928" cy="566928"/>
          </a:xfrm>
          <a:prstGeom prst="ellipse">
            <a:avLst/>
          </a:prstGeom>
          <a:solidFill>
            <a:srgbClr val="2F5D50"/>
          </a:solidFill>
          <a:ln/>
        </p:spPr>
        <p:txBody>
          <a:bodyPr/>
          <a:lstStyle/>
          <a:p>
            <a:endParaRPr lang="en-GB"/>
          </a:p>
        </p:txBody>
      </p:sp>
      <p:pic>
        <p:nvPicPr>
          <p:cNvPr id="24" name="Image 3" descr="preencoded.png"/>
          <p:cNvPicPr>
            <a:picLocks noChangeAspect="1"/>
          </p:cNvPicPr>
          <p:nvPr/>
        </p:nvPicPr>
        <p:blipFill>
          <a:blip r:embed="rId6"/>
          <a:stretch>
            <a:fillRect/>
          </a:stretch>
        </p:blipFill>
        <p:spPr>
          <a:xfrm>
            <a:off x="6410493" y="4289085"/>
            <a:ext cx="419527" cy="419527"/>
          </a:xfrm>
          <a:prstGeom prst="rect">
            <a:avLst/>
          </a:prstGeom>
        </p:spPr>
      </p:pic>
      <p:sp>
        <p:nvSpPr>
          <p:cNvPr id="25" name="Text 19"/>
          <p:cNvSpPr/>
          <p:nvPr/>
        </p:nvSpPr>
        <p:spPr>
          <a:xfrm>
            <a:off x="7086600" y="4197096"/>
            <a:ext cx="4023360" cy="384048"/>
          </a:xfrm>
          <a:prstGeom prst="rect">
            <a:avLst/>
          </a:prstGeom>
          <a:noFill/>
          <a:ln/>
        </p:spPr>
        <p:txBody>
          <a:bodyPr wrap="square" lIns="0" tIns="0" rIns="0" bIns="0" rtlCol="0" anchor="ctr"/>
          <a:lstStyle/>
          <a:p>
            <a:pPr marL="0" indent="0">
              <a:buNone/>
            </a:pPr>
            <a:r>
              <a:rPr lang="en-US" sz="1550" b="1" dirty="0">
                <a:solidFill>
                  <a:srgbClr val="20453B"/>
                </a:solidFill>
                <a:latin typeface="Cambria" pitchFamily="34" charset="0"/>
                <a:ea typeface="Cambria" pitchFamily="34" charset="-122"/>
                <a:cs typeface="Cambria" pitchFamily="34" charset="-120"/>
              </a:rPr>
              <a:t>Internal Working Model</a:t>
            </a:r>
            <a:endParaRPr lang="en-US" sz="1550" dirty="0"/>
          </a:p>
        </p:txBody>
      </p:sp>
      <p:sp>
        <p:nvSpPr>
          <p:cNvPr id="26" name="Text 20"/>
          <p:cNvSpPr/>
          <p:nvPr/>
        </p:nvSpPr>
        <p:spPr>
          <a:xfrm>
            <a:off x="6336792" y="4828032"/>
            <a:ext cx="4700016" cy="868680"/>
          </a:xfrm>
          <a:prstGeom prst="rect">
            <a:avLst/>
          </a:prstGeom>
          <a:noFill/>
          <a:ln/>
        </p:spPr>
        <p:txBody>
          <a:bodyPr wrap="square" lIns="0" tIns="0" rIns="0" bIns="0" rtlCol="0" anchor="t"/>
          <a:lstStyle/>
          <a:p>
            <a:pPr marL="0" indent="0">
              <a:buNone/>
            </a:pPr>
            <a:r>
              <a:rPr lang="en-US" sz="1150" dirty="0">
                <a:solidFill>
                  <a:srgbClr val="20302A"/>
                </a:solidFill>
                <a:latin typeface="Calibri" pitchFamily="34" charset="0"/>
                <a:ea typeface="Calibri" pitchFamily="34" charset="-122"/>
                <a:cs typeface="Calibri" pitchFamily="34" charset="-120"/>
              </a:rPr>
              <a:t>A mental map of self, others and relationships, developed in the early care giving experience, upon which expectations are made in future relationships.</a:t>
            </a:r>
          </a:p>
        </p:txBody>
      </p:sp>
      <p:sp>
        <p:nvSpPr>
          <p:cNvPr id="27" name="Text 21"/>
          <p:cNvSpPr/>
          <p:nvPr/>
        </p:nvSpPr>
        <p:spPr>
          <a:xfrm>
            <a:off x="6336792" y="5650992"/>
            <a:ext cx="4700016" cy="274320"/>
          </a:xfrm>
          <a:prstGeom prst="rect">
            <a:avLst/>
          </a:prstGeom>
          <a:noFill/>
          <a:ln/>
        </p:spPr>
        <p:txBody>
          <a:bodyPr wrap="square" lIns="0" tIns="0" rIns="0" bIns="0" rtlCol="0" anchor="ctr"/>
          <a:lstStyle/>
          <a:p>
            <a:pPr marL="0" indent="0">
              <a:buNone/>
            </a:pPr>
            <a:r>
              <a:rPr lang="en-US" sz="1000" i="1" dirty="0">
                <a:solidFill>
                  <a:srgbClr val="C97B3D"/>
                </a:solidFill>
                <a:latin typeface="Calibri" pitchFamily="34" charset="0"/>
                <a:ea typeface="Calibri" pitchFamily="34" charset="-122"/>
                <a:cs typeface="Calibri" pitchFamily="34" charset="-120"/>
              </a:rPr>
              <a:t>(Bowlby, 1969)</a:t>
            </a:r>
            <a:endParaRPr lang="en-US" sz="1000" dirty="0"/>
          </a:p>
        </p:txBody>
      </p:sp>
      <p:sp>
        <p:nvSpPr>
          <p:cNvPr id="28" name="Text 22"/>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29" name="Text 23"/>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3</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BOWLBY'S ATTACHMENT THEORY</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Core Concepts II &amp; Relevance to Early Childhood</a:t>
            </a:r>
            <a:endParaRPr lang="en-US" sz="3000" dirty="0"/>
          </a:p>
        </p:txBody>
      </p:sp>
      <p:sp>
        <p:nvSpPr>
          <p:cNvPr id="4" name="Shape 2"/>
          <p:cNvSpPr/>
          <p:nvPr/>
        </p:nvSpPr>
        <p:spPr>
          <a:xfrm>
            <a:off x="548640" y="1554480"/>
            <a:ext cx="5212080" cy="1874520"/>
          </a:xfrm>
          <a:prstGeom prst="roundRect">
            <a:avLst>
              <a:gd name="adj" fmla="val 3902"/>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Shape 3"/>
          <p:cNvSpPr/>
          <p:nvPr/>
        </p:nvSpPr>
        <p:spPr>
          <a:xfrm>
            <a:off x="804672" y="1792224"/>
            <a:ext cx="548640" cy="548640"/>
          </a:xfrm>
          <a:prstGeom prst="ellipse">
            <a:avLst/>
          </a:prstGeom>
          <a:solidFill>
            <a:srgbClr val="2F5D50"/>
          </a:solidFill>
          <a:ln/>
        </p:spPr>
        <p:txBody>
          <a:bodyPr/>
          <a:lstStyle/>
          <a:p>
            <a:endParaRPr lang="en-GB"/>
          </a:p>
        </p:txBody>
      </p:sp>
      <p:pic>
        <p:nvPicPr>
          <p:cNvPr id="6" name="Image 0" descr="preencoded.png"/>
          <p:cNvPicPr>
            <a:picLocks noChangeAspect="1"/>
          </p:cNvPicPr>
          <p:nvPr/>
        </p:nvPicPr>
        <p:blipFill>
          <a:blip r:embed="rId3"/>
          <a:stretch>
            <a:fillRect/>
          </a:stretch>
        </p:blipFill>
        <p:spPr>
          <a:xfrm>
            <a:off x="875995" y="1863547"/>
            <a:ext cx="405994" cy="405994"/>
          </a:xfrm>
          <a:prstGeom prst="rect">
            <a:avLst/>
          </a:prstGeom>
        </p:spPr>
      </p:pic>
      <p:sp>
        <p:nvSpPr>
          <p:cNvPr id="7" name="Text 4"/>
          <p:cNvSpPr/>
          <p:nvPr/>
        </p:nvSpPr>
        <p:spPr>
          <a:xfrm>
            <a:off x="1536192" y="1773936"/>
            <a:ext cx="4023360" cy="365760"/>
          </a:xfrm>
          <a:prstGeom prst="rect">
            <a:avLst/>
          </a:prstGeom>
          <a:noFill/>
          <a:ln/>
        </p:spPr>
        <p:txBody>
          <a:bodyPr wrap="square" lIns="0" tIns="0" rIns="0" bIns="0" rtlCol="0" anchor="ctr"/>
          <a:lstStyle/>
          <a:p>
            <a:pPr marL="0" indent="0">
              <a:buNone/>
            </a:pPr>
            <a:r>
              <a:rPr lang="en-US" sz="1550" b="1" dirty="0">
                <a:solidFill>
                  <a:srgbClr val="20453B"/>
                </a:solidFill>
                <a:latin typeface="Cambria" pitchFamily="34" charset="0"/>
                <a:ea typeface="Cambria" pitchFamily="34" charset="-122"/>
                <a:cs typeface="Cambria" pitchFamily="34" charset="-120"/>
              </a:rPr>
              <a:t>Monotropy</a:t>
            </a:r>
            <a:endParaRPr lang="en-US" sz="1550" dirty="0"/>
          </a:p>
        </p:txBody>
      </p:sp>
      <p:sp>
        <p:nvSpPr>
          <p:cNvPr id="8" name="Text 5"/>
          <p:cNvSpPr/>
          <p:nvPr/>
        </p:nvSpPr>
        <p:spPr>
          <a:xfrm>
            <a:off x="804672" y="2359152"/>
            <a:ext cx="4700016" cy="777240"/>
          </a:xfrm>
          <a:prstGeom prst="rect">
            <a:avLst/>
          </a:prstGeom>
          <a:noFill/>
          <a:ln/>
        </p:spPr>
        <p:txBody>
          <a:bodyPr wrap="square" lIns="0" tIns="0" rIns="0" bIns="0" rtlCol="0" anchor="t"/>
          <a:lstStyle/>
          <a:p>
            <a:pPr marL="0" indent="0">
              <a:buNone/>
            </a:pPr>
            <a:r>
              <a:rPr lang="en-US" sz="1150" dirty="0">
                <a:solidFill>
                  <a:srgbClr val="20302A"/>
                </a:solidFill>
                <a:latin typeface="Calibri" pitchFamily="34" charset="0"/>
                <a:ea typeface="Calibri" pitchFamily="34" charset="-122"/>
                <a:cs typeface="Calibri" pitchFamily="34" charset="-120"/>
              </a:rPr>
              <a:t>A mental map of self, others and relationships, developed in the early care giving experience, upon which expectations are made in future relationships.</a:t>
            </a:r>
          </a:p>
        </p:txBody>
      </p:sp>
      <p:sp>
        <p:nvSpPr>
          <p:cNvPr id="9" name="Text 6"/>
          <p:cNvSpPr/>
          <p:nvPr/>
        </p:nvSpPr>
        <p:spPr>
          <a:xfrm>
            <a:off x="804672" y="3108960"/>
            <a:ext cx="4700016" cy="256032"/>
          </a:xfrm>
          <a:prstGeom prst="rect">
            <a:avLst/>
          </a:prstGeom>
          <a:noFill/>
          <a:ln/>
        </p:spPr>
        <p:txBody>
          <a:bodyPr wrap="square" lIns="0" tIns="0" rIns="0" bIns="0" rtlCol="0" anchor="ctr"/>
          <a:lstStyle/>
          <a:p>
            <a:pPr marL="0" indent="0">
              <a:buNone/>
            </a:pPr>
            <a:r>
              <a:rPr lang="en-US" sz="1000" i="1" dirty="0">
                <a:solidFill>
                  <a:srgbClr val="C97B3D"/>
                </a:solidFill>
                <a:latin typeface="Calibri" pitchFamily="34" charset="0"/>
                <a:ea typeface="Calibri" pitchFamily="34" charset="-122"/>
                <a:cs typeface="Calibri" pitchFamily="34" charset="-120"/>
              </a:rPr>
              <a:t>(Bowlby, 1969)</a:t>
            </a:r>
            <a:endParaRPr lang="en-US" sz="1000" dirty="0"/>
          </a:p>
        </p:txBody>
      </p:sp>
      <p:sp>
        <p:nvSpPr>
          <p:cNvPr id="10" name="Shape 7"/>
          <p:cNvSpPr/>
          <p:nvPr/>
        </p:nvSpPr>
        <p:spPr>
          <a:xfrm>
            <a:off x="6080760" y="1554480"/>
            <a:ext cx="5212080" cy="1874520"/>
          </a:xfrm>
          <a:prstGeom prst="roundRect">
            <a:avLst>
              <a:gd name="adj" fmla="val 3902"/>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1" name="Shape 8"/>
          <p:cNvSpPr/>
          <p:nvPr/>
        </p:nvSpPr>
        <p:spPr>
          <a:xfrm>
            <a:off x="6336792" y="1792224"/>
            <a:ext cx="548640" cy="548640"/>
          </a:xfrm>
          <a:prstGeom prst="ellipse">
            <a:avLst/>
          </a:prstGeom>
          <a:solidFill>
            <a:srgbClr val="2F5D50"/>
          </a:solidFill>
          <a:ln/>
        </p:spPr>
        <p:txBody>
          <a:bodyPr/>
          <a:lstStyle/>
          <a:p>
            <a:endParaRPr lang="en-GB"/>
          </a:p>
        </p:txBody>
      </p:sp>
      <p:pic>
        <p:nvPicPr>
          <p:cNvPr id="12" name="Image 1" descr="preencoded.png"/>
          <p:cNvPicPr>
            <a:picLocks noChangeAspect="1"/>
          </p:cNvPicPr>
          <p:nvPr/>
        </p:nvPicPr>
        <p:blipFill>
          <a:blip r:embed="rId4"/>
          <a:stretch>
            <a:fillRect/>
          </a:stretch>
        </p:blipFill>
        <p:spPr>
          <a:xfrm>
            <a:off x="6408115" y="1863547"/>
            <a:ext cx="405994" cy="405994"/>
          </a:xfrm>
          <a:prstGeom prst="rect">
            <a:avLst/>
          </a:prstGeom>
        </p:spPr>
      </p:pic>
      <p:sp>
        <p:nvSpPr>
          <p:cNvPr id="13" name="Text 9"/>
          <p:cNvSpPr/>
          <p:nvPr/>
        </p:nvSpPr>
        <p:spPr>
          <a:xfrm>
            <a:off x="7068312" y="1773936"/>
            <a:ext cx="4023360" cy="365760"/>
          </a:xfrm>
          <a:prstGeom prst="rect">
            <a:avLst/>
          </a:prstGeom>
          <a:noFill/>
          <a:ln/>
        </p:spPr>
        <p:txBody>
          <a:bodyPr wrap="square" lIns="0" tIns="0" rIns="0" bIns="0" rtlCol="0" anchor="ctr"/>
          <a:lstStyle/>
          <a:p>
            <a:pPr marL="0" indent="0">
              <a:buNone/>
            </a:pPr>
            <a:r>
              <a:rPr lang="en-US" sz="1550" b="1" dirty="0">
                <a:solidFill>
                  <a:srgbClr val="20453B"/>
                </a:solidFill>
                <a:latin typeface="Cambria" pitchFamily="34" charset="0"/>
                <a:ea typeface="Cambria" pitchFamily="34" charset="-122"/>
                <a:cs typeface="Cambria" pitchFamily="34" charset="-120"/>
              </a:rPr>
              <a:t>Separation Anxiety</a:t>
            </a:r>
            <a:endParaRPr lang="en-US" sz="1550" dirty="0"/>
          </a:p>
        </p:txBody>
      </p:sp>
      <p:sp>
        <p:nvSpPr>
          <p:cNvPr id="14" name="Text 10"/>
          <p:cNvSpPr/>
          <p:nvPr/>
        </p:nvSpPr>
        <p:spPr>
          <a:xfrm>
            <a:off x="6336792" y="2359152"/>
            <a:ext cx="4700016" cy="777240"/>
          </a:xfrm>
          <a:prstGeom prst="rect">
            <a:avLst/>
          </a:prstGeom>
          <a:noFill/>
          <a:ln/>
        </p:spPr>
        <p:txBody>
          <a:bodyPr wrap="square" lIns="0" tIns="0" rIns="0" bIns="0" rtlCol="0" anchor="t"/>
          <a:lstStyle/>
          <a:p>
            <a:pPr marL="0" indent="0">
              <a:buNone/>
            </a:pPr>
            <a:r>
              <a:rPr lang="en-US" sz="1150" dirty="0">
                <a:solidFill>
                  <a:srgbClr val="20302A"/>
                </a:solidFill>
                <a:latin typeface="Calibri" pitchFamily="34" charset="0"/>
                <a:ea typeface="Calibri" pitchFamily="34" charset="-122"/>
                <a:cs typeface="Calibri" pitchFamily="34" charset="-120"/>
              </a:rPr>
              <a:t>Distress expressed by an infant or young child in the absence of a primary attachment figure; the degree of distress indicates the perceived threat to the attachment.</a:t>
            </a:r>
          </a:p>
        </p:txBody>
      </p:sp>
      <p:sp>
        <p:nvSpPr>
          <p:cNvPr id="15" name="Text 11"/>
          <p:cNvSpPr/>
          <p:nvPr/>
        </p:nvSpPr>
        <p:spPr>
          <a:xfrm>
            <a:off x="6336792" y="3108960"/>
            <a:ext cx="4700016" cy="256032"/>
          </a:xfrm>
          <a:prstGeom prst="rect">
            <a:avLst/>
          </a:prstGeom>
          <a:noFill/>
          <a:ln/>
        </p:spPr>
        <p:txBody>
          <a:bodyPr wrap="square" lIns="0" tIns="0" rIns="0" bIns="0" rtlCol="0" anchor="ctr"/>
          <a:lstStyle/>
          <a:p>
            <a:pPr marL="0" indent="0">
              <a:buNone/>
            </a:pPr>
            <a:r>
              <a:rPr lang="en-US" sz="1000" i="1" dirty="0">
                <a:solidFill>
                  <a:srgbClr val="C97B3D"/>
                </a:solidFill>
                <a:latin typeface="Calibri" pitchFamily="34" charset="0"/>
                <a:ea typeface="Calibri" pitchFamily="34" charset="-122"/>
                <a:cs typeface="Calibri" pitchFamily="34" charset="-120"/>
              </a:rPr>
              <a:t>(Bowlby, 1969)</a:t>
            </a:r>
            <a:endParaRPr lang="en-US" sz="1000" dirty="0"/>
          </a:p>
        </p:txBody>
      </p:sp>
      <p:sp>
        <p:nvSpPr>
          <p:cNvPr id="16" name="Shape 12"/>
          <p:cNvSpPr/>
          <p:nvPr/>
        </p:nvSpPr>
        <p:spPr>
          <a:xfrm>
            <a:off x="548640" y="3657600"/>
            <a:ext cx="11094415" cy="2423160"/>
          </a:xfrm>
          <a:prstGeom prst="roundRect">
            <a:avLst>
              <a:gd name="adj" fmla="val 3019"/>
            </a:avLst>
          </a:prstGeom>
          <a:solidFill>
            <a:srgbClr val="2F5D50"/>
          </a:solidFill>
          <a:ln/>
          <a:effectLst>
            <a:outerShdw blurRad="101600" dist="38100" dir="5400000" algn="bl" rotWithShape="0">
              <a:srgbClr val="1B3A30">
                <a:alpha val="12000"/>
              </a:srgbClr>
            </a:outerShdw>
          </a:effectLst>
        </p:spPr>
        <p:txBody>
          <a:bodyPr/>
          <a:lstStyle/>
          <a:p>
            <a:endParaRPr lang="en-GB"/>
          </a:p>
        </p:txBody>
      </p:sp>
      <p:sp>
        <p:nvSpPr>
          <p:cNvPr id="17" name="Text 13"/>
          <p:cNvSpPr/>
          <p:nvPr/>
        </p:nvSpPr>
        <p:spPr>
          <a:xfrm>
            <a:off x="868680" y="3858768"/>
            <a:ext cx="9144000" cy="365760"/>
          </a:xfrm>
          <a:prstGeom prst="rect">
            <a:avLst/>
          </a:prstGeom>
          <a:noFill/>
          <a:ln/>
        </p:spPr>
        <p:txBody>
          <a:bodyPr wrap="square" lIns="0" tIns="0" rIns="0" bIns="0" rtlCol="0" anchor="ctr"/>
          <a:lstStyle/>
          <a:p>
            <a:pPr marL="0" indent="0">
              <a:buNone/>
            </a:pPr>
            <a:r>
              <a:rPr lang="en-US" sz="1600" b="1" dirty="0">
                <a:solidFill>
                  <a:srgbClr val="FFFFFF"/>
                </a:solidFill>
                <a:latin typeface="Cambria" pitchFamily="34" charset="0"/>
                <a:ea typeface="Cambria" pitchFamily="34" charset="-122"/>
                <a:cs typeface="Cambria" pitchFamily="34" charset="-120"/>
              </a:rPr>
              <a:t>Why This Theory Fits Isaac's Case</a:t>
            </a:r>
            <a:endParaRPr lang="en-US" sz="1600" dirty="0"/>
          </a:p>
        </p:txBody>
      </p:sp>
      <p:sp>
        <p:nvSpPr>
          <p:cNvPr id="18" name="Text 14"/>
          <p:cNvSpPr/>
          <p:nvPr/>
        </p:nvSpPr>
        <p:spPr>
          <a:xfrm>
            <a:off x="868680" y="4279392"/>
            <a:ext cx="10454335" cy="1691640"/>
          </a:xfrm>
          <a:prstGeom prst="rect">
            <a:avLst/>
          </a:prstGeom>
          <a:noFill/>
          <a:ln/>
        </p:spPr>
        <p:txBody>
          <a:bodyPr wrap="square" rtlCol="0" anchor="t"/>
          <a:lstStyle/>
          <a:p>
            <a:pPr marL="177800" indent="-177800">
              <a:spcAft>
                <a:spcPts val="800"/>
              </a:spcAft>
              <a:buSzPct val="100000"/>
              <a:buChar char="●"/>
            </a:pPr>
            <a:r>
              <a:rPr lang="en-US" sz="1250" dirty="0">
                <a:solidFill>
                  <a:srgbClr val="FFFFFF"/>
                </a:solidFill>
                <a:latin typeface="Calibri" pitchFamily="34" charset="0"/>
                <a:ea typeface="Calibri" pitchFamily="34" charset="-122"/>
                <a:cs typeface="Calibri" pitchFamily="34" charset="-120"/>
              </a:rPr>
              <a:t>Developmental assumption: According to Bowlby (1988), sensitive, ongoing care in the earliest years is essential to healthy emotional and social development; and any break in continuity is developmentally dangerous.</a:t>
            </a:r>
          </a:p>
          <a:p>
            <a:pPr marL="177800" indent="-177800">
              <a:spcAft>
                <a:spcPts val="800"/>
              </a:spcAft>
              <a:buSzPct val="100000"/>
              <a:buChar char="●"/>
            </a:pPr>
            <a:r>
              <a:rPr lang="en-US" sz="1250" dirty="0">
                <a:solidFill>
                  <a:srgbClr val="FFFFFF"/>
                </a:solidFill>
                <a:latin typeface="Calibri" pitchFamily="34" charset="0"/>
                <a:ea typeface="Calibri" pitchFamily="34" charset="-122"/>
                <a:cs typeface="Calibri" pitchFamily="34" charset="-120"/>
              </a:rPr>
              <a:t>Applicability to early childhood: Self-regulation, peer relationships and communication are based on attachment patterns formed during early childhood (age four to five) (Thompson, Simpson and Berlin, 2022).</a:t>
            </a:r>
          </a:p>
          <a:p>
            <a:pPr marL="177800" indent="-177800">
              <a:spcAft>
                <a:spcPts val="800"/>
              </a:spcAft>
              <a:buSzPct val="100000"/>
              <a:buChar char="●"/>
            </a:pPr>
            <a:r>
              <a:rPr lang="en-US" sz="1250" dirty="0">
                <a:solidFill>
                  <a:srgbClr val="FFFFFF"/>
                </a:solidFill>
                <a:latin typeface="Calibri" pitchFamily="34" charset="0"/>
                <a:ea typeface="Calibri" pitchFamily="34" charset="-122"/>
                <a:cs typeface="Calibri" pitchFamily="34" charset="-120"/>
              </a:rPr>
              <a:t>The distress of separation, clinginess, and withdrawal exhibited by Isaac are exactly the </a:t>
            </a:r>
            <a:r>
              <a:rPr lang="en-US" sz="1250" i="1" dirty="0" smtClean="0">
                <a:solidFill>
                  <a:srgbClr val="FFFFFF"/>
                </a:solidFill>
                <a:latin typeface="Calibri" pitchFamily="34" charset="0"/>
                <a:ea typeface="Calibri" pitchFamily="34" charset="-122"/>
                <a:cs typeface="Calibri" pitchFamily="34" charset="-120"/>
              </a:rPr>
              <a:t>behavior</a:t>
            </a:r>
            <a:r>
              <a:rPr lang="en-US" sz="1250" dirty="0" smtClean="0">
                <a:solidFill>
                  <a:srgbClr val="FFFFFF"/>
                </a:solidFill>
                <a:latin typeface="Calibri" pitchFamily="34" charset="0"/>
                <a:ea typeface="Calibri" pitchFamily="34" charset="-122"/>
                <a:cs typeface="Calibri" pitchFamily="34" charset="-120"/>
              </a:rPr>
              <a:t> </a:t>
            </a:r>
            <a:r>
              <a:rPr lang="en-US" sz="1250" dirty="0">
                <a:solidFill>
                  <a:srgbClr val="FFFFFF"/>
                </a:solidFill>
                <a:latin typeface="Calibri" pitchFamily="34" charset="0"/>
                <a:ea typeface="Calibri" pitchFamily="34" charset="-122"/>
                <a:cs typeface="Calibri" pitchFamily="34" charset="-120"/>
              </a:rPr>
              <a:t>that the theory of Bowlby would expect in response to the repeated disruption of the attachment bond and are, therefore, a good fit to describe the situation described by Isaac.</a:t>
            </a:r>
          </a:p>
        </p:txBody>
      </p:sp>
      <p:sp>
        <p:nvSpPr>
          <p:cNvPr id="19" name="Text 15"/>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20" name="Text 16"/>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4</a:t>
            </a:r>
            <a:endParaRPr lang="en-US" sz="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APPLICATION TO ISAAC'S CASE</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Emotional &amp; Behavioural Development</a:t>
            </a:r>
            <a:endParaRPr lang="en-US" sz="3000" dirty="0"/>
          </a:p>
        </p:txBody>
      </p:sp>
      <p:sp>
        <p:nvSpPr>
          <p:cNvPr id="4" name="Shape 2"/>
          <p:cNvSpPr/>
          <p:nvPr/>
        </p:nvSpPr>
        <p:spPr>
          <a:xfrm>
            <a:off x="548640" y="1627632"/>
            <a:ext cx="5349240" cy="4160520"/>
          </a:xfrm>
          <a:prstGeom prst="roundRect">
            <a:avLst>
              <a:gd name="adj" fmla="val 1758"/>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Text 3"/>
          <p:cNvSpPr/>
          <p:nvPr/>
        </p:nvSpPr>
        <p:spPr>
          <a:xfrm>
            <a:off x="822960" y="1810512"/>
            <a:ext cx="4800600" cy="365760"/>
          </a:xfrm>
          <a:prstGeom prst="rect">
            <a:avLst/>
          </a:prstGeom>
          <a:noFill/>
          <a:ln/>
        </p:spPr>
        <p:txBody>
          <a:bodyPr wrap="square" lIns="0" tIns="0" rIns="0" bIns="0" rtlCol="0" anchor="ctr"/>
          <a:lstStyle/>
          <a:p>
            <a:pPr marL="0" indent="0">
              <a:buNone/>
            </a:pPr>
            <a:r>
              <a:rPr lang="en-US" sz="1500" b="1" dirty="0">
                <a:solidFill>
                  <a:srgbClr val="20453B"/>
                </a:solidFill>
                <a:latin typeface="Cambria" pitchFamily="34" charset="0"/>
                <a:ea typeface="Cambria" pitchFamily="34" charset="-122"/>
                <a:cs typeface="Cambria" pitchFamily="34" charset="-120"/>
              </a:rPr>
              <a:t>Case Evidence</a:t>
            </a:r>
            <a:endParaRPr lang="en-US" sz="1500" dirty="0"/>
          </a:p>
        </p:txBody>
      </p:sp>
      <p:sp>
        <p:nvSpPr>
          <p:cNvPr id="6" name="Text 4"/>
          <p:cNvSpPr/>
          <p:nvPr/>
        </p:nvSpPr>
        <p:spPr>
          <a:xfrm>
            <a:off x="822960" y="2267712"/>
            <a:ext cx="4800600" cy="3291840"/>
          </a:xfrm>
          <a:prstGeom prst="rect">
            <a:avLst/>
          </a:prstGeom>
          <a:noFill/>
          <a:ln/>
        </p:spPr>
        <p:txBody>
          <a:bodyPr wrap="square" rtlCol="0" anchor="t"/>
          <a:lstStyle/>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He was distressed as he was parting with his mother.</a:t>
            </a:r>
          </a:p>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Clingy </a:t>
            </a:r>
            <a:r>
              <a:rPr lang="en-US" sz="1200" dirty="0" smtClean="0">
                <a:solidFill>
                  <a:srgbClr val="20302A"/>
                </a:solidFill>
                <a:latin typeface="Calibri" pitchFamily="34" charset="0"/>
                <a:ea typeface="Calibri" pitchFamily="34" charset="-122"/>
                <a:cs typeface="Calibri" pitchFamily="34" charset="-120"/>
              </a:rPr>
              <a:t>behavior </a:t>
            </a:r>
            <a:r>
              <a:rPr lang="en-US" sz="1200" dirty="0">
                <a:solidFill>
                  <a:srgbClr val="20302A"/>
                </a:solidFill>
                <a:latin typeface="Calibri" pitchFamily="34" charset="0"/>
                <a:ea typeface="Calibri" pitchFamily="34" charset="-122"/>
                <a:cs typeface="Calibri" pitchFamily="34" charset="-120"/>
              </a:rPr>
              <a:t>does not play alone often.</a:t>
            </a:r>
          </a:p>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Difficulty sleeping</a:t>
            </a:r>
          </a:p>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Mother has post-natal depression, lacks confidence and social support.</a:t>
            </a:r>
          </a:p>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Narration of disrupted childcare arrangements in the last two years.</a:t>
            </a:r>
          </a:p>
        </p:txBody>
      </p:sp>
      <p:sp>
        <p:nvSpPr>
          <p:cNvPr id="7" name="Shape 5"/>
          <p:cNvSpPr/>
          <p:nvPr/>
        </p:nvSpPr>
        <p:spPr>
          <a:xfrm>
            <a:off x="6217920" y="1627632"/>
            <a:ext cx="5349240" cy="4160520"/>
          </a:xfrm>
          <a:prstGeom prst="roundRect">
            <a:avLst>
              <a:gd name="adj" fmla="val 1758"/>
            </a:avLst>
          </a:prstGeom>
          <a:solidFill>
            <a:srgbClr val="2F5D50"/>
          </a:solidFill>
          <a:ln/>
          <a:effectLst>
            <a:outerShdw blurRad="101600" dist="38100" dir="5400000" algn="bl" rotWithShape="0">
              <a:srgbClr val="1B3A30">
                <a:alpha val="12000"/>
              </a:srgbClr>
            </a:outerShdw>
          </a:effectLst>
        </p:spPr>
        <p:txBody>
          <a:bodyPr/>
          <a:lstStyle/>
          <a:p>
            <a:endParaRPr lang="en-GB"/>
          </a:p>
        </p:txBody>
      </p:sp>
      <p:sp>
        <p:nvSpPr>
          <p:cNvPr id="8" name="Text 6"/>
          <p:cNvSpPr/>
          <p:nvPr/>
        </p:nvSpPr>
        <p:spPr>
          <a:xfrm>
            <a:off x="6492240" y="1810512"/>
            <a:ext cx="4800600" cy="365760"/>
          </a:xfrm>
          <a:prstGeom prst="rect">
            <a:avLst/>
          </a:prstGeom>
          <a:noFill/>
          <a:ln/>
        </p:spPr>
        <p:txBody>
          <a:bodyPr wrap="square" lIns="0" tIns="0" rIns="0" bIns="0" rtlCol="0" anchor="ctr"/>
          <a:lstStyle/>
          <a:p>
            <a:pPr marL="0" indent="0">
              <a:buNone/>
            </a:pPr>
            <a:r>
              <a:rPr lang="en-US" sz="1500" b="1" dirty="0">
                <a:solidFill>
                  <a:srgbClr val="FFFFFF"/>
                </a:solidFill>
                <a:latin typeface="Cambria" pitchFamily="34" charset="0"/>
                <a:ea typeface="Cambria" pitchFamily="34" charset="-122"/>
                <a:cs typeface="Cambria" pitchFamily="34" charset="-120"/>
              </a:rPr>
              <a:t>Interpretation Through Bowlby</a:t>
            </a:r>
            <a:endParaRPr lang="en-US" sz="1500" dirty="0"/>
          </a:p>
        </p:txBody>
      </p:sp>
      <p:sp>
        <p:nvSpPr>
          <p:cNvPr id="9" name="Text 7"/>
          <p:cNvSpPr/>
          <p:nvPr/>
        </p:nvSpPr>
        <p:spPr>
          <a:xfrm>
            <a:off x="6492240" y="2267712"/>
            <a:ext cx="4800600" cy="3383280"/>
          </a:xfrm>
          <a:prstGeom prst="rect">
            <a:avLst/>
          </a:prstGeom>
          <a:noFill/>
          <a:ln/>
        </p:spPr>
        <p:txBody>
          <a:bodyPr wrap="square" rtlCol="0" anchor="t"/>
          <a:lstStyle/>
          <a:p>
            <a:pPr marL="177800" indent="-177800">
              <a:spcAft>
                <a:spcPts val="1000"/>
              </a:spcAft>
              <a:buSzPct val="100000"/>
              <a:buChar char="●"/>
            </a:pPr>
            <a:r>
              <a:rPr lang="en-US" sz="1200" dirty="0">
                <a:solidFill>
                  <a:srgbClr val="FFFFFF"/>
                </a:solidFill>
                <a:latin typeface="Calibri" pitchFamily="34" charset="0"/>
                <a:ea typeface="Calibri" pitchFamily="34" charset="-122"/>
                <a:cs typeface="Calibri" pitchFamily="34" charset="-120"/>
              </a:rPr>
              <a:t>Separation distress, clinginess can be a sign of an anxious, insecure attachment, which is in line with a monotropic bond that is perceived to be threatened (Bowlby, 1969).</a:t>
            </a:r>
          </a:p>
          <a:p>
            <a:pPr marL="177800" indent="-177800">
              <a:spcAft>
                <a:spcPts val="1000"/>
              </a:spcAft>
              <a:buSzPct val="100000"/>
              <a:buChar char="●"/>
            </a:pPr>
            <a:r>
              <a:rPr lang="en-US" sz="1200" dirty="0">
                <a:solidFill>
                  <a:srgbClr val="FFFFFF"/>
                </a:solidFill>
                <a:latin typeface="Calibri" pitchFamily="34" charset="0"/>
                <a:ea typeface="Calibri" pitchFamily="34" charset="-122"/>
                <a:cs typeface="Calibri" pitchFamily="34" charset="-120"/>
              </a:rPr>
              <a:t>Maternal post-natal depression has the potential to lessen the regular emotional availability, which can break the establishment of a secure base (</a:t>
            </a:r>
            <a:r>
              <a:rPr lang="en-US" sz="1200" dirty="0" err="1">
                <a:solidFill>
                  <a:srgbClr val="FFFFFF"/>
                </a:solidFill>
                <a:latin typeface="Calibri" pitchFamily="34" charset="0"/>
                <a:ea typeface="Calibri" pitchFamily="34" charset="-122"/>
                <a:cs typeface="Calibri" pitchFamily="34" charset="-120"/>
              </a:rPr>
              <a:t>Śliwerski</a:t>
            </a:r>
            <a:r>
              <a:rPr lang="en-US" sz="1200" dirty="0">
                <a:solidFill>
                  <a:srgbClr val="FFFFFF"/>
                </a:solidFill>
                <a:latin typeface="Calibri" pitchFamily="34" charset="0"/>
                <a:ea typeface="Calibri" pitchFamily="34" charset="-122"/>
                <a:cs typeface="Calibri" pitchFamily="34" charset="-120"/>
              </a:rPr>
              <a:t> et al., 2020).</a:t>
            </a:r>
          </a:p>
          <a:p>
            <a:pPr marL="177800" indent="-177800">
              <a:spcAft>
                <a:spcPts val="1000"/>
              </a:spcAft>
              <a:buSzPct val="100000"/>
              <a:buChar char="●"/>
            </a:pPr>
            <a:r>
              <a:rPr lang="en-US" sz="1200" dirty="0">
                <a:solidFill>
                  <a:srgbClr val="FFFFFF"/>
                </a:solidFill>
                <a:latin typeface="Calibri" pitchFamily="34" charset="0"/>
                <a:ea typeface="Calibri" pitchFamily="34" charset="-122"/>
                <a:cs typeface="Calibri" pitchFamily="34" charset="-120"/>
              </a:rPr>
              <a:t>Disruption of the continuity of caregiving that Bowlby (1988) describes as critical can be the reason why Isaac has sleeping problems, which could be a predictor of security deficit.</a:t>
            </a:r>
          </a:p>
          <a:p>
            <a:pPr marL="177800" indent="-177800">
              <a:spcAft>
                <a:spcPts val="1000"/>
              </a:spcAft>
              <a:buSzPct val="100000"/>
              <a:buChar char="●"/>
            </a:pPr>
            <a:r>
              <a:rPr lang="en-US" sz="1200" dirty="0">
                <a:solidFill>
                  <a:srgbClr val="FFFFFF"/>
                </a:solidFill>
                <a:latin typeface="Calibri" pitchFamily="34" charset="0"/>
                <a:ea typeface="Calibri" pitchFamily="34" charset="-122"/>
                <a:cs typeface="Calibri" pitchFamily="34" charset="-120"/>
              </a:rPr>
              <a:t>Thus the emotional display of Isaac can be seen as a manifestation of an internal working model due to uneven availability, and not a personality trait.</a:t>
            </a:r>
          </a:p>
        </p:txBody>
      </p:sp>
      <p:sp>
        <p:nvSpPr>
          <p:cNvPr id="10" name="Text 8"/>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11" name="Text 9"/>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5</a:t>
            </a:r>
            <a:endParaRPr lang="en-US" sz="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APPLICATION TO ISAAC'S CASE</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Social &amp; Communication Development</a:t>
            </a:r>
            <a:endParaRPr lang="en-US" sz="3000" dirty="0"/>
          </a:p>
        </p:txBody>
      </p:sp>
      <p:sp>
        <p:nvSpPr>
          <p:cNvPr id="4" name="Shape 2"/>
          <p:cNvSpPr/>
          <p:nvPr/>
        </p:nvSpPr>
        <p:spPr>
          <a:xfrm>
            <a:off x="548640" y="1627632"/>
            <a:ext cx="5349240" cy="4160520"/>
          </a:xfrm>
          <a:prstGeom prst="roundRect">
            <a:avLst>
              <a:gd name="adj" fmla="val 1758"/>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Text 3"/>
          <p:cNvSpPr/>
          <p:nvPr/>
        </p:nvSpPr>
        <p:spPr>
          <a:xfrm>
            <a:off x="822960" y="1810512"/>
            <a:ext cx="4800600" cy="365760"/>
          </a:xfrm>
          <a:prstGeom prst="rect">
            <a:avLst/>
          </a:prstGeom>
          <a:noFill/>
          <a:ln/>
        </p:spPr>
        <p:txBody>
          <a:bodyPr wrap="square" lIns="0" tIns="0" rIns="0" bIns="0" rtlCol="0" anchor="ctr"/>
          <a:lstStyle/>
          <a:p>
            <a:pPr marL="0" indent="0">
              <a:buNone/>
            </a:pPr>
            <a:r>
              <a:rPr lang="en-US" sz="1500" b="1" dirty="0">
                <a:solidFill>
                  <a:srgbClr val="20453B"/>
                </a:solidFill>
                <a:latin typeface="Cambria" pitchFamily="34" charset="0"/>
                <a:ea typeface="Cambria" pitchFamily="34" charset="-122"/>
                <a:cs typeface="Cambria" pitchFamily="34" charset="-120"/>
              </a:rPr>
              <a:t>Case Evidence</a:t>
            </a:r>
            <a:endParaRPr lang="en-US" sz="1500" dirty="0"/>
          </a:p>
        </p:txBody>
      </p:sp>
      <p:sp>
        <p:nvSpPr>
          <p:cNvPr id="6" name="Text 4"/>
          <p:cNvSpPr/>
          <p:nvPr/>
        </p:nvSpPr>
        <p:spPr>
          <a:xfrm>
            <a:off x="822960" y="2267712"/>
            <a:ext cx="4800600" cy="3291840"/>
          </a:xfrm>
          <a:prstGeom prst="rect">
            <a:avLst/>
          </a:prstGeom>
          <a:noFill/>
          <a:ln/>
        </p:spPr>
        <p:txBody>
          <a:bodyPr wrap="square" rtlCol="0" anchor="t"/>
          <a:lstStyle/>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Silent, reticent with free play.</a:t>
            </a:r>
          </a:p>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Problem with participating in group activities.</a:t>
            </a:r>
          </a:p>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Language developmental delays.</a:t>
            </a:r>
          </a:p>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Poor social support in the family.</a:t>
            </a:r>
          </a:p>
          <a:p>
            <a:pPr marL="177800" indent="-177800">
              <a:spcAft>
                <a:spcPts val="1100"/>
              </a:spcAft>
              <a:buSzPct val="100000"/>
              <a:buChar char="●"/>
            </a:pPr>
            <a:r>
              <a:rPr lang="en-US" sz="1200" dirty="0">
                <a:solidFill>
                  <a:srgbClr val="20302A"/>
                </a:solidFill>
                <a:latin typeface="Calibri" pitchFamily="34" charset="0"/>
                <a:ea typeface="Calibri" pitchFamily="34" charset="-122"/>
                <a:cs typeface="Calibri" pitchFamily="34" charset="-120"/>
              </a:rPr>
              <a:t>Have recently moved to London after living in another area of the UK.</a:t>
            </a:r>
          </a:p>
        </p:txBody>
      </p:sp>
      <p:sp>
        <p:nvSpPr>
          <p:cNvPr id="7" name="Shape 5"/>
          <p:cNvSpPr/>
          <p:nvPr/>
        </p:nvSpPr>
        <p:spPr>
          <a:xfrm>
            <a:off x="6217920" y="1627632"/>
            <a:ext cx="5349240" cy="4160520"/>
          </a:xfrm>
          <a:prstGeom prst="roundRect">
            <a:avLst>
              <a:gd name="adj" fmla="val 1758"/>
            </a:avLst>
          </a:prstGeom>
          <a:solidFill>
            <a:srgbClr val="2F5D50"/>
          </a:solidFill>
          <a:ln/>
          <a:effectLst>
            <a:outerShdw blurRad="101600" dist="38100" dir="5400000" algn="bl" rotWithShape="0">
              <a:srgbClr val="1B3A30">
                <a:alpha val="12000"/>
              </a:srgbClr>
            </a:outerShdw>
          </a:effectLst>
        </p:spPr>
        <p:txBody>
          <a:bodyPr/>
          <a:lstStyle/>
          <a:p>
            <a:endParaRPr lang="en-GB"/>
          </a:p>
        </p:txBody>
      </p:sp>
      <p:sp>
        <p:nvSpPr>
          <p:cNvPr id="8" name="Text 6"/>
          <p:cNvSpPr/>
          <p:nvPr/>
        </p:nvSpPr>
        <p:spPr>
          <a:xfrm>
            <a:off x="6492240" y="1810512"/>
            <a:ext cx="4800600" cy="365760"/>
          </a:xfrm>
          <a:prstGeom prst="rect">
            <a:avLst/>
          </a:prstGeom>
          <a:noFill/>
          <a:ln/>
        </p:spPr>
        <p:txBody>
          <a:bodyPr wrap="square" lIns="0" tIns="0" rIns="0" bIns="0" rtlCol="0" anchor="ctr"/>
          <a:lstStyle/>
          <a:p>
            <a:pPr marL="0" indent="0">
              <a:buNone/>
            </a:pPr>
            <a:r>
              <a:rPr lang="en-US" sz="1500" b="1" dirty="0">
                <a:solidFill>
                  <a:srgbClr val="FFFFFF"/>
                </a:solidFill>
                <a:latin typeface="Cambria" pitchFamily="34" charset="0"/>
                <a:ea typeface="Cambria" pitchFamily="34" charset="-122"/>
                <a:cs typeface="Cambria" pitchFamily="34" charset="-120"/>
              </a:rPr>
              <a:t>Interpretation Through Bowlby</a:t>
            </a:r>
            <a:endParaRPr lang="en-US" sz="1500" dirty="0"/>
          </a:p>
        </p:txBody>
      </p:sp>
      <p:sp>
        <p:nvSpPr>
          <p:cNvPr id="9" name="Text 7"/>
          <p:cNvSpPr/>
          <p:nvPr/>
        </p:nvSpPr>
        <p:spPr>
          <a:xfrm>
            <a:off x="6492240" y="2267712"/>
            <a:ext cx="4800600" cy="3383280"/>
          </a:xfrm>
          <a:prstGeom prst="rect">
            <a:avLst/>
          </a:prstGeom>
          <a:noFill/>
          <a:ln/>
        </p:spPr>
        <p:txBody>
          <a:bodyPr wrap="square" rtlCol="0" anchor="t"/>
          <a:lstStyle/>
          <a:p>
            <a:pPr marL="177800" indent="-177800">
              <a:spcAft>
                <a:spcPts val="1000"/>
              </a:spcAft>
              <a:buSzPct val="100000"/>
              <a:buChar char="●"/>
            </a:pPr>
            <a:r>
              <a:rPr lang="en-US" sz="1200" dirty="0">
                <a:solidFill>
                  <a:srgbClr val="FFFFFF"/>
                </a:solidFill>
                <a:latin typeface="Calibri" pitchFamily="34" charset="0"/>
                <a:ea typeface="Calibri" pitchFamily="34" charset="-122"/>
                <a:cs typeface="Calibri" pitchFamily="34" charset="-120"/>
              </a:rPr>
              <a:t>The refusal and unwillingness to be part of groups could indicate less confidence to venture socially without a secure base being established (Bowlby, 1969).</a:t>
            </a:r>
          </a:p>
          <a:p>
            <a:pPr marL="177800" indent="-177800">
              <a:spcAft>
                <a:spcPts val="1000"/>
              </a:spcAft>
              <a:buSzPct val="100000"/>
              <a:buChar char="●"/>
            </a:pPr>
            <a:r>
              <a:rPr lang="en-US" sz="1200" dirty="0">
                <a:solidFill>
                  <a:srgbClr val="FFFFFF"/>
                </a:solidFill>
                <a:latin typeface="Calibri" pitchFamily="34" charset="0"/>
                <a:ea typeface="Calibri" pitchFamily="34" charset="-122"/>
                <a:cs typeface="Calibri" pitchFamily="34" charset="-120"/>
              </a:rPr>
              <a:t>Language grows in the process of mutual caregiver interaction; the quality of attachment is associated with social-communication outcomes, which might be used as a way to explain the delay in Isaac (</a:t>
            </a:r>
            <a:r>
              <a:rPr lang="en-US" sz="1200" dirty="0" err="1">
                <a:solidFill>
                  <a:srgbClr val="FFFFFF"/>
                </a:solidFill>
                <a:latin typeface="Calibri" pitchFamily="34" charset="0"/>
                <a:ea typeface="Calibri" pitchFamily="34" charset="-122"/>
                <a:cs typeface="Calibri" pitchFamily="34" charset="-120"/>
              </a:rPr>
              <a:t>Jethava</a:t>
            </a:r>
            <a:r>
              <a:rPr lang="en-US" sz="1200" dirty="0">
                <a:solidFill>
                  <a:srgbClr val="FFFFFF"/>
                </a:solidFill>
                <a:latin typeface="Calibri" pitchFamily="34" charset="0"/>
                <a:ea typeface="Calibri" pitchFamily="34" charset="-122"/>
                <a:cs typeface="Calibri" pitchFamily="34" charset="-120"/>
              </a:rPr>
              <a:t> et al., 2022).</a:t>
            </a:r>
          </a:p>
          <a:p>
            <a:pPr marL="177800" indent="-177800">
              <a:spcAft>
                <a:spcPts val="1000"/>
              </a:spcAft>
              <a:buSzPct val="100000"/>
              <a:buChar char="●"/>
            </a:pPr>
            <a:r>
              <a:rPr lang="en-US" sz="1200" dirty="0">
                <a:solidFill>
                  <a:srgbClr val="FFFFFF"/>
                </a:solidFill>
                <a:latin typeface="Calibri" pitchFamily="34" charset="0"/>
                <a:ea typeface="Calibri" pitchFamily="34" charset="-122"/>
                <a:cs typeface="Calibri" pitchFamily="34" charset="-120"/>
              </a:rPr>
              <a:t>Migration led to the loss of the accustomed routines and acquaintances at a delicate stage of development that exacerbated insecurity (Bowlby, 1988).</a:t>
            </a:r>
          </a:p>
          <a:p>
            <a:pPr marL="177800" indent="-177800">
              <a:spcAft>
                <a:spcPts val="1000"/>
              </a:spcAft>
              <a:buSzPct val="100000"/>
              <a:buChar char="●"/>
            </a:pPr>
            <a:r>
              <a:rPr lang="en-US" sz="1200" dirty="0">
                <a:solidFill>
                  <a:srgbClr val="FFFFFF"/>
                </a:solidFill>
                <a:latin typeface="Calibri" pitchFamily="34" charset="0"/>
                <a:ea typeface="Calibri" pitchFamily="34" charset="-122"/>
                <a:cs typeface="Calibri" pitchFamily="34" charset="-120"/>
              </a:rPr>
              <a:t>As a result, withdrawal and language delay can be interdependent effects of impaired attachment, and not independent, unrelated problems.</a:t>
            </a:r>
          </a:p>
        </p:txBody>
      </p:sp>
      <p:sp>
        <p:nvSpPr>
          <p:cNvPr id="10" name="Text 8"/>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11" name="Text 9"/>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6</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BIOPSYCHOSOCIAL ANALYSIS</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Nature versus Nurture</a:t>
            </a:r>
            <a:endParaRPr lang="en-US" sz="3000" dirty="0"/>
          </a:p>
        </p:txBody>
      </p:sp>
      <p:sp>
        <p:nvSpPr>
          <p:cNvPr id="4" name="Shape 2"/>
          <p:cNvSpPr/>
          <p:nvPr/>
        </p:nvSpPr>
        <p:spPr>
          <a:xfrm>
            <a:off x="548640" y="1627632"/>
            <a:ext cx="5349240" cy="3246120"/>
          </a:xfrm>
          <a:prstGeom prst="roundRect">
            <a:avLst>
              <a:gd name="adj" fmla="val 2254"/>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Shape 3"/>
          <p:cNvSpPr/>
          <p:nvPr/>
        </p:nvSpPr>
        <p:spPr>
          <a:xfrm>
            <a:off x="822960" y="1856232"/>
            <a:ext cx="502920" cy="502920"/>
          </a:xfrm>
          <a:prstGeom prst="ellipse">
            <a:avLst/>
          </a:prstGeom>
          <a:solidFill>
            <a:srgbClr val="84B59F"/>
          </a:solidFill>
          <a:ln/>
        </p:spPr>
        <p:txBody>
          <a:bodyPr/>
          <a:lstStyle/>
          <a:p>
            <a:endParaRPr lang="en-GB"/>
          </a:p>
        </p:txBody>
      </p:sp>
      <p:pic>
        <p:nvPicPr>
          <p:cNvPr id="6" name="Image 0" descr="preencoded.png"/>
          <p:cNvPicPr>
            <a:picLocks noChangeAspect="1"/>
          </p:cNvPicPr>
          <p:nvPr/>
        </p:nvPicPr>
        <p:blipFill>
          <a:blip r:embed="rId3"/>
          <a:stretch>
            <a:fillRect/>
          </a:stretch>
        </p:blipFill>
        <p:spPr>
          <a:xfrm>
            <a:off x="888340" y="1921612"/>
            <a:ext cx="372161" cy="372161"/>
          </a:xfrm>
          <a:prstGeom prst="rect">
            <a:avLst/>
          </a:prstGeom>
        </p:spPr>
      </p:pic>
      <p:sp>
        <p:nvSpPr>
          <p:cNvPr id="7" name="Text 4"/>
          <p:cNvSpPr/>
          <p:nvPr/>
        </p:nvSpPr>
        <p:spPr>
          <a:xfrm>
            <a:off x="1508760" y="1920240"/>
            <a:ext cx="4160520" cy="411480"/>
          </a:xfrm>
          <a:prstGeom prst="rect">
            <a:avLst/>
          </a:prstGeom>
          <a:noFill/>
          <a:ln/>
        </p:spPr>
        <p:txBody>
          <a:bodyPr wrap="square" lIns="0" tIns="0" rIns="0" bIns="0" rtlCol="0" anchor="ctr"/>
          <a:lstStyle/>
          <a:p>
            <a:pPr marL="0" indent="0">
              <a:buNone/>
            </a:pPr>
            <a:r>
              <a:rPr lang="en-US" sz="1500" b="1" dirty="0">
                <a:solidFill>
                  <a:srgbClr val="20453B"/>
                </a:solidFill>
                <a:latin typeface="Cambria" pitchFamily="34" charset="0"/>
                <a:ea typeface="Cambria" pitchFamily="34" charset="-122"/>
                <a:cs typeface="Cambria" pitchFamily="34" charset="-120"/>
              </a:rPr>
              <a:t>Nature: Biological Factors</a:t>
            </a:r>
            <a:endParaRPr lang="en-US" sz="1500" dirty="0"/>
          </a:p>
        </p:txBody>
      </p:sp>
      <p:sp>
        <p:nvSpPr>
          <p:cNvPr id="8" name="Text 5"/>
          <p:cNvSpPr/>
          <p:nvPr/>
        </p:nvSpPr>
        <p:spPr>
          <a:xfrm>
            <a:off x="822960" y="2542032"/>
            <a:ext cx="4800600" cy="2103120"/>
          </a:xfrm>
          <a:prstGeom prst="rect">
            <a:avLst/>
          </a:prstGeom>
          <a:noFill/>
          <a:ln/>
        </p:spPr>
        <p:txBody>
          <a:bodyPr wrap="square" rtlCol="0" anchor="t"/>
          <a:lstStyle/>
          <a:p>
            <a:pPr marL="177800" indent="-177800">
              <a:spcAft>
                <a:spcPts val="1000"/>
              </a:spcAft>
              <a:buSzPct val="100000"/>
              <a:buChar char="●"/>
            </a:pPr>
            <a:r>
              <a:rPr lang="en-US" sz="1250" dirty="0">
                <a:solidFill>
                  <a:srgbClr val="20302A"/>
                </a:solidFill>
                <a:latin typeface="Calibri" pitchFamily="34" charset="0"/>
                <a:ea typeface="Calibri" pitchFamily="34" charset="-122"/>
                <a:cs typeface="Calibri" pitchFamily="34" charset="-120"/>
              </a:rPr>
              <a:t>Natural disposition and personal vulnerability to stress.</a:t>
            </a:r>
          </a:p>
          <a:p>
            <a:pPr marL="177800" indent="-177800">
              <a:spcAft>
                <a:spcPts val="1000"/>
              </a:spcAft>
              <a:buSzPct val="100000"/>
              <a:buChar char="●"/>
            </a:pPr>
            <a:r>
              <a:rPr lang="en-US" sz="1250" dirty="0">
                <a:solidFill>
                  <a:srgbClr val="20302A"/>
                </a:solidFill>
                <a:latin typeface="Calibri" pitchFamily="34" charset="0"/>
                <a:ea typeface="Calibri" pitchFamily="34" charset="-122"/>
                <a:cs typeface="Calibri" pitchFamily="34" charset="-120"/>
              </a:rPr>
              <a:t>Possible genetic vulnerability to anxiety</a:t>
            </a:r>
          </a:p>
          <a:p>
            <a:pPr marL="177800" indent="-177800">
              <a:spcAft>
                <a:spcPts val="1000"/>
              </a:spcAft>
              <a:buSzPct val="100000"/>
              <a:buChar char="●"/>
            </a:pPr>
            <a:r>
              <a:rPr lang="en-US" sz="1250" dirty="0">
                <a:solidFill>
                  <a:srgbClr val="20302A"/>
                </a:solidFill>
                <a:latin typeface="Calibri" pitchFamily="34" charset="0"/>
                <a:ea typeface="Calibri" pitchFamily="34" charset="-122"/>
                <a:cs typeface="Calibri" pitchFamily="34" charset="-120"/>
              </a:rPr>
              <a:t>The development of the brain and stress-response systems at an early age.</a:t>
            </a:r>
            <a:endParaRPr lang="en-US" sz="1250" dirty="0"/>
          </a:p>
        </p:txBody>
      </p:sp>
      <p:sp>
        <p:nvSpPr>
          <p:cNvPr id="9" name="Shape 6"/>
          <p:cNvSpPr/>
          <p:nvPr/>
        </p:nvSpPr>
        <p:spPr>
          <a:xfrm>
            <a:off x="6217920" y="1627632"/>
            <a:ext cx="5349240" cy="3246120"/>
          </a:xfrm>
          <a:prstGeom prst="roundRect">
            <a:avLst>
              <a:gd name="adj" fmla="val 2254"/>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0" name="Shape 7"/>
          <p:cNvSpPr/>
          <p:nvPr/>
        </p:nvSpPr>
        <p:spPr>
          <a:xfrm>
            <a:off x="6492240" y="1856232"/>
            <a:ext cx="502920" cy="502920"/>
          </a:xfrm>
          <a:prstGeom prst="ellipse">
            <a:avLst/>
          </a:prstGeom>
          <a:solidFill>
            <a:srgbClr val="2F5D50"/>
          </a:solidFill>
          <a:ln/>
        </p:spPr>
        <p:txBody>
          <a:bodyPr/>
          <a:lstStyle/>
          <a:p>
            <a:endParaRPr lang="en-GB"/>
          </a:p>
        </p:txBody>
      </p:sp>
      <p:pic>
        <p:nvPicPr>
          <p:cNvPr id="11" name="Image 1" descr="preencoded.png"/>
          <p:cNvPicPr>
            <a:picLocks noChangeAspect="1"/>
          </p:cNvPicPr>
          <p:nvPr/>
        </p:nvPicPr>
        <p:blipFill>
          <a:blip r:embed="rId4"/>
          <a:stretch>
            <a:fillRect/>
          </a:stretch>
        </p:blipFill>
        <p:spPr>
          <a:xfrm>
            <a:off x="6557620" y="1921612"/>
            <a:ext cx="372161" cy="372161"/>
          </a:xfrm>
          <a:prstGeom prst="rect">
            <a:avLst/>
          </a:prstGeom>
        </p:spPr>
      </p:pic>
      <p:sp>
        <p:nvSpPr>
          <p:cNvPr id="12" name="Text 8"/>
          <p:cNvSpPr/>
          <p:nvPr/>
        </p:nvSpPr>
        <p:spPr>
          <a:xfrm>
            <a:off x="7178040" y="1920240"/>
            <a:ext cx="4160520" cy="411480"/>
          </a:xfrm>
          <a:prstGeom prst="rect">
            <a:avLst/>
          </a:prstGeom>
          <a:noFill/>
          <a:ln/>
        </p:spPr>
        <p:txBody>
          <a:bodyPr wrap="square" lIns="0" tIns="0" rIns="0" bIns="0" rtlCol="0" anchor="ctr"/>
          <a:lstStyle/>
          <a:p>
            <a:pPr marL="0" indent="0">
              <a:buNone/>
            </a:pPr>
            <a:r>
              <a:rPr lang="en-US" sz="1500" b="1" dirty="0">
                <a:solidFill>
                  <a:srgbClr val="20453B"/>
                </a:solidFill>
                <a:latin typeface="Cambria" pitchFamily="34" charset="0"/>
                <a:ea typeface="Cambria" pitchFamily="34" charset="-122"/>
                <a:cs typeface="Cambria" pitchFamily="34" charset="-120"/>
              </a:rPr>
              <a:t>Nurture: Environmental Factors</a:t>
            </a:r>
            <a:endParaRPr lang="en-US" sz="1500" dirty="0"/>
          </a:p>
        </p:txBody>
      </p:sp>
      <p:sp>
        <p:nvSpPr>
          <p:cNvPr id="13" name="Text 9"/>
          <p:cNvSpPr/>
          <p:nvPr/>
        </p:nvSpPr>
        <p:spPr>
          <a:xfrm>
            <a:off x="6492240" y="2542032"/>
            <a:ext cx="4800600" cy="2103120"/>
          </a:xfrm>
          <a:prstGeom prst="rect">
            <a:avLst/>
          </a:prstGeom>
          <a:noFill/>
          <a:ln/>
        </p:spPr>
        <p:txBody>
          <a:bodyPr wrap="square" rtlCol="0" anchor="t"/>
          <a:lstStyle/>
          <a:p>
            <a:pPr marL="177800" indent="-177800">
              <a:spcAft>
                <a:spcPts val="1000"/>
              </a:spcAft>
              <a:buSzPct val="100000"/>
              <a:buChar char="●"/>
            </a:pPr>
            <a:r>
              <a:rPr lang="en-US" sz="1250" dirty="0">
                <a:solidFill>
                  <a:srgbClr val="20302A"/>
                </a:solidFill>
                <a:latin typeface="Calibri" pitchFamily="34" charset="0"/>
                <a:ea typeface="Calibri" pitchFamily="34" charset="-122"/>
                <a:cs typeface="Calibri" pitchFamily="34" charset="-120"/>
              </a:rPr>
              <a:t>Maternal post-natal depression and lack of confidence.</a:t>
            </a:r>
          </a:p>
          <a:p>
            <a:pPr marL="177800" indent="-177800">
              <a:spcAft>
                <a:spcPts val="1000"/>
              </a:spcAft>
              <a:buSzPct val="100000"/>
              <a:buChar char="●"/>
            </a:pPr>
            <a:r>
              <a:rPr lang="en-US" sz="1250" dirty="0">
                <a:solidFill>
                  <a:srgbClr val="20302A"/>
                </a:solidFill>
                <a:latin typeface="Calibri" pitchFamily="34" charset="0"/>
                <a:ea typeface="Calibri" pitchFamily="34" charset="-122"/>
                <a:cs typeface="Calibri" pitchFamily="34" charset="-120"/>
              </a:rPr>
              <a:t>Breakages in childcare within two years.</a:t>
            </a:r>
          </a:p>
          <a:p>
            <a:pPr marL="177800" indent="-177800">
              <a:spcAft>
                <a:spcPts val="1000"/>
              </a:spcAft>
              <a:buSzPct val="100000"/>
              <a:buChar char="●"/>
            </a:pPr>
            <a:r>
              <a:rPr lang="en-US" sz="1250" dirty="0">
                <a:solidFill>
                  <a:srgbClr val="20302A"/>
                </a:solidFill>
                <a:latin typeface="Calibri" pitchFamily="34" charset="0"/>
                <a:ea typeface="Calibri" pitchFamily="34" charset="-122"/>
                <a:cs typeface="Calibri" pitchFamily="34" charset="-120"/>
              </a:rPr>
              <a:t>Poor social support and recent migration to London.</a:t>
            </a:r>
          </a:p>
        </p:txBody>
      </p:sp>
      <p:sp>
        <p:nvSpPr>
          <p:cNvPr id="14" name="Shape 10"/>
          <p:cNvSpPr/>
          <p:nvPr/>
        </p:nvSpPr>
        <p:spPr>
          <a:xfrm>
            <a:off x="548640" y="5148072"/>
            <a:ext cx="11094415" cy="868680"/>
          </a:xfrm>
          <a:prstGeom prst="roundRect">
            <a:avLst>
              <a:gd name="adj" fmla="val 8421"/>
            </a:avLst>
          </a:prstGeom>
          <a:solidFill>
            <a:srgbClr val="2F5D50"/>
          </a:solidFill>
          <a:ln/>
          <a:effectLst>
            <a:outerShdw blurRad="101600" dist="38100" dir="5400000" algn="bl" rotWithShape="0">
              <a:srgbClr val="1B3A30">
                <a:alpha val="12000"/>
              </a:srgbClr>
            </a:outerShdw>
          </a:effectLst>
        </p:spPr>
        <p:txBody>
          <a:bodyPr/>
          <a:lstStyle/>
          <a:p>
            <a:endParaRPr lang="en-GB"/>
          </a:p>
        </p:txBody>
      </p:sp>
      <p:sp>
        <p:nvSpPr>
          <p:cNvPr id="15" name="Text 11"/>
          <p:cNvSpPr/>
          <p:nvPr/>
        </p:nvSpPr>
        <p:spPr>
          <a:xfrm>
            <a:off x="868680" y="5257800"/>
            <a:ext cx="10454335" cy="640080"/>
          </a:xfrm>
          <a:prstGeom prst="rect">
            <a:avLst/>
          </a:prstGeom>
          <a:noFill/>
          <a:ln/>
        </p:spPr>
        <p:txBody>
          <a:bodyPr wrap="square" lIns="0" tIns="0" rIns="0" bIns="0" rtlCol="0" anchor="ctr"/>
          <a:lstStyle/>
          <a:p>
            <a:pPr marL="0" indent="0">
              <a:buNone/>
            </a:pPr>
            <a:r>
              <a:rPr lang="en-US" sz="1200" dirty="0">
                <a:solidFill>
                  <a:srgbClr val="FFFFFF"/>
                </a:solidFill>
                <a:latin typeface="Calibri" pitchFamily="34" charset="0"/>
                <a:ea typeface="Calibri" pitchFamily="34" charset="-122"/>
                <a:cs typeface="Calibri" pitchFamily="34" charset="-120"/>
              </a:rPr>
              <a:t>Insecure attachment may be increased by a biologically sensitive temperament, and unequal care giving (Bowlby, 1988). The evidence in the case is more inclined to the environmental (nurture) stressors, yet biological vulnerability cannot be eliminated without the formal assessment.</a:t>
            </a:r>
          </a:p>
        </p:txBody>
      </p:sp>
      <p:sp>
        <p:nvSpPr>
          <p:cNvPr id="16" name="Text 12"/>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17" name="Text 13"/>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7</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CRITICAL EVALUATION</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Strengths &amp; Usefulness in Practice</a:t>
            </a:r>
            <a:endParaRPr lang="en-US" sz="3000" dirty="0"/>
          </a:p>
        </p:txBody>
      </p:sp>
      <p:sp>
        <p:nvSpPr>
          <p:cNvPr id="4" name="Shape 2"/>
          <p:cNvSpPr/>
          <p:nvPr/>
        </p:nvSpPr>
        <p:spPr>
          <a:xfrm>
            <a:off x="548640" y="162763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Shape 3"/>
          <p:cNvSpPr/>
          <p:nvPr/>
        </p:nvSpPr>
        <p:spPr>
          <a:xfrm>
            <a:off x="804672" y="1883664"/>
            <a:ext cx="548640" cy="548640"/>
          </a:xfrm>
          <a:prstGeom prst="ellipse">
            <a:avLst/>
          </a:prstGeom>
          <a:solidFill>
            <a:srgbClr val="84B59F"/>
          </a:solidFill>
          <a:ln/>
        </p:spPr>
        <p:txBody>
          <a:bodyPr/>
          <a:lstStyle/>
          <a:p>
            <a:endParaRPr lang="en-GB"/>
          </a:p>
        </p:txBody>
      </p:sp>
      <p:pic>
        <p:nvPicPr>
          <p:cNvPr id="6" name="Image 0" descr="preencoded.png"/>
          <p:cNvPicPr>
            <a:picLocks noChangeAspect="1"/>
          </p:cNvPicPr>
          <p:nvPr/>
        </p:nvPicPr>
        <p:blipFill>
          <a:blip r:embed="rId3"/>
          <a:stretch>
            <a:fillRect/>
          </a:stretch>
        </p:blipFill>
        <p:spPr>
          <a:xfrm>
            <a:off x="875995" y="1954987"/>
            <a:ext cx="405994" cy="405994"/>
          </a:xfrm>
          <a:prstGeom prst="rect">
            <a:avLst/>
          </a:prstGeom>
        </p:spPr>
      </p:pic>
      <p:sp>
        <p:nvSpPr>
          <p:cNvPr id="7" name="Text 4"/>
          <p:cNvSpPr/>
          <p:nvPr/>
        </p:nvSpPr>
        <p:spPr>
          <a:xfrm>
            <a:off x="1517904" y="1865376"/>
            <a:ext cx="4023360" cy="384048"/>
          </a:xfrm>
          <a:prstGeom prst="rect">
            <a:avLst/>
          </a:prstGeom>
          <a:noFill/>
          <a:ln/>
        </p:spPr>
        <p:txBody>
          <a:bodyPr wrap="square" lIns="0" tIns="0" rIns="0" bIns="0" rtlCol="0" anchor="ctr"/>
          <a:lstStyle/>
          <a:p>
            <a:pPr marL="0" indent="0">
              <a:buNone/>
            </a:pPr>
            <a:r>
              <a:rPr lang="en-US" sz="1450" b="1" dirty="0">
                <a:solidFill>
                  <a:srgbClr val="20453B"/>
                </a:solidFill>
                <a:latin typeface="Cambria" pitchFamily="34" charset="0"/>
                <a:ea typeface="Cambria" pitchFamily="34" charset="-122"/>
                <a:cs typeface="Cambria" pitchFamily="34" charset="-120"/>
              </a:rPr>
              <a:t>Strong Evidence Base</a:t>
            </a:r>
            <a:endParaRPr lang="en-US" sz="1450" dirty="0"/>
          </a:p>
        </p:txBody>
      </p:sp>
      <p:sp>
        <p:nvSpPr>
          <p:cNvPr id="8" name="Text 5"/>
          <p:cNvSpPr/>
          <p:nvPr/>
        </p:nvSpPr>
        <p:spPr>
          <a:xfrm>
            <a:off x="804672" y="246888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With a long history of longitudinal and meta-analytic studies attributing attachment security to emotional and developmental outcomes.</a:t>
            </a:r>
          </a:p>
        </p:txBody>
      </p:sp>
      <p:sp>
        <p:nvSpPr>
          <p:cNvPr id="9" name="Text 6"/>
          <p:cNvSpPr/>
          <p:nvPr/>
        </p:nvSpPr>
        <p:spPr>
          <a:xfrm>
            <a:off x="804672" y="333756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(Thompson et al., 2022; Spruit et al., 2020)</a:t>
            </a:r>
            <a:endParaRPr lang="en-US" sz="950" dirty="0"/>
          </a:p>
        </p:txBody>
      </p:sp>
      <p:sp>
        <p:nvSpPr>
          <p:cNvPr id="10" name="Shape 7"/>
          <p:cNvSpPr/>
          <p:nvPr/>
        </p:nvSpPr>
        <p:spPr>
          <a:xfrm>
            <a:off x="6080760" y="162763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1" name="Shape 8"/>
          <p:cNvSpPr/>
          <p:nvPr/>
        </p:nvSpPr>
        <p:spPr>
          <a:xfrm>
            <a:off x="6336792" y="1883664"/>
            <a:ext cx="548640" cy="548640"/>
          </a:xfrm>
          <a:prstGeom prst="ellipse">
            <a:avLst/>
          </a:prstGeom>
          <a:solidFill>
            <a:srgbClr val="84B59F"/>
          </a:solidFill>
          <a:ln/>
        </p:spPr>
        <p:txBody>
          <a:bodyPr/>
          <a:lstStyle/>
          <a:p>
            <a:endParaRPr lang="en-GB"/>
          </a:p>
        </p:txBody>
      </p:sp>
      <p:pic>
        <p:nvPicPr>
          <p:cNvPr id="12" name="Image 1" descr="preencoded.png"/>
          <p:cNvPicPr>
            <a:picLocks noChangeAspect="1"/>
          </p:cNvPicPr>
          <p:nvPr/>
        </p:nvPicPr>
        <p:blipFill>
          <a:blip r:embed="rId4"/>
          <a:stretch>
            <a:fillRect/>
          </a:stretch>
        </p:blipFill>
        <p:spPr>
          <a:xfrm>
            <a:off x="6408115" y="1954987"/>
            <a:ext cx="405994" cy="405994"/>
          </a:xfrm>
          <a:prstGeom prst="rect">
            <a:avLst/>
          </a:prstGeom>
        </p:spPr>
      </p:pic>
      <p:sp>
        <p:nvSpPr>
          <p:cNvPr id="13" name="Text 9"/>
          <p:cNvSpPr/>
          <p:nvPr/>
        </p:nvSpPr>
        <p:spPr>
          <a:xfrm>
            <a:off x="7050024" y="1865376"/>
            <a:ext cx="4023360" cy="384048"/>
          </a:xfrm>
          <a:prstGeom prst="rect">
            <a:avLst/>
          </a:prstGeom>
          <a:noFill/>
          <a:ln/>
        </p:spPr>
        <p:txBody>
          <a:bodyPr wrap="square" lIns="0" tIns="0" rIns="0" bIns="0" rtlCol="0" anchor="ctr"/>
          <a:lstStyle/>
          <a:p>
            <a:pPr marL="0" indent="0">
              <a:buNone/>
            </a:pPr>
            <a:r>
              <a:rPr lang="en-US" sz="1450" b="1" dirty="0">
                <a:solidFill>
                  <a:srgbClr val="20453B"/>
                </a:solidFill>
                <a:latin typeface="Cambria" pitchFamily="34" charset="0"/>
                <a:ea typeface="Cambria" pitchFamily="34" charset="-122"/>
                <a:cs typeface="Cambria" pitchFamily="34" charset="-120"/>
              </a:rPr>
              <a:t>Practitioner Framework</a:t>
            </a:r>
            <a:endParaRPr lang="en-US" sz="1450" dirty="0"/>
          </a:p>
        </p:txBody>
      </p:sp>
      <p:sp>
        <p:nvSpPr>
          <p:cNvPr id="14" name="Text 10"/>
          <p:cNvSpPr/>
          <p:nvPr/>
        </p:nvSpPr>
        <p:spPr>
          <a:xfrm>
            <a:off x="6336792" y="246888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Provides health and social care practitioners with a familiar, evidence-based system of identifying children at risk and intervention planning.</a:t>
            </a:r>
          </a:p>
        </p:txBody>
      </p:sp>
      <p:sp>
        <p:nvSpPr>
          <p:cNvPr id="15" name="Text 11"/>
          <p:cNvSpPr/>
          <p:nvPr/>
        </p:nvSpPr>
        <p:spPr>
          <a:xfrm>
            <a:off x="6336792" y="333756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(Hutchings et al., 2023)</a:t>
            </a:r>
            <a:endParaRPr lang="en-US" sz="950" dirty="0"/>
          </a:p>
        </p:txBody>
      </p:sp>
      <p:sp>
        <p:nvSpPr>
          <p:cNvPr id="16" name="Shape 12"/>
          <p:cNvSpPr/>
          <p:nvPr/>
        </p:nvSpPr>
        <p:spPr>
          <a:xfrm>
            <a:off x="548640" y="395935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7" name="Shape 13"/>
          <p:cNvSpPr/>
          <p:nvPr/>
        </p:nvSpPr>
        <p:spPr>
          <a:xfrm>
            <a:off x="804672" y="4215384"/>
            <a:ext cx="548640" cy="548640"/>
          </a:xfrm>
          <a:prstGeom prst="ellipse">
            <a:avLst/>
          </a:prstGeom>
          <a:solidFill>
            <a:srgbClr val="84B59F"/>
          </a:solidFill>
          <a:ln/>
        </p:spPr>
        <p:txBody>
          <a:bodyPr/>
          <a:lstStyle/>
          <a:p>
            <a:endParaRPr lang="en-GB"/>
          </a:p>
        </p:txBody>
      </p:sp>
      <p:pic>
        <p:nvPicPr>
          <p:cNvPr id="18" name="Image 2" descr="preencoded.png"/>
          <p:cNvPicPr>
            <a:picLocks noChangeAspect="1"/>
          </p:cNvPicPr>
          <p:nvPr/>
        </p:nvPicPr>
        <p:blipFill>
          <a:blip r:embed="rId5"/>
          <a:stretch>
            <a:fillRect/>
          </a:stretch>
        </p:blipFill>
        <p:spPr>
          <a:xfrm>
            <a:off x="875995" y="4286707"/>
            <a:ext cx="405994" cy="405994"/>
          </a:xfrm>
          <a:prstGeom prst="rect">
            <a:avLst/>
          </a:prstGeom>
        </p:spPr>
      </p:pic>
      <p:sp>
        <p:nvSpPr>
          <p:cNvPr id="19" name="Text 14"/>
          <p:cNvSpPr/>
          <p:nvPr/>
        </p:nvSpPr>
        <p:spPr>
          <a:xfrm>
            <a:off x="1517904" y="4197096"/>
            <a:ext cx="4023360" cy="384048"/>
          </a:xfrm>
          <a:prstGeom prst="rect">
            <a:avLst/>
          </a:prstGeom>
          <a:noFill/>
          <a:ln/>
        </p:spPr>
        <p:txBody>
          <a:bodyPr wrap="square" lIns="0" tIns="0" rIns="0" bIns="0" rtlCol="0" anchor="ctr"/>
          <a:lstStyle/>
          <a:p>
            <a:pPr marL="0" indent="0">
              <a:buNone/>
            </a:pPr>
            <a:r>
              <a:rPr lang="en-US" sz="1450" b="1" dirty="0">
                <a:solidFill>
                  <a:srgbClr val="20453B"/>
                </a:solidFill>
                <a:latin typeface="Cambria" pitchFamily="34" charset="0"/>
                <a:ea typeface="Cambria" pitchFamily="34" charset="-122"/>
                <a:cs typeface="Cambria" pitchFamily="34" charset="-120"/>
              </a:rPr>
              <a:t>Informs Intervention Design</a:t>
            </a:r>
            <a:endParaRPr lang="en-US" sz="1450" dirty="0"/>
          </a:p>
        </p:txBody>
      </p:sp>
      <p:sp>
        <p:nvSpPr>
          <p:cNvPr id="20" name="Text 15"/>
          <p:cNvSpPr/>
          <p:nvPr/>
        </p:nvSpPr>
        <p:spPr>
          <a:xfrm>
            <a:off x="804672" y="480060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Supports relationship-based parenting and interventions during the early years that have been demonstrated to enhance </a:t>
            </a:r>
            <a:r>
              <a:rPr lang="en-US" sz="1100" dirty="0" smtClean="0">
                <a:solidFill>
                  <a:srgbClr val="20302A"/>
                </a:solidFill>
                <a:latin typeface="Calibri" pitchFamily="34" charset="0"/>
                <a:ea typeface="Calibri" pitchFamily="34" charset="-122"/>
                <a:cs typeface="Calibri" pitchFamily="34" charset="-120"/>
              </a:rPr>
              <a:t>behavior </a:t>
            </a:r>
            <a:r>
              <a:rPr lang="en-US" sz="1100" dirty="0">
                <a:solidFill>
                  <a:srgbClr val="20302A"/>
                </a:solidFill>
                <a:latin typeface="Calibri" pitchFamily="34" charset="0"/>
                <a:ea typeface="Calibri" pitchFamily="34" charset="-122"/>
                <a:cs typeface="Calibri" pitchFamily="34" charset="-120"/>
              </a:rPr>
              <a:t>and sensitivity of the caregiver.</a:t>
            </a:r>
          </a:p>
        </p:txBody>
      </p:sp>
      <p:sp>
        <p:nvSpPr>
          <p:cNvPr id="21" name="Text 16"/>
          <p:cNvSpPr/>
          <p:nvPr/>
        </p:nvSpPr>
        <p:spPr>
          <a:xfrm>
            <a:off x="804672" y="566928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(Hutchings et al., 2023)</a:t>
            </a:r>
            <a:endParaRPr lang="en-US" sz="950" dirty="0"/>
          </a:p>
        </p:txBody>
      </p:sp>
      <p:sp>
        <p:nvSpPr>
          <p:cNvPr id="22" name="Shape 17"/>
          <p:cNvSpPr/>
          <p:nvPr/>
        </p:nvSpPr>
        <p:spPr>
          <a:xfrm>
            <a:off x="6080760" y="395935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23" name="Shape 18"/>
          <p:cNvSpPr/>
          <p:nvPr/>
        </p:nvSpPr>
        <p:spPr>
          <a:xfrm>
            <a:off x="6336792" y="4215384"/>
            <a:ext cx="548640" cy="548640"/>
          </a:xfrm>
          <a:prstGeom prst="ellipse">
            <a:avLst/>
          </a:prstGeom>
          <a:solidFill>
            <a:srgbClr val="84B59F"/>
          </a:solidFill>
          <a:ln/>
        </p:spPr>
        <p:txBody>
          <a:bodyPr/>
          <a:lstStyle/>
          <a:p>
            <a:endParaRPr lang="en-GB"/>
          </a:p>
        </p:txBody>
      </p:sp>
      <p:pic>
        <p:nvPicPr>
          <p:cNvPr id="24" name="Image 3" descr="preencoded.png"/>
          <p:cNvPicPr>
            <a:picLocks noChangeAspect="1"/>
          </p:cNvPicPr>
          <p:nvPr/>
        </p:nvPicPr>
        <p:blipFill>
          <a:blip r:embed="rId6"/>
          <a:stretch>
            <a:fillRect/>
          </a:stretch>
        </p:blipFill>
        <p:spPr>
          <a:xfrm>
            <a:off x="6408115" y="4286707"/>
            <a:ext cx="405994" cy="405994"/>
          </a:xfrm>
          <a:prstGeom prst="rect">
            <a:avLst/>
          </a:prstGeom>
        </p:spPr>
      </p:pic>
      <p:sp>
        <p:nvSpPr>
          <p:cNvPr id="25" name="Text 19"/>
          <p:cNvSpPr/>
          <p:nvPr/>
        </p:nvSpPr>
        <p:spPr>
          <a:xfrm>
            <a:off x="7050024" y="4197096"/>
            <a:ext cx="4023360" cy="384048"/>
          </a:xfrm>
          <a:prstGeom prst="rect">
            <a:avLst/>
          </a:prstGeom>
          <a:noFill/>
          <a:ln/>
        </p:spPr>
        <p:txBody>
          <a:bodyPr wrap="square" lIns="0" tIns="0" rIns="0" bIns="0" rtlCol="0" anchor="ctr"/>
          <a:lstStyle/>
          <a:p>
            <a:pPr marL="0" indent="0">
              <a:buNone/>
            </a:pPr>
            <a:r>
              <a:rPr lang="en-US" sz="1450" b="1" dirty="0">
                <a:solidFill>
                  <a:srgbClr val="20453B"/>
                </a:solidFill>
                <a:latin typeface="Cambria" pitchFamily="34" charset="0"/>
                <a:ea typeface="Cambria" pitchFamily="34" charset="-122"/>
                <a:cs typeface="Cambria" pitchFamily="34" charset="-120"/>
              </a:rPr>
              <a:t>Credible Lens for Isaac</a:t>
            </a:r>
            <a:endParaRPr lang="en-US" sz="1450" dirty="0"/>
          </a:p>
        </p:txBody>
      </p:sp>
      <p:sp>
        <p:nvSpPr>
          <p:cNvPr id="26" name="Text 20"/>
          <p:cNvSpPr/>
          <p:nvPr/>
        </p:nvSpPr>
        <p:spPr>
          <a:xfrm>
            <a:off x="6336792" y="480060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Offers an explanation of why Isaac experienced separation distress, withdrawal and language delay, consistent with theory, rather than mere description.</a:t>
            </a:r>
          </a:p>
        </p:txBody>
      </p:sp>
      <p:sp>
        <p:nvSpPr>
          <p:cNvPr id="27" name="Text 21"/>
          <p:cNvSpPr/>
          <p:nvPr/>
        </p:nvSpPr>
        <p:spPr>
          <a:xfrm>
            <a:off x="6336792" y="566928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(Bowlby, 1969; 1988)</a:t>
            </a:r>
            <a:endParaRPr lang="en-US" sz="950" dirty="0"/>
          </a:p>
        </p:txBody>
      </p:sp>
      <p:sp>
        <p:nvSpPr>
          <p:cNvPr id="28" name="Text 22"/>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29" name="Text 23"/>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8</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CRITICAL EVALUATION</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Limitations, Criticisms &amp; Cultural Considerations</a:t>
            </a:r>
            <a:endParaRPr lang="en-US" sz="3000" dirty="0"/>
          </a:p>
        </p:txBody>
      </p:sp>
      <p:sp>
        <p:nvSpPr>
          <p:cNvPr id="4" name="Shape 2"/>
          <p:cNvSpPr/>
          <p:nvPr/>
        </p:nvSpPr>
        <p:spPr>
          <a:xfrm>
            <a:off x="548640" y="162763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Shape 3"/>
          <p:cNvSpPr/>
          <p:nvPr/>
        </p:nvSpPr>
        <p:spPr>
          <a:xfrm>
            <a:off x="804672" y="1883664"/>
            <a:ext cx="548640" cy="548640"/>
          </a:xfrm>
          <a:prstGeom prst="ellipse">
            <a:avLst/>
          </a:prstGeom>
          <a:solidFill>
            <a:srgbClr val="C97B3D"/>
          </a:solidFill>
          <a:ln/>
        </p:spPr>
        <p:txBody>
          <a:bodyPr/>
          <a:lstStyle/>
          <a:p>
            <a:endParaRPr lang="en-GB"/>
          </a:p>
        </p:txBody>
      </p:sp>
      <p:pic>
        <p:nvPicPr>
          <p:cNvPr id="6" name="Image 0" descr="preencoded.png"/>
          <p:cNvPicPr>
            <a:picLocks noChangeAspect="1"/>
          </p:cNvPicPr>
          <p:nvPr/>
        </p:nvPicPr>
        <p:blipFill>
          <a:blip r:embed="rId3"/>
          <a:stretch>
            <a:fillRect/>
          </a:stretch>
        </p:blipFill>
        <p:spPr>
          <a:xfrm>
            <a:off x="875995" y="1954987"/>
            <a:ext cx="405994" cy="405994"/>
          </a:xfrm>
          <a:prstGeom prst="rect">
            <a:avLst/>
          </a:prstGeom>
        </p:spPr>
      </p:pic>
      <p:sp>
        <p:nvSpPr>
          <p:cNvPr id="7" name="Text 4"/>
          <p:cNvSpPr/>
          <p:nvPr/>
        </p:nvSpPr>
        <p:spPr>
          <a:xfrm>
            <a:off x="1517904" y="1828800"/>
            <a:ext cx="4023360" cy="457200"/>
          </a:xfrm>
          <a:prstGeom prst="rect">
            <a:avLst/>
          </a:prstGeom>
          <a:noFill/>
          <a:ln/>
        </p:spPr>
        <p:txBody>
          <a:bodyPr wrap="square" lIns="0" tIns="0" rIns="0" bIns="0" rtlCol="0" anchor="ctr"/>
          <a:lstStyle/>
          <a:p>
            <a:pPr marL="0" indent="0">
              <a:buNone/>
            </a:pPr>
            <a:r>
              <a:rPr lang="en-US" sz="1350" b="1" dirty="0">
                <a:solidFill>
                  <a:srgbClr val="20453B"/>
                </a:solidFill>
                <a:latin typeface="Cambria" pitchFamily="34" charset="0"/>
                <a:ea typeface="Cambria" pitchFamily="34" charset="-122"/>
                <a:cs typeface="Cambria" pitchFamily="34" charset="-120"/>
              </a:rPr>
              <a:t>An Uncritical 'Received Idea'</a:t>
            </a:r>
            <a:endParaRPr lang="en-US" sz="1350" dirty="0"/>
          </a:p>
        </p:txBody>
      </p:sp>
      <p:sp>
        <p:nvSpPr>
          <p:cNvPr id="8" name="Text 5"/>
          <p:cNvSpPr/>
          <p:nvPr/>
        </p:nvSpPr>
        <p:spPr>
          <a:xfrm>
            <a:off x="804672" y="246888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Garrett (2023) claims that attachment thinking may be practiced as an unquestioned assumption, which may lead to excessive dependence on the explanatory power of one single framework to explain a complex situation.</a:t>
            </a:r>
          </a:p>
        </p:txBody>
      </p:sp>
      <p:sp>
        <p:nvSpPr>
          <p:cNvPr id="9" name="Text 6"/>
          <p:cNvSpPr/>
          <p:nvPr/>
        </p:nvSpPr>
        <p:spPr>
          <a:xfrm>
            <a:off x="804672" y="333756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(Garrett, 2023)</a:t>
            </a:r>
            <a:endParaRPr lang="en-US" sz="950" dirty="0"/>
          </a:p>
        </p:txBody>
      </p:sp>
      <p:sp>
        <p:nvSpPr>
          <p:cNvPr id="10" name="Shape 7"/>
          <p:cNvSpPr/>
          <p:nvPr/>
        </p:nvSpPr>
        <p:spPr>
          <a:xfrm>
            <a:off x="6080760" y="162763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1" name="Shape 8"/>
          <p:cNvSpPr/>
          <p:nvPr/>
        </p:nvSpPr>
        <p:spPr>
          <a:xfrm>
            <a:off x="6336792" y="1883664"/>
            <a:ext cx="548640" cy="548640"/>
          </a:xfrm>
          <a:prstGeom prst="ellipse">
            <a:avLst/>
          </a:prstGeom>
          <a:solidFill>
            <a:srgbClr val="C97B3D"/>
          </a:solidFill>
          <a:ln/>
        </p:spPr>
        <p:txBody>
          <a:bodyPr/>
          <a:lstStyle/>
          <a:p>
            <a:endParaRPr lang="en-GB"/>
          </a:p>
        </p:txBody>
      </p:sp>
      <p:pic>
        <p:nvPicPr>
          <p:cNvPr id="12" name="Image 1" descr="preencoded.png"/>
          <p:cNvPicPr>
            <a:picLocks noChangeAspect="1"/>
          </p:cNvPicPr>
          <p:nvPr/>
        </p:nvPicPr>
        <p:blipFill>
          <a:blip r:embed="rId4"/>
          <a:stretch>
            <a:fillRect/>
          </a:stretch>
        </p:blipFill>
        <p:spPr>
          <a:xfrm>
            <a:off x="6408115" y="1954987"/>
            <a:ext cx="405994" cy="405994"/>
          </a:xfrm>
          <a:prstGeom prst="rect">
            <a:avLst/>
          </a:prstGeom>
        </p:spPr>
      </p:pic>
      <p:sp>
        <p:nvSpPr>
          <p:cNvPr id="13" name="Text 9"/>
          <p:cNvSpPr/>
          <p:nvPr/>
        </p:nvSpPr>
        <p:spPr>
          <a:xfrm>
            <a:off x="7050024" y="1828800"/>
            <a:ext cx="4023360" cy="457200"/>
          </a:xfrm>
          <a:prstGeom prst="rect">
            <a:avLst/>
          </a:prstGeom>
          <a:noFill/>
          <a:ln/>
        </p:spPr>
        <p:txBody>
          <a:bodyPr wrap="square" lIns="0" tIns="0" rIns="0" bIns="0" rtlCol="0" anchor="ctr"/>
          <a:lstStyle/>
          <a:p>
            <a:pPr marL="0" indent="0">
              <a:buNone/>
            </a:pPr>
            <a:r>
              <a:rPr lang="en-US" sz="1350" b="1" dirty="0">
                <a:solidFill>
                  <a:srgbClr val="20453B"/>
                </a:solidFill>
                <a:latin typeface="Cambria" pitchFamily="34" charset="0"/>
                <a:ea typeface="Cambria" pitchFamily="34" charset="-122"/>
                <a:cs typeface="Cambria" pitchFamily="34" charset="-120"/>
              </a:rPr>
              <a:t>Mother-Centred Emphasis</a:t>
            </a:r>
            <a:endParaRPr lang="en-US" sz="1350" dirty="0"/>
          </a:p>
        </p:txBody>
      </p:sp>
      <p:sp>
        <p:nvSpPr>
          <p:cNvPr id="14" name="Text 10"/>
          <p:cNvSpPr/>
          <p:nvPr/>
        </p:nvSpPr>
        <p:spPr>
          <a:xfrm>
            <a:off x="6336792" y="246888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The </a:t>
            </a:r>
            <a:r>
              <a:rPr lang="en-US" sz="1100" dirty="0" smtClean="0">
                <a:solidFill>
                  <a:srgbClr val="20302A"/>
                </a:solidFill>
                <a:latin typeface="Calibri" pitchFamily="34" charset="0"/>
                <a:ea typeface="Calibri" pitchFamily="34" charset="-122"/>
                <a:cs typeface="Calibri" pitchFamily="34" charset="-120"/>
              </a:rPr>
              <a:t>mother-centered </a:t>
            </a:r>
            <a:r>
              <a:rPr lang="en-US" sz="1100" dirty="0">
                <a:solidFill>
                  <a:srgbClr val="20302A"/>
                </a:solidFill>
                <a:latin typeface="Calibri" pitchFamily="34" charset="0"/>
                <a:ea typeface="Calibri" pitchFamily="34" charset="-122"/>
                <a:cs typeface="Calibri" pitchFamily="34" charset="-120"/>
              </a:rPr>
              <a:t>historic emphasis can fail to reiterate the role of fathers, extended families and other caregivers that one could always rely on in their lives.</a:t>
            </a:r>
          </a:p>
        </p:txBody>
      </p:sp>
      <p:sp>
        <p:nvSpPr>
          <p:cNvPr id="15" name="Text 11"/>
          <p:cNvSpPr/>
          <p:nvPr/>
        </p:nvSpPr>
        <p:spPr>
          <a:xfrm>
            <a:off x="6336792" y="333756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(Garrett, 2023)</a:t>
            </a:r>
            <a:endParaRPr lang="en-US" sz="950" dirty="0"/>
          </a:p>
        </p:txBody>
      </p:sp>
      <p:sp>
        <p:nvSpPr>
          <p:cNvPr id="16" name="Shape 12"/>
          <p:cNvSpPr/>
          <p:nvPr/>
        </p:nvSpPr>
        <p:spPr>
          <a:xfrm>
            <a:off x="548640" y="395935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7" name="Shape 13"/>
          <p:cNvSpPr/>
          <p:nvPr/>
        </p:nvSpPr>
        <p:spPr>
          <a:xfrm>
            <a:off x="804672" y="4215384"/>
            <a:ext cx="548640" cy="548640"/>
          </a:xfrm>
          <a:prstGeom prst="ellipse">
            <a:avLst/>
          </a:prstGeom>
          <a:solidFill>
            <a:srgbClr val="C97B3D"/>
          </a:solidFill>
          <a:ln/>
        </p:spPr>
        <p:txBody>
          <a:bodyPr/>
          <a:lstStyle/>
          <a:p>
            <a:endParaRPr lang="en-GB"/>
          </a:p>
        </p:txBody>
      </p:sp>
      <p:pic>
        <p:nvPicPr>
          <p:cNvPr id="18" name="Image 2" descr="preencoded.png"/>
          <p:cNvPicPr>
            <a:picLocks noChangeAspect="1"/>
          </p:cNvPicPr>
          <p:nvPr/>
        </p:nvPicPr>
        <p:blipFill>
          <a:blip r:embed="rId5"/>
          <a:stretch>
            <a:fillRect/>
          </a:stretch>
        </p:blipFill>
        <p:spPr>
          <a:xfrm>
            <a:off x="875995" y="4286707"/>
            <a:ext cx="405994" cy="405994"/>
          </a:xfrm>
          <a:prstGeom prst="rect">
            <a:avLst/>
          </a:prstGeom>
        </p:spPr>
      </p:pic>
      <p:sp>
        <p:nvSpPr>
          <p:cNvPr id="19" name="Text 14"/>
          <p:cNvSpPr/>
          <p:nvPr/>
        </p:nvSpPr>
        <p:spPr>
          <a:xfrm>
            <a:off x="1517904" y="4160520"/>
            <a:ext cx="4023360" cy="457200"/>
          </a:xfrm>
          <a:prstGeom prst="rect">
            <a:avLst/>
          </a:prstGeom>
          <a:noFill/>
          <a:ln/>
        </p:spPr>
        <p:txBody>
          <a:bodyPr wrap="square" lIns="0" tIns="0" rIns="0" bIns="0" rtlCol="0" anchor="ctr"/>
          <a:lstStyle/>
          <a:p>
            <a:pPr marL="0" indent="0">
              <a:buNone/>
            </a:pPr>
            <a:r>
              <a:rPr lang="en-US" sz="1350" b="1" dirty="0">
                <a:solidFill>
                  <a:srgbClr val="20453B"/>
                </a:solidFill>
                <a:latin typeface="Cambria" pitchFamily="34" charset="0"/>
                <a:ea typeface="Cambria" pitchFamily="34" charset="-122"/>
                <a:cs typeface="Cambria" pitchFamily="34" charset="-120"/>
              </a:rPr>
              <a:t>Cultural &amp; Eurocentric Roots</a:t>
            </a:r>
            <a:endParaRPr lang="en-US" sz="1350" dirty="0"/>
          </a:p>
        </p:txBody>
      </p:sp>
      <p:sp>
        <p:nvSpPr>
          <p:cNvPr id="20" name="Text 15"/>
          <p:cNvSpPr/>
          <p:nvPr/>
        </p:nvSpPr>
        <p:spPr>
          <a:xfrm>
            <a:off x="804672" y="480060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The roots of the theory are strongly connected with the Eurocentric caregiving standards that might not be directly removable in terms of all cultural caregiving patterns in London.</a:t>
            </a:r>
          </a:p>
        </p:txBody>
      </p:sp>
      <p:sp>
        <p:nvSpPr>
          <p:cNvPr id="21" name="Text 16"/>
          <p:cNvSpPr/>
          <p:nvPr/>
        </p:nvSpPr>
        <p:spPr>
          <a:xfrm>
            <a:off x="804672" y="566928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(Choate &amp; Tortorelli, 2022)</a:t>
            </a:r>
            <a:endParaRPr lang="en-US" sz="950" dirty="0"/>
          </a:p>
        </p:txBody>
      </p:sp>
      <p:sp>
        <p:nvSpPr>
          <p:cNvPr id="22" name="Shape 17"/>
          <p:cNvSpPr/>
          <p:nvPr/>
        </p:nvSpPr>
        <p:spPr>
          <a:xfrm>
            <a:off x="6080760" y="395935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23" name="Shape 18"/>
          <p:cNvSpPr/>
          <p:nvPr/>
        </p:nvSpPr>
        <p:spPr>
          <a:xfrm>
            <a:off x="6336792" y="4215384"/>
            <a:ext cx="548640" cy="548640"/>
          </a:xfrm>
          <a:prstGeom prst="ellipse">
            <a:avLst/>
          </a:prstGeom>
          <a:solidFill>
            <a:srgbClr val="C97B3D"/>
          </a:solidFill>
          <a:ln/>
        </p:spPr>
        <p:txBody>
          <a:bodyPr/>
          <a:lstStyle/>
          <a:p>
            <a:endParaRPr lang="en-GB"/>
          </a:p>
        </p:txBody>
      </p:sp>
      <p:pic>
        <p:nvPicPr>
          <p:cNvPr id="24" name="Image 3" descr="preencoded.png"/>
          <p:cNvPicPr>
            <a:picLocks noChangeAspect="1"/>
          </p:cNvPicPr>
          <p:nvPr/>
        </p:nvPicPr>
        <p:blipFill>
          <a:blip r:embed="rId6"/>
          <a:stretch>
            <a:fillRect/>
          </a:stretch>
        </p:blipFill>
        <p:spPr>
          <a:xfrm>
            <a:off x="6408115" y="4286707"/>
            <a:ext cx="405994" cy="405994"/>
          </a:xfrm>
          <a:prstGeom prst="rect">
            <a:avLst/>
          </a:prstGeom>
        </p:spPr>
      </p:pic>
      <p:sp>
        <p:nvSpPr>
          <p:cNvPr id="25" name="Text 19"/>
          <p:cNvSpPr/>
          <p:nvPr/>
        </p:nvSpPr>
        <p:spPr>
          <a:xfrm>
            <a:off x="7050024" y="4160520"/>
            <a:ext cx="4023360" cy="457200"/>
          </a:xfrm>
          <a:prstGeom prst="rect">
            <a:avLst/>
          </a:prstGeom>
          <a:noFill/>
          <a:ln/>
        </p:spPr>
        <p:txBody>
          <a:bodyPr wrap="square" lIns="0" tIns="0" rIns="0" bIns="0" rtlCol="0" anchor="ctr"/>
          <a:lstStyle/>
          <a:p>
            <a:pPr marL="0" indent="0">
              <a:buNone/>
            </a:pPr>
            <a:r>
              <a:rPr lang="en-US" sz="1350" b="1" dirty="0">
                <a:solidFill>
                  <a:srgbClr val="20453B"/>
                </a:solidFill>
                <a:latin typeface="Cambria" pitchFamily="34" charset="0"/>
                <a:ea typeface="Cambria" pitchFamily="34" charset="-122"/>
                <a:cs typeface="Cambria" pitchFamily="34" charset="-120"/>
              </a:rPr>
              <a:t>Resilience Beyond Attachment</a:t>
            </a:r>
            <a:endParaRPr lang="en-US" sz="1350" dirty="0"/>
          </a:p>
        </p:txBody>
      </p:sp>
      <p:sp>
        <p:nvSpPr>
          <p:cNvPr id="26" name="Text 20"/>
          <p:cNvSpPr/>
          <p:nvPr/>
        </p:nvSpPr>
        <p:spPr>
          <a:xfrm>
            <a:off x="6336792" y="480060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There are children who demonstrate resilience in spite of early disruption, thus attachment cannot solely be a determinant of outcomes, other protective factors also play a role.</a:t>
            </a:r>
          </a:p>
        </p:txBody>
      </p:sp>
      <p:sp>
        <p:nvSpPr>
          <p:cNvPr id="27" name="Text 21"/>
          <p:cNvSpPr/>
          <p:nvPr/>
        </p:nvSpPr>
        <p:spPr>
          <a:xfrm>
            <a:off x="6336792" y="566928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(Thompson et al., 2022)</a:t>
            </a:r>
            <a:endParaRPr lang="en-US" sz="950" dirty="0"/>
          </a:p>
        </p:txBody>
      </p:sp>
      <p:sp>
        <p:nvSpPr>
          <p:cNvPr id="28" name="Text 22"/>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29" name="Text 23"/>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9</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THEORY-BASED SUPPORT PLAN</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Early Years Strategies (Part 1)</a:t>
            </a:r>
            <a:endParaRPr lang="en-US" sz="3000" dirty="0"/>
          </a:p>
        </p:txBody>
      </p:sp>
      <p:sp>
        <p:nvSpPr>
          <p:cNvPr id="4" name="Shape 2"/>
          <p:cNvSpPr/>
          <p:nvPr/>
        </p:nvSpPr>
        <p:spPr>
          <a:xfrm>
            <a:off x="548640" y="162763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Shape 3"/>
          <p:cNvSpPr/>
          <p:nvPr/>
        </p:nvSpPr>
        <p:spPr>
          <a:xfrm>
            <a:off x="804672" y="1883664"/>
            <a:ext cx="548640" cy="548640"/>
          </a:xfrm>
          <a:prstGeom prst="ellipse">
            <a:avLst/>
          </a:prstGeom>
          <a:solidFill>
            <a:srgbClr val="2F5D50"/>
          </a:solidFill>
          <a:ln/>
        </p:spPr>
        <p:txBody>
          <a:bodyPr/>
          <a:lstStyle/>
          <a:p>
            <a:endParaRPr lang="en-GB"/>
          </a:p>
        </p:txBody>
      </p:sp>
      <p:pic>
        <p:nvPicPr>
          <p:cNvPr id="6" name="Image 0" descr="preencoded.png"/>
          <p:cNvPicPr>
            <a:picLocks noChangeAspect="1"/>
          </p:cNvPicPr>
          <p:nvPr/>
        </p:nvPicPr>
        <p:blipFill>
          <a:blip r:embed="rId3"/>
          <a:stretch>
            <a:fillRect/>
          </a:stretch>
        </p:blipFill>
        <p:spPr>
          <a:xfrm>
            <a:off x="875995" y="1954987"/>
            <a:ext cx="405994" cy="405994"/>
          </a:xfrm>
          <a:prstGeom prst="rect">
            <a:avLst/>
          </a:prstGeom>
        </p:spPr>
      </p:pic>
      <p:sp>
        <p:nvSpPr>
          <p:cNvPr id="7" name="Text 4"/>
          <p:cNvSpPr/>
          <p:nvPr/>
        </p:nvSpPr>
        <p:spPr>
          <a:xfrm>
            <a:off x="1517904" y="1865376"/>
            <a:ext cx="4023360" cy="384048"/>
          </a:xfrm>
          <a:prstGeom prst="rect">
            <a:avLst/>
          </a:prstGeom>
          <a:noFill/>
          <a:ln/>
        </p:spPr>
        <p:txBody>
          <a:bodyPr wrap="square" lIns="0" tIns="0" rIns="0" bIns="0" rtlCol="0" anchor="ctr"/>
          <a:lstStyle/>
          <a:p>
            <a:pPr marL="0" indent="0">
              <a:buNone/>
            </a:pPr>
            <a:r>
              <a:rPr lang="en-US" sz="1450" b="1" dirty="0">
                <a:solidFill>
                  <a:srgbClr val="20453B"/>
                </a:solidFill>
                <a:latin typeface="Cambria" pitchFamily="34" charset="0"/>
                <a:ea typeface="Cambria" pitchFamily="34" charset="-122"/>
                <a:cs typeface="Cambria" pitchFamily="34" charset="-120"/>
              </a:rPr>
              <a:t>Key Worker System</a:t>
            </a:r>
            <a:endParaRPr lang="en-US" sz="1450" dirty="0"/>
          </a:p>
        </p:txBody>
      </p:sp>
      <p:sp>
        <p:nvSpPr>
          <p:cNvPr id="8" name="Text 5"/>
          <p:cNvSpPr/>
          <p:nvPr/>
        </p:nvSpPr>
        <p:spPr>
          <a:xfrm>
            <a:off x="804672" y="246888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A secondary secure base is created by one consistent, named adult who builds a secure base with Isaac, akin to the focus of Bowlby on a stable attachment figure.</a:t>
            </a:r>
          </a:p>
        </p:txBody>
      </p:sp>
      <p:sp>
        <p:nvSpPr>
          <p:cNvPr id="9" name="Text 6"/>
          <p:cNvSpPr/>
          <p:nvPr/>
        </p:nvSpPr>
        <p:spPr>
          <a:xfrm>
            <a:off x="804672" y="333756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(Bowlby, 1969; Hutchings et al., 2023)</a:t>
            </a:r>
            <a:endParaRPr lang="en-US" sz="950" dirty="0"/>
          </a:p>
        </p:txBody>
      </p:sp>
      <p:sp>
        <p:nvSpPr>
          <p:cNvPr id="10" name="Shape 7"/>
          <p:cNvSpPr/>
          <p:nvPr/>
        </p:nvSpPr>
        <p:spPr>
          <a:xfrm>
            <a:off x="6080760" y="162763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1" name="Shape 8"/>
          <p:cNvSpPr/>
          <p:nvPr/>
        </p:nvSpPr>
        <p:spPr>
          <a:xfrm>
            <a:off x="6336792" y="1883664"/>
            <a:ext cx="548640" cy="548640"/>
          </a:xfrm>
          <a:prstGeom prst="ellipse">
            <a:avLst/>
          </a:prstGeom>
          <a:solidFill>
            <a:srgbClr val="2F5D50"/>
          </a:solidFill>
          <a:ln/>
        </p:spPr>
        <p:txBody>
          <a:bodyPr/>
          <a:lstStyle/>
          <a:p>
            <a:endParaRPr lang="en-GB"/>
          </a:p>
        </p:txBody>
      </p:sp>
      <p:pic>
        <p:nvPicPr>
          <p:cNvPr id="12" name="Image 1" descr="preencoded.png"/>
          <p:cNvPicPr>
            <a:picLocks noChangeAspect="1"/>
          </p:cNvPicPr>
          <p:nvPr/>
        </p:nvPicPr>
        <p:blipFill>
          <a:blip r:embed="rId4"/>
          <a:stretch>
            <a:fillRect/>
          </a:stretch>
        </p:blipFill>
        <p:spPr>
          <a:xfrm>
            <a:off x="6408115" y="1954987"/>
            <a:ext cx="405994" cy="405994"/>
          </a:xfrm>
          <a:prstGeom prst="rect">
            <a:avLst/>
          </a:prstGeom>
        </p:spPr>
      </p:pic>
      <p:sp>
        <p:nvSpPr>
          <p:cNvPr id="13" name="Text 9"/>
          <p:cNvSpPr/>
          <p:nvPr/>
        </p:nvSpPr>
        <p:spPr>
          <a:xfrm>
            <a:off x="7050024" y="1865376"/>
            <a:ext cx="4023360" cy="384048"/>
          </a:xfrm>
          <a:prstGeom prst="rect">
            <a:avLst/>
          </a:prstGeom>
          <a:noFill/>
          <a:ln/>
        </p:spPr>
        <p:txBody>
          <a:bodyPr wrap="square" lIns="0" tIns="0" rIns="0" bIns="0" rtlCol="0" anchor="ctr"/>
          <a:lstStyle/>
          <a:p>
            <a:pPr marL="0" indent="0">
              <a:buNone/>
            </a:pPr>
            <a:r>
              <a:rPr lang="en-US" sz="1450" b="1" dirty="0">
                <a:solidFill>
                  <a:srgbClr val="20453B"/>
                </a:solidFill>
                <a:latin typeface="Cambria" pitchFamily="34" charset="0"/>
                <a:ea typeface="Cambria" pitchFamily="34" charset="-122"/>
                <a:cs typeface="Cambria" pitchFamily="34" charset="-120"/>
              </a:rPr>
              <a:t>Consistent Routines</a:t>
            </a:r>
            <a:endParaRPr lang="en-US" sz="1450" dirty="0"/>
          </a:p>
        </p:txBody>
      </p:sp>
      <p:sp>
        <p:nvSpPr>
          <p:cNvPr id="14" name="Text 10"/>
          <p:cNvSpPr/>
          <p:nvPr/>
        </p:nvSpPr>
        <p:spPr>
          <a:xfrm>
            <a:off x="6336792" y="246888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The predictable daily regimen reinstates beliefs in caregiving setting in Isaac and minimizes separation anxiety in the long-run.</a:t>
            </a:r>
          </a:p>
        </p:txBody>
      </p:sp>
      <p:sp>
        <p:nvSpPr>
          <p:cNvPr id="15" name="Text 11"/>
          <p:cNvSpPr/>
          <p:nvPr/>
        </p:nvSpPr>
        <p:spPr>
          <a:xfrm>
            <a:off x="6336792" y="333756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(Bowlby, 1988)</a:t>
            </a:r>
            <a:endParaRPr lang="en-US" sz="950" dirty="0"/>
          </a:p>
        </p:txBody>
      </p:sp>
      <p:sp>
        <p:nvSpPr>
          <p:cNvPr id="16" name="Shape 12"/>
          <p:cNvSpPr/>
          <p:nvPr/>
        </p:nvSpPr>
        <p:spPr>
          <a:xfrm>
            <a:off x="548640" y="395935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7" name="Shape 13"/>
          <p:cNvSpPr/>
          <p:nvPr/>
        </p:nvSpPr>
        <p:spPr>
          <a:xfrm>
            <a:off x="804672" y="4215384"/>
            <a:ext cx="548640" cy="548640"/>
          </a:xfrm>
          <a:prstGeom prst="ellipse">
            <a:avLst/>
          </a:prstGeom>
          <a:solidFill>
            <a:srgbClr val="2F5D50"/>
          </a:solidFill>
          <a:ln/>
        </p:spPr>
        <p:txBody>
          <a:bodyPr/>
          <a:lstStyle/>
          <a:p>
            <a:endParaRPr lang="en-GB"/>
          </a:p>
        </p:txBody>
      </p:sp>
      <p:pic>
        <p:nvPicPr>
          <p:cNvPr id="18" name="Image 2" descr="preencoded.png"/>
          <p:cNvPicPr>
            <a:picLocks noChangeAspect="1"/>
          </p:cNvPicPr>
          <p:nvPr/>
        </p:nvPicPr>
        <p:blipFill>
          <a:blip r:embed="rId5"/>
          <a:stretch>
            <a:fillRect/>
          </a:stretch>
        </p:blipFill>
        <p:spPr>
          <a:xfrm>
            <a:off x="875995" y="4286707"/>
            <a:ext cx="405994" cy="405994"/>
          </a:xfrm>
          <a:prstGeom prst="rect">
            <a:avLst/>
          </a:prstGeom>
        </p:spPr>
      </p:pic>
      <p:sp>
        <p:nvSpPr>
          <p:cNvPr id="19" name="Text 14"/>
          <p:cNvSpPr/>
          <p:nvPr/>
        </p:nvSpPr>
        <p:spPr>
          <a:xfrm>
            <a:off x="1517904" y="4197096"/>
            <a:ext cx="4023360" cy="384048"/>
          </a:xfrm>
          <a:prstGeom prst="rect">
            <a:avLst/>
          </a:prstGeom>
          <a:noFill/>
          <a:ln/>
        </p:spPr>
        <p:txBody>
          <a:bodyPr wrap="square" lIns="0" tIns="0" rIns="0" bIns="0" rtlCol="0" anchor="ctr"/>
          <a:lstStyle/>
          <a:p>
            <a:pPr marL="0" indent="0">
              <a:buNone/>
            </a:pPr>
            <a:r>
              <a:rPr lang="en-US" sz="1450" b="1" dirty="0">
                <a:solidFill>
                  <a:srgbClr val="20453B"/>
                </a:solidFill>
                <a:latin typeface="Cambria" pitchFamily="34" charset="0"/>
                <a:ea typeface="Cambria" pitchFamily="34" charset="-122"/>
                <a:cs typeface="Cambria" pitchFamily="34" charset="-120"/>
              </a:rPr>
              <a:t>Play-Based Learning</a:t>
            </a:r>
            <a:endParaRPr lang="en-US" sz="1450" dirty="0"/>
          </a:p>
        </p:txBody>
      </p:sp>
      <p:sp>
        <p:nvSpPr>
          <p:cNvPr id="20" name="Text 15"/>
          <p:cNvSpPr/>
          <p:nvPr/>
        </p:nvSpPr>
        <p:spPr>
          <a:xfrm>
            <a:off x="804672" y="480060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Child-initiated play at low pressure enables Isaac to explore in a secure base, the fundamental role of a secure base.</a:t>
            </a:r>
          </a:p>
        </p:txBody>
      </p:sp>
      <p:sp>
        <p:nvSpPr>
          <p:cNvPr id="21" name="Text 16"/>
          <p:cNvSpPr/>
          <p:nvPr/>
        </p:nvSpPr>
        <p:spPr>
          <a:xfrm>
            <a:off x="804672" y="566928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(Bowlby, 1969)</a:t>
            </a:r>
            <a:endParaRPr lang="en-US" sz="950" dirty="0"/>
          </a:p>
        </p:txBody>
      </p:sp>
      <p:sp>
        <p:nvSpPr>
          <p:cNvPr id="22" name="Shape 17"/>
          <p:cNvSpPr/>
          <p:nvPr/>
        </p:nvSpPr>
        <p:spPr>
          <a:xfrm>
            <a:off x="6080760" y="3959352"/>
            <a:ext cx="5212080" cy="2057400"/>
          </a:xfrm>
          <a:prstGeom prst="roundRect">
            <a:avLst>
              <a:gd name="adj" fmla="val 3556"/>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23" name="Shape 18"/>
          <p:cNvSpPr/>
          <p:nvPr/>
        </p:nvSpPr>
        <p:spPr>
          <a:xfrm>
            <a:off x="6336792" y="4215384"/>
            <a:ext cx="548640" cy="548640"/>
          </a:xfrm>
          <a:prstGeom prst="ellipse">
            <a:avLst/>
          </a:prstGeom>
          <a:solidFill>
            <a:srgbClr val="2F5D50"/>
          </a:solidFill>
          <a:ln/>
        </p:spPr>
        <p:txBody>
          <a:bodyPr/>
          <a:lstStyle/>
          <a:p>
            <a:endParaRPr lang="en-GB"/>
          </a:p>
        </p:txBody>
      </p:sp>
      <p:pic>
        <p:nvPicPr>
          <p:cNvPr id="24" name="Image 3" descr="preencoded.png"/>
          <p:cNvPicPr>
            <a:picLocks noChangeAspect="1"/>
          </p:cNvPicPr>
          <p:nvPr/>
        </p:nvPicPr>
        <p:blipFill>
          <a:blip r:embed="rId6"/>
          <a:stretch>
            <a:fillRect/>
          </a:stretch>
        </p:blipFill>
        <p:spPr>
          <a:xfrm>
            <a:off x="6408115" y="4286707"/>
            <a:ext cx="405994" cy="405994"/>
          </a:xfrm>
          <a:prstGeom prst="rect">
            <a:avLst/>
          </a:prstGeom>
        </p:spPr>
      </p:pic>
      <p:sp>
        <p:nvSpPr>
          <p:cNvPr id="25" name="Text 19"/>
          <p:cNvSpPr/>
          <p:nvPr/>
        </p:nvSpPr>
        <p:spPr>
          <a:xfrm>
            <a:off x="7050024" y="4197096"/>
            <a:ext cx="4023360" cy="384048"/>
          </a:xfrm>
          <a:prstGeom prst="rect">
            <a:avLst/>
          </a:prstGeom>
          <a:noFill/>
          <a:ln/>
        </p:spPr>
        <p:txBody>
          <a:bodyPr wrap="square" lIns="0" tIns="0" rIns="0" bIns="0" rtlCol="0" anchor="ctr"/>
          <a:lstStyle/>
          <a:p>
            <a:pPr marL="0" indent="0">
              <a:buNone/>
            </a:pPr>
            <a:r>
              <a:rPr lang="en-US" sz="1450" b="1" dirty="0">
                <a:solidFill>
                  <a:srgbClr val="20453B"/>
                </a:solidFill>
                <a:latin typeface="Cambria" pitchFamily="34" charset="0"/>
                <a:ea typeface="Cambria" pitchFamily="34" charset="-122"/>
                <a:cs typeface="Cambria" pitchFamily="34" charset="-120"/>
              </a:rPr>
              <a:t>Language-Rich Environment</a:t>
            </a:r>
            <a:endParaRPr lang="en-US" sz="1450" dirty="0"/>
          </a:p>
        </p:txBody>
      </p:sp>
      <p:sp>
        <p:nvSpPr>
          <p:cNvPr id="26" name="Text 20"/>
          <p:cNvSpPr/>
          <p:nvPr/>
        </p:nvSpPr>
        <p:spPr>
          <a:xfrm>
            <a:off x="6336792" y="4800600"/>
            <a:ext cx="4700016" cy="868680"/>
          </a:xfrm>
          <a:prstGeom prst="rect">
            <a:avLst/>
          </a:prstGeom>
          <a:noFill/>
          <a:ln/>
        </p:spPr>
        <p:txBody>
          <a:bodyPr wrap="square" lIns="0" tIns="0" rIns="0" bIns="0" rtlCol="0" anchor="t"/>
          <a:lstStyle/>
          <a:p>
            <a:pPr marL="0" indent="0">
              <a:buNone/>
            </a:pPr>
            <a:r>
              <a:rPr lang="en-US" sz="1100" dirty="0">
                <a:solidFill>
                  <a:srgbClr val="20302A"/>
                </a:solidFill>
                <a:latin typeface="Calibri" pitchFamily="34" charset="0"/>
                <a:ea typeface="Calibri" pitchFamily="34" charset="-122"/>
                <a:cs typeface="Calibri" pitchFamily="34" charset="-120"/>
              </a:rPr>
              <a:t>The reciprocal talk, the storytelling and the small-group communication address the identified attachment-language connection in the profile of Isaac.</a:t>
            </a:r>
          </a:p>
        </p:txBody>
      </p:sp>
      <p:sp>
        <p:nvSpPr>
          <p:cNvPr id="27" name="Text 21"/>
          <p:cNvSpPr/>
          <p:nvPr/>
        </p:nvSpPr>
        <p:spPr>
          <a:xfrm>
            <a:off x="6336792" y="5669280"/>
            <a:ext cx="4700016" cy="274320"/>
          </a:xfrm>
          <a:prstGeom prst="rect">
            <a:avLst/>
          </a:prstGeom>
          <a:noFill/>
          <a:ln/>
        </p:spPr>
        <p:txBody>
          <a:bodyPr wrap="square" lIns="0" tIns="0" rIns="0" bIns="0" rtlCol="0" anchor="ctr"/>
          <a:lstStyle/>
          <a:p>
            <a:pPr marL="0" indent="0">
              <a:buNone/>
            </a:pPr>
            <a:r>
              <a:rPr lang="en-US" sz="950" i="1" dirty="0">
                <a:solidFill>
                  <a:srgbClr val="C97B3D"/>
                </a:solidFill>
                <a:latin typeface="Calibri" pitchFamily="34" charset="0"/>
                <a:ea typeface="Calibri" pitchFamily="34" charset="-122"/>
                <a:cs typeface="Calibri" pitchFamily="34" charset="-120"/>
              </a:rPr>
              <a:t>(Jethava et al., 2022)</a:t>
            </a:r>
            <a:endParaRPr lang="en-US" sz="950" dirty="0"/>
          </a:p>
        </p:txBody>
      </p:sp>
      <p:sp>
        <p:nvSpPr>
          <p:cNvPr id="28" name="Text 22"/>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29" name="Text 23"/>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10</a:t>
            </a:r>
            <a:endParaRPr lang="en-US" sz="9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48640" y="384048"/>
            <a:ext cx="9144000" cy="292608"/>
          </a:xfrm>
          <a:prstGeom prst="rect">
            <a:avLst/>
          </a:prstGeom>
          <a:noFill/>
          <a:ln/>
        </p:spPr>
        <p:txBody>
          <a:bodyPr wrap="square" lIns="0" tIns="0" rIns="0" bIns="0" rtlCol="0" anchor="ctr"/>
          <a:lstStyle/>
          <a:p>
            <a:pPr marL="0" indent="0">
              <a:buNone/>
            </a:pPr>
            <a:r>
              <a:rPr lang="en-US" sz="1300" b="1" kern="0" spc="200" dirty="0">
                <a:solidFill>
                  <a:srgbClr val="C97B3D"/>
                </a:solidFill>
                <a:latin typeface="Calibri" pitchFamily="34" charset="0"/>
                <a:ea typeface="Calibri" pitchFamily="34" charset="-122"/>
                <a:cs typeface="Calibri" pitchFamily="34" charset="-120"/>
              </a:rPr>
              <a:t>THEORY-BASED SUPPORT PLAN</a:t>
            </a:r>
            <a:endParaRPr lang="en-US" sz="1300" dirty="0"/>
          </a:p>
        </p:txBody>
      </p:sp>
      <p:sp>
        <p:nvSpPr>
          <p:cNvPr id="3" name="Text 1"/>
          <p:cNvSpPr/>
          <p:nvPr/>
        </p:nvSpPr>
        <p:spPr>
          <a:xfrm>
            <a:off x="548640" y="658368"/>
            <a:ext cx="11094415" cy="777240"/>
          </a:xfrm>
          <a:prstGeom prst="rect">
            <a:avLst/>
          </a:prstGeom>
          <a:noFill/>
          <a:ln/>
        </p:spPr>
        <p:txBody>
          <a:bodyPr wrap="square" lIns="0" tIns="0" rIns="0" bIns="0" rtlCol="0" anchor="ctr"/>
          <a:lstStyle/>
          <a:p>
            <a:pPr marL="0" indent="0">
              <a:buNone/>
            </a:pPr>
            <a:r>
              <a:rPr lang="en-US" sz="3000" b="1" dirty="0">
                <a:solidFill>
                  <a:srgbClr val="20453B"/>
                </a:solidFill>
                <a:latin typeface="Cambria" pitchFamily="34" charset="0"/>
                <a:ea typeface="Cambria" pitchFamily="34" charset="-122"/>
                <a:cs typeface="Cambria" pitchFamily="34" charset="-120"/>
              </a:rPr>
              <a:t>Wider Support &amp; Conclusion (Part 2)</a:t>
            </a:r>
            <a:endParaRPr lang="en-US" sz="3000" dirty="0"/>
          </a:p>
        </p:txBody>
      </p:sp>
      <p:sp>
        <p:nvSpPr>
          <p:cNvPr id="4" name="Shape 2"/>
          <p:cNvSpPr/>
          <p:nvPr/>
        </p:nvSpPr>
        <p:spPr>
          <a:xfrm>
            <a:off x="548640" y="1627632"/>
            <a:ext cx="3515258" cy="2331720"/>
          </a:xfrm>
          <a:prstGeom prst="roundRect">
            <a:avLst>
              <a:gd name="adj" fmla="val 3137"/>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5" name="Shape 3"/>
          <p:cNvSpPr/>
          <p:nvPr/>
        </p:nvSpPr>
        <p:spPr>
          <a:xfrm>
            <a:off x="2031949" y="1828800"/>
            <a:ext cx="548640" cy="548640"/>
          </a:xfrm>
          <a:prstGeom prst="ellipse">
            <a:avLst/>
          </a:prstGeom>
          <a:solidFill>
            <a:srgbClr val="2F5D50"/>
          </a:solidFill>
          <a:ln/>
        </p:spPr>
        <p:txBody>
          <a:bodyPr/>
          <a:lstStyle/>
          <a:p>
            <a:endParaRPr lang="en-GB"/>
          </a:p>
        </p:txBody>
      </p:sp>
      <p:pic>
        <p:nvPicPr>
          <p:cNvPr id="6" name="Image 0" descr="preencoded.png"/>
          <p:cNvPicPr>
            <a:picLocks noChangeAspect="1"/>
          </p:cNvPicPr>
          <p:nvPr/>
        </p:nvPicPr>
        <p:blipFill>
          <a:blip r:embed="rId3"/>
          <a:stretch>
            <a:fillRect/>
          </a:stretch>
        </p:blipFill>
        <p:spPr>
          <a:xfrm>
            <a:off x="2103272" y="1900123"/>
            <a:ext cx="405994" cy="405994"/>
          </a:xfrm>
          <a:prstGeom prst="rect">
            <a:avLst/>
          </a:prstGeom>
        </p:spPr>
      </p:pic>
      <p:sp>
        <p:nvSpPr>
          <p:cNvPr id="7" name="Text 4"/>
          <p:cNvSpPr/>
          <p:nvPr/>
        </p:nvSpPr>
        <p:spPr>
          <a:xfrm>
            <a:off x="731520" y="2496312"/>
            <a:ext cx="3149498" cy="411480"/>
          </a:xfrm>
          <a:prstGeom prst="rect">
            <a:avLst/>
          </a:prstGeom>
          <a:noFill/>
          <a:ln/>
        </p:spPr>
        <p:txBody>
          <a:bodyPr wrap="square" lIns="0" tIns="0" rIns="0" bIns="0" rtlCol="0" anchor="ctr"/>
          <a:lstStyle/>
          <a:p>
            <a:pPr marL="0" indent="0" algn="ctr">
              <a:buNone/>
            </a:pPr>
            <a:r>
              <a:rPr lang="en-US" sz="1350" b="1" dirty="0">
                <a:solidFill>
                  <a:srgbClr val="20453B"/>
                </a:solidFill>
                <a:latin typeface="Cambria" pitchFamily="34" charset="0"/>
                <a:ea typeface="Cambria" pitchFamily="34" charset="-122"/>
                <a:cs typeface="Cambria" pitchFamily="34" charset="-120"/>
              </a:rPr>
              <a:t>Emotional Regulation</a:t>
            </a:r>
            <a:endParaRPr lang="en-US" sz="1350" dirty="0"/>
          </a:p>
        </p:txBody>
      </p:sp>
      <p:sp>
        <p:nvSpPr>
          <p:cNvPr id="8" name="Text 5"/>
          <p:cNvSpPr/>
          <p:nvPr/>
        </p:nvSpPr>
        <p:spPr>
          <a:xfrm>
            <a:off x="749808" y="2907792"/>
            <a:ext cx="3112922" cy="777240"/>
          </a:xfrm>
          <a:prstGeom prst="rect">
            <a:avLst/>
          </a:prstGeom>
          <a:noFill/>
          <a:ln/>
        </p:spPr>
        <p:txBody>
          <a:bodyPr wrap="square" lIns="0" tIns="0" rIns="0" bIns="0" rtlCol="0" anchor="t"/>
          <a:lstStyle/>
          <a:p>
            <a:pPr marL="0" indent="0" algn="ctr">
              <a:buNone/>
            </a:pPr>
            <a:r>
              <a:rPr lang="en-US" sz="1050" dirty="0">
                <a:solidFill>
                  <a:srgbClr val="20302A"/>
                </a:solidFill>
                <a:latin typeface="Calibri" pitchFamily="34" charset="0"/>
                <a:ea typeface="Calibri" pitchFamily="34" charset="-122"/>
                <a:cs typeface="Calibri" pitchFamily="34" charset="-120"/>
              </a:rPr>
              <a:t>Calm-down spaces and emotion cards assist Isaac to label and cope with feelings, developing self-regulation as a result of a secure relational foundation.</a:t>
            </a:r>
          </a:p>
        </p:txBody>
      </p:sp>
      <p:sp>
        <p:nvSpPr>
          <p:cNvPr id="9" name="Text 6"/>
          <p:cNvSpPr/>
          <p:nvPr/>
        </p:nvSpPr>
        <p:spPr>
          <a:xfrm>
            <a:off x="749808" y="3648456"/>
            <a:ext cx="3112922" cy="256032"/>
          </a:xfrm>
          <a:prstGeom prst="rect">
            <a:avLst/>
          </a:prstGeom>
          <a:noFill/>
          <a:ln/>
        </p:spPr>
        <p:txBody>
          <a:bodyPr wrap="square" lIns="0" tIns="0" rIns="0" bIns="0" rtlCol="0" anchor="ctr"/>
          <a:lstStyle/>
          <a:p>
            <a:pPr marL="0" indent="0" algn="ctr">
              <a:buNone/>
            </a:pPr>
            <a:r>
              <a:rPr lang="en-US" sz="900" i="1" dirty="0">
                <a:solidFill>
                  <a:srgbClr val="C97B3D"/>
                </a:solidFill>
                <a:latin typeface="Calibri" pitchFamily="34" charset="0"/>
                <a:ea typeface="Calibri" pitchFamily="34" charset="-122"/>
                <a:cs typeface="Calibri" pitchFamily="34" charset="-120"/>
              </a:rPr>
              <a:t>(Spruit et al., 2020)</a:t>
            </a:r>
            <a:endParaRPr lang="en-US" sz="900" dirty="0"/>
          </a:p>
        </p:txBody>
      </p:sp>
      <p:sp>
        <p:nvSpPr>
          <p:cNvPr id="10" name="Shape 7"/>
          <p:cNvSpPr/>
          <p:nvPr/>
        </p:nvSpPr>
        <p:spPr>
          <a:xfrm>
            <a:off x="4338218" y="1627632"/>
            <a:ext cx="3515258" cy="2331720"/>
          </a:xfrm>
          <a:prstGeom prst="roundRect">
            <a:avLst>
              <a:gd name="adj" fmla="val 3137"/>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1" name="Shape 8"/>
          <p:cNvSpPr/>
          <p:nvPr/>
        </p:nvSpPr>
        <p:spPr>
          <a:xfrm>
            <a:off x="5821528" y="1828800"/>
            <a:ext cx="548640" cy="548640"/>
          </a:xfrm>
          <a:prstGeom prst="ellipse">
            <a:avLst/>
          </a:prstGeom>
          <a:solidFill>
            <a:srgbClr val="2F5D50"/>
          </a:solidFill>
          <a:ln/>
        </p:spPr>
        <p:txBody>
          <a:bodyPr/>
          <a:lstStyle/>
          <a:p>
            <a:endParaRPr lang="en-GB"/>
          </a:p>
        </p:txBody>
      </p:sp>
      <p:pic>
        <p:nvPicPr>
          <p:cNvPr id="12" name="Image 1" descr="preencoded.png"/>
          <p:cNvPicPr>
            <a:picLocks noChangeAspect="1"/>
          </p:cNvPicPr>
          <p:nvPr/>
        </p:nvPicPr>
        <p:blipFill>
          <a:blip r:embed="rId4"/>
          <a:stretch>
            <a:fillRect/>
          </a:stretch>
        </p:blipFill>
        <p:spPr>
          <a:xfrm>
            <a:off x="5892851" y="1900123"/>
            <a:ext cx="405994" cy="405994"/>
          </a:xfrm>
          <a:prstGeom prst="rect">
            <a:avLst/>
          </a:prstGeom>
        </p:spPr>
      </p:pic>
      <p:sp>
        <p:nvSpPr>
          <p:cNvPr id="13" name="Text 9"/>
          <p:cNvSpPr/>
          <p:nvPr/>
        </p:nvSpPr>
        <p:spPr>
          <a:xfrm>
            <a:off x="4521098" y="2496312"/>
            <a:ext cx="3149498" cy="411480"/>
          </a:xfrm>
          <a:prstGeom prst="rect">
            <a:avLst/>
          </a:prstGeom>
          <a:noFill/>
          <a:ln/>
        </p:spPr>
        <p:txBody>
          <a:bodyPr wrap="square" lIns="0" tIns="0" rIns="0" bIns="0" rtlCol="0" anchor="ctr"/>
          <a:lstStyle/>
          <a:p>
            <a:pPr marL="0" indent="0" algn="ctr">
              <a:buNone/>
            </a:pPr>
            <a:r>
              <a:rPr lang="en-US" sz="1350" b="1" dirty="0">
                <a:solidFill>
                  <a:srgbClr val="20453B"/>
                </a:solidFill>
                <a:latin typeface="Cambria" pitchFamily="34" charset="0"/>
                <a:ea typeface="Cambria" pitchFamily="34" charset="-122"/>
                <a:cs typeface="Cambria" pitchFamily="34" charset="-120"/>
              </a:rPr>
              <a:t>Parent Support</a:t>
            </a:r>
            <a:endParaRPr lang="en-US" sz="1350" dirty="0"/>
          </a:p>
        </p:txBody>
      </p:sp>
      <p:sp>
        <p:nvSpPr>
          <p:cNvPr id="14" name="Text 10"/>
          <p:cNvSpPr/>
          <p:nvPr/>
        </p:nvSpPr>
        <p:spPr>
          <a:xfrm>
            <a:off x="4539386" y="2907792"/>
            <a:ext cx="3112922" cy="777240"/>
          </a:xfrm>
          <a:prstGeom prst="rect">
            <a:avLst/>
          </a:prstGeom>
          <a:noFill/>
          <a:ln/>
        </p:spPr>
        <p:txBody>
          <a:bodyPr wrap="square" lIns="0" tIns="0" rIns="0" bIns="0" rtlCol="0" anchor="t"/>
          <a:lstStyle/>
          <a:p>
            <a:pPr marL="0" indent="0" algn="ctr">
              <a:buNone/>
            </a:pPr>
            <a:r>
              <a:rPr lang="en-US" sz="1050" dirty="0">
                <a:solidFill>
                  <a:srgbClr val="20302A"/>
                </a:solidFill>
                <a:latin typeface="Calibri" pitchFamily="34" charset="0"/>
                <a:ea typeface="Calibri" pitchFamily="34" charset="-122"/>
                <a:cs typeface="Calibri" pitchFamily="34" charset="-120"/>
              </a:rPr>
              <a:t>Referral to maternal mental health and parenting assistance deals with the care giving environment that has led to the attachment problems in Isaac.</a:t>
            </a:r>
          </a:p>
        </p:txBody>
      </p:sp>
      <p:sp>
        <p:nvSpPr>
          <p:cNvPr id="15" name="Text 11"/>
          <p:cNvSpPr/>
          <p:nvPr/>
        </p:nvSpPr>
        <p:spPr>
          <a:xfrm>
            <a:off x="4539386" y="3648456"/>
            <a:ext cx="3112922" cy="256032"/>
          </a:xfrm>
          <a:prstGeom prst="rect">
            <a:avLst/>
          </a:prstGeom>
          <a:noFill/>
          <a:ln/>
        </p:spPr>
        <p:txBody>
          <a:bodyPr wrap="square" lIns="0" tIns="0" rIns="0" bIns="0" rtlCol="0" anchor="ctr"/>
          <a:lstStyle/>
          <a:p>
            <a:pPr marL="0" indent="0" algn="ctr">
              <a:buNone/>
            </a:pPr>
            <a:r>
              <a:rPr lang="en-US" sz="900" i="1" dirty="0">
                <a:solidFill>
                  <a:srgbClr val="C97B3D"/>
                </a:solidFill>
                <a:latin typeface="Calibri" pitchFamily="34" charset="0"/>
                <a:ea typeface="Calibri" pitchFamily="34" charset="-122"/>
                <a:cs typeface="Calibri" pitchFamily="34" charset="-120"/>
              </a:rPr>
              <a:t>(Śliwerski et al., 2020)</a:t>
            </a:r>
            <a:endParaRPr lang="en-US" sz="900" dirty="0"/>
          </a:p>
        </p:txBody>
      </p:sp>
      <p:sp>
        <p:nvSpPr>
          <p:cNvPr id="16" name="Shape 12"/>
          <p:cNvSpPr/>
          <p:nvPr/>
        </p:nvSpPr>
        <p:spPr>
          <a:xfrm>
            <a:off x="8127797" y="1627632"/>
            <a:ext cx="3515258" cy="2331720"/>
          </a:xfrm>
          <a:prstGeom prst="roundRect">
            <a:avLst>
              <a:gd name="adj" fmla="val 3137"/>
            </a:avLst>
          </a:prstGeom>
          <a:solidFill>
            <a:srgbClr val="F5F9F7"/>
          </a:solidFill>
          <a:ln/>
          <a:effectLst>
            <a:outerShdw blurRad="101600" dist="38100" dir="5400000" algn="bl" rotWithShape="0">
              <a:srgbClr val="1B3A30">
                <a:alpha val="12000"/>
              </a:srgbClr>
            </a:outerShdw>
          </a:effectLst>
        </p:spPr>
        <p:txBody>
          <a:bodyPr/>
          <a:lstStyle/>
          <a:p>
            <a:endParaRPr lang="en-GB"/>
          </a:p>
        </p:txBody>
      </p:sp>
      <p:sp>
        <p:nvSpPr>
          <p:cNvPr id="17" name="Shape 13"/>
          <p:cNvSpPr/>
          <p:nvPr/>
        </p:nvSpPr>
        <p:spPr>
          <a:xfrm>
            <a:off x="9611106" y="1828800"/>
            <a:ext cx="548640" cy="548640"/>
          </a:xfrm>
          <a:prstGeom prst="ellipse">
            <a:avLst/>
          </a:prstGeom>
          <a:solidFill>
            <a:srgbClr val="2F5D50"/>
          </a:solidFill>
          <a:ln/>
        </p:spPr>
        <p:txBody>
          <a:bodyPr/>
          <a:lstStyle/>
          <a:p>
            <a:endParaRPr lang="en-GB"/>
          </a:p>
        </p:txBody>
      </p:sp>
      <p:pic>
        <p:nvPicPr>
          <p:cNvPr id="18" name="Image 2" descr="preencoded.png"/>
          <p:cNvPicPr>
            <a:picLocks noChangeAspect="1"/>
          </p:cNvPicPr>
          <p:nvPr/>
        </p:nvPicPr>
        <p:blipFill>
          <a:blip r:embed="rId5"/>
          <a:stretch>
            <a:fillRect/>
          </a:stretch>
        </p:blipFill>
        <p:spPr>
          <a:xfrm>
            <a:off x="9682429" y="1900123"/>
            <a:ext cx="405994" cy="405994"/>
          </a:xfrm>
          <a:prstGeom prst="rect">
            <a:avLst/>
          </a:prstGeom>
        </p:spPr>
      </p:pic>
      <p:sp>
        <p:nvSpPr>
          <p:cNvPr id="19" name="Text 14"/>
          <p:cNvSpPr/>
          <p:nvPr/>
        </p:nvSpPr>
        <p:spPr>
          <a:xfrm>
            <a:off x="8310677" y="2496312"/>
            <a:ext cx="3149498" cy="411480"/>
          </a:xfrm>
          <a:prstGeom prst="rect">
            <a:avLst/>
          </a:prstGeom>
          <a:noFill/>
          <a:ln/>
        </p:spPr>
        <p:txBody>
          <a:bodyPr wrap="square" lIns="0" tIns="0" rIns="0" bIns="0" rtlCol="0" anchor="ctr"/>
          <a:lstStyle/>
          <a:p>
            <a:pPr marL="0" indent="0" algn="ctr">
              <a:buNone/>
            </a:pPr>
            <a:r>
              <a:rPr lang="en-US" sz="1350" b="1" dirty="0">
                <a:solidFill>
                  <a:srgbClr val="20453B"/>
                </a:solidFill>
                <a:latin typeface="Cambria" pitchFamily="34" charset="0"/>
                <a:ea typeface="Cambria" pitchFamily="34" charset="-122"/>
                <a:cs typeface="Cambria" pitchFamily="34" charset="-120"/>
              </a:rPr>
              <a:t>Multi-Agency Collaboration</a:t>
            </a:r>
            <a:endParaRPr lang="en-US" sz="1350" dirty="0"/>
          </a:p>
        </p:txBody>
      </p:sp>
      <p:sp>
        <p:nvSpPr>
          <p:cNvPr id="20" name="Text 15"/>
          <p:cNvSpPr/>
          <p:nvPr/>
        </p:nvSpPr>
        <p:spPr>
          <a:xfrm>
            <a:off x="8328965" y="2907792"/>
            <a:ext cx="3112922" cy="777240"/>
          </a:xfrm>
          <a:prstGeom prst="rect">
            <a:avLst/>
          </a:prstGeom>
          <a:noFill/>
          <a:ln/>
        </p:spPr>
        <p:txBody>
          <a:bodyPr wrap="square" lIns="0" tIns="0" rIns="0" bIns="0" rtlCol="0" anchor="t"/>
          <a:lstStyle/>
          <a:p>
            <a:pPr marL="0" indent="0" algn="ctr">
              <a:buNone/>
            </a:pPr>
            <a:r>
              <a:rPr lang="en-US" sz="1050" dirty="0">
                <a:solidFill>
                  <a:srgbClr val="20302A"/>
                </a:solidFill>
                <a:latin typeface="Calibri" pitchFamily="34" charset="0"/>
                <a:ea typeface="Calibri" pitchFamily="34" charset="-122"/>
                <a:cs typeface="Calibri" pitchFamily="34" charset="-120"/>
              </a:rPr>
              <a:t>The collaboration of health visitor, speech and language therapist and early years practitioners is evidence of relationship-based coordinated intervention.</a:t>
            </a:r>
          </a:p>
        </p:txBody>
      </p:sp>
      <p:sp>
        <p:nvSpPr>
          <p:cNvPr id="21" name="Text 16"/>
          <p:cNvSpPr/>
          <p:nvPr/>
        </p:nvSpPr>
        <p:spPr>
          <a:xfrm>
            <a:off x="8328965" y="3648456"/>
            <a:ext cx="3112922" cy="256032"/>
          </a:xfrm>
          <a:prstGeom prst="rect">
            <a:avLst/>
          </a:prstGeom>
          <a:noFill/>
          <a:ln/>
        </p:spPr>
        <p:txBody>
          <a:bodyPr wrap="square" lIns="0" tIns="0" rIns="0" bIns="0" rtlCol="0" anchor="ctr"/>
          <a:lstStyle/>
          <a:p>
            <a:pPr marL="0" indent="0" algn="ctr">
              <a:buNone/>
            </a:pPr>
            <a:r>
              <a:rPr lang="en-US" sz="900" i="1" dirty="0">
                <a:solidFill>
                  <a:srgbClr val="C97B3D"/>
                </a:solidFill>
                <a:latin typeface="Calibri" pitchFamily="34" charset="0"/>
                <a:ea typeface="Calibri" pitchFamily="34" charset="-122"/>
                <a:cs typeface="Calibri" pitchFamily="34" charset="-120"/>
              </a:rPr>
              <a:t>(Hutchings et al., 2023)</a:t>
            </a:r>
            <a:endParaRPr lang="en-US" sz="900" dirty="0"/>
          </a:p>
        </p:txBody>
      </p:sp>
      <p:sp>
        <p:nvSpPr>
          <p:cNvPr id="22" name="Shape 17"/>
          <p:cNvSpPr/>
          <p:nvPr/>
        </p:nvSpPr>
        <p:spPr>
          <a:xfrm>
            <a:off x="548640" y="4233672"/>
            <a:ext cx="11094415" cy="1325880"/>
          </a:xfrm>
          <a:prstGeom prst="roundRect">
            <a:avLst>
              <a:gd name="adj" fmla="val 5517"/>
            </a:avLst>
          </a:prstGeom>
          <a:solidFill>
            <a:srgbClr val="2F5D50"/>
          </a:solidFill>
          <a:ln/>
          <a:effectLst>
            <a:outerShdw blurRad="101600" dist="38100" dir="5400000" algn="bl" rotWithShape="0">
              <a:srgbClr val="1B3A30">
                <a:alpha val="12000"/>
              </a:srgbClr>
            </a:outerShdw>
          </a:effectLst>
        </p:spPr>
        <p:txBody>
          <a:bodyPr/>
          <a:lstStyle/>
          <a:p>
            <a:endParaRPr lang="en-GB"/>
          </a:p>
        </p:txBody>
      </p:sp>
      <p:sp>
        <p:nvSpPr>
          <p:cNvPr id="23" name="Shape 18"/>
          <p:cNvSpPr/>
          <p:nvPr/>
        </p:nvSpPr>
        <p:spPr>
          <a:xfrm>
            <a:off x="777240" y="4462272"/>
            <a:ext cx="548640" cy="548640"/>
          </a:xfrm>
          <a:prstGeom prst="ellipse">
            <a:avLst/>
          </a:prstGeom>
          <a:solidFill>
            <a:srgbClr val="C97B3D"/>
          </a:solidFill>
          <a:ln/>
        </p:spPr>
        <p:txBody>
          <a:bodyPr/>
          <a:lstStyle/>
          <a:p>
            <a:endParaRPr lang="en-GB"/>
          </a:p>
        </p:txBody>
      </p:sp>
      <p:pic>
        <p:nvPicPr>
          <p:cNvPr id="24" name="Image 3" descr="preencoded.png"/>
          <p:cNvPicPr>
            <a:picLocks noChangeAspect="1"/>
          </p:cNvPicPr>
          <p:nvPr/>
        </p:nvPicPr>
        <p:blipFill>
          <a:blip r:embed="rId6"/>
          <a:stretch>
            <a:fillRect/>
          </a:stretch>
        </p:blipFill>
        <p:spPr>
          <a:xfrm>
            <a:off x="848563" y="4533595"/>
            <a:ext cx="405994" cy="405994"/>
          </a:xfrm>
          <a:prstGeom prst="rect">
            <a:avLst/>
          </a:prstGeom>
        </p:spPr>
      </p:pic>
      <p:sp>
        <p:nvSpPr>
          <p:cNvPr id="25" name="Text 19"/>
          <p:cNvSpPr/>
          <p:nvPr/>
        </p:nvSpPr>
        <p:spPr>
          <a:xfrm>
            <a:off x="1508760" y="4398264"/>
            <a:ext cx="2743200" cy="320040"/>
          </a:xfrm>
          <a:prstGeom prst="rect">
            <a:avLst/>
          </a:prstGeom>
          <a:noFill/>
          <a:ln/>
        </p:spPr>
        <p:txBody>
          <a:bodyPr wrap="square" lIns="0" tIns="0" rIns="0" bIns="0" rtlCol="0" anchor="ctr"/>
          <a:lstStyle/>
          <a:p>
            <a:pPr marL="0" indent="0">
              <a:buNone/>
            </a:pPr>
            <a:r>
              <a:rPr lang="en-US" sz="1500" b="1" dirty="0">
                <a:solidFill>
                  <a:srgbClr val="FFFFFF"/>
                </a:solidFill>
                <a:latin typeface="Cambria" pitchFamily="34" charset="0"/>
                <a:ea typeface="Cambria" pitchFamily="34" charset="-122"/>
                <a:cs typeface="Cambria" pitchFamily="34" charset="-120"/>
              </a:rPr>
              <a:t>Conclusion</a:t>
            </a:r>
            <a:endParaRPr lang="en-US" sz="1500" dirty="0"/>
          </a:p>
        </p:txBody>
      </p:sp>
      <p:sp>
        <p:nvSpPr>
          <p:cNvPr id="26" name="Text 20"/>
          <p:cNvSpPr/>
          <p:nvPr/>
        </p:nvSpPr>
        <p:spPr>
          <a:xfrm>
            <a:off x="1508760" y="4690872"/>
            <a:ext cx="9814255" cy="822960"/>
          </a:xfrm>
          <a:prstGeom prst="rect">
            <a:avLst/>
          </a:prstGeom>
          <a:noFill/>
          <a:ln/>
        </p:spPr>
        <p:txBody>
          <a:bodyPr wrap="square" lIns="0" tIns="0" rIns="0" bIns="0" rtlCol="0" anchor="t"/>
          <a:lstStyle/>
          <a:p>
            <a:pPr marL="0" indent="0">
              <a:buNone/>
            </a:pPr>
            <a:r>
              <a:rPr lang="en-US" sz="1150" dirty="0">
                <a:solidFill>
                  <a:srgbClr val="EAF3EF"/>
                </a:solidFill>
                <a:latin typeface="Calibri" pitchFamily="34" charset="0"/>
                <a:ea typeface="Calibri" pitchFamily="34" charset="-122"/>
                <a:cs typeface="Calibri" pitchFamily="34" charset="-120"/>
              </a:rPr>
              <a:t>The Attachment Theory presented by Bowlby can be used to explain the presentation of Isaac in a consistent, evidence-based manner. Nature and nurture seem to have a role to play, but the disruption of caregiving is highlighted in the case evidence. Relationship based, multi-agency intervention is therefore likely to be beneficial at an early stage to enhance emotional, social and communication outcomes in Isaac.</a:t>
            </a:r>
          </a:p>
        </p:txBody>
      </p:sp>
      <p:sp>
        <p:nvSpPr>
          <p:cNvPr id="27" name="Text 21"/>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5C6F68"/>
                </a:solidFill>
                <a:latin typeface="Calibri" pitchFamily="34" charset="0"/>
                <a:ea typeface="Calibri" pitchFamily="34" charset="-122"/>
                <a:cs typeface="Calibri" pitchFamily="34" charset="-120"/>
              </a:rPr>
              <a:t>LCHS4010  |  Psychology in Health and Social Care</a:t>
            </a:r>
            <a:endParaRPr lang="en-US" sz="900" dirty="0"/>
          </a:p>
        </p:txBody>
      </p:sp>
      <p:sp>
        <p:nvSpPr>
          <p:cNvPr id="28" name="Text 22"/>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5C6F68"/>
                </a:solidFill>
                <a:latin typeface="Calibri" pitchFamily="34" charset="0"/>
                <a:ea typeface="Calibri" pitchFamily="34" charset="-122"/>
                <a:cs typeface="Calibri" pitchFamily="34" charset="-120"/>
              </a:rPr>
              <a:t>11</a:t>
            </a:r>
            <a:endParaRPr lang="en-US" sz="9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2F5D50"/>
        </a:solidFill>
        <a:effectLst/>
      </p:bgPr>
    </p:bg>
    <p:spTree>
      <p:nvGrpSpPr>
        <p:cNvPr id="1" name=""/>
        <p:cNvGrpSpPr/>
        <p:nvPr/>
      </p:nvGrpSpPr>
      <p:grpSpPr>
        <a:xfrm>
          <a:off x="0" y="0"/>
          <a:ext cx="0" cy="0"/>
          <a:chOff x="0" y="0"/>
          <a:chExt cx="0" cy="0"/>
        </a:xfrm>
      </p:grpSpPr>
      <p:sp>
        <p:nvSpPr>
          <p:cNvPr id="2" name="Shape 0"/>
          <p:cNvSpPr/>
          <p:nvPr/>
        </p:nvSpPr>
        <p:spPr>
          <a:xfrm>
            <a:off x="-1828800" y="-2286000"/>
            <a:ext cx="5486400" cy="5486400"/>
          </a:xfrm>
          <a:prstGeom prst="ellipse">
            <a:avLst/>
          </a:prstGeom>
          <a:solidFill>
            <a:srgbClr val="20453B">
              <a:alpha val="65000"/>
            </a:srgbClr>
          </a:solidFill>
          <a:ln/>
        </p:spPr>
        <p:txBody>
          <a:bodyPr/>
          <a:lstStyle/>
          <a:p>
            <a:endParaRPr lang="en-GB"/>
          </a:p>
        </p:txBody>
      </p:sp>
      <p:sp>
        <p:nvSpPr>
          <p:cNvPr id="3" name="Shape 1"/>
          <p:cNvSpPr/>
          <p:nvPr/>
        </p:nvSpPr>
        <p:spPr>
          <a:xfrm>
            <a:off x="548640" y="502920"/>
            <a:ext cx="640080" cy="640080"/>
          </a:xfrm>
          <a:prstGeom prst="ellipse">
            <a:avLst/>
          </a:prstGeom>
          <a:solidFill>
            <a:srgbClr val="84B59F"/>
          </a:solidFill>
          <a:ln/>
        </p:spPr>
        <p:txBody>
          <a:bodyPr/>
          <a:lstStyle/>
          <a:p>
            <a:endParaRPr lang="en-GB"/>
          </a:p>
        </p:txBody>
      </p:sp>
      <p:pic>
        <p:nvPicPr>
          <p:cNvPr id="4" name="Image 0" descr="preencoded.png"/>
          <p:cNvPicPr>
            <a:picLocks noChangeAspect="1"/>
          </p:cNvPicPr>
          <p:nvPr/>
        </p:nvPicPr>
        <p:blipFill>
          <a:blip r:embed="rId3"/>
          <a:stretch>
            <a:fillRect/>
          </a:stretch>
        </p:blipFill>
        <p:spPr>
          <a:xfrm>
            <a:off x="631850" y="586130"/>
            <a:ext cx="473659" cy="473659"/>
          </a:xfrm>
          <a:prstGeom prst="rect">
            <a:avLst/>
          </a:prstGeom>
        </p:spPr>
      </p:pic>
      <p:sp>
        <p:nvSpPr>
          <p:cNvPr id="5" name="Text 2"/>
          <p:cNvSpPr/>
          <p:nvPr/>
        </p:nvSpPr>
        <p:spPr>
          <a:xfrm>
            <a:off x="1417320" y="502920"/>
            <a:ext cx="7315200" cy="640080"/>
          </a:xfrm>
          <a:prstGeom prst="rect">
            <a:avLst/>
          </a:prstGeom>
          <a:noFill/>
          <a:ln/>
        </p:spPr>
        <p:txBody>
          <a:bodyPr wrap="square" lIns="0" tIns="0" rIns="0" bIns="0" rtlCol="0" anchor="ctr"/>
          <a:lstStyle/>
          <a:p>
            <a:pPr marL="0" indent="0">
              <a:buNone/>
            </a:pPr>
            <a:r>
              <a:rPr lang="en-US" sz="3000" b="1" dirty="0">
                <a:solidFill>
                  <a:srgbClr val="FFFFFF"/>
                </a:solidFill>
                <a:latin typeface="Cambria" pitchFamily="34" charset="0"/>
                <a:ea typeface="Cambria" pitchFamily="34" charset="-122"/>
                <a:cs typeface="Cambria" pitchFamily="34" charset="-120"/>
              </a:rPr>
              <a:t>References</a:t>
            </a:r>
            <a:endParaRPr lang="en-US" sz="3000" dirty="0"/>
          </a:p>
        </p:txBody>
      </p:sp>
      <p:sp>
        <p:nvSpPr>
          <p:cNvPr id="7" name="Text 4"/>
          <p:cNvSpPr/>
          <p:nvPr/>
        </p:nvSpPr>
        <p:spPr>
          <a:xfrm>
            <a:off x="548640" y="1600200"/>
            <a:ext cx="5364328" cy="4754880"/>
          </a:xfrm>
          <a:prstGeom prst="rect">
            <a:avLst/>
          </a:prstGeom>
          <a:noFill/>
          <a:ln/>
        </p:spPr>
        <p:txBody>
          <a:bodyPr wrap="square" lIns="0" tIns="0" rIns="0" bIns="0" rtlCol="0" anchor="t"/>
          <a:lstStyle/>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Ainsworth, M.D.S., Blehar, M.C., Waters, E. and Wall, S. (1978) Patterns of Attachment: A Psychological Study of the Strange Situation. Hillsdale, NJ: Lawrence Erlbaum Associates.</a:t>
            </a:r>
            <a:endParaRPr lang="en-US" sz="1050" dirty="0"/>
          </a:p>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Bowlby, J. (1969) Attachment and Loss, Volume 1: Attachment. London: Hogarth Press.</a:t>
            </a:r>
            <a:endParaRPr lang="en-US" sz="1050" dirty="0"/>
          </a:p>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Bowlby, J. (1988) A Secure Base: Parent-Child Attachment and Healthy Human Development. London: Routledge.</a:t>
            </a:r>
            <a:endParaRPr lang="en-US" sz="1050" dirty="0"/>
          </a:p>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Choate, P. and Tortorelli, C. (2022) Attachment theory: a barrier for Indigenous children involved with child protection. International Journal of Environmental Research and Public Health, 19(14), 8754. https://doi.org/10.3390/ijerph19148754</a:t>
            </a:r>
            <a:endParaRPr lang="en-US" sz="1050" dirty="0"/>
          </a:p>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Garrett, P.M. (2023) Bowlby, attachment and the potency of a 'received idea'. British Journal of Social Work, 53(1), pp.100–117. https://doi.org/10.1093/bjsw/bcac091</a:t>
            </a:r>
            <a:endParaRPr lang="en-US" sz="1050" dirty="0"/>
          </a:p>
        </p:txBody>
      </p:sp>
      <p:sp>
        <p:nvSpPr>
          <p:cNvPr id="8" name="Text 5"/>
          <p:cNvSpPr/>
          <p:nvPr/>
        </p:nvSpPr>
        <p:spPr>
          <a:xfrm>
            <a:off x="6278728" y="1600200"/>
            <a:ext cx="5364328" cy="4754880"/>
          </a:xfrm>
          <a:prstGeom prst="rect">
            <a:avLst/>
          </a:prstGeom>
          <a:noFill/>
          <a:ln/>
        </p:spPr>
        <p:txBody>
          <a:bodyPr wrap="square" lIns="0" tIns="0" rIns="0" bIns="0" rtlCol="0" anchor="t"/>
          <a:lstStyle/>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Hutchings, J., Williams, M.E. and Leijten, P. (2023) Attachment, behavior problems and interventions. Frontiers in Child and Adolescent Psychiatry, 2, 1156407. https://doi.org/10.3389/frcha.2023.1156407</a:t>
            </a:r>
            <a:endParaRPr lang="en-US" sz="1050" dirty="0"/>
          </a:p>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Jethava, V., Kadish, J., Kakonge, L. and Wiseman-Hakes, C. (2022) Early attachment and the development of social communication: a neuropsychological approach. Frontiers in Psychiatry, 13, 838950. https://doi.org/10.3389/fpsyt.2022.838950</a:t>
            </a:r>
            <a:endParaRPr lang="en-US" sz="1050" dirty="0"/>
          </a:p>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Śliwerski, A., Kossakowska, K., Jarecka, K., Świtalska, J. and Bielawska-Batorowicz, E. (2020) The effect of maternal depression on infant attachment: a systematic review. International Journal of Environmental Research and Public Health, 17(8), 2675. https://doi.org/10.3390/ijerph17082675</a:t>
            </a:r>
            <a:endParaRPr lang="en-US" sz="1050" dirty="0"/>
          </a:p>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Spruit, A., Goos, L., Weenink, N., Rodenburg, R., Niemeyer, H., Stams, G.J. and Colonnesi, C. (2020) The relation between attachment and depression in children and adolescents: a multilevel meta-analysis. Clinical Child and Family Psychology Review, 23(1), pp.54–69. https://doi.org/10.1007/s10567-019-00299-9</a:t>
            </a:r>
            <a:endParaRPr lang="en-US" sz="1050" dirty="0"/>
          </a:p>
          <a:p>
            <a:pPr marL="0" indent="0">
              <a:lnSpc>
                <a:spcPct val="112000"/>
              </a:lnSpc>
              <a:spcAft>
                <a:spcPts val="1200"/>
              </a:spcAft>
              <a:buNone/>
            </a:pPr>
            <a:r>
              <a:rPr lang="en-US" sz="1050" dirty="0">
                <a:solidFill>
                  <a:srgbClr val="EAF3EF"/>
                </a:solidFill>
                <a:latin typeface="Calibri" pitchFamily="34" charset="0"/>
                <a:ea typeface="Calibri" pitchFamily="34" charset="-122"/>
                <a:cs typeface="Calibri" pitchFamily="34" charset="-120"/>
              </a:rPr>
              <a:t>Thompson, R.A., Simpson, J.A. and Berlin, L.J. (2022) Taking perspective on attachment theory and research: nine fundamental questions. Attachment &amp; Human Development, 24(5), pp.543–560. https://doi.org/10.1080/14616734.2022.2030132</a:t>
            </a:r>
            <a:endParaRPr lang="en-US" sz="1050" dirty="0"/>
          </a:p>
        </p:txBody>
      </p:sp>
      <p:sp>
        <p:nvSpPr>
          <p:cNvPr id="9" name="Text 6"/>
          <p:cNvSpPr/>
          <p:nvPr/>
        </p:nvSpPr>
        <p:spPr>
          <a:xfrm>
            <a:off x="548640" y="6473952"/>
            <a:ext cx="6400800" cy="274320"/>
          </a:xfrm>
          <a:prstGeom prst="rect">
            <a:avLst/>
          </a:prstGeom>
          <a:noFill/>
          <a:ln/>
        </p:spPr>
        <p:txBody>
          <a:bodyPr wrap="square" lIns="0" tIns="0" rIns="0" bIns="0" rtlCol="0" anchor="ctr"/>
          <a:lstStyle/>
          <a:p>
            <a:pPr marL="0" indent="0" algn="l">
              <a:buNone/>
            </a:pPr>
            <a:r>
              <a:rPr lang="en-US" sz="900" dirty="0">
                <a:solidFill>
                  <a:srgbClr val="C9DAD2"/>
                </a:solidFill>
                <a:latin typeface="Calibri" pitchFamily="34" charset="0"/>
                <a:ea typeface="Calibri" pitchFamily="34" charset="-122"/>
                <a:cs typeface="Calibri" pitchFamily="34" charset="-120"/>
              </a:rPr>
              <a:t>LCHS4010  |  Psychology in Health and Social Care</a:t>
            </a:r>
            <a:endParaRPr lang="en-US" sz="900" dirty="0"/>
          </a:p>
        </p:txBody>
      </p:sp>
      <p:sp>
        <p:nvSpPr>
          <p:cNvPr id="10" name="Text 7"/>
          <p:cNvSpPr/>
          <p:nvPr/>
        </p:nvSpPr>
        <p:spPr>
          <a:xfrm>
            <a:off x="11094415" y="6473952"/>
            <a:ext cx="548640" cy="274320"/>
          </a:xfrm>
          <a:prstGeom prst="rect">
            <a:avLst/>
          </a:prstGeom>
          <a:noFill/>
          <a:ln/>
        </p:spPr>
        <p:txBody>
          <a:bodyPr wrap="square" lIns="0" tIns="0" rIns="0" bIns="0" rtlCol="0" anchor="ctr"/>
          <a:lstStyle/>
          <a:p>
            <a:pPr marL="0" indent="0" algn="r">
              <a:buNone/>
            </a:pPr>
            <a:r>
              <a:rPr lang="en-US" sz="900" dirty="0">
                <a:solidFill>
                  <a:srgbClr val="C9DAD2"/>
                </a:solidFill>
                <a:latin typeface="Calibri" pitchFamily="34" charset="0"/>
                <a:ea typeface="Calibri" pitchFamily="34" charset="-122"/>
                <a:cs typeface="Calibri" pitchFamily="34" charset="-120"/>
              </a:rPr>
              <a:t>12</a:t>
            </a:r>
            <a:endParaRPr lang="en-US" sz="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62</TotalTime>
  <Words>2129</Words>
  <Application>Microsoft Office PowerPoint</Application>
  <PresentationFormat>Widescreen</PresentationFormat>
  <Paragraphs>187</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h</dc:creator>
  <cp:lastModifiedBy>k h</cp:lastModifiedBy>
  <cp:revision>9</cp:revision>
  <dcterms:created xsi:type="dcterms:W3CDTF">2026-06-20T17:13:51Z</dcterms:created>
  <dcterms:modified xsi:type="dcterms:W3CDTF">2026-07-10T21:31:12Z</dcterms:modified>
</cp:coreProperties>
</file>