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4" r:id="rId6"/>
    <p:sldMasterId id="2147483655" r:id="rId7"/>
    <p:sldMasterId id="2147483658" r:id="rId8"/>
    <p:sldMasterId id="2147483660" r:id="rId9"/>
    <p:sldMasterId id="2147483661" r:id="rId10"/>
  </p:sldMasterIdLst>
  <p:notesMasterIdLst>
    <p:notesMasterId r:id="rId58"/>
  </p:notesMasterIdLst>
  <p:sldIdLst>
    <p:sldId id="261" r:id="rId11"/>
    <p:sldId id="301" r:id="rId12"/>
    <p:sldId id="618" r:id="rId13"/>
    <p:sldId id="325" r:id="rId14"/>
    <p:sldId id="398" r:id="rId15"/>
    <p:sldId id="400" r:id="rId16"/>
    <p:sldId id="314" r:id="rId17"/>
    <p:sldId id="371" r:id="rId18"/>
    <p:sldId id="402" r:id="rId19"/>
    <p:sldId id="404" r:id="rId20"/>
    <p:sldId id="407" r:id="rId21"/>
    <p:sldId id="406" r:id="rId22"/>
    <p:sldId id="602" r:id="rId23"/>
    <p:sldId id="408" r:id="rId24"/>
    <p:sldId id="409" r:id="rId25"/>
    <p:sldId id="413" r:id="rId26"/>
    <p:sldId id="412" r:id="rId27"/>
    <p:sldId id="430" r:id="rId28"/>
    <p:sldId id="415" r:id="rId29"/>
    <p:sldId id="411" r:id="rId30"/>
    <p:sldId id="416" r:id="rId31"/>
    <p:sldId id="431" r:id="rId32"/>
    <p:sldId id="361" r:id="rId33"/>
    <p:sldId id="603" r:id="rId34"/>
    <p:sldId id="297" r:id="rId35"/>
    <p:sldId id="418" r:id="rId36"/>
    <p:sldId id="419" r:id="rId37"/>
    <p:sldId id="420" r:id="rId38"/>
    <p:sldId id="421" r:id="rId39"/>
    <p:sldId id="600" r:id="rId40"/>
    <p:sldId id="264" r:id="rId41"/>
    <p:sldId id="604" r:id="rId42"/>
    <p:sldId id="422" r:id="rId43"/>
    <p:sldId id="423" r:id="rId44"/>
    <p:sldId id="426" r:id="rId45"/>
    <p:sldId id="427" r:id="rId46"/>
    <p:sldId id="290" r:id="rId47"/>
    <p:sldId id="285" r:id="rId48"/>
    <p:sldId id="605" r:id="rId49"/>
    <p:sldId id="425" r:id="rId50"/>
    <p:sldId id="428" r:id="rId51"/>
    <p:sldId id="606" r:id="rId52"/>
    <p:sldId id="333" r:id="rId53"/>
    <p:sldId id="283" r:id="rId54"/>
    <p:sldId id="270" r:id="rId55"/>
    <p:sldId id="601" r:id="rId56"/>
    <p:sldId id="272"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F73063-82AC-4C10-AE81-D87150CD0D80}" v="26" dt="2025-04-18T12:38:01.7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06" autoAdjust="0"/>
    <p:restoredTop sz="94364" autoAdjust="0"/>
  </p:normalViewPr>
  <p:slideViewPr>
    <p:cSldViewPr snapToGrid="0">
      <p:cViewPr varScale="1">
        <p:scale>
          <a:sx n="71" d="100"/>
          <a:sy n="71" d="100"/>
        </p:scale>
        <p:origin x="96" y="8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63"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presProps" Target="presProps.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slide" Target="slides/slide47.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C8F73063-82AC-4C10-AE81-D87150CD0D80}"/>
    <pc:docChg chg="undo custSel addSld delSld modSld sldOrd delMainMaster">
      <pc:chgData name="Ejike Udeogu" userId="692df98c-5a84-4ce8-b765-f488e825945b" providerId="ADAL" clId="{C8F73063-82AC-4C10-AE81-D87150CD0D80}" dt="2025-04-18T21:03:33.260" v="1264" actId="207"/>
      <pc:docMkLst>
        <pc:docMk/>
      </pc:docMkLst>
      <pc:sldChg chg="addSp modSp mod modTransition">
        <pc:chgData name="Ejike Udeogu" userId="692df98c-5a84-4ce8-b765-f488e825945b" providerId="ADAL" clId="{C8F73063-82AC-4C10-AE81-D87150CD0D80}" dt="2025-04-18T21:03:33.260" v="1264" actId="207"/>
        <pc:sldMkLst>
          <pc:docMk/>
          <pc:sldMk cId="3872427794" sldId="261"/>
        </pc:sldMkLst>
        <pc:spChg chg="add mod">
          <ac:chgData name="Ejike Udeogu" userId="692df98c-5a84-4ce8-b765-f488e825945b" providerId="ADAL" clId="{C8F73063-82AC-4C10-AE81-D87150CD0D80}" dt="2025-04-18T21:03:33.260" v="1264" actId="207"/>
          <ac:spMkLst>
            <pc:docMk/>
            <pc:sldMk cId="3872427794" sldId="261"/>
            <ac:spMk id="4" creationId="{AABC56EF-A18F-6A3D-51C7-0AC91D1C7BA4}"/>
          </ac:spMkLst>
        </pc:spChg>
        <pc:spChg chg="mod">
          <ac:chgData name="Ejike Udeogu" userId="692df98c-5a84-4ce8-b765-f488e825945b" providerId="ADAL" clId="{C8F73063-82AC-4C10-AE81-D87150CD0D80}" dt="2025-04-18T21:03:07.131" v="1263" actId="1076"/>
          <ac:spMkLst>
            <pc:docMk/>
            <pc:sldMk cId="3872427794" sldId="261"/>
            <ac:spMk id="5" creationId="{00000000-0000-0000-0000-000000000000}"/>
          </ac:spMkLst>
        </pc:spChg>
        <pc:spChg chg="mod">
          <ac:chgData name="Ejike Udeogu" userId="692df98c-5a84-4ce8-b765-f488e825945b" providerId="ADAL" clId="{C8F73063-82AC-4C10-AE81-D87150CD0D80}" dt="2025-04-18T21:03:03.007" v="1262" actId="1076"/>
          <ac:spMkLst>
            <pc:docMk/>
            <pc:sldMk cId="3872427794" sldId="261"/>
            <ac:spMk id="6" creationId="{00000000-0000-0000-0000-000000000000}"/>
          </ac:spMkLst>
        </pc:spChg>
      </pc:sldChg>
      <pc:sldChg chg="del">
        <pc:chgData name="Ejike Udeogu" userId="692df98c-5a84-4ce8-b765-f488e825945b" providerId="ADAL" clId="{C8F73063-82AC-4C10-AE81-D87150CD0D80}" dt="2025-04-07T19:32:15.228" v="698" actId="2696"/>
        <pc:sldMkLst>
          <pc:docMk/>
          <pc:sldMk cId="2004502413" sldId="264"/>
        </pc:sldMkLst>
      </pc:sldChg>
      <pc:sldChg chg="addSp delSp modSp add mod modTransition">
        <pc:chgData name="Ejike Udeogu" userId="692df98c-5a84-4ce8-b765-f488e825945b" providerId="ADAL" clId="{C8F73063-82AC-4C10-AE81-D87150CD0D80}" dt="2025-04-17T23:56:57.123" v="1098" actId="478"/>
        <pc:sldMkLst>
          <pc:docMk/>
          <pc:sldMk cId="4162521294" sldId="264"/>
        </pc:sldMkLst>
        <pc:spChg chg="mod">
          <ac:chgData name="Ejike Udeogu" userId="692df98c-5a84-4ce8-b765-f488e825945b" providerId="ADAL" clId="{C8F73063-82AC-4C10-AE81-D87150CD0D80}" dt="2025-04-07T19:32:42.444" v="703" actId="404"/>
          <ac:spMkLst>
            <pc:docMk/>
            <pc:sldMk cId="4162521294" sldId="264"/>
            <ac:spMk id="2" creationId="{ACF345C3-FFD8-49AE-B7D0-A4DDA1E5B355}"/>
          </ac:spMkLst>
        </pc:spChg>
        <pc:spChg chg="mod">
          <ac:chgData name="Ejike Udeogu" userId="692df98c-5a84-4ce8-b765-f488e825945b" providerId="ADAL" clId="{C8F73063-82AC-4C10-AE81-D87150CD0D80}" dt="2025-04-07T19:32:49.500" v="706" actId="404"/>
          <ac:spMkLst>
            <pc:docMk/>
            <pc:sldMk cId="4162521294" sldId="264"/>
            <ac:spMk id="3" creationId="{35B80D8E-24DC-4DB6-9B28-2C3CE35E0859}"/>
          </ac:spMkLst>
        </pc:spChg>
        <pc:spChg chg="add del">
          <ac:chgData name="Ejike Udeogu" userId="692df98c-5a84-4ce8-b765-f488e825945b" providerId="ADAL" clId="{C8F73063-82AC-4C10-AE81-D87150CD0D80}" dt="2025-04-17T23:56:57.123" v="1098" actId="478"/>
          <ac:spMkLst>
            <pc:docMk/>
            <pc:sldMk cId="4162521294" sldId="264"/>
            <ac:spMk id="5" creationId="{34F2E8DE-DFCC-63FE-6892-61E28DC35A8F}"/>
          </ac:spMkLst>
        </pc:spChg>
      </pc:sldChg>
      <pc:sldChg chg="modSp add mod modTransition">
        <pc:chgData name="Ejike Udeogu" userId="692df98c-5a84-4ce8-b765-f488e825945b" providerId="ADAL" clId="{C8F73063-82AC-4C10-AE81-D87150CD0D80}" dt="2025-04-17T23:48:11.073" v="1019"/>
        <pc:sldMkLst>
          <pc:docMk/>
          <pc:sldMk cId="1310868303" sldId="270"/>
        </pc:sldMkLst>
        <pc:spChg chg="mod">
          <ac:chgData name="Ejike Udeogu" userId="692df98c-5a84-4ce8-b765-f488e825945b" providerId="ADAL" clId="{C8F73063-82AC-4C10-AE81-D87150CD0D80}" dt="2025-04-17T23:20:21.169" v="801" actId="207"/>
          <ac:spMkLst>
            <pc:docMk/>
            <pc:sldMk cId="1310868303" sldId="270"/>
            <ac:spMk id="3" creationId="{00000000-0000-0000-0000-000000000000}"/>
          </ac:spMkLst>
        </pc:spChg>
        <pc:spChg chg="mod">
          <ac:chgData name="Ejike Udeogu" userId="692df98c-5a84-4ce8-b765-f488e825945b" providerId="ADAL" clId="{C8F73063-82AC-4C10-AE81-D87150CD0D80}" dt="2025-04-17T23:26:07.049" v="828" actId="403"/>
          <ac:spMkLst>
            <pc:docMk/>
            <pc:sldMk cId="1310868303" sldId="270"/>
            <ac:spMk id="4" creationId="{00000000-0000-0000-0000-000000000000}"/>
          </ac:spMkLst>
        </pc:spChg>
        <pc:picChg chg="mod">
          <ac:chgData name="Ejike Udeogu" userId="692df98c-5a84-4ce8-b765-f488e825945b" providerId="ADAL" clId="{C8F73063-82AC-4C10-AE81-D87150CD0D80}" dt="2025-04-17T23:19:43.173" v="793" actId="14100"/>
          <ac:picMkLst>
            <pc:docMk/>
            <pc:sldMk cId="1310868303" sldId="270"/>
            <ac:picMk id="2" creationId="{00000000-0000-0000-0000-000000000000}"/>
          </ac:picMkLst>
        </pc:picChg>
      </pc:sldChg>
      <pc:sldChg chg="del">
        <pc:chgData name="Ejike Udeogu" userId="692df98c-5a84-4ce8-b765-f488e825945b" providerId="ADAL" clId="{C8F73063-82AC-4C10-AE81-D87150CD0D80}" dt="2025-04-07T19:27:15.749" v="658" actId="47"/>
        <pc:sldMkLst>
          <pc:docMk/>
          <pc:sldMk cId="3850088313" sldId="270"/>
        </pc:sldMkLst>
      </pc:sldChg>
      <pc:sldChg chg="addSp delSp modSp add del mod modTransition">
        <pc:chgData name="Ejike Udeogu" userId="692df98c-5a84-4ce8-b765-f488e825945b" providerId="ADAL" clId="{C8F73063-82AC-4C10-AE81-D87150CD0D80}" dt="2025-04-17T23:48:11.073" v="1019"/>
        <pc:sldMkLst>
          <pc:docMk/>
          <pc:sldMk cId="3486929610" sldId="272"/>
        </pc:sldMkLst>
      </pc:sldChg>
      <pc:sldChg chg="del">
        <pc:chgData name="Ejike Udeogu" userId="692df98c-5a84-4ce8-b765-f488e825945b" providerId="ADAL" clId="{C8F73063-82AC-4C10-AE81-D87150CD0D80}" dt="2025-04-07T19:33:56.339" v="712" actId="47"/>
        <pc:sldMkLst>
          <pc:docMk/>
          <pc:sldMk cId="2070170593" sldId="277"/>
        </pc:sldMkLst>
      </pc:sldChg>
      <pc:sldChg chg="del">
        <pc:chgData name="Ejike Udeogu" userId="692df98c-5a84-4ce8-b765-f488e825945b" providerId="ADAL" clId="{C8F73063-82AC-4C10-AE81-D87150CD0D80}" dt="2025-04-07T19:33:38.682" v="711" actId="47"/>
        <pc:sldMkLst>
          <pc:docMk/>
          <pc:sldMk cId="4007071893" sldId="280"/>
        </pc:sldMkLst>
      </pc:sldChg>
      <pc:sldChg chg="del">
        <pc:chgData name="Ejike Udeogu" userId="692df98c-5a84-4ce8-b765-f488e825945b" providerId="ADAL" clId="{C8F73063-82AC-4C10-AE81-D87150CD0D80}" dt="2025-04-07T19:26:40.639" v="654" actId="47"/>
        <pc:sldMkLst>
          <pc:docMk/>
          <pc:sldMk cId="3655929862" sldId="281"/>
        </pc:sldMkLst>
      </pc:sldChg>
      <pc:sldChg chg="del">
        <pc:chgData name="Ejike Udeogu" userId="692df98c-5a84-4ce8-b765-f488e825945b" providerId="ADAL" clId="{C8F73063-82AC-4C10-AE81-D87150CD0D80}" dt="2025-04-07T19:28:37.856" v="660" actId="2696"/>
        <pc:sldMkLst>
          <pc:docMk/>
          <pc:sldMk cId="215587587" sldId="282"/>
        </pc:sldMkLst>
      </pc:sldChg>
      <pc:sldChg chg="add del">
        <pc:chgData name="Ejike Udeogu" userId="692df98c-5a84-4ce8-b765-f488e825945b" providerId="ADAL" clId="{C8F73063-82AC-4C10-AE81-D87150CD0D80}" dt="2025-04-07T19:29:58.511" v="665" actId="47"/>
        <pc:sldMkLst>
          <pc:docMk/>
          <pc:sldMk cId="2877257577" sldId="282"/>
        </pc:sldMkLst>
      </pc:sldChg>
      <pc:sldChg chg="add del">
        <pc:chgData name="Ejike Udeogu" userId="692df98c-5a84-4ce8-b765-f488e825945b" providerId="ADAL" clId="{C8F73063-82AC-4C10-AE81-D87150CD0D80}" dt="2025-04-07T19:29:17.744" v="663" actId="2696"/>
        <pc:sldMkLst>
          <pc:docMk/>
          <pc:sldMk cId="4128655832" sldId="282"/>
        </pc:sldMkLst>
      </pc:sldChg>
      <pc:sldChg chg="modSp add del mod">
        <pc:chgData name="Ejike Udeogu" userId="692df98c-5a84-4ce8-b765-f488e825945b" providerId="ADAL" clId="{C8F73063-82AC-4C10-AE81-D87150CD0D80}" dt="2025-04-07T19:34:27.599" v="713" actId="2696"/>
        <pc:sldMkLst>
          <pc:docMk/>
          <pc:sldMk cId="1670382746" sldId="283"/>
        </pc:sldMkLst>
      </pc:sldChg>
      <pc:sldChg chg="delSp modSp add mod modTransition">
        <pc:chgData name="Ejike Udeogu" userId="692df98c-5a84-4ce8-b765-f488e825945b" providerId="ADAL" clId="{C8F73063-82AC-4C10-AE81-D87150CD0D80}" dt="2025-04-18T00:05:26.312" v="1228" actId="14100"/>
        <pc:sldMkLst>
          <pc:docMk/>
          <pc:sldMk cId="2388038870" sldId="283"/>
        </pc:sldMkLst>
        <pc:spChg chg="mod">
          <ac:chgData name="Ejike Udeogu" userId="692df98c-5a84-4ce8-b765-f488e825945b" providerId="ADAL" clId="{C8F73063-82AC-4C10-AE81-D87150CD0D80}" dt="2025-04-18T00:05:26.312" v="1228" actId="14100"/>
          <ac:spMkLst>
            <pc:docMk/>
            <pc:sldMk cId="2388038870" sldId="283"/>
            <ac:spMk id="3" creationId="{35B80D8E-24DC-4DB6-9B28-2C3CE35E0859}"/>
          </ac:spMkLst>
        </pc:spChg>
      </pc:sldChg>
      <pc:sldChg chg="del">
        <pc:chgData name="Ejike Udeogu" userId="692df98c-5a84-4ce8-b765-f488e825945b" providerId="ADAL" clId="{C8F73063-82AC-4C10-AE81-D87150CD0D80}" dt="2025-04-07T19:32:15.228" v="698" actId="2696"/>
        <pc:sldMkLst>
          <pc:docMk/>
          <pc:sldMk cId="4105953121" sldId="283"/>
        </pc:sldMkLst>
      </pc:sldChg>
      <pc:sldChg chg="del">
        <pc:chgData name="Ejike Udeogu" userId="692df98c-5a84-4ce8-b765-f488e825945b" providerId="ADAL" clId="{C8F73063-82AC-4C10-AE81-D87150CD0D80}" dt="2025-04-07T19:35:15.990" v="716" actId="47"/>
        <pc:sldMkLst>
          <pc:docMk/>
          <pc:sldMk cId="877798663" sldId="284"/>
        </pc:sldMkLst>
      </pc:sldChg>
      <pc:sldChg chg="modSp add mod modTransition">
        <pc:chgData name="Ejike Udeogu" userId="692df98c-5a84-4ce8-b765-f488e825945b" providerId="ADAL" clId="{C8F73063-82AC-4C10-AE81-D87150CD0D80}" dt="2025-04-17T23:48:11.073" v="1019"/>
        <pc:sldMkLst>
          <pc:docMk/>
          <pc:sldMk cId="3808147558" sldId="285"/>
        </pc:sldMkLst>
        <pc:spChg chg="mod">
          <ac:chgData name="Ejike Udeogu" userId="692df98c-5a84-4ce8-b765-f488e825945b" providerId="ADAL" clId="{C8F73063-82AC-4C10-AE81-D87150CD0D80}" dt="2025-04-07T19:36:10.677" v="730" actId="1076"/>
          <ac:spMkLst>
            <pc:docMk/>
            <pc:sldMk cId="3808147558" sldId="285"/>
            <ac:spMk id="2" creationId="{ACF345C3-FFD8-49AE-B7D0-A4DDA1E5B355}"/>
          </ac:spMkLst>
        </pc:spChg>
      </pc:sldChg>
      <pc:sldChg chg="del">
        <pc:chgData name="Ejike Udeogu" userId="692df98c-5a84-4ce8-b765-f488e825945b" providerId="ADAL" clId="{C8F73063-82AC-4C10-AE81-D87150CD0D80}" dt="2025-04-07T19:35:32.644" v="717" actId="2696"/>
        <pc:sldMkLst>
          <pc:docMk/>
          <pc:sldMk cId="4294205391" sldId="285"/>
        </pc:sldMkLst>
      </pc:sldChg>
      <pc:sldChg chg="del">
        <pc:chgData name="Ejike Udeogu" userId="692df98c-5a84-4ce8-b765-f488e825945b" providerId="ADAL" clId="{C8F73063-82AC-4C10-AE81-D87150CD0D80}" dt="2025-04-07T19:27:04.679" v="657" actId="47"/>
        <pc:sldMkLst>
          <pc:docMk/>
          <pc:sldMk cId="2598431494" sldId="288"/>
        </pc:sldMkLst>
      </pc:sldChg>
      <pc:sldChg chg="del">
        <pc:chgData name="Ejike Udeogu" userId="692df98c-5a84-4ce8-b765-f488e825945b" providerId="ADAL" clId="{C8F73063-82AC-4C10-AE81-D87150CD0D80}" dt="2025-04-07T19:26:52.879" v="655" actId="47"/>
        <pc:sldMkLst>
          <pc:docMk/>
          <pc:sldMk cId="1778455901" sldId="289"/>
        </pc:sldMkLst>
      </pc:sldChg>
      <pc:sldChg chg="del">
        <pc:chgData name="Ejike Udeogu" userId="692df98c-5a84-4ce8-b765-f488e825945b" providerId="ADAL" clId="{C8F73063-82AC-4C10-AE81-D87150CD0D80}" dt="2025-04-07T19:35:32.644" v="717" actId="2696"/>
        <pc:sldMkLst>
          <pc:docMk/>
          <pc:sldMk cId="1262421757" sldId="290"/>
        </pc:sldMkLst>
      </pc:sldChg>
      <pc:sldChg chg="modSp add mod modTransition">
        <pc:chgData name="Ejike Udeogu" userId="692df98c-5a84-4ce8-b765-f488e825945b" providerId="ADAL" clId="{C8F73063-82AC-4C10-AE81-D87150CD0D80}" dt="2025-04-17T23:48:11.073" v="1019"/>
        <pc:sldMkLst>
          <pc:docMk/>
          <pc:sldMk cId="3592481611" sldId="290"/>
        </pc:sldMkLst>
        <pc:spChg chg="mod">
          <ac:chgData name="Ejike Udeogu" userId="692df98c-5a84-4ce8-b765-f488e825945b" providerId="ADAL" clId="{C8F73063-82AC-4C10-AE81-D87150CD0D80}" dt="2025-04-07T19:35:51.418" v="722" actId="1076"/>
          <ac:spMkLst>
            <pc:docMk/>
            <pc:sldMk cId="3592481611" sldId="290"/>
            <ac:spMk id="2" creationId="{ACF345C3-FFD8-49AE-B7D0-A4DDA1E5B355}"/>
          </ac:spMkLst>
        </pc:spChg>
      </pc:sldChg>
      <pc:sldChg chg="del">
        <pc:chgData name="Ejike Udeogu" userId="692df98c-5a84-4ce8-b765-f488e825945b" providerId="ADAL" clId="{C8F73063-82AC-4C10-AE81-D87150CD0D80}" dt="2025-04-07T19:27:50.314" v="659" actId="47"/>
        <pc:sldMkLst>
          <pc:docMk/>
          <pc:sldMk cId="1004901038" sldId="291"/>
        </pc:sldMkLst>
      </pc:sldChg>
      <pc:sldChg chg="del">
        <pc:chgData name="Ejike Udeogu" userId="692df98c-5a84-4ce8-b765-f488e825945b" providerId="ADAL" clId="{C8F73063-82AC-4C10-AE81-D87150CD0D80}" dt="2025-04-07T19:35:10.976" v="715" actId="47"/>
        <pc:sldMkLst>
          <pc:docMk/>
          <pc:sldMk cId="323511158" sldId="293"/>
        </pc:sldMkLst>
      </pc:sldChg>
      <pc:sldChg chg="del">
        <pc:chgData name="Ejike Udeogu" userId="692df98c-5a84-4ce8-b765-f488e825945b" providerId="ADAL" clId="{C8F73063-82AC-4C10-AE81-D87150CD0D80}" dt="2025-04-07T19:28:37.856" v="660" actId="2696"/>
        <pc:sldMkLst>
          <pc:docMk/>
          <pc:sldMk cId="3533350626" sldId="294"/>
        </pc:sldMkLst>
      </pc:sldChg>
      <pc:sldChg chg="add del">
        <pc:chgData name="Ejike Udeogu" userId="692df98c-5a84-4ce8-b765-f488e825945b" providerId="ADAL" clId="{C8F73063-82AC-4C10-AE81-D87150CD0D80}" dt="2025-04-07T19:29:03.141" v="662" actId="47"/>
        <pc:sldMkLst>
          <pc:docMk/>
          <pc:sldMk cId="3597201708" sldId="294"/>
        </pc:sldMkLst>
      </pc:sldChg>
      <pc:sldChg chg="del">
        <pc:chgData name="Ejike Udeogu" userId="692df98c-5a84-4ce8-b765-f488e825945b" providerId="ADAL" clId="{C8F73063-82AC-4C10-AE81-D87150CD0D80}" dt="2025-04-07T19:26:56.358" v="656" actId="47"/>
        <pc:sldMkLst>
          <pc:docMk/>
          <pc:sldMk cId="1899136202" sldId="295"/>
        </pc:sldMkLst>
      </pc:sldChg>
      <pc:sldChg chg="del">
        <pc:chgData name="Ejike Udeogu" userId="692df98c-5a84-4ce8-b765-f488e825945b" providerId="ADAL" clId="{C8F73063-82AC-4C10-AE81-D87150CD0D80}" dt="2025-04-07T19:25:44.568" v="652" actId="2696"/>
        <pc:sldMkLst>
          <pc:docMk/>
          <pc:sldMk cId="1002125598" sldId="297"/>
        </pc:sldMkLst>
      </pc:sldChg>
      <pc:sldChg chg="add modTransition">
        <pc:chgData name="Ejike Udeogu" userId="692df98c-5a84-4ce8-b765-f488e825945b" providerId="ADAL" clId="{C8F73063-82AC-4C10-AE81-D87150CD0D80}" dt="2025-04-17T23:48:11.073" v="1019"/>
        <pc:sldMkLst>
          <pc:docMk/>
          <pc:sldMk cId="3059051799" sldId="297"/>
        </pc:sldMkLst>
      </pc:sldChg>
      <pc:sldChg chg="modSp mod modTransition">
        <pc:chgData name="Ejike Udeogu" userId="692df98c-5a84-4ce8-b765-f488e825945b" providerId="ADAL" clId="{C8F73063-82AC-4C10-AE81-D87150CD0D80}" dt="2025-04-17T23:48:11.073" v="1019"/>
        <pc:sldMkLst>
          <pc:docMk/>
          <pc:sldMk cId="3430442837" sldId="301"/>
        </pc:sldMkLst>
        <pc:spChg chg="mod">
          <ac:chgData name="Ejike Udeogu" userId="692df98c-5a84-4ce8-b765-f488e825945b" providerId="ADAL" clId="{C8F73063-82AC-4C10-AE81-D87150CD0D80}" dt="2025-04-17T23:27:50.146" v="841" actId="33524"/>
          <ac:spMkLst>
            <pc:docMk/>
            <pc:sldMk cId="3430442837" sldId="301"/>
            <ac:spMk id="5"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2024233059" sldId="314"/>
        </pc:sldMkLst>
        <pc:spChg chg="mod">
          <ac:chgData name="Ejike Udeogu" userId="692df98c-5a84-4ce8-b765-f488e825945b" providerId="ADAL" clId="{C8F73063-82AC-4C10-AE81-D87150CD0D80}" dt="2025-04-07T19:11:00.728" v="174" actId="113"/>
          <ac:spMkLst>
            <pc:docMk/>
            <pc:sldMk cId="2024233059" sldId="314"/>
            <ac:spMk id="4" creationId="{00000000-0000-0000-0000-000000000000}"/>
          </ac:spMkLst>
        </pc:spChg>
        <pc:picChg chg="mod">
          <ac:chgData name="Ejike Udeogu" userId="692df98c-5a84-4ce8-b765-f488e825945b" providerId="ADAL" clId="{C8F73063-82AC-4C10-AE81-D87150CD0D80}" dt="2025-04-07T19:10:52.958" v="171" actId="1076"/>
          <ac:picMkLst>
            <pc:docMk/>
            <pc:sldMk cId="2024233059" sldId="314"/>
            <ac:picMk id="5" creationId="{00000000-0000-0000-0000-000000000000}"/>
          </ac:picMkLst>
        </pc:picChg>
      </pc:sldChg>
      <pc:sldChg chg="modSp mod modTransition">
        <pc:chgData name="Ejike Udeogu" userId="692df98c-5a84-4ce8-b765-f488e825945b" providerId="ADAL" clId="{C8F73063-82AC-4C10-AE81-D87150CD0D80}" dt="2025-04-17T23:48:11.073" v="1019"/>
        <pc:sldMkLst>
          <pc:docMk/>
          <pc:sldMk cId="3724832458" sldId="325"/>
        </pc:sldMkLst>
        <pc:spChg chg="mod">
          <ac:chgData name="Ejike Udeogu" userId="692df98c-5a84-4ce8-b765-f488e825945b" providerId="ADAL" clId="{C8F73063-82AC-4C10-AE81-D87150CD0D80}" dt="2025-04-07T19:07:27.306" v="97" actId="207"/>
          <ac:spMkLst>
            <pc:docMk/>
            <pc:sldMk cId="3724832458" sldId="325"/>
            <ac:spMk id="4" creationId="{00000000-0000-0000-0000-000000000000}"/>
          </ac:spMkLst>
        </pc:spChg>
        <pc:spChg chg="mod">
          <ac:chgData name="Ejike Udeogu" userId="692df98c-5a84-4ce8-b765-f488e825945b" providerId="ADAL" clId="{C8F73063-82AC-4C10-AE81-D87150CD0D80}" dt="2025-04-07T19:08:00.291" v="107" actId="33524"/>
          <ac:spMkLst>
            <pc:docMk/>
            <pc:sldMk cId="3724832458" sldId="325"/>
            <ac:spMk id="5" creationId="{00000000-0000-0000-0000-000000000000}"/>
          </ac:spMkLst>
        </pc:spChg>
      </pc:sldChg>
      <pc:sldChg chg="modSp mod modTransition">
        <pc:chgData name="Ejike Udeogu" userId="692df98c-5a84-4ce8-b765-f488e825945b" providerId="ADAL" clId="{C8F73063-82AC-4C10-AE81-D87150CD0D80}" dt="2025-04-18T00:04:31.981" v="1227" actId="948"/>
        <pc:sldMkLst>
          <pc:docMk/>
          <pc:sldMk cId="2532038916" sldId="333"/>
        </pc:sldMkLst>
        <pc:spChg chg="mod">
          <ac:chgData name="Ejike Udeogu" userId="692df98c-5a84-4ce8-b765-f488e825945b" providerId="ADAL" clId="{C8F73063-82AC-4C10-AE81-D87150CD0D80}" dt="2025-04-18T00:01:37.797" v="1201" actId="403"/>
          <ac:spMkLst>
            <pc:docMk/>
            <pc:sldMk cId="2532038916" sldId="333"/>
            <ac:spMk id="4" creationId="{00000000-0000-0000-0000-000000000000}"/>
          </ac:spMkLst>
        </pc:spChg>
        <pc:spChg chg="mod">
          <ac:chgData name="Ejike Udeogu" userId="692df98c-5a84-4ce8-b765-f488e825945b" providerId="ADAL" clId="{C8F73063-82AC-4C10-AE81-D87150CD0D80}" dt="2025-04-18T00:04:31.981" v="1227" actId="948"/>
          <ac:spMkLst>
            <pc:docMk/>
            <pc:sldMk cId="2532038916" sldId="333"/>
            <ac:spMk id="5" creationId="{00000000-0000-0000-0000-000000000000}"/>
          </ac:spMkLst>
        </pc:spChg>
      </pc:sldChg>
      <pc:sldChg chg="addSp delSp modSp mod modTransition">
        <pc:chgData name="Ejike Udeogu" userId="692df98c-5a84-4ce8-b765-f488e825945b" providerId="ADAL" clId="{C8F73063-82AC-4C10-AE81-D87150CD0D80}" dt="2025-04-17T23:48:11.073" v="1019"/>
        <pc:sldMkLst>
          <pc:docMk/>
          <pc:sldMk cId="1524861820" sldId="361"/>
        </pc:sldMkLst>
        <pc:spChg chg="add del">
          <ac:chgData name="Ejike Udeogu" userId="692df98c-5a84-4ce8-b765-f488e825945b" providerId="ADAL" clId="{C8F73063-82AC-4C10-AE81-D87150CD0D80}" dt="2025-04-17T23:45:34.382" v="962" actId="22"/>
          <ac:spMkLst>
            <pc:docMk/>
            <pc:sldMk cId="1524861820" sldId="361"/>
            <ac:spMk id="3" creationId="{3E50877D-E769-A41D-FEB0-8CB53F4F39FE}"/>
          </ac:spMkLst>
        </pc:spChg>
        <pc:spChg chg="mod">
          <ac:chgData name="Ejike Udeogu" userId="692df98c-5a84-4ce8-b765-f488e825945b" providerId="ADAL" clId="{C8F73063-82AC-4C10-AE81-D87150CD0D80}" dt="2025-04-07T19:19:04.951" v="444" actId="207"/>
          <ac:spMkLst>
            <pc:docMk/>
            <pc:sldMk cId="1524861820" sldId="361"/>
            <ac:spMk id="4" creationId="{00000000-0000-0000-0000-000000000000}"/>
          </ac:spMkLst>
        </pc:spChg>
        <pc:spChg chg="mod">
          <ac:chgData name="Ejike Udeogu" userId="692df98c-5a84-4ce8-b765-f488e825945b" providerId="ADAL" clId="{C8F73063-82AC-4C10-AE81-D87150CD0D80}" dt="2025-04-07T19:19:30.826" v="450" actId="1076"/>
          <ac:spMkLst>
            <pc:docMk/>
            <pc:sldMk cId="1524861820" sldId="361"/>
            <ac:spMk id="5" creationId="{00000000-0000-0000-0000-000000000000}"/>
          </ac:spMkLst>
        </pc:spChg>
      </pc:sldChg>
      <pc:sldChg chg="modSp add mod modTransition">
        <pc:chgData name="Ejike Udeogu" userId="692df98c-5a84-4ce8-b765-f488e825945b" providerId="ADAL" clId="{C8F73063-82AC-4C10-AE81-D87150CD0D80}" dt="2025-04-17T23:48:11.073" v="1019"/>
        <pc:sldMkLst>
          <pc:docMk/>
          <pc:sldMk cId="1816377011" sldId="371"/>
        </pc:sldMkLst>
        <pc:spChg chg="mod">
          <ac:chgData name="Ejike Udeogu" userId="692df98c-5a84-4ce8-b765-f488e825945b" providerId="ADAL" clId="{C8F73063-82AC-4C10-AE81-D87150CD0D80}" dt="2025-04-17T23:35:23.614" v="904" actId="403"/>
          <ac:spMkLst>
            <pc:docMk/>
            <pc:sldMk cId="1816377011" sldId="371"/>
            <ac:spMk id="2" creationId="{D910C051-7E24-9D09-6234-BD61B9494C59}"/>
          </ac:spMkLst>
        </pc:spChg>
        <pc:spChg chg="mod">
          <ac:chgData name="Ejike Udeogu" userId="692df98c-5a84-4ce8-b765-f488e825945b" providerId="ADAL" clId="{C8F73063-82AC-4C10-AE81-D87150CD0D80}" dt="2025-04-17T23:35:19.650" v="902" actId="403"/>
          <ac:spMkLst>
            <pc:docMk/>
            <pc:sldMk cId="1816377011" sldId="371"/>
            <ac:spMk id="3" creationId="{D167CC26-5C7B-7E4E-39D1-345EF124B606}"/>
          </ac:spMkLst>
        </pc:spChg>
      </pc:sldChg>
      <pc:sldChg chg="modSp del mod">
        <pc:chgData name="Ejike Udeogu" userId="692df98c-5a84-4ce8-b765-f488e825945b" providerId="ADAL" clId="{C8F73063-82AC-4C10-AE81-D87150CD0D80}" dt="2025-04-07T19:08:37.126" v="108" actId="47"/>
        <pc:sldMkLst>
          <pc:docMk/>
          <pc:sldMk cId="2900417335" sldId="397"/>
        </pc:sldMkLst>
      </pc:sldChg>
      <pc:sldChg chg="modSp mod modTransition">
        <pc:chgData name="Ejike Udeogu" userId="692df98c-5a84-4ce8-b765-f488e825945b" providerId="ADAL" clId="{C8F73063-82AC-4C10-AE81-D87150CD0D80}" dt="2025-04-17T23:48:11.073" v="1019"/>
        <pc:sldMkLst>
          <pc:docMk/>
          <pc:sldMk cId="3730027455" sldId="398"/>
        </pc:sldMkLst>
        <pc:spChg chg="mod">
          <ac:chgData name="Ejike Udeogu" userId="692df98c-5a84-4ce8-b765-f488e825945b" providerId="ADAL" clId="{C8F73063-82AC-4C10-AE81-D87150CD0D80}" dt="2025-04-07T19:09:23.761" v="121" actId="1076"/>
          <ac:spMkLst>
            <pc:docMk/>
            <pc:sldMk cId="3730027455" sldId="398"/>
            <ac:spMk id="4"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1303791711" sldId="400"/>
        </pc:sldMkLst>
        <pc:spChg chg="mod">
          <ac:chgData name="Ejike Udeogu" userId="692df98c-5a84-4ce8-b765-f488e825945b" providerId="ADAL" clId="{C8F73063-82AC-4C10-AE81-D87150CD0D80}" dt="2025-04-07T19:09:46.088" v="146" actId="207"/>
          <ac:spMkLst>
            <pc:docMk/>
            <pc:sldMk cId="1303791711" sldId="400"/>
            <ac:spMk id="4" creationId="{00000000-0000-0000-0000-000000000000}"/>
          </ac:spMkLst>
        </pc:spChg>
        <pc:spChg chg="mod">
          <ac:chgData name="Ejike Udeogu" userId="692df98c-5a84-4ce8-b765-f488e825945b" providerId="ADAL" clId="{C8F73063-82AC-4C10-AE81-D87150CD0D80}" dt="2025-04-07T19:10:36.871" v="156" actId="1076"/>
          <ac:spMkLst>
            <pc:docMk/>
            <pc:sldMk cId="1303791711" sldId="400"/>
            <ac:spMk id="5" creationId="{00000000-0000-0000-0000-000000000000}"/>
          </ac:spMkLst>
        </pc:spChg>
      </pc:sldChg>
      <pc:sldChg chg="modSp del mod">
        <pc:chgData name="Ejike Udeogu" userId="692df98c-5a84-4ce8-b765-f488e825945b" providerId="ADAL" clId="{C8F73063-82AC-4C10-AE81-D87150CD0D80}" dt="2025-04-07T19:10:41.189" v="157" actId="47"/>
        <pc:sldMkLst>
          <pc:docMk/>
          <pc:sldMk cId="661867376" sldId="401"/>
        </pc:sldMkLst>
      </pc:sldChg>
      <pc:sldChg chg="modSp mod modTransition">
        <pc:chgData name="Ejike Udeogu" userId="692df98c-5a84-4ce8-b765-f488e825945b" providerId="ADAL" clId="{C8F73063-82AC-4C10-AE81-D87150CD0D80}" dt="2025-04-17T23:48:11.073" v="1019"/>
        <pc:sldMkLst>
          <pc:docMk/>
          <pc:sldMk cId="1531085709" sldId="402"/>
        </pc:sldMkLst>
        <pc:spChg chg="mod">
          <ac:chgData name="Ejike Udeogu" userId="692df98c-5a84-4ce8-b765-f488e825945b" providerId="ADAL" clId="{C8F73063-82AC-4C10-AE81-D87150CD0D80}" dt="2025-04-07T19:11:54.933" v="204" actId="207"/>
          <ac:spMkLst>
            <pc:docMk/>
            <pc:sldMk cId="1531085709" sldId="402"/>
            <ac:spMk id="4" creationId="{00000000-0000-0000-0000-000000000000}"/>
          </ac:spMkLst>
        </pc:spChg>
        <pc:spChg chg="mod">
          <ac:chgData name="Ejike Udeogu" userId="692df98c-5a84-4ce8-b765-f488e825945b" providerId="ADAL" clId="{C8F73063-82AC-4C10-AE81-D87150CD0D80}" dt="2025-04-17T23:39:41.375" v="907" actId="27636"/>
          <ac:spMkLst>
            <pc:docMk/>
            <pc:sldMk cId="1531085709" sldId="402"/>
            <ac:spMk id="5" creationId="{00000000-0000-0000-0000-000000000000}"/>
          </ac:spMkLst>
        </pc:spChg>
      </pc:sldChg>
      <pc:sldChg chg="modSp del mod">
        <pc:chgData name="Ejike Udeogu" userId="692df98c-5a84-4ce8-b765-f488e825945b" providerId="ADAL" clId="{C8F73063-82AC-4C10-AE81-D87150CD0D80}" dt="2025-04-07T19:12:04.475" v="205" actId="47"/>
        <pc:sldMkLst>
          <pc:docMk/>
          <pc:sldMk cId="3127576665" sldId="403"/>
        </pc:sldMkLst>
      </pc:sldChg>
      <pc:sldChg chg="modSp mod modTransition">
        <pc:chgData name="Ejike Udeogu" userId="692df98c-5a84-4ce8-b765-f488e825945b" providerId="ADAL" clId="{C8F73063-82AC-4C10-AE81-D87150CD0D80}" dt="2025-04-17T23:48:11.073" v="1019"/>
        <pc:sldMkLst>
          <pc:docMk/>
          <pc:sldMk cId="214637439" sldId="404"/>
        </pc:sldMkLst>
        <pc:spChg chg="mod">
          <ac:chgData name="Ejike Udeogu" userId="692df98c-5a84-4ce8-b765-f488e825945b" providerId="ADAL" clId="{C8F73063-82AC-4C10-AE81-D87150CD0D80}" dt="2025-04-07T19:13:42.004" v="231" actId="20577"/>
          <ac:spMkLst>
            <pc:docMk/>
            <pc:sldMk cId="214637439" sldId="404"/>
            <ac:spMk id="4" creationId="{00000000-0000-0000-0000-000000000000}"/>
          </ac:spMkLst>
        </pc:spChg>
        <pc:spChg chg="mod">
          <ac:chgData name="Ejike Udeogu" userId="692df98c-5a84-4ce8-b765-f488e825945b" providerId="ADAL" clId="{C8F73063-82AC-4C10-AE81-D87150CD0D80}" dt="2025-04-17T23:28:42.233" v="848" actId="27636"/>
          <ac:spMkLst>
            <pc:docMk/>
            <pc:sldMk cId="214637439" sldId="404"/>
            <ac:spMk id="5" creationId="{00000000-0000-0000-0000-000000000000}"/>
          </ac:spMkLst>
        </pc:spChg>
      </pc:sldChg>
      <pc:sldChg chg="modSp del mod">
        <pc:chgData name="Ejike Udeogu" userId="692df98c-5a84-4ce8-b765-f488e825945b" providerId="ADAL" clId="{C8F73063-82AC-4C10-AE81-D87150CD0D80}" dt="2025-04-07T19:14:35.123" v="245" actId="47"/>
        <pc:sldMkLst>
          <pc:docMk/>
          <pc:sldMk cId="2138567746" sldId="405"/>
        </pc:sldMkLst>
      </pc:sldChg>
      <pc:sldChg chg="modSp mod modTransition">
        <pc:chgData name="Ejike Udeogu" userId="692df98c-5a84-4ce8-b765-f488e825945b" providerId="ADAL" clId="{C8F73063-82AC-4C10-AE81-D87150CD0D80}" dt="2025-04-17T23:48:11.073" v="1019"/>
        <pc:sldMkLst>
          <pc:docMk/>
          <pc:sldMk cId="2529262414" sldId="406"/>
        </pc:sldMkLst>
        <pc:spChg chg="mod">
          <ac:chgData name="Ejike Udeogu" userId="692df98c-5a84-4ce8-b765-f488e825945b" providerId="ADAL" clId="{C8F73063-82AC-4C10-AE81-D87150CD0D80}" dt="2025-04-07T19:15:43.021" v="281" actId="207"/>
          <ac:spMkLst>
            <pc:docMk/>
            <pc:sldMk cId="2529262414" sldId="406"/>
            <ac:spMk id="4" creationId="{00000000-0000-0000-0000-000000000000}"/>
          </ac:spMkLst>
        </pc:spChg>
        <pc:spChg chg="mod">
          <ac:chgData name="Ejike Udeogu" userId="692df98c-5a84-4ce8-b765-f488e825945b" providerId="ADAL" clId="{C8F73063-82AC-4C10-AE81-D87150CD0D80}" dt="2025-04-17T23:29:16.519" v="866" actId="403"/>
          <ac:spMkLst>
            <pc:docMk/>
            <pc:sldMk cId="2529262414" sldId="406"/>
            <ac:spMk id="5"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3368043895" sldId="407"/>
        </pc:sldMkLst>
        <pc:spChg chg="mod">
          <ac:chgData name="Ejike Udeogu" userId="692df98c-5a84-4ce8-b765-f488e825945b" providerId="ADAL" clId="{C8F73063-82AC-4C10-AE81-D87150CD0D80}" dt="2025-04-17T23:29:10.227" v="865" actId="1076"/>
          <ac:spMkLst>
            <pc:docMk/>
            <pc:sldMk cId="3368043895" sldId="407"/>
            <ac:spMk id="4" creationId="{00000000-0000-0000-0000-000000000000}"/>
          </ac:spMkLst>
        </pc:spChg>
        <pc:picChg chg="mod">
          <ac:chgData name="Ejike Udeogu" userId="692df98c-5a84-4ce8-b765-f488e825945b" providerId="ADAL" clId="{C8F73063-82AC-4C10-AE81-D87150CD0D80}" dt="2025-04-07T19:15:12.210" v="257" actId="1076"/>
          <ac:picMkLst>
            <pc:docMk/>
            <pc:sldMk cId="3368043895" sldId="407"/>
            <ac:picMk id="5" creationId="{00000000-0000-0000-0000-000000000000}"/>
          </ac:picMkLst>
        </pc:picChg>
      </pc:sldChg>
      <pc:sldChg chg="modSp mod modTransition">
        <pc:chgData name="Ejike Udeogu" userId="692df98c-5a84-4ce8-b765-f488e825945b" providerId="ADAL" clId="{C8F73063-82AC-4C10-AE81-D87150CD0D80}" dt="2025-04-17T23:48:11.073" v="1019"/>
        <pc:sldMkLst>
          <pc:docMk/>
          <pc:sldMk cId="2630325885" sldId="408"/>
        </pc:sldMkLst>
        <pc:spChg chg="mod">
          <ac:chgData name="Ejike Udeogu" userId="692df98c-5a84-4ce8-b765-f488e825945b" providerId="ADAL" clId="{C8F73063-82AC-4C10-AE81-D87150CD0D80}" dt="2025-04-17T23:42:44.398" v="945" actId="403"/>
          <ac:spMkLst>
            <pc:docMk/>
            <pc:sldMk cId="2630325885" sldId="408"/>
            <ac:spMk id="4" creationId="{00000000-0000-0000-0000-000000000000}"/>
          </ac:spMkLst>
        </pc:spChg>
        <pc:spChg chg="mod">
          <ac:chgData name="Ejike Udeogu" userId="692df98c-5a84-4ce8-b765-f488e825945b" providerId="ADAL" clId="{C8F73063-82AC-4C10-AE81-D87150CD0D80}" dt="2025-04-17T23:42:39.204" v="944" actId="403"/>
          <ac:spMkLst>
            <pc:docMk/>
            <pc:sldMk cId="2630325885" sldId="408"/>
            <ac:spMk id="5"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37964381" sldId="409"/>
        </pc:sldMkLst>
        <pc:spChg chg="mod">
          <ac:chgData name="Ejike Udeogu" userId="692df98c-5a84-4ce8-b765-f488e825945b" providerId="ADAL" clId="{C8F73063-82AC-4C10-AE81-D87150CD0D80}" dt="2025-04-07T19:16:36.516" v="319" actId="207"/>
          <ac:spMkLst>
            <pc:docMk/>
            <pc:sldMk cId="37964381" sldId="409"/>
            <ac:spMk id="4" creationId="{00000000-0000-0000-0000-000000000000}"/>
          </ac:spMkLst>
        </pc:spChg>
        <pc:spChg chg="mod">
          <ac:chgData name="Ejike Udeogu" userId="692df98c-5a84-4ce8-b765-f488e825945b" providerId="ADAL" clId="{C8F73063-82AC-4C10-AE81-D87150CD0D80}" dt="2025-04-17T23:44:18.329" v="958" actId="1076"/>
          <ac:spMkLst>
            <pc:docMk/>
            <pc:sldMk cId="37964381" sldId="409"/>
            <ac:spMk id="5" creationId="{00000000-0000-0000-0000-000000000000}"/>
          </ac:spMkLst>
        </pc:spChg>
      </pc:sldChg>
      <pc:sldChg chg="modSp del mod">
        <pc:chgData name="Ejike Udeogu" userId="692df98c-5a84-4ce8-b765-f488e825945b" providerId="ADAL" clId="{C8F73063-82AC-4C10-AE81-D87150CD0D80}" dt="2025-04-07T19:16:40.093" v="320" actId="47"/>
        <pc:sldMkLst>
          <pc:docMk/>
          <pc:sldMk cId="11934452" sldId="410"/>
        </pc:sldMkLst>
      </pc:sldChg>
      <pc:sldChg chg="modSp mod modTransition">
        <pc:chgData name="Ejike Udeogu" userId="692df98c-5a84-4ce8-b765-f488e825945b" providerId="ADAL" clId="{C8F73063-82AC-4C10-AE81-D87150CD0D80}" dt="2025-04-17T23:48:11.073" v="1019"/>
        <pc:sldMkLst>
          <pc:docMk/>
          <pc:sldMk cId="3873917633" sldId="411"/>
        </pc:sldMkLst>
        <pc:spChg chg="mod">
          <ac:chgData name="Ejike Udeogu" userId="692df98c-5a84-4ce8-b765-f488e825945b" providerId="ADAL" clId="{C8F73063-82AC-4C10-AE81-D87150CD0D80}" dt="2025-04-07T19:18:04.238" v="386" actId="207"/>
          <ac:spMkLst>
            <pc:docMk/>
            <pc:sldMk cId="3873917633" sldId="411"/>
            <ac:spMk id="4"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283567449" sldId="412"/>
        </pc:sldMkLst>
        <pc:spChg chg="mod">
          <ac:chgData name="Ejike Udeogu" userId="692df98c-5a84-4ce8-b765-f488e825945b" providerId="ADAL" clId="{C8F73063-82AC-4C10-AE81-D87150CD0D80}" dt="2025-04-07T19:17:17.533" v="348" actId="207"/>
          <ac:spMkLst>
            <pc:docMk/>
            <pc:sldMk cId="283567449" sldId="412"/>
            <ac:spMk id="4" creationId="{00000000-0000-0000-0000-000000000000}"/>
          </ac:spMkLst>
        </pc:spChg>
        <pc:spChg chg="mod">
          <ac:chgData name="Ejike Udeogu" userId="692df98c-5a84-4ce8-b765-f488e825945b" providerId="ADAL" clId="{C8F73063-82AC-4C10-AE81-D87150CD0D80}" dt="2025-04-17T23:44:58.990" v="960" actId="948"/>
          <ac:spMkLst>
            <pc:docMk/>
            <pc:sldMk cId="283567449" sldId="412"/>
            <ac:spMk id="5"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711020167" sldId="413"/>
        </pc:sldMkLst>
        <pc:spChg chg="mod">
          <ac:chgData name="Ejike Udeogu" userId="692df98c-5a84-4ce8-b765-f488e825945b" providerId="ADAL" clId="{C8F73063-82AC-4C10-AE81-D87150CD0D80}" dt="2025-04-07T19:16:55.526" v="325" actId="1076"/>
          <ac:spMkLst>
            <pc:docMk/>
            <pc:sldMk cId="711020167" sldId="413"/>
            <ac:spMk id="4"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2836978504" sldId="415"/>
        </pc:sldMkLst>
        <pc:spChg chg="mod">
          <ac:chgData name="Ejike Udeogu" userId="692df98c-5a84-4ce8-b765-f488e825945b" providerId="ADAL" clId="{C8F73063-82AC-4C10-AE81-D87150CD0D80}" dt="2025-04-07T19:17:51.587" v="378" actId="207"/>
          <ac:spMkLst>
            <pc:docMk/>
            <pc:sldMk cId="2836978504" sldId="415"/>
            <ac:spMk id="4"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4057174386" sldId="416"/>
        </pc:sldMkLst>
        <pc:spChg chg="mod">
          <ac:chgData name="Ejike Udeogu" userId="692df98c-5a84-4ce8-b765-f488e825945b" providerId="ADAL" clId="{C8F73063-82AC-4C10-AE81-D87150CD0D80}" dt="2025-04-07T19:18:28.481" v="411" actId="113"/>
          <ac:spMkLst>
            <pc:docMk/>
            <pc:sldMk cId="4057174386" sldId="416"/>
            <ac:spMk id="4" creationId="{00000000-0000-0000-0000-000000000000}"/>
          </ac:spMkLst>
        </pc:spChg>
      </pc:sldChg>
      <pc:sldChg chg="modSp del mod">
        <pc:chgData name="Ejike Udeogu" userId="692df98c-5a84-4ce8-b765-f488e825945b" providerId="ADAL" clId="{C8F73063-82AC-4C10-AE81-D87150CD0D80}" dt="2025-04-07T19:19:35.550" v="451" actId="47"/>
        <pc:sldMkLst>
          <pc:docMk/>
          <pc:sldMk cId="184150943" sldId="417"/>
        </pc:sldMkLst>
      </pc:sldChg>
      <pc:sldChg chg="modSp mod modTransition">
        <pc:chgData name="Ejike Udeogu" userId="692df98c-5a84-4ce8-b765-f488e825945b" providerId="ADAL" clId="{C8F73063-82AC-4C10-AE81-D87150CD0D80}" dt="2025-04-17T23:53:43.060" v="1043" actId="113"/>
        <pc:sldMkLst>
          <pc:docMk/>
          <pc:sldMk cId="4071507055" sldId="418"/>
        </pc:sldMkLst>
        <pc:spChg chg="mod">
          <ac:chgData name="Ejike Udeogu" userId="692df98c-5a84-4ce8-b765-f488e825945b" providerId="ADAL" clId="{C8F73063-82AC-4C10-AE81-D87150CD0D80}" dt="2025-04-17T23:53:10.957" v="1035" actId="1076"/>
          <ac:spMkLst>
            <pc:docMk/>
            <pc:sldMk cId="4071507055" sldId="418"/>
            <ac:spMk id="4" creationId="{00000000-0000-0000-0000-000000000000}"/>
          </ac:spMkLst>
        </pc:spChg>
        <pc:spChg chg="mod">
          <ac:chgData name="Ejike Udeogu" userId="692df98c-5a84-4ce8-b765-f488e825945b" providerId="ADAL" clId="{C8F73063-82AC-4C10-AE81-D87150CD0D80}" dt="2025-04-17T23:53:43.060" v="1043" actId="113"/>
          <ac:spMkLst>
            <pc:docMk/>
            <pc:sldMk cId="4071507055" sldId="418"/>
            <ac:spMk id="5" creationId="{00000000-0000-0000-0000-000000000000}"/>
          </ac:spMkLst>
        </pc:spChg>
      </pc:sldChg>
      <pc:sldChg chg="modSp mod ord modTransition">
        <pc:chgData name="Ejike Udeogu" userId="692df98c-5a84-4ce8-b765-f488e825945b" providerId="ADAL" clId="{C8F73063-82AC-4C10-AE81-D87150CD0D80}" dt="2025-04-17T23:54:42.012" v="1068" actId="1076"/>
        <pc:sldMkLst>
          <pc:docMk/>
          <pc:sldMk cId="1349281618" sldId="419"/>
        </pc:sldMkLst>
        <pc:spChg chg="mod">
          <ac:chgData name="Ejike Udeogu" userId="692df98c-5a84-4ce8-b765-f488e825945b" providerId="ADAL" clId="{C8F73063-82AC-4C10-AE81-D87150CD0D80}" dt="2025-04-17T23:54:15.970" v="1061" actId="403"/>
          <ac:spMkLst>
            <pc:docMk/>
            <pc:sldMk cId="1349281618" sldId="419"/>
            <ac:spMk id="4" creationId="{00000000-0000-0000-0000-000000000000}"/>
          </ac:spMkLst>
        </pc:spChg>
        <pc:graphicFrameChg chg="mod modGraphic">
          <ac:chgData name="Ejike Udeogu" userId="692df98c-5a84-4ce8-b765-f488e825945b" providerId="ADAL" clId="{C8F73063-82AC-4C10-AE81-D87150CD0D80}" dt="2025-04-17T23:54:42.012" v="1068" actId="1076"/>
          <ac:graphicFrameMkLst>
            <pc:docMk/>
            <pc:sldMk cId="1349281618" sldId="419"/>
            <ac:graphicFrameMk id="2" creationId="{00000000-0000-0000-0000-000000000000}"/>
          </ac:graphicFrameMkLst>
        </pc:graphicFrameChg>
      </pc:sldChg>
      <pc:sldChg chg="modSp mod modTransition">
        <pc:chgData name="Ejike Udeogu" userId="692df98c-5a84-4ce8-b765-f488e825945b" providerId="ADAL" clId="{C8F73063-82AC-4C10-AE81-D87150CD0D80}" dt="2025-04-17T23:55:18.571" v="1074" actId="1076"/>
        <pc:sldMkLst>
          <pc:docMk/>
          <pc:sldMk cId="3069317106" sldId="420"/>
        </pc:sldMkLst>
        <pc:spChg chg="mod">
          <ac:chgData name="Ejike Udeogu" userId="692df98c-5a84-4ce8-b765-f488e825945b" providerId="ADAL" clId="{C8F73063-82AC-4C10-AE81-D87150CD0D80}" dt="2025-04-17T23:55:18.571" v="1074" actId="1076"/>
          <ac:spMkLst>
            <pc:docMk/>
            <pc:sldMk cId="3069317106" sldId="420"/>
            <ac:spMk id="4" creationId="{00000000-0000-0000-0000-000000000000}"/>
          </ac:spMkLst>
        </pc:spChg>
        <pc:spChg chg="mod">
          <ac:chgData name="Ejike Udeogu" userId="692df98c-5a84-4ce8-b765-f488e825945b" providerId="ADAL" clId="{C8F73063-82AC-4C10-AE81-D87150CD0D80}" dt="2025-04-17T23:47:56.544" v="1018" actId="948"/>
          <ac:spMkLst>
            <pc:docMk/>
            <pc:sldMk cId="3069317106" sldId="420"/>
            <ac:spMk id="5" creationId="{00000000-0000-0000-0000-000000000000}"/>
          </ac:spMkLst>
        </pc:spChg>
      </pc:sldChg>
      <pc:sldChg chg="modSp mod modTransition">
        <pc:chgData name="Ejike Udeogu" userId="692df98c-5a84-4ce8-b765-f488e825945b" providerId="ADAL" clId="{C8F73063-82AC-4C10-AE81-D87150CD0D80}" dt="2025-04-17T23:56:04.889" v="1095" actId="1076"/>
        <pc:sldMkLst>
          <pc:docMk/>
          <pc:sldMk cId="459506267" sldId="421"/>
        </pc:sldMkLst>
        <pc:spChg chg="mod">
          <ac:chgData name="Ejike Udeogu" userId="692df98c-5a84-4ce8-b765-f488e825945b" providerId="ADAL" clId="{C8F73063-82AC-4C10-AE81-D87150CD0D80}" dt="2025-04-17T23:56:04.889" v="1095" actId="1076"/>
          <ac:spMkLst>
            <pc:docMk/>
            <pc:sldMk cId="459506267" sldId="421"/>
            <ac:spMk id="4" creationId="{00000000-0000-0000-0000-000000000000}"/>
          </ac:spMkLst>
        </pc:spChg>
        <pc:picChg chg="mod">
          <ac:chgData name="Ejike Udeogu" userId="692df98c-5a84-4ce8-b765-f488e825945b" providerId="ADAL" clId="{C8F73063-82AC-4C10-AE81-D87150CD0D80}" dt="2025-04-17T23:55:44.436" v="1078" actId="1076"/>
          <ac:picMkLst>
            <pc:docMk/>
            <pc:sldMk cId="459506267" sldId="421"/>
            <ac:picMk id="5" creationId="{00000000-0000-0000-0000-000000000000}"/>
          </ac:picMkLst>
        </pc:picChg>
      </pc:sldChg>
      <pc:sldChg chg="modSp mod modTransition">
        <pc:chgData name="Ejike Udeogu" userId="692df98c-5a84-4ce8-b765-f488e825945b" providerId="ADAL" clId="{C8F73063-82AC-4C10-AE81-D87150CD0D80}" dt="2025-04-17T23:56:45.195" v="1096" actId="14100"/>
        <pc:sldMkLst>
          <pc:docMk/>
          <pc:sldMk cId="2414492520" sldId="422"/>
        </pc:sldMkLst>
        <pc:spChg chg="mod">
          <ac:chgData name="Ejike Udeogu" userId="692df98c-5a84-4ce8-b765-f488e825945b" providerId="ADAL" clId="{C8F73063-82AC-4C10-AE81-D87150CD0D80}" dt="2025-04-07T19:31:20.158" v="697" actId="207"/>
          <ac:spMkLst>
            <pc:docMk/>
            <pc:sldMk cId="2414492520" sldId="422"/>
            <ac:spMk id="4" creationId="{00000000-0000-0000-0000-000000000000}"/>
          </ac:spMkLst>
        </pc:spChg>
        <pc:spChg chg="mod">
          <ac:chgData name="Ejike Udeogu" userId="692df98c-5a84-4ce8-b765-f488e825945b" providerId="ADAL" clId="{C8F73063-82AC-4C10-AE81-D87150CD0D80}" dt="2025-04-17T23:56:45.195" v="1096" actId="14100"/>
          <ac:spMkLst>
            <pc:docMk/>
            <pc:sldMk cId="2414492520" sldId="422"/>
            <ac:spMk id="5" creationId="{00000000-0000-0000-0000-000000000000}"/>
          </ac:spMkLst>
        </pc:spChg>
      </pc:sldChg>
      <pc:sldChg chg="modSp mod modTransition">
        <pc:chgData name="Ejike Udeogu" userId="692df98c-5a84-4ce8-b765-f488e825945b" providerId="ADAL" clId="{C8F73063-82AC-4C10-AE81-D87150CD0D80}" dt="2025-04-17T23:58:14.483" v="1122" actId="20577"/>
        <pc:sldMkLst>
          <pc:docMk/>
          <pc:sldMk cId="2783625620" sldId="423"/>
        </pc:sldMkLst>
        <pc:spChg chg="mod">
          <ac:chgData name="Ejike Udeogu" userId="692df98c-5a84-4ce8-b765-f488e825945b" providerId="ADAL" clId="{C8F73063-82AC-4C10-AE81-D87150CD0D80}" dt="2025-04-17T23:58:14.483" v="1122" actId="20577"/>
          <ac:spMkLst>
            <pc:docMk/>
            <pc:sldMk cId="2783625620" sldId="423"/>
            <ac:spMk id="4" creationId="{00000000-0000-0000-0000-000000000000}"/>
          </ac:spMkLst>
        </pc:spChg>
      </pc:sldChg>
      <pc:sldChg chg="modSp del mod">
        <pc:chgData name="Ejike Udeogu" userId="692df98c-5a84-4ce8-b765-f488e825945b" providerId="ADAL" clId="{C8F73063-82AC-4C10-AE81-D87150CD0D80}" dt="2025-04-07T19:22:53.867" v="546" actId="47"/>
        <pc:sldMkLst>
          <pc:docMk/>
          <pc:sldMk cId="1800372607" sldId="424"/>
        </pc:sldMkLst>
      </pc:sldChg>
      <pc:sldChg chg="modSp mod modTransition">
        <pc:chgData name="Ejike Udeogu" userId="692df98c-5a84-4ce8-b765-f488e825945b" providerId="ADAL" clId="{C8F73063-82AC-4C10-AE81-D87150CD0D80}" dt="2025-04-18T00:00:54.526" v="1184" actId="403"/>
        <pc:sldMkLst>
          <pc:docMk/>
          <pc:sldMk cId="967627458" sldId="425"/>
        </pc:sldMkLst>
        <pc:spChg chg="mod">
          <ac:chgData name="Ejike Udeogu" userId="692df98c-5a84-4ce8-b765-f488e825945b" providerId="ADAL" clId="{C8F73063-82AC-4C10-AE81-D87150CD0D80}" dt="2025-04-18T00:00:54.526" v="1184" actId="403"/>
          <ac:spMkLst>
            <pc:docMk/>
            <pc:sldMk cId="967627458" sldId="425"/>
            <ac:spMk id="4" creationId="{00000000-0000-0000-0000-000000000000}"/>
          </ac:spMkLst>
        </pc:spChg>
        <pc:spChg chg="mod">
          <ac:chgData name="Ejike Udeogu" userId="692df98c-5a84-4ce8-b765-f488e825945b" providerId="ADAL" clId="{C8F73063-82AC-4C10-AE81-D87150CD0D80}" dt="2025-04-18T00:00:47.002" v="1179" actId="403"/>
          <ac:spMkLst>
            <pc:docMk/>
            <pc:sldMk cId="967627458" sldId="425"/>
            <ac:spMk id="5" creationId="{00000000-0000-0000-0000-000000000000}"/>
          </ac:spMkLst>
        </pc:spChg>
      </pc:sldChg>
      <pc:sldChg chg="modSp mod modTransition">
        <pc:chgData name="Ejike Udeogu" userId="692df98c-5a84-4ce8-b765-f488e825945b" providerId="ADAL" clId="{C8F73063-82AC-4C10-AE81-D87150CD0D80}" dt="2025-04-17T23:58:40.877" v="1144" actId="1076"/>
        <pc:sldMkLst>
          <pc:docMk/>
          <pc:sldMk cId="3182730031" sldId="426"/>
        </pc:sldMkLst>
        <pc:spChg chg="mod">
          <ac:chgData name="Ejike Udeogu" userId="692df98c-5a84-4ce8-b765-f488e825945b" providerId="ADAL" clId="{C8F73063-82AC-4C10-AE81-D87150CD0D80}" dt="2025-04-17T23:58:40.877" v="1144" actId="1076"/>
          <ac:spMkLst>
            <pc:docMk/>
            <pc:sldMk cId="3182730031" sldId="426"/>
            <ac:spMk id="4" creationId="{00000000-0000-0000-0000-000000000000}"/>
          </ac:spMkLst>
        </pc:spChg>
      </pc:sldChg>
      <pc:sldChg chg="modSp mod modTransition">
        <pc:chgData name="Ejike Udeogu" userId="692df98c-5a84-4ce8-b765-f488e825945b" providerId="ADAL" clId="{C8F73063-82AC-4C10-AE81-D87150CD0D80}" dt="2025-04-17T23:59:12.589" v="1165" actId="1076"/>
        <pc:sldMkLst>
          <pc:docMk/>
          <pc:sldMk cId="299356869" sldId="427"/>
        </pc:sldMkLst>
        <pc:spChg chg="mod">
          <ac:chgData name="Ejike Udeogu" userId="692df98c-5a84-4ce8-b765-f488e825945b" providerId="ADAL" clId="{C8F73063-82AC-4C10-AE81-D87150CD0D80}" dt="2025-04-17T23:59:12.589" v="1165" actId="1076"/>
          <ac:spMkLst>
            <pc:docMk/>
            <pc:sldMk cId="299356869" sldId="427"/>
            <ac:spMk id="4" creationId="{00000000-0000-0000-0000-000000000000}"/>
          </ac:spMkLst>
        </pc:spChg>
      </pc:sldChg>
      <pc:sldChg chg="modSp mod modTransition">
        <pc:chgData name="Ejike Udeogu" userId="692df98c-5a84-4ce8-b765-f488e825945b" providerId="ADAL" clId="{C8F73063-82AC-4C10-AE81-D87150CD0D80}" dt="2025-04-18T00:01:19.841" v="1192" actId="403"/>
        <pc:sldMkLst>
          <pc:docMk/>
          <pc:sldMk cId="2173825001" sldId="428"/>
        </pc:sldMkLst>
        <pc:spChg chg="mod">
          <ac:chgData name="Ejike Udeogu" userId="692df98c-5a84-4ce8-b765-f488e825945b" providerId="ADAL" clId="{C8F73063-82AC-4C10-AE81-D87150CD0D80}" dt="2025-04-18T00:01:19.841" v="1192" actId="403"/>
          <ac:spMkLst>
            <pc:docMk/>
            <pc:sldMk cId="2173825001" sldId="428"/>
            <ac:spMk id="4" creationId="{00000000-0000-0000-0000-000000000000}"/>
          </ac:spMkLst>
        </pc:spChg>
        <pc:spChg chg="mod">
          <ac:chgData name="Ejike Udeogu" userId="692df98c-5a84-4ce8-b765-f488e825945b" providerId="ADAL" clId="{C8F73063-82AC-4C10-AE81-D87150CD0D80}" dt="2025-04-18T00:01:02.537" v="1187" actId="27636"/>
          <ac:spMkLst>
            <pc:docMk/>
            <pc:sldMk cId="2173825001" sldId="428"/>
            <ac:spMk id="5" creationId="{00000000-0000-0000-0000-000000000000}"/>
          </ac:spMkLst>
        </pc:spChg>
      </pc:sldChg>
      <pc:sldChg chg="modSp del mod">
        <pc:chgData name="Ejike Udeogu" userId="692df98c-5a84-4ce8-b765-f488e825945b" providerId="ADAL" clId="{C8F73063-82AC-4C10-AE81-D87150CD0D80}" dt="2025-04-07T19:25:18.683" v="651" actId="47"/>
        <pc:sldMkLst>
          <pc:docMk/>
          <pc:sldMk cId="395323483" sldId="429"/>
        </pc:sldMkLst>
      </pc:sldChg>
      <pc:sldChg chg="modSp mod modTransition">
        <pc:chgData name="Ejike Udeogu" userId="692df98c-5a84-4ce8-b765-f488e825945b" providerId="ADAL" clId="{C8F73063-82AC-4C10-AE81-D87150CD0D80}" dt="2025-04-17T23:48:11.073" v="1019"/>
        <pc:sldMkLst>
          <pc:docMk/>
          <pc:sldMk cId="3689367168" sldId="430"/>
        </pc:sldMkLst>
        <pc:spChg chg="mod">
          <ac:chgData name="Ejike Udeogu" userId="692df98c-5a84-4ce8-b765-f488e825945b" providerId="ADAL" clId="{C8F73063-82AC-4C10-AE81-D87150CD0D80}" dt="2025-04-07T19:17:33.563" v="355" actId="113"/>
          <ac:spMkLst>
            <pc:docMk/>
            <pc:sldMk cId="3689367168" sldId="430"/>
            <ac:spMk id="4" creationId="{00000000-0000-0000-0000-000000000000}"/>
          </ac:spMkLst>
        </pc:spChg>
      </pc:sldChg>
      <pc:sldChg chg="modSp mod modTransition">
        <pc:chgData name="Ejike Udeogu" userId="692df98c-5a84-4ce8-b765-f488e825945b" providerId="ADAL" clId="{C8F73063-82AC-4C10-AE81-D87150CD0D80}" dt="2025-04-17T23:48:11.073" v="1019"/>
        <pc:sldMkLst>
          <pc:docMk/>
          <pc:sldMk cId="2610145685" sldId="431"/>
        </pc:sldMkLst>
        <pc:spChg chg="mod">
          <ac:chgData name="Ejike Udeogu" userId="692df98c-5a84-4ce8-b765-f488e825945b" providerId="ADAL" clId="{C8F73063-82AC-4C10-AE81-D87150CD0D80}" dt="2025-04-07T19:18:52.422" v="436" actId="113"/>
          <ac:spMkLst>
            <pc:docMk/>
            <pc:sldMk cId="2610145685" sldId="431"/>
            <ac:spMk id="4" creationId="{00000000-0000-0000-0000-000000000000}"/>
          </ac:spMkLst>
        </pc:spChg>
      </pc:sldChg>
      <pc:sldChg chg="del">
        <pc:chgData name="Ejike Udeogu" userId="692df98c-5a84-4ce8-b765-f488e825945b" providerId="ADAL" clId="{C8F73063-82AC-4C10-AE81-D87150CD0D80}" dt="2025-04-07T20:36:31.508" v="732" actId="47"/>
        <pc:sldMkLst>
          <pc:docMk/>
          <pc:sldMk cId="327072264" sldId="432"/>
        </pc:sldMkLst>
      </pc:sldChg>
      <pc:sldChg chg="modSp del mod modTransition">
        <pc:chgData name="Ejike Udeogu" userId="692df98c-5a84-4ce8-b765-f488e825945b" providerId="ADAL" clId="{C8F73063-82AC-4C10-AE81-D87150CD0D80}" dt="2025-04-18T00:07:26.571" v="1229" actId="47"/>
        <pc:sldMkLst>
          <pc:docMk/>
          <pc:sldMk cId="105904512" sldId="433"/>
        </pc:sldMkLst>
      </pc:sldChg>
      <pc:sldChg chg="modSp del mod">
        <pc:chgData name="Ejike Udeogu" userId="692df98c-5a84-4ce8-b765-f488e825945b" providerId="ADAL" clId="{C8F73063-82AC-4C10-AE81-D87150CD0D80}" dt="2025-04-07T20:37:03.302" v="739" actId="47"/>
        <pc:sldMkLst>
          <pc:docMk/>
          <pc:sldMk cId="4265275730" sldId="434"/>
        </pc:sldMkLst>
      </pc:sldChg>
      <pc:sldChg chg="modSp del mod">
        <pc:chgData name="Ejike Udeogu" userId="692df98c-5a84-4ce8-b765-f488e825945b" providerId="ADAL" clId="{C8F73063-82AC-4C10-AE81-D87150CD0D80}" dt="2025-04-07T20:37:17.378" v="743" actId="47"/>
        <pc:sldMkLst>
          <pc:docMk/>
          <pc:sldMk cId="2294191001" sldId="435"/>
        </pc:sldMkLst>
      </pc:sldChg>
      <pc:sldChg chg="modSp del mod">
        <pc:chgData name="Ejike Udeogu" userId="692df98c-5a84-4ce8-b765-f488e825945b" providerId="ADAL" clId="{C8F73063-82AC-4C10-AE81-D87150CD0D80}" dt="2025-04-07T20:37:46.069" v="750" actId="47"/>
        <pc:sldMkLst>
          <pc:docMk/>
          <pc:sldMk cId="2660746458" sldId="436"/>
        </pc:sldMkLst>
      </pc:sldChg>
      <pc:sldChg chg="modSp del mod">
        <pc:chgData name="Ejike Udeogu" userId="692df98c-5a84-4ce8-b765-f488e825945b" providerId="ADAL" clId="{C8F73063-82AC-4C10-AE81-D87150CD0D80}" dt="2025-04-07T20:38:03.904" v="755" actId="47"/>
        <pc:sldMkLst>
          <pc:docMk/>
          <pc:sldMk cId="579167537" sldId="437"/>
        </pc:sldMkLst>
      </pc:sldChg>
      <pc:sldChg chg="modSp del mod">
        <pc:chgData name="Ejike Udeogu" userId="692df98c-5a84-4ce8-b765-f488e825945b" providerId="ADAL" clId="{C8F73063-82AC-4C10-AE81-D87150CD0D80}" dt="2025-04-07T20:38:17.068" v="759" actId="47"/>
        <pc:sldMkLst>
          <pc:docMk/>
          <pc:sldMk cId="2031747890" sldId="438"/>
        </pc:sldMkLst>
      </pc:sldChg>
      <pc:sldChg chg="modSp del mod">
        <pc:chgData name="Ejike Udeogu" userId="692df98c-5a84-4ce8-b765-f488e825945b" providerId="ADAL" clId="{C8F73063-82AC-4C10-AE81-D87150CD0D80}" dt="2025-04-07T20:39:12.272" v="773" actId="47"/>
        <pc:sldMkLst>
          <pc:docMk/>
          <pc:sldMk cId="304837691" sldId="439"/>
        </pc:sldMkLst>
      </pc:sldChg>
      <pc:sldChg chg="modSp del mod">
        <pc:chgData name="Ejike Udeogu" userId="692df98c-5a84-4ce8-b765-f488e825945b" providerId="ADAL" clId="{C8F73063-82AC-4C10-AE81-D87150CD0D80}" dt="2025-04-07T20:39:13.357" v="774" actId="47"/>
        <pc:sldMkLst>
          <pc:docMk/>
          <pc:sldMk cId="3477394317" sldId="440"/>
        </pc:sldMkLst>
      </pc:sldChg>
      <pc:sldChg chg="del">
        <pc:chgData name="Ejike Udeogu" userId="692df98c-5a84-4ce8-b765-f488e825945b" providerId="ADAL" clId="{C8F73063-82AC-4C10-AE81-D87150CD0D80}" dt="2025-04-07T20:39:15.691" v="775" actId="47"/>
        <pc:sldMkLst>
          <pc:docMk/>
          <pc:sldMk cId="2958400331" sldId="441"/>
        </pc:sldMkLst>
      </pc:sldChg>
      <pc:sldChg chg="del">
        <pc:chgData name="Ejike Udeogu" userId="692df98c-5a84-4ce8-b765-f488e825945b" providerId="ADAL" clId="{C8F73063-82AC-4C10-AE81-D87150CD0D80}" dt="2025-04-07T19:28:37.856" v="660" actId="2696"/>
        <pc:sldMkLst>
          <pc:docMk/>
          <pc:sldMk cId="2357623404" sldId="600"/>
        </pc:sldMkLst>
      </pc:sldChg>
      <pc:sldChg chg="modSp add mod ord modTransition">
        <pc:chgData name="Ejike Udeogu" userId="692df98c-5a84-4ce8-b765-f488e825945b" providerId="ADAL" clId="{C8F73063-82AC-4C10-AE81-D87150CD0D80}" dt="2025-04-17T23:48:11.073" v="1019"/>
        <pc:sldMkLst>
          <pc:docMk/>
          <pc:sldMk cId="2893624733" sldId="600"/>
        </pc:sldMkLst>
        <pc:spChg chg="mod">
          <ac:chgData name="Ejike Udeogu" userId="692df98c-5a84-4ce8-b765-f488e825945b" providerId="ADAL" clId="{C8F73063-82AC-4C10-AE81-D87150CD0D80}" dt="2025-04-07T19:30:22.425" v="670" actId="122"/>
          <ac:spMkLst>
            <pc:docMk/>
            <pc:sldMk cId="2893624733" sldId="600"/>
            <ac:spMk id="2" creationId="{00000000-0000-0000-0000-000000000000}"/>
          </ac:spMkLst>
        </pc:spChg>
      </pc:sldChg>
      <pc:sldChg chg="add del">
        <pc:chgData name="Ejike Udeogu" userId="692df98c-5a84-4ce8-b765-f488e825945b" providerId="ADAL" clId="{C8F73063-82AC-4C10-AE81-D87150CD0D80}" dt="2025-04-07T19:29:17.744" v="663" actId="2696"/>
        <pc:sldMkLst>
          <pc:docMk/>
          <pc:sldMk cId="3434182055" sldId="600"/>
        </pc:sldMkLst>
      </pc:sldChg>
      <pc:sldChg chg="modSp add mod modTransition">
        <pc:chgData name="Ejike Udeogu" userId="692df98c-5a84-4ce8-b765-f488e825945b" providerId="ADAL" clId="{C8F73063-82AC-4C10-AE81-D87150CD0D80}" dt="2025-04-17T23:48:11.073" v="1019"/>
        <pc:sldMkLst>
          <pc:docMk/>
          <pc:sldMk cId="1899170024" sldId="601"/>
        </pc:sldMkLst>
        <pc:spChg chg="mod">
          <ac:chgData name="Ejike Udeogu" userId="692df98c-5a84-4ce8-b765-f488e825945b" providerId="ADAL" clId="{C8F73063-82AC-4C10-AE81-D87150CD0D80}" dt="2025-04-17T23:23:38.227" v="809" actId="1076"/>
          <ac:spMkLst>
            <pc:docMk/>
            <pc:sldMk cId="1899170024" sldId="601"/>
            <ac:spMk id="2" creationId="{681FC88A-682C-B3A0-0A79-BA9F17F642B2}"/>
          </ac:spMkLst>
        </pc:spChg>
        <pc:spChg chg="mod">
          <ac:chgData name="Ejike Udeogu" userId="692df98c-5a84-4ce8-b765-f488e825945b" providerId="ADAL" clId="{C8F73063-82AC-4C10-AE81-D87150CD0D80}" dt="2025-04-17T23:26:25.756" v="830" actId="20577"/>
          <ac:spMkLst>
            <pc:docMk/>
            <pc:sldMk cId="1899170024" sldId="601"/>
            <ac:spMk id="4" creationId="{9D7E4325-449A-2F58-0A1A-73421F6DDD9B}"/>
          </ac:spMkLst>
        </pc:spChg>
      </pc:sldChg>
      <pc:sldChg chg="modSp add mod modTransition">
        <pc:chgData name="Ejike Udeogu" userId="692df98c-5a84-4ce8-b765-f488e825945b" providerId="ADAL" clId="{C8F73063-82AC-4C10-AE81-D87150CD0D80}" dt="2025-04-17T23:48:11.073" v="1019"/>
        <pc:sldMkLst>
          <pc:docMk/>
          <pc:sldMk cId="1856659944" sldId="602"/>
        </pc:sldMkLst>
        <pc:spChg chg="mod">
          <ac:chgData name="Ejike Udeogu" userId="692df98c-5a84-4ce8-b765-f488e825945b" providerId="ADAL" clId="{C8F73063-82AC-4C10-AE81-D87150CD0D80}" dt="2025-04-17T23:41:49.373" v="924" actId="20577"/>
          <ac:spMkLst>
            <pc:docMk/>
            <pc:sldMk cId="1856659944" sldId="602"/>
            <ac:spMk id="2" creationId="{29F5DC5A-7FBD-2513-64D4-F8A975CF1C81}"/>
          </ac:spMkLst>
        </pc:spChg>
        <pc:spChg chg="mod">
          <ac:chgData name="Ejike Udeogu" userId="692df98c-5a84-4ce8-b765-f488e825945b" providerId="ADAL" clId="{C8F73063-82AC-4C10-AE81-D87150CD0D80}" dt="2025-04-17T23:42:21.898" v="943" actId="108"/>
          <ac:spMkLst>
            <pc:docMk/>
            <pc:sldMk cId="1856659944" sldId="602"/>
            <ac:spMk id="3" creationId="{A84E5055-2359-4EEC-72D7-E8415FA092FA}"/>
          </ac:spMkLst>
        </pc:spChg>
      </pc:sldChg>
      <pc:sldChg chg="modSp add mod modTransition">
        <pc:chgData name="Ejike Udeogu" userId="692df98c-5a84-4ce8-b765-f488e825945b" providerId="ADAL" clId="{C8F73063-82AC-4C10-AE81-D87150CD0D80}" dt="2025-04-17T23:48:11.073" v="1019"/>
        <pc:sldMkLst>
          <pc:docMk/>
          <pc:sldMk cId="1449248914" sldId="603"/>
        </pc:sldMkLst>
        <pc:spChg chg="mod">
          <ac:chgData name="Ejike Udeogu" userId="692df98c-5a84-4ce8-b765-f488e825945b" providerId="ADAL" clId="{C8F73063-82AC-4C10-AE81-D87150CD0D80}" dt="2025-04-17T23:46:44.437" v="1014" actId="20577"/>
          <ac:spMkLst>
            <pc:docMk/>
            <pc:sldMk cId="1449248914" sldId="603"/>
            <ac:spMk id="2" creationId="{15B33F81-B906-8A02-83C2-9AC4CBE1486F}"/>
          </ac:spMkLst>
        </pc:spChg>
        <pc:spChg chg="mod">
          <ac:chgData name="Ejike Udeogu" userId="692df98c-5a84-4ce8-b765-f488e825945b" providerId="ADAL" clId="{C8F73063-82AC-4C10-AE81-D87150CD0D80}" dt="2025-04-17T23:46:48.983" v="1017" actId="20577"/>
          <ac:spMkLst>
            <pc:docMk/>
            <pc:sldMk cId="1449248914" sldId="603"/>
            <ac:spMk id="3" creationId="{8B1FD925-1C43-3C21-287C-C11E0EC79580}"/>
          </ac:spMkLst>
        </pc:spChg>
      </pc:sldChg>
      <pc:sldChg chg="modSp add mod">
        <pc:chgData name="Ejike Udeogu" userId="692df98c-5a84-4ce8-b765-f488e825945b" providerId="ADAL" clId="{C8F73063-82AC-4C10-AE81-D87150CD0D80}" dt="2025-04-17T23:57:51.307" v="1109" actId="20577"/>
        <pc:sldMkLst>
          <pc:docMk/>
          <pc:sldMk cId="1068547274" sldId="604"/>
        </pc:sldMkLst>
        <pc:spChg chg="mod">
          <ac:chgData name="Ejike Udeogu" userId="692df98c-5a84-4ce8-b765-f488e825945b" providerId="ADAL" clId="{C8F73063-82AC-4C10-AE81-D87150CD0D80}" dt="2025-04-17T23:57:24.386" v="1100" actId="20577"/>
          <ac:spMkLst>
            <pc:docMk/>
            <pc:sldMk cId="1068547274" sldId="604"/>
            <ac:spMk id="2" creationId="{3C877CA2-C96E-5171-C813-ECEC68DA39CD}"/>
          </ac:spMkLst>
        </pc:spChg>
        <pc:spChg chg="mod">
          <ac:chgData name="Ejike Udeogu" userId="692df98c-5a84-4ce8-b765-f488e825945b" providerId="ADAL" clId="{C8F73063-82AC-4C10-AE81-D87150CD0D80}" dt="2025-04-17T23:57:51.307" v="1109" actId="20577"/>
          <ac:spMkLst>
            <pc:docMk/>
            <pc:sldMk cId="1068547274" sldId="604"/>
            <ac:spMk id="3" creationId="{FF78BC5B-5BB6-D010-FF28-1813FDBA536B}"/>
          </ac:spMkLst>
        </pc:spChg>
      </pc:sldChg>
      <pc:sldChg chg="modSp add mod">
        <pc:chgData name="Ejike Udeogu" userId="692df98c-5a84-4ce8-b765-f488e825945b" providerId="ADAL" clId="{C8F73063-82AC-4C10-AE81-D87150CD0D80}" dt="2025-04-18T00:00:29.662" v="1178" actId="20577"/>
        <pc:sldMkLst>
          <pc:docMk/>
          <pc:sldMk cId="3786564358" sldId="605"/>
        </pc:sldMkLst>
        <pc:spChg chg="mod">
          <ac:chgData name="Ejike Udeogu" userId="692df98c-5a84-4ce8-b765-f488e825945b" providerId="ADAL" clId="{C8F73063-82AC-4C10-AE81-D87150CD0D80}" dt="2025-04-18T00:00:29.662" v="1178" actId="20577"/>
          <ac:spMkLst>
            <pc:docMk/>
            <pc:sldMk cId="3786564358" sldId="605"/>
            <ac:spMk id="3" creationId="{F249E010-AE27-4762-983C-EE2C11DC08A9}"/>
          </ac:spMkLst>
        </pc:spChg>
      </pc:sldChg>
      <pc:sldChg chg="modSp add mod">
        <pc:chgData name="Ejike Udeogu" userId="692df98c-5a84-4ce8-b765-f488e825945b" providerId="ADAL" clId="{C8F73063-82AC-4C10-AE81-D87150CD0D80}" dt="2025-04-18T00:03:09.888" v="1217" actId="20577"/>
        <pc:sldMkLst>
          <pc:docMk/>
          <pc:sldMk cId="554347587" sldId="606"/>
        </pc:sldMkLst>
        <pc:spChg chg="mod">
          <ac:chgData name="Ejike Udeogu" userId="692df98c-5a84-4ce8-b765-f488e825945b" providerId="ADAL" clId="{C8F73063-82AC-4C10-AE81-D87150CD0D80}" dt="2025-04-18T00:02:39.398" v="1208" actId="20577"/>
          <ac:spMkLst>
            <pc:docMk/>
            <pc:sldMk cId="554347587" sldId="606"/>
            <ac:spMk id="2" creationId="{22618628-A9DE-973E-1ED7-B82E52A7211F}"/>
          </ac:spMkLst>
        </pc:spChg>
        <pc:spChg chg="mod">
          <ac:chgData name="Ejike Udeogu" userId="692df98c-5a84-4ce8-b765-f488e825945b" providerId="ADAL" clId="{C8F73063-82AC-4C10-AE81-D87150CD0D80}" dt="2025-04-18T00:03:09.888" v="1217" actId="20577"/>
          <ac:spMkLst>
            <pc:docMk/>
            <pc:sldMk cId="554347587" sldId="606"/>
            <ac:spMk id="3" creationId="{FF34001F-2668-0537-06B2-973772C15509}"/>
          </ac:spMkLst>
        </pc:spChg>
      </pc:sldChg>
      <pc:sldChg chg="modSp add mod">
        <pc:chgData name="Ejike Udeogu" userId="692df98c-5a84-4ce8-b765-f488e825945b" providerId="ADAL" clId="{C8F73063-82AC-4C10-AE81-D87150CD0D80}" dt="2025-04-18T12:38:01.730" v="1234" actId="1076"/>
        <pc:sldMkLst>
          <pc:docMk/>
          <pc:sldMk cId="367743194" sldId="618"/>
        </pc:sldMkLst>
        <pc:spChg chg="mod">
          <ac:chgData name="Ejike Udeogu" userId="692df98c-5a84-4ce8-b765-f488e825945b" providerId="ADAL" clId="{C8F73063-82AC-4C10-AE81-D87150CD0D80}" dt="2025-04-18T12:37:56.545" v="1233" actId="108"/>
          <ac:spMkLst>
            <pc:docMk/>
            <pc:sldMk cId="367743194" sldId="618"/>
            <ac:spMk id="3" creationId="{DE3048F0-C424-8FC8-2F13-B2132EC4F558}"/>
          </ac:spMkLst>
        </pc:spChg>
        <pc:picChg chg="mod">
          <ac:chgData name="Ejike Udeogu" userId="692df98c-5a84-4ce8-b765-f488e825945b" providerId="ADAL" clId="{C8F73063-82AC-4C10-AE81-D87150CD0D80}" dt="2025-04-18T12:38:01.730" v="1234" actId="1076"/>
          <ac:picMkLst>
            <pc:docMk/>
            <pc:sldMk cId="367743194" sldId="618"/>
            <ac:picMk id="4" creationId="{B5420FDA-3223-5C68-36F1-E060C9488963}"/>
          </ac:picMkLst>
        </pc:picChg>
      </pc:sldChg>
      <pc:sldMasterChg chg="del delSldLayout">
        <pc:chgData name="Ejike Udeogu" userId="692df98c-5a84-4ce8-b765-f488e825945b" providerId="ADAL" clId="{C8F73063-82AC-4C10-AE81-D87150CD0D80}" dt="2025-04-07T19:06:10.423" v="27"/>
        <pc:sldMasterMkLst>
          <pc:docMk/>
          <pc:sldMasterMk cId="99430989" sldId="2147483652"/>
        </pc:sldMasterMkLst>
        <pc:sldLayoutChg chg="del">
          <pc:chgData name="Ejike Udeogu" userId="692df98c-5a84-4ce8-b765-f488e825945b" providerId="ADAL" clId="{C8F73063-82AC-4C10-AE81-D87150CD0D80}" dt="2025-04-07T19:06:10.423" v="27"/>
          <pc:sldLayoutMkLst>
            <pc:docMk/>
            <pc:sldMasterMk cId="99430989" sldId="2147483652"/>
            <pc:sldLayoutMk cId="114797263" sldId="2147483676"/>
          </pc:sldLayoutMkLst>
        </pc:sldLayoutChg>
      </pc:sldMasterChg>
      <pc:sldMasterChg chg="del delSldLayout">
        <pc:chgData name="Ejike Udeogu" userId="692df98c-5a84-4ce8-b765-f488e825945b" providerId="ADAL" clId="{C8F73063-82AC-4C10-AE81-D87150CD0D80}" dt="2025-04-07T19:06:10.423" v="27"/>
        <pc:sldMasterMkLst>
          <pc:docMk/>
          <pc:sldMasterMk cId="503966888" sldId="2147483653"/>
        </pc:sldMasterMkLst>
        <pc:sldLayoutChg chg="del">
          <pc:chgData name="Ejike Udeogu" userId="692df98c-5a84-4ce8-b765-f488e825945b" providerId="ADAL" clId="{C8F73063-82AC-4C10-AE81-D87150CD0D80}" dt="2025-04-07T19:06:10.423" v="27"/>
          <pc:sldLayoutMkLst>
            <pc:docMk/>
            <pc:sldMasterMk cId="503966888" sldId="2147483653"/>
            <pc:sldLayoutMk cId="4216905086" sldId="2147483677"/>
          </pc:sldLayoutMkLst>
        </pc:sldLayoutChg>
      </pc:sldMasterChg>
      <pc:sldMasterChg chg="del delSldLayout">
        <pc:chgData name="Ejike Udeogu" userId="692df98c-5a84-4ce8-b765-f488e825945b" providerId="ADAL" clId="{C8F73063-82AC-4C10-AE81-D87150CD0D80}" dt="2025-04-07T19:06:10.423" v="27"/>
        <pc:sldMasterMkLst>
          <pc:docMk/>
          <pc:sldMasterMk cId="537362470" sldId="2147483656"/>
        </pc:sldMasterMkLst>
        <pc:sldLayoutChg chg="del">
          <pc:chgData name="Ejike Udeogu" userId="692df98c-5a84-4ce8-b765-f488e825945b" providerId="ADAL" clId="{C8F73063-82AC-4C10-AE81-D87150CD0D80}" dt="2025-04-07T19:06:10.423" v="27"/>
          <pc:sldLayoutMkLst>
            <pc:docMk/>
            <pc:sldMasterMk cId="537362470" sldId="2147483656"/>
            <pc:sldLayoutMk cId="3130719715" sldId="2147483680"/>
          </pc:sldLayoutMkLst>
        </pc:sldLayoutChg>
      </pc:sldMasterChg>
      <pc:sldMasterChg chg="del delSldLayout">
        <pc:chgData name="Ejike Udeogu" userId="692df98c-5a84-4ce8-b765-f488e825945b" providerId="ADAL" clId="{C8F73063-82AC-4C10-AE81-D87150CD0D80}" dt="2025-04-07T19:06:10.423" v="27"/>
        <pc:sldMasterMkLst>
          <pc:docMk/>
          <pc:sldMasterMk cId="3275634550" sldId="2147483657"/>
        </pc:sldMasterMkLst>
        <pc:sldLayoutChg chg="del">
          <pc:chgData name="Ejike Udeogu" userId="692df98c-5a84-4ce8-b765-f488e825945b" providerId="ADAL" clId="{C8F73063-82AC-4C10-AE81-D87150CD0D80}" dt="2025-04-07T19:06:10.423" v="27"/>
          <pc:sldLayoutMkLst>
            <pc:docMk/>
            <pc:sldMasterMk cId="3275634550" sldId="2147483657"/>
            <pc:sldLayoutMk cId="2783529864" sldId="2147483681"/>
          </pc:sldLayoutMkLst>
        </pc:sldLayoutChg>
      </pc:sldMasterChg>
      <pc:sldMasterChg chg="delSldLayout">
        <pc:chgData name="Ejike Udeogu" userId="692df98c-5a84-4ce8-b765-f488e825945b" providerId="ADAL" clId="{C8F73063-82AC-4C10-AE81-D87150CD0D80}" dt="2025-04-07T19:25:44.568" v="652" actId="2696"/>
        <pc:sldMasterMkLst>
          <pc:docMk/>
          <pc:sldMasterMk cId="1384196811" sldId="2147483658"/>
        </pc:sldMasterMkLst>
        <pc:sldLayoutChg chg="del">
          <pc:chgData name="Ejike Udeogu" userId="692df98c-5a84-4ce8-b765-f488e825945b" providerId="ADAL" clId="{C8F73063-82AC-4C10-AE81-D87150CD0D80}" dt="2025-04-07T19:25:44.568" v="652" actId="2696"/>
          <pc:sldLayoutMkLst>
            <pc:docMk/>
            <pc:sldMasterMk cId="1384196811" sldId="2147483658"/>
            <pc:sldLayoutMk cId="1978698655" sldId="2147483707"/>
          </pc:sldLayoutMkLst>
        </pc:sldLayoutChg>
      </pc:sldMasterChg>
      <pc:sldMasterChg chg="del delSldLayout">
        <pc:chgData name="Ejike Udeogu" userId="692df98c-5a84-4ce8-b765-f488e825945b" providerId="ADAL" clId="{C8F73063-82AC-4C10-AE81-D87150CD0D80}" dt="2025-04-07T19:06:10.423" v="27"/>
        <pc:sldMasterMkLst>
          <pc:docMk/>
          <pc:sldMasterMk cId="1800093731" sldId="2147483659"/>
        </pc:sldMasterMkLst>
        <pc:sldLayoutChg chg="del">
          <pc:chgData name="Ejike Udeogu" userId="692df98c-5a84-4ce8-b765-f488e825945b" providerId="ADAL" clId="{C8F73063-82AC-4C10-AE81-D87150CD0D80}" dt="2025-04-07T19:06:10.423" v="27"/>
          <pc:sldLayoutMkLst>
            <pc:docMk/>
            <pc:sldMasterMk cId="1800093731" sldId="2147483659"/>
            <pc:sldLayoutMk cId="1597148504" sldId="2147483684"/>
          </pc:sldLayoutMkLst>
        </pc:sldLayoutChg>
      </pc:sldMasterChg>
      <pc:sldMasterChg chg="delSldLayout">
        <pc:chgData name="Ejike Udeogu" userId="692df98c-5a84-4ce8-b765-f488e825945b" providerId="ADAL" clId="{C8F73063-82AC-4C10-AE81-D87150CD0D80}" dt="2025-04-07T19:28:37.856" v="660" actId="2696"/>
        <pc:sldMasterMkLst>
          <pc:docMk/>
          <pc:sldMasterMk cId="2215794927" sldId="2147483660"/>
        </pc:sldMasterMkLst>
        <pc:sldLayoutChg chg="del">
          <pc:chgData name="Ejike Udeogu" userId="692df98c-5a84-4ce8-b765-f488e825945b" providerId="ADAL" clId="{C8F73063-82AC-4C10-AE81-D87150CD0D80}" dt="2025-04-07T19:28:37.856" v="660" actId="2696"/>
          <pc:sldLayoutMkLst>
            <pc:docMk/>
            <pc:sldMasterMk cId="2215794927" sldId="2147483660"/>
            <pc:sldLayoutMk cId="2358953599" sldId="2147483708"/>
          </pc:sldLayoutMkLst>
        </pc:sldLayoutChg>
      </pc:sldMasterChg>
      <pc:sldMasterChg chg="delSldLayout">
        <pc:chgData name="Ejike Udeogu" userId="692df98c-5a84-4ce8-b765-f488e825945b" providerId="ADAL" clId="{C8F73063-82AC-4C10-AE81-D87150CD0D80}" dt="2025-04-07T19:29:17.744" v="663" actId="2696"/>
        <pc:sldMasterMkLst>
          <pc:docMk/>
          <pc:sldMasterMk cId="3508390215" sldId="2147483661"/>
        </pc:sldMasterMkLst>
        <pc:sldLayoutChg chg="del">
          <pc:chgData name="Ejike Udeogu" userId="692df98c-5a84-4ce8-b765-f488e825945b" providerId="ADAL" clId="{C8F73063-82AC-4C10-AE81-D87150CD0D80}" dt="2025-04-07T19:29:17.744" v="663" actId="2696"/>
          <pc:sldLayoutMkLst>
            <pc:docMk/>
            <pc:sldMasterMk cId="3508390215" sldId="2147483661"/>
            <pc:sldLayoutMk cId="2155664999" sldId="2147483715"/>
          </pc:sldLayoutMkLst>
        </pc:sldLayoutChg>
      </pc:sldMasterChg>
      <pc:sldMasterChg chg="del delSldLayout">
        <pc:chgData name="Ejike Udeogu" userId="692df98c-5a84-4ce8-b765-f488e825945b" providerId="ADAL" clId="{C8F73063-82AC-4C10-AE81-D87150CD0D80}" dt="2025-04-07T19:06:10.423" v="27"/>
        <pc:sldMasterMkLst>
          <pc:docMk/>
          <pc:sldMasterMk cId="2581267852" sldId="2147483662"/>
        </pc:sldMasterMkLst>
        <pc:sldLayoutChg chg="del">
          <pc:chgData name="Ejike Udeogu" userId="692df98c-5a84-4ce8-b765-f488e825945b" providerId="ADAL" clId="{C8F73063-82AC-4C10-AE81-D87150CD0D80}" dt="2025-04-07T19:06:10.423" v="27"/>
          <pc:sldLayoutMkLst>
            <pc:docMk/>
            <pc:sldMasterMk cId="2581267852" sldId="2147483662"/>
            <pc:sldLayoutMk cId="196634507" sldId="2147483686"/>
          </pc:sldLayoutMkLst>
        </pc:sldLayoutChg>
      </pc:sldMasterChg>
      <pc:sldMasterChg chg="del delSldLayout">
        <pc:chgData name="Ejike Udeogu" userId="692df98c-5a84-4ce8-b765-f488e825945b" providerId="ADAL" clId="{C8F73063-82AC-4C10-AE81-D87150CD0D80}" dt="2025-04-07T19:06:10.423" v="27"/>
        <pc:sldMasterMkLst>
          <pc:docMk/>
          <pc:sldMasterMk cId="1372220361" sldId="2147483663"/>
        </pc:sldMasterMkLst>
        <pc:sldLayoutChg chg="del">
          <pc:chgData name="Ejike Udeogu" userId="692df98c-5a84-4ce8-b765-f488e825945b" providerId="ADAL" clId="{C8F73063-82AC-4C10-AE81-D87150CD0D80}" dt="2025-04-07T19:06:10.423" v="27"/>
          <pc:sldLayoutMkLst>
            <pc:docMk/>
            <pc:sldMasterMk cId="1372220361" sldId="2147483663"/>
            <pc:sldLayoutMk cId="2317885063" sldId="2147483687"/>
          </pc:sldLayoutMkLst>
        </pc:sldLayoutChg>
      </pc:sldMasterChg>
      <pc:sldMasterChg chg="del delSldLayout">
        <pc:chgData name="Ejike Udeogu" userId="692df98c-5a84-4ce8-b765-f488e825945b" providerId="ADAL" clId="{C8F73063-82AC-4C10-AE81-D87150CD0D80}" dt="2025-04-07T19:06:10.423" v="27"/>
        <pc:sldMasterMkLst>
          <pc:docMk/>
          <pc:sldMasterMk cId="741040061" sldId="2147483664"/>
        </pc:sldMasterMkLst>
        <pc:sldLayoutChg chg="del">
          <pc:chgData name="Ejike Udeogu" userId="692df98c-5a84-4ce8-b765-f488e825945b" providerId="ADAL" clId="{C8F73063-82AC-4C10-AE81-D87150CD0D80}" dt="2025-04-07T19:06:10.423" v="27"/>
          <pc:sldLayoutMkLst>
            <pc:docMk/>
            <pc:sldMasterMk cId="741040061" sldId="2147483664"/>
            <pc:sldLayoutMk cId="763020717" sldId="2147483688"/>
          </pc:sldLayoutMkLst>
        </pc:sldLayoutChg>
      </pc:sldMasterChg>
      <pc:sldMasterChg chg="del delSldLayout">
        <pc:chgData name="Ejike Udeogu" userId="692df98c-5a84-4ce8-b765-f488e825945b" providerId="ADAL" clId="{C8F73063-82AC-4C10-AE81-D87150CD0D80}" dt="2025-04-07T19:06:10.423" v="27"/>
        <pc:sldMasterMkLst>
          <pc:docMk/>
          <pc:sldMasterMk cId="58822457" sldId="2147483665"/>
        </pc:sldMasterMkLst>
        <pc:sldLayoutChg chg="del">
          <pc:chgData name="Ejike Udeogu" userId="692df98c-5a84-4ce8-b765-f488e825945b" providerId="ADAL" clId="{C8F73063-82AC-4C10-AE81-D87150CD0D80}" dt="2025-04-07T19:06:10.423" v="27"/>
          <pc:sldLayoutMkLst>
            <pc:docMk/>
            <pc:sldMasterMk cId="58822457" sldId="2147483665"/>
            <pc:sldLayoutMk cId="2624528723" sldId="2147483689"/>
          </pc:sldLayoutMkLst>
        </pc:sldLayoutChg>
      </pc:sldMasterChg>
      <pc:sldMasterChg chg="del delSldLayout">
        <pc:chgData name="Ejike Udeogu" userId="692df98c-5a84-4ce8-b765-f488e825945b" providerId="ADAL" clId="{C8F73063-82AC-4C10-AE81-D87150CD0D80}" dt="2025-04-07T19:06:10.423" v="27"/>
        <pc:sldMasterMkLst>
          <pc:docMk/>
          <pc:sldMasterMk cId="754378712" sldId="2147483666"/>
        </pc:sldMasterMkLst>
        <pc:sldLayoutChg chg="del">
          <pc:chgData name="Ejike Udeogu" userId="692df98c-5a84-4ce8-b765-f488e825945b" providerId="ADAL" clId="{C8F73063-82AC-4C10-AE81-D87150CD0D80}" dt="2025-04-07T19:06:10.423" v="27"/>
          <pc:sldLayoutMkLst>
            <pc:docMk/>
            <pc:sldMasterMk cId="754378712" sldId="2147483666"/>
            <pc:sldLayoutMk cId="3132846485" sldId="2147483690"/>
          </pc:sldLayoutMkLst>
        </pc:sldLayoutChg>
        <pc:sldLayoutChg chg="del">
          <pc:chgData name="Ejike Udeogu" userId="692df98c-5a84-4ce8-b765-f488e825945b" providerId="ADAL" clId="{C8F73063-82AC-4C10-AE81-D87150CD0D80}" dt="2025-04-07T19:06:10.423" v="27"/>
          <pc:sldLayoutMkLst>
            <pc:docMk/>
            <pc:sldMasterMk cId="754378712" sldId="2147483666"/>
            <pc:sldLayoutMk cId="1638318787" sldId="2147483698"/>
          </pc:sldLayoutMkLst>
        </pc:sldLayoutChg>
        <pc:sldLayoutChg chg="del">
          <pc:chgData name="Ejike Udeogu" userId="692df98c-5a84-4ce8-b765-f488e825945b" providerId="ADAL" clId="{C8F73063-82AC-4C10-AE81-D87150CD0D80}" dt="2025-04-07T19:06:10.423" v="27"/>
          <pc:sldLayoutMkLst>
            <pc:docMk/>
            <pc:sldMasterMk cId="754378712" sldId="2147483666"/>
            <pc:sldLayoutMk cId="1988994691" sldId="2147483699"/>
          </pc:sldLayoutMkLst>
        </pc:sldLayoutChg>
        <pc:sldLayoutChg chg="del">
          <pc:chgData name="Ejike Udeogu" userId="692df98c-5a84-4ce8-b765-f488e825945b" providerId="ADAL" clId="{C8F73063-82AC-4C10-AE81-D87150CD0D80}" dt="2025-04-07T19:06:10.423" v="27"/>
          <pc:sldLayoutMkLst>
            <pc:docMk/>
            <pc:sldMasterMk cId="754378712" sldId="2147483666"/>
            <pc:sldLayoutMk cId="1668414652" sldId="2147483700"/>
          </pc:sldLayoutMkLst>
        </pc:sldLayoutChg>
        <pc:sldLayoutChg chg="del">
          <pc:chgData name="Ejike Udeogu" userId="692df98c-5a84-4ce8-b765-f488e825945b" providerId="ADAL" clId="{C8F73063-82AC-4C10-AE81-D87150CD0D80}" dt="2025-04-07T19:06:10.423" v="27"/>
          <pc:sldLayoutMkLst>
            <pc:docMk/>
            <pc:sldMasterMk cId="754378712" sldId="2147483666"/>
            <pc:sldLayoutMk cId="3376813219" sldId="2147483701"/>
          </pc:sldLayoutMkLst>
        </pc:sldLayoutChg>
        <pc:sldLayoutChg chg="del">
          <pc:chgData name="Ejike Udeogu" userId="692df98c-5a84-4ce8-b765-f488e825945b" providerId="ADAL" clId="{C8F73063-82AC-4C10-AE81-D87150CD0D80}" dt="2025-04-07T19:06:10.423" v="27"/>
          <pc:sldLayoutMkLst>
            <pc:docMk/>
            <pc:sldMasterMk cId="754378712" sldId="2147483666"/>
            <pc:sldLayoutMk cId="1322761775" sldId="2147483703"/>
          </pc:sldLayoutMkLst>
        </pc:sldLayoutChg>
        <pc:sldLayoutChg chg="del">
          <pc:chgData name="Ejike Udeogu" userId="692df98c-5a84-4ce8-b765-f488e825945b" providerId="ADAL" clId="{C8F73063-82AC-4C10-AE81-D87150CD0D80}" dt="2025-04-07T19:06:10.423" v="27"/>
          <pc:sldLayoutMkLst>
            <pc:docMk/>
            <pc:sldMasterMk cId="754378712" sldId="2147483666"/>
            <pc:sldLayoutMk cId="1402491513" sldId="2147483704"/>
          </pc:sldLayoutMkLst>
        </pc:sldLayoutChg>
        <pc:sldLayoutChg chg="del">
          <pc:chgData name="Ejike Udeogu" userId="692df98c-5a84-4ce8-b765-f488e825945b" providerId="ADAL" clId="{C8F73063-82AC-4C10-AE81-D87150CD0D80}" dt="2025-04-07T19:06:10.423" v="27"/>
          <pc:sldLayoutMkLst>
            <pc:docMk/>
            <pc:sldMasterMk cId="754378712" sldId="2147483666"/>
            <pc:sldLayoutMk cId="2661865558" sldId="2147483705"/>
          </pc:sldLayoutMkLst>
        </pc:sldLayoutChg>
      </pc:sldMasterChg>
      <pc:sldMasterChg chg="del delSldLayout">
        <pc:chgData name="Ejike Udeogu" userId="692df98c-5a84-4ce8-b765-f488e825945b" providerId="ADAL" clId="{C8F73063-82AC-4C10-AE81-D87150CD0D80}" dt="2025-04-07T19:06:10.423" v="27"/>
        <pc:sldMasterMkLst>
          <pc:docMk/>
          <pc:sldMasterMk cId="217095490" sldId="2147483670"/>
        </pc:sldMasterMkLst>
        <pc:sldLayoutChg chg="del">
          <pc:chgData name="Ejike Udeogu" userId="692df98c-5a84-4ce8-b765-f488e825945b" providerId="ADAL" clId="{C8F73063-82AC-4C10-AE81-D87150CD0D80}" dt="2025-04-07T19:06:10.423" v="27"/>
          <pc:sldLayoutMkLst>
            <pc:docMk/>
            <pc:sldMasterMk cId="217095490" sldId="2147483670"/>
            <pc:sldLayoutMk cId="3583415931" sldId="2147483696"/>
          </pc:sldLayoutMkLst>
        </pc:sldLayoutChg>
      </pc:sldMasterChg>
      <pc:sldMasterChg chg="del delSldLayout">
        <pc:chgData name="Ejike Udeogu" userId="692df98c-5a84-4ce8-b765-f488e825945b" providerId="ADAL" clId="{C8F73063-82AC-4C10-AE81-D87150CD0D80}" dt="2025-04-07T19:06:10.423" v="27"/>
        <pc:sldMasterMkLst>
          <pc:docMk/>
          <pc:sldMasterMk cId="1743180627" sldId="2147483671"/>
        </pc:sldMasterMkLst>
        <pc:sldLayoutChg chg="del">
          <pc:chgData name="Ejike Udeogu" userId="692df98c-5a84-4ce8-b765-f488e825945b" providerId="ADAL" clId="{C8F73063-82AC-4C10-AE81-D87150CD0D80}" dt="2025-04-07T19:06:10.423" v="27"/>
          <pc:sldLayoutMkLst>
            <pc:docMk/>
            <pc:sldMasterMk cId="1743180627" sldId="2147483671"/>
            <pc:sldLayoutMk cId="3714548059" sldId="2147483697"/>
          </pc:sldLayoutMkLst>
        </pc:sldLayoutChg>
      </pc:sldMasterChg>
      <pc:sldMasterChg chg="del delSldLayout">
        <pc:chgData name="Ejike Udeogu" userId="692df98c-5a84-4ce8-b765-f488e825945b" providerId="ADAL" clId="{C8F73063-82AC-4C10-AE81-D87150CD0D80}" dt="2025-04-07T19:06:10.423" v="27"/>
        <pc:sldMasterMkLst>
          <pc:docMk/>
          <pc:sldMasterMk cId="130175223" sldId="2147483673"/>
        </pc:sldMasterMkLst>
        <pc:sldLayoutChg chg="del">
          <pc:chgData name="Ejike Udeogu" userId="692df98c-5a84-4ce8-b765-f488e825945b" providerId="ADAL" clId="{C8F73063-82AC-4C10-AE81-D87150CD0D80}" dt="2025-04-07T19:06:10.423" v="27"/>
          <pc:sldLayoutMkLst>
            <pc:docMk/>
            <pc:sldMasterMk cId="130175223" sldId="2147483673"/>
            <pc:sldLayoutMk cId="324980695" sldId="214748369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31</a:t>
            </a:fld>
            <a:endParaRPr lang="en-GB"/>
          </a:p>
        </p:txBody>
      </p:sp>
    </p:spTree>
    <p:extLst>
      <p:ext uri="{BB962C8B-B14F-4D97-AF65-F5344CB8AC3E}">
        <p14:creationId xmlns:p14="http://schemas.microsoft.com/office/powerpoint/2010/main" val="1249034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37</a:t>
            </a:fld>
            <a:endParaRPr lang="en-GB"/>
          </a:p>
        </p:txBody>
      </p:sp>
    </p:spTree>
    <p:extLst>
      <p:ext uri="{BB962C8B-B14F-4D97-AF65-F5344CB8AC3E}">
        <p14:creationId xmlns:p14="http://schemas.microsoft.com/office/powerpoint/2010/main" val="1198886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38</a:t>
            </a:fld>
            <a:endParaRPr lang="en-GB"/>
          </a:p>
        </p:txBody>
      </p:sp>
    </p:spTree>
    <p:extLst>
      <p:ext uri="{BB962C8B-B14F-4D97-AF65-F5344CB8AC3E}">
        <p14:creationId xmlns:p14="http://schemas.microsoft.com/office/powerpoint/2010/main" val="3311933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44</a:t>
            </a:fld>
            <a:endParaRPr lang="en-GB"/>
          </a:p>
        </p:txBody>
      </p:sp>
    </p:spTree>
    <p:extLst>
      <p:ext uri="{BB962C8B-B14F-4D97-AF65-F5344CB8AC3E}">
        <p14:creationId xmlns:p14="http://schemas.microsoft.com/office/powerpoint/2010/main" val="2205148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45</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47</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408790"/>
            <a:ext cx="109727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609600" y="1646238"/>
            <a:ext cx="109728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241896795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376518"/>
            <a:ext cx="109727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609600" y="1666876"/>
            <a:ext cx="109728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57144246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4724400"/>
          </a:xfrm>
        </p:spPr>
        <p:txBody>
          <a:bodyPr/>
          <a:lstStyle/>
          <a:p>
            <a:endParaRPr lang="en-US" dirty="0"/>
          </a:p>
        </p:txBody>
      </p:sp>
    </p:spTree>
    <p:extLst>
      <p:ext uri="{BB962C8B-B14F-4D97-AF65-F5344CB8AC3E}">
        <p14:creationId xmlns:p14="http://schemas.microsoft.com/office/powerpoint/2010/main" val="169872466"/>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6" name="Table Placeholder 5"/>
          <p:cNvSpPr>
            <a:spLocks noGrp="1"/>
          </p:cNvSpPr>
          <p:nvPr>
            <p:ph type="tbl" sz="quarter" idx="10"/>
          </p:nvPr>
        </p:nvSpPr>
        <p:spPr>
          <a:xfrm>
            <a:off x="609600" y="1600200"/>
            <a:ext cx="10972800" cy="2362200"/>
          </a:xfrm>
        </p:spPr>
        <p:txBody>
          <a:bodyPr/>
          <a:lstStyle/>
          <a:p>
            <a:endParaRPr lang="en-US" dirty="0"/>
          </a:p>
        </p:txBody>
      </p:sp>
      <p:sp>
        <p:nvSpPr>
          <p:cNvPr id="4" name="Text Placeholder 3"/>
          <p:cNvSpPr>
            <a:spLocks noGrp="1"/>
          </p:cNvSpPr>
          <p:nvPr>
            <p:ph type="body" sz="quarter" idx="11"/>
          </p:nvPr>
        </p:nvSpPr>
        <p:spPr>
          <a:xfrm>
            <a:off x="609600" y="4114800"/>
            <a:ext cx="10972800" cy="2133600"/>
          </a:xfrm>
        </p:spPr>
        <p:txBody>
          <a:bodyPr/>
          <a:lstStyle>
            <a:lvl1pPr marL="0" indent="0">
              <a:buNone/>
              <a:defRPr sz="1800">
                <a:solidFill>
                  <a:srgbClr val="231F1F"/>
                </a:solidFill>
              </a:defRPr>
            </a:lvl1pPr>
          </a:lstStyle>
          <a:p>
            <a:pPr lvl="0"/>
            <a:r>
              <a:rPr lang="en-US" dirty="0"/>
              <a:t>Click to edit Master text styles</a:t>
            </a:r>
          </a:p>
        </p:txBody>
      </p:sp>
    </p:spTree>
    <p:extLst>
      <p:ext uri="{BB962C8B-B14F-4D97-AF65-F5344CB8AC3E}">
        <p14:creationId xmlns:p14="http://schemas.microsoft.com/office/powerpoint/2010/main" val="27165198"/>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6" name="Table Placeholder 5"/>
          <p:cNvSpPr>
            <a:spLocks noGrp="1"/>
          </p:cNvSpPr>
          <p:nvPr>
            <p:ph type="tbl" sz="quarter" idx="10"/>
          </p:nvPr>
        </p:nvSpPr>
        <p:spPr>
          <a:xfrm>
            <a:off x="609600" y="1600200"/>
            <a:ext cx="10972800" cy="4800600"/>
          </a:xfrm>
        </p:spPr>
        <p:txBody>
          <a:bodyPr/>
          <a:lstStyle/>
          <a:p>
            <a:endParaRPr lang="en-US" dirty="0"/>
          </a:p>
        </p:txBody>
      </p:sp>
    </p:spTree>
    <p:extLst>
      <p:ext uri="{BB962C8B-B14F-4D97-AF65-F5344CB8AC3E}">
        <p14:creationId xmlns:p14="http://schemas.microsoft.com/office/powerpoint/2010/main" val="2411534917"/>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665756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7EBCCEA-FF61-4260-ACFE-7F7C23F6299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18/04/2025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A1819AB-B9DA-41D7-8C91-5DE9528F5AA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1534708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7265594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7.png"/><Relationship Id="rId5" Type="http://schemas.openxmlformats.org/officeDocument/2006/relationships/slideLayout" Target="../slideLayouts/slideLayout12.xml"/><Relationship Id="rId10" Type="http://schemas.openxmlformats.org/officeDocument/2006/relationships/theme" Target="../theme/theme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11"/>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413136" y="2359066"/>
            <a:ext cx="9239250" cy="830997"/>
          </a:xfrm>
          <a:prstGeom prst="rect">
            <a:avLst/>
          </a:prstGeom>
          <a:noFill/>
        </p:spPr>
        <p:txBody>
          <a:bodyPr wrap="square">
            <a:spAutoFit/>
          </a:bodyPr>
          <a:lstStyle/>
          <a:p>
            <a:pPr algn="ctr">
              <a:defRPr/>
            </a:pPr>
            <a:r>
              <a:rPr lang="en-GB" sz="4800" b="1" dirty="0">
                <a:solidFill>
                  <a:schemeClr val="bg1"/>
                </a:solidFill>
              </a:rPr>
              <a:t>LCMB7003 - Strategic Management</a:t>
            </a:r>
          </a:p>
        </p:txBody>
      </p:sp>
      <p:sp>
        <p:nvSpPr>
          <p:cNvPr id="6" name="Rectangle 5"/>
          <p:cNvSpPr/>
          <p:nvPr/>
        </p:nvSpPr>
        <p:spPr>
          <a:xfrm>
            <a:off x="1476375" y="3581244"/>
            <a:ext cx="9995654" cy="1754326"/>
          </a:xfrm>
          <a:prstGeom prst="rect">
            <a:avLst/>
          </a:prstGeom>
          <a:noFill/>
        </p:spPr>
        <p:txBody>
          <a:bodyPr wrap="square">
            <a:spAutoFit/>
          </a:bodyPr>
          <a:lstStyle/>
          <a:p>
            <a:pPr algn="ctr">
              <a:defRPr/>
            </a:pPr>
            <a:r>
              <a:rPr lang="en-GB" sz="3600" b="1" dirty="0">
                <a:solidFill>
                  <a:schemeClr val="accent4">
                    <a:lumMod val="60000"/>
                    <a:lumOff val="40000"/>
                  </a:schemeClr>
                </a:solidFill>
              </a:rPr>
              <a:t>Lesson 3: </a:t>
            </a:r>
          </a:p>
          <a:p>
            <a:pPr algn="ctr">
              <a:defRPr/>
            </a:pPr>
            <a:r>
              <a:rPr lang="en-GB" sz="3600" b="1" dirty="0">
                <a:solidFill>
                  <a:schemeClr val="accent4">
                    <a:lumMod val="60000"/>
                    <a:lumOff val="40000"/>
                  </a:schemeClr>
                </a:solidFill>
              </a:rPr>
              <a:t>The Internal Organization: Resources, Capabilities, Core Competencies, and Competitive Advantages</a:t>
            </a:r>
          </a:p>
        </p:txBody>
      </p:sp>
      <p:sp>
        <p:nvSpPr>
          <p:cNvPr id="4" name="TextBox 3">
            <a:extLst>
              <a:ext uri="{FF2B5EF4-FFF2-40B4-BE49-F238E27FC236}">
                <a16:creationId xmlns:a16="http://schemas.microsoft.com/office/drawing/2014/main" id="{AABC56EF-A18F-6A3D-51C7-0AC91D1C7BA4}"/>
              </a:ext>
            </a:extLst>
          </p:cNvPr>
          <p:cNvSpPr txBox="1"/>
          <p:nvPr/>
        </p:nvSpPr>
        <p:spPr>
          <a:xfrm>
            <a:off x="1476375" y="1136889"/>
            <a:ext cx="10273553" cy="830997"/>
          </a:xfrm>
          <a:prstGeom prst="rect">
            <a:avLst/>
          </a:prstGeom>
          <a:noFill/>
        </p:spPr>
        <p:txBody>
          <a:bodyPr wrap="square">
            <a:spAutoFit/>
          </a:bodyPr>
          <a:lstStyle/>
          <a:p>
            <a:r>
              <a:rPr lang="en-GB" altLang="en-US" sz="4800" b="1" dirty="0">
                <a:solidFill>
                  <a:srgbClr val="00B0F0"/>
                </a:solidFill>
              </a:rPr>
              <a:t>Master of Business Administration</a:t>
            </a:r>
            <a:endParaRPr lang="en-GB" sz="4800" b="1" dirty="0">
              <a:solidFill>
                <a:srgbClr val="00B0F0"/>
              </a:solidFill>
            </a:endParaRPr>
          </a:p>
        </p:txBody>
      </p:sp>
    </p:spTree>
    <p:extLst>
      <p:ext uri="{BB962C8B-B14F-4D97-AF65-F5344CB8AC3E}">
        <p14:creationId xmlns:p14="http://schemas.microsoft.com/office/powerpoint/2010/main" val="387242779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43532" y="408790"/>
            <a:ext cx="8338868" cy="436599"/>
          </a:xfrm>
        </p:spPr>
        <p:txBody>
          <a:bodyPr>
            <a:normAutofit fontScale="90000"/>
          </a:bodyPr>
          <a:lstStyle/>
          <a:p>
            <a:r>
              <a:rPr lang="en-US" dirty="0">
                <a:solidFill>
                  <a:schemeClr val="bg1"/>
                </a:solidFill>
              </a:rPr>
              <a:t>LEARNING OBJECTIVES</a:t>
            </a:r>
          </a:p>
        </p:txBody>
      </p:sp>
      <p:sp>
        <p:nvSpPr>
          <p:cNvPr id="5" name="Text Placeholder 4"/>
          <p:cNvSpPr>
            <a:spLocks noGrp="1"/>
          </p:cNvSpPr>
          <p:nvPr>
            <p:ph type="body" sz="quarter" idx="10"/>
          </p:nvPr>
        </p:nvSpPr>
        <p:spPr>
          <a:noFill/>
        </p:spPr>
        <p:txBody>
          <a:bodyPr>
            <a:normAutofit/>
          </a:bodyPr>
          <a:lstStyle/>
          <a:p>
            <a:pPr>
              <a:spcBef>
                <a:spcPts val="600"/>
              </a:spcBef>
            </a:pPr>
            <a:r>
              <a:rPr lang="en-US" sz="2400" b="1" dirty="0"/>
              <a:t>This session should provide you with the strategic management knowledge needed to:</a:t>
            </a:r>
          </a:p>
          <a:p>
            <a:pPr marL="571500" indent="-571500">
              <a:spcBef>
                <a:spcPts val="600"/>
              </a:spcBef>
              <a:buFont typeface="Arial" panose="020B0604020202020204" pitchFamily="34" charset="0"/>
              <a:buChar char="•"/>
              <a:tabLst>
                <a:tab pos="571500" algn="l"/>
              </a:tabLst>
            </a:pPr>
            <a:r>
              <a:rPr lang="en-US" sz="2400" spc="-10" dirty="0"/>
              <a:t>Explain why firms need to study and understand their internal organization.</a:t>
            </a:r>
          </a:p>
          <a:p>
            <a:pPr marL="571500" indent="-571500">
              <a:spcBef>
                <a:spcPts val="600"/>
              </a:spcBef>
              <a:buFont typeface="Arial" panose="020B0604020202020204" pitchFamily="34" charset="0"/>
              <a:buChar char="•"/>
              <a:tabLst>
                <a:tab pos="571500" algn="l"/>
              </a:tabLst>
            </a:pPr>
            <a:r>
              <a:rPr lang="en-US" sz="2400" dirty="0"/>
              <a:t>Define value and discuss its importance.</a:t>
            </a:r>
          </a:p>
          <a:p>
            <a:pPr marL="571500" indent="-571500">
              <a:spcBef>
                <a:spcPts val="600"/>
              </a:spcBef>
              <a:buFont typeface="Arial" panose="020B0604020202020204" pitchFamily="34" charset="0"/>
              <a:buChar char="•"/>
              <a:tabLst>
                <a:tab pos="571500" algn="l"/>
              </a:tabLst>
            </a:pPr>
            <a:r>
              <a:rPr lang="en-US" sz="2400" dirty="0"/>
              <a:t>Describe the differences between tangible and intangible resources.</a:t>
            </a:r>
          </a:p>
          <a:p>
            <a:pPr marL="571500" indent="-571500">
              <a:spcBef>
                <a:spcPts val="600"/>
              </a:spcBef>
              <a:buFont typeface="Arial" panose="020B0604020202020204" pitchFamily="34" charset="0"/>
              <a:buChar char="•"/>
              <a:tabLst>
                <a:tab pos="571500" algn="l"/>
              </a:tabLst>
            </a:pPr>
            <a:r>
              <a:rPr lang="en-US" sz="2400" dirty="0"/>
              <a:t>Define capabilities and discuss their development.</a:t>
            </a:r>
          </a:p>
          <a:p>
            <a:pPr marL="571500" indent="-571500">
              <a:spcBef>
                <a:spcPts val="600"/>
              </a:spcBef>
              <a:buFont typeface="Arial" panose="020B0604020202020204" pitchFamily="34" charset="0"/>
              <a:buChar char="•"/>
              <a:tabLst>
                <a:tab pos="571500" algn="l"/>
              </a:tabLst>
            </a:pPr>
            <a:r>
              <a:rPr lang="en-US" sz="2400" dirty="0"/>
              <a:t>Define four criteria used to determine if resources and capabilities are core competencies.</a:t>
            </a:r>
          </a:p>
          <a:p>
            <a:pPr marL="571500" indent="-571500">
              <a:spcBef>
                <a:spcPts val="600"/>
              </a:spcBef>
              <a:buFont typeface="Arial" panose="020B0604020202020204" pitchFamily="34" charset="0"/>
              <a:buChar char="•"/>
              <a:tabLst>
                <a:tab pos="571500" algn="l"/>
              </a:tabLst>
            </a:pPr>
            <a:r>
              <a:rPr lang="en-US" sz="2400" dirty="0"/>
              <a:t>Explain how firms analyze their value chain to determine where they can create value when using their resources, capabilities, and core competencies.</a:t>
            </a:r>
          </a:p>
        </p:txBody>
      </p:sp>
    </p:spTree>
    <p:extLst>
      <p:ext uri="{BB962C8B-B14F-4D97-AF65-F5344CB8AC3E}">
        <p14:creationId xmlns:p14="http://schemas.microsoft.com/office/powerpoint/2010/main" val="343044283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DD82F-7536-E6AC-44A0-2671EEB92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C0BAD-95F1-7297-2224-FE1736D8AA7B}"/>
              </a:ext>
            </a:extLst>
          </p:cNvPr>
          <p:cNvSpPr>
            <a:spLocks noGrp="1"/>
          </p:cNvSpPr>
          <p:nvPr>
            <p:ph type="title"/>
          </p:nvPr>
        </p:nvSpPr>
        <p:spPr>
          <a:xfrm>
            <a:off x="3325091" y="150887"/>
            <a:ext cx="8257309" cy="1041120"/>
          </a:xfrm>
        </p:spPr>
        <p:txBody>
          <a:bodyPr/>
          <a:lstStyle/>
          <a:p>
            <a:pPr algn="l"/>
            <a:r>
              <a:rPr lang="en-US" dirty="0">
                <a:solidFill>
                  <a:schemeClr val="bg1"/>
                </a:solidFill>
              </a:rPr>
              <a:t>Previous Week Recap</a:t>
            </a:r>
          </a:p>
        </p:txBody>
      </p:sp>
      <p:sp>
        <p:nvSpPr>
          <p:cNvPr id="3" name="Text Placeholder 2">
            <a:extLst>
              <a:ext uri="{FF2B5EF4-FFF2-40B4-BE49-F238E27FC236}">
                <a16:creationId xmlns:a16="http://schemas.microsoft.com/office/drawing/2014/main" id="{DE3048F0-C424-8FC8-2F13-B2132EC4F558}"/>
              </a:ext>
            </a:extLst>
          </p:cNvPr>
          <p:cNvSpPr>
            <a:spLocks noGrp="1"/>
          </p:cNvSpPr>
          <p:nvPr>
            <p:ph type="body" sz="quarter" idx="10"/>
          </p:nvPr>
        </p:nvSpPr>
        <p:spPr>
          <a:xfrm>
            <a:off x="609600" y="1666876"/>
            <a:ext cx="9638805" cy="4657725"/>
          </a:xfrm>
        </p:spPr>
        <p:txBody>
          <a:bodyPr/>
          <a:lstStyle/>
          <a:p>
            <a:pPr marL="342900" lvl="0" indent="-342900" algn="just">
              <a:lnSpc>
                <a:spcPct val="107000"/>
              </a:lnSpc>
              <a:buFont typeface="Symbol" panose="05050102010706020507" pitchFamily="18" charset="2"/>
              <a:buChar char=""/>
            </a:pPr>
            <a:r>
              <a:rPr lang="en-GB" sz="2200" dirty="0"/>
              <a:t>Why is it important for a firm to study and understand the external environment?</a:t>
            </a:r>
          </a:p>
          <a:p>
            <a:pPr marL="342900" lvl="0" indent="-342900" algn="just">
              <a:lnSpc>
                <a:spcPct val="107000"/>
              </a:lnSpc>
              <a:buFont typeface="Symbol" panose="05050102010706020507" pitchFamily="18" charset="2"/>
              <a:buChar char=""/>
            </a:pPr>
            <a:r>
              <a:rPr lang="en-GB" sz="2200" dirty="0"/>
              <a:t>What are the differences between the general environment and the industry environment? Why re these differences important?</a:t>
            </a:r>
          </a:p>
          <a:p>
            <a:pPr marL="342900" lvl="0" indent="-342900" algn="just">
              <a:lnSpc>
                <a:spcPct val="107000"/>
              </a:lnSpc>
              <a:buFont typeface="Symbol" panose="05050102010706020507" pitchFamily="18" charset="2"/>
              <a:buChar char=""/>
            </a:pPr>
            <a:r>
              <a:rPr lang="en-GB" sz="2200" dirty="0"/>
              <a:t>What is the external environmental analysis process (four parts)? What does the firm want to learn when using this process?</a:t>
            </a:r>
          </a:p>
          <a:p>
            <a:pPr marL="342900" lvl="0" indent="-342900" algn="just">
              <a:lnSpc>
                <a:spcPct val="107000"/>
              </a:lnSpc>
              <a:buFont typeface="Symbol" panose="05050102010706020507" pitchFamily="18" charset="2"/>
              <a:buChar char=""/>
            </a:pPr>
            <a:r>
              <a:rPr lang="en-GB" sz="2200" dirty="0"/>
              <a:t>What are the seven segments of the general environment? Explain the differences among them.</a:t>
            </a:r>
          </a:p>
          <a:p>
            <a:pPr marL="342900" lvl="0" indent="-342900" algn="just">
              <a:lnSpc>
                <a:spcPct val="107000"/>
              </a:lnSpc>
              <a:spcAft>
                <a:spcPts val="800"/>
              </a:spcAft>
              <a:buFont typeface="Symbol" panose="05050102010706020507" pitchFamily="18" charset="2"/>
              <a:buChar char=""/>
            </a:pPr>
            <a:r>
              <a:rPr lang="en-GB" sz="2200" dirty="0"/>
              <a:t>How do the five forces of competition in an industry affect its profitability potential? Explain</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 </a:t>
            </a:r>
            <a:endParaRPr lang="en-US" dirty="0"/>
          </a:p>
          <a:p>
            <a:endParaRPr lang="en-US" dirty="0"/>
          </a:p>
          <a:p>
            <a:endParaRPr lang="en-US" dirty="0"/>
          </a:p>
          <a:p>
            <a:pPr marL="0" indent="0">
              <a:buNone/>
            </a:pPr>
            <a:endParaRPr lang="en-US" dirty="0"/>
          </a:p>
        </p:txBody>
      </p:sp>
      <p:pic>
        <p:nvPicPr>
          <p:cNvPr id="4" name="Picture 2">
            <a:extLst>
              <a:ext uri="{FF2B5EF4-FFF2-40B4-BE49-F238E27FC236}">
                <a16:creationId xmlns:a16="http://schemas.microsoft.com/office/drawing/2014/main" id="{B5420FDA-3223-5C68-36F1-E060C9488963}"/>
              </a:ext>
              <a:ext uri="{C183D7F6-B498-43B3-948B-1728B52AA6E4}">
                <adec:decorative xmlns:adec="http://schemas.microsoft.com/office/drawing/2017/decorative" val="1"/>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0070868" y="3995738"/>
            <a:ext cx="2388808" cy="1538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319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4471"/>
            <a:ext cx="10972799" cy="1041120"/>
          </a:xfrm>
        </p:spPr>
        <p:txBody>
          <a:bodyPr/>
          <a:lstStyle/>
          <a:p>
            <a:r>
              <a:rPr lang="en-US" dirty="0">
                <a:solidFill>
                  <a:schemeClr val="bg1"/>
                </a:solidFill>
              </a:rPr>
              <a:t>Introduction</a:t>
            </a:r>
            <a:endParaRPr lang="en-US" sz="1800" dirty="0">
              <a:solidFill>
                <a:schemeClr val="bg1"/>
              </a:solidFill>
            </a:endParaRPr>
          </a:p>
        </p:txBody>
      </p:sp>
      <p:sp>
        <p:nvSpPr>
          <p:cNvPr id="5" name="Text Placeholder 4"/>
          <p:cNvSpPr>
            <a:spLocks noGrp="1"/>
          </p:cNvSpPr>
          <p:nvPr>
            <p:ph type="body" sz="quarter" idx="10"/>
          </p:nvPr>
        </p:nvSpPr>
        <p:spPr>
          <a:xfrm>
            <a:off x="394447" y="1550894"/>
            <a:ext cx="11438965" cy="5074024"/>
          </a:xfrm>
        </p:spPr>
        <p:txBody>
          <a:bodyPr>
            <a:normAutofit fontScale="92500" lnSpcReduction="10000"/>
          </a:bodyPr>
          <a:lstStyle/>
          <a:p>
            <a:r>
              <a:rPr lang="en-US" sz="2400" dirty="0"/>
              <a:t>Firms and organizations achieve strategic competitiveness and earn above-average returns by acquiring, bundling, and leveraging their resources for the purpose of taking advantage of opportunities in the external environment in ways that create value for customers.</a:t>
            </a:r>
          </a:p>
          <a:p>
            <a:r>
              <a:rPr lang="en-US" sz="2400" dirty="0"/>
              <a:t>Competitors will eventually learn how to duplicate the benefits of any firm’s value-creating strategy.</a:t>
            </a:r>
          </a:p>
          <a:p>
            <a:pPr lvl="1"/>
            <a:r>
              <a:rPr lang="en-US" sz="2000" dirty="0"/>
              <a:t>Thus, all competitive advantages have a limited life.</a:t>
            </a:r>
          </a:p>
          <a:p>
            <a:r>
              <a:rPr lang="en-US" sz="2400" dirty="0"/>
              <a:t>In general, a competitive advantage’s sustainability is a function of three factors:</a:t>
            </a:r>
          </a:p>
          <a:p>
            <a:pPr marL="800100" lvl="1" indent="-342900">
              <a:buFont typeface="+mj-lt"/>
              <a:buAutoNum type="arabicPeriod"/>
            </a:pPr>
            <a:r>
              <a:rPr lang="en-US" sz="2000" dirty="0"/>
              <a:t>The rate of core competence obsolescence because of environmental changes</a:t>
            </a:r>
          </a:p>
          <a:p>
            <a:pPr marL="800100" lvl="1" indent="-342900">
              <a:buFont typeface="+mj-lt"/>
              <a:buAutoNum type="arabicPeriod"/>
            </a:pPr>
            <a:r>
              <a:rPr lang="en-US" sz="2000" dirty="0"/>
              <a:t>The availability of substitutes for the core competence</a:t>
            </a:r>
          </a:p>
          <a:p>
            <a:pPr marL="800100" lvl="1" indent="-342900">
              <a:buFont typeface="+mj-lt"/>
              <a:buAutoNum type="arabicPeriod"/>
            </a:pPr>
            <a:r>
              <a:rPr lang="en-US" sz="2000" dirty="0"/>
              <a:t>The imitability of the core competence</a:t>
            </a:r>
          </a:p>
          <a:p>
            <a:r>
              <a:rPr lang="en-US" sz="2400" dirty="0"/>
              <a:t>For all firms, the challenge is to effectively manage current core competencies while simultaneously developing new ones.</a:t>
            </a:r>
          </a:p>
          <a:p>
            <a:pPr lvl="1"/>
            <a:r>
              <a:rPr lang="en-US" sz="2000" dirty="0"/>
              <a:t>Only when firms can do this can they expect to:</a:t>
            </a:r>
          </a:p>
          <a:p>
            <a:pPr lvl="2"/>
            <a:r>
              <a:rPr lang="en-US" sz="1800" dirty="0"/>
              <a:t>Achieve strategic competitiveness</a:t>
            </a:r>
          </a:p>
          <a:p>
            <a:pPr lvl="2"/>
            <a:r>
              <a:rPr lang="en-US" sz="1800" dirty="0"/>
              <a:t>Earn above-average returns</a:t>
            </a:r>
          </a:p>
          <a:p>
            <a:pPr lvl="2"/>
            <a:r>
              <a:rPr lang="en-US" sz="1800" dirty="0"/>
              <a:t>Remain ahead of competitors in both the short and long term</a:t>
            </a:r>
            <a:endParaRPr lang="en-US" sz="500" dirty="0"/>
          </a:p>
        </p:txBody>
      </p:sp>
    </p:spTree>
    <p:extLst>
      <p:ext uri="{BB962C8B-B14F-4D97-AF65-F5344CB8AC3E}">
        <p14:creationId xmlns:p14="http://schemas.microsoft.com/office/powerpoint/2010/main" val="372483245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3060" y="12839"/>
            <a:ext cx="10972799" cy="1041120"/>
          </a:xfrm>
        </p:spPr>
        <p:txBody>
          <a:bodyPr>
            <a:normAutofit/>
          </a:bodyPr>
          <a:lstStyle/>
          <a:p>
            <a:r>
              <a:rPr lang="en-US" sz="3200" dirty="0">
                <a:solidFill>
                  <a:schemeClr val="bg1"/>
                </a:solidFill>
              </a:rPr>
              <a:t>Analyzing the Internal Organization</a:t>
            </a:r>
            <a:endParaRPr lang="en-US" sz="1600" dirty="0">
              <a:solidFill>
                <a:schemeClr val="bg1"/>
              </a:solidFill>
            </a:endParaRPr>
          </a:p>
        </p:txBody>
      </p:sp>
      <p:sp>
        <p:nvSpPr>
          <p:cNvPr id="5" name="Text Placeholder 4"/>
          <p:cNvSpPr>
            <a:spLocks noGrp="1"/>
          </p:cNvSpPr>
          <p:nvPr>
            <p:ph type="body" sz="quarter" idx="10"/>
          </p:nvPr>
        </p:nvSpPr>
        <p:spPr/>
        <p:txBody>
          <a:bodyPr/>
          <a:lstStyle/>
          <a:p>
            <a:r>
              <a:rPr lang="en-US" dirty="0"/>
              <a:t>By analyzing its internal organization, a firm determines what it can do.</a:t>
            </a:r>
          </a:p>
          <a:p>
            <a:pPr lvl="1"/>
            <a:r>
              <a:rPr lang="en-US" dirty="0"/>
              <a:t>Matching what a firm </a:t>
            </a:r>
            <a:r>
              <a:rPr lang="en-US" i="1" dirty="0"/>
              <a:t>can do </a:t>
            </a:r>
            <a:r>
              <a:rPr lang="en-US" dirty="0"/>
              <a:t>(a function of its resources, capabilities, and core competencies in the internal organization) with what it </a:t>
            </a:r>
            <a:r>
              <a:rPr lang="en-US" i="1" dirty="0"/>
              <a:t>might do </a:t>
            </a:r>
            <a:r>
              <a:rPr lang="en-US" dirty="0"/>
              <a:t>(a function of opportunities and threats in the external environment) yields insights for the firm to select its strategies.</a:t>
            </a:r>
            <a:endParaRPr lang="en-US" sz="500" dirty="0"/>
          </a:p>
        </p:txBody>
      </p:sp>
    </p:spTree>
    <p:extLst>
      <p:ext uri="{BB962C8B-B14F-4D97-AF65-F5344CB8AC3E}">
        <p14:creationId xmlns:p14="http://schemas.microsoft.com/office/powerpoint/2010/main" val="373002745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3060" y="134471"/>
            <a:ext cx="10972799" cy="1041120"/>
          </a:xfrm>
        </p:spPr>
        <p:txBody>
          <a:bodyPr>
            <a:normAutofit/>
          </a:bodyPr>
          <a:lstStyle/>
          <a:p>
            <a:r>
              <a:rPr lang="en-US" dirty="0">
                <a:solidFill>
                  <a:schemeClr val="bg1"/>
                </a:solidFill>
              </a:rPr>
              <a:t>The Context of Internal Analysis</a:t>
            </a:r>
            <a:endParaRPr lang="en-US" sz="1050" dirty="0">
              <a:solidFill>
                <a:schemeClr val="bg1"/>
              </a:solidFill>
            </a:endParaRPr>
          </a:p>
        </p:txBody>
      </p:sp>
      <p:sp>
        <p:nvSpPr>
          <p:cNvPr id="5" name="Text Placeholder 4"/>
          <p:cNvSpPr>
            <a:spLocks noGrp="1"/>
          </p:cNvSpPr>
          <p:nvPr>
            <p:ph type="body" sz="quarter" idx="10"/>
          </p:nvPr>
        </p:nvSpPr>
        <p:spPr>
          <a:xfrm>
            <a:off x="493060" y="1666875"/>
            <a:ext cx="10972800" cy="4657725"/>
          </a:xfrm>
        </p:spPr>
        <p:txBody>
          <a:bodyPr>
            <a:normAutofit fontScale="92500" lnSpcReduction="10000"/>
          </a:bodyPr>
          <a:lstStyle/>
          <a:p>
            <a:r>
              <a:rPr lang="en-US" dirty="0"/>
              <a:t>In today’s global economy, some of the resources that were traditionally critical to firms’ efforts to produce, sell, and distribute their goods or services are now less likely to be the source of competitive advantages.</a:t>
            </a:r>
          </a:p>
          <a:p>
            <a:pPr lvl="1"/>
            <a:r>
              <a:rPr lang="en-US" dirty="0"/>
              <a:t>This is because an increasing number of firms are using their resources to form core competencies through which they successfully implement an international strategy as a means of overcoming the advantages created by more traditional resources.</a:t>
            </a:r>
          </a:p>
          <a:p>
            <a:r>
              <a:rPr lang="en-US" dirty="0"/>
              <a:t>Firms analyzing their internal organization should use a global mind-set to do so.</a:t>
            </a:r>
          </a:p>
          <a:p>
            <a:pPr lvl="1"/>
            <a:r>
              <a:rPr lang="en-US" dirty="0"/>
              <a:t>A </a:t>
            </a:r>
            <a:r>
              <a:rPr lang="en-US" b="1" dirty="0"/>
              <a:t>global mind-set </a:t>
            </a:r>
            <a:r>
              <a:rPr lang="en-US" dirty="0"/>
              <a:t>is the ability to analyze, understand, and manage an internal organization in ways that are not dependent on the assumptions of a single country, culture, or context.</a:t>
            </a:r>
          </a:p>
          <a:p>
            <a:r>
              <a:rPr lang="en-US" dirty="0"/>
              <a:t>Analyzing the firm’s internal organization requires that evaluators understand how to leverage the firm’s unique bundle of resources and capabilities.</a:t>
            </a:r>
          </a:p>
        </p:txBody>
      </p:sp>
    </p:spTree>
    <p:extLst>
      <p:ext uri="{BB962C8B-B14F-4D97-AF65-F5344CB8AC3E}">
        <p14:creationId xmlns:p14="http://schemas.microsoft.com/office/powerpoint/2010/main" val="130379171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9195" y="80683"/>
            <a:ext cx="10972797" cy="1041120"/>
          </a:xfrm>
        </p:spPr>
        <p:txBody>
          <a:bodyPr/>
          <a:lstStyle/>
          <a:p>
            <a:r>
              <a:rPr lang="en-US" sz="2800" dirty="0">
                <a:solidFill>
                  <a:schemeClr val="bg1"/>
                </a:solidFill>
              </a:rPr>
              <a:t>Components of an Internal Analysis</a:t>
            </a:r>
          </a:p>
        </p:txBody>
      </p:sp>
      <p:pic>
        <p:nvPicPr>
          <p:cNvPr id="5" name="Picture Placeholder 4" descr="A figure illustrates the relationships between the components of an internal analysis. The components are represented in boxes. Ascending from left to right, the following is shown: Resources, which can be tangible or intangible, lead to Capabilities, which lead to Core Competencies, which lead to Competitive Advantage, which lead to Strategic Competitiveness.&#10;&#10;Between the boxes for Core Competencies and Competitive Advantage is an oval labeled Discovering Core Competencies. A line extends from the bottom-left of the oval to another oval below labeled Four Criteria of Sustainable Advantages. A line extends from the bottom-center of this oval to a rectangle below that lists the four criteria of sustainable advantages: Valuable, Rare, Costly to Imitate, and Non substitutable. Another line extends from the bottom-right of the oval labeled Discovering Core Competencies to another oval labeled Value Chain Analysis. A line extends from the bottom-center of this oval to a rectangle below that is labeled Outsource." title="Figure 3.1 – Components of an Internal Analysi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907954" y="1564347"/>
            <a:ext cx="7955280" cy="4502688"/>
          </a:xfrm>
        </p:spPr>
      </p:pic>
    </p:spTree>
    <p:extLst>
      <p:ext uri="{BB962C8B-B14F-4D97-AF65-F5344CB8AC3E}">
        <p14:creationId xmlns:p14="http://schemas.microsoft.com/office/powerpoint/2010/main" val="202423305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0C051-7E24-9D09-6234-BD61B9494C59}"/>
              </a:ext>
            </a:extLst>
          </p:cNvPr>
          <p:cNvSpPr>
            <a:spLocks noGrp="1"/>
          </p:cNvSpPr>
          <p:nvPr>
            <p:ph type="title"/>
          </p:nvPr>
        </p:nvSpPr>
        <p:spPr>
          <a:xfrm>
            <a:off x="3071813" y="0"/>
            <a:ext cx="5843587" cy="1325563"/>
          </a:xfrm>
        </p:spPr>
        <p:txBody>
          <a:bodyPr>
            <a:normAutofit/>
          </a:bodyPr>
          <a:lstStyle/>
          <a:p>
            <a:pPr algn="ctr"/>
            <a:r>
              <a:rPr lang="en-GB" b="1" dirty="0">
                <a:solidFill>
                  <a:schemeClr val="bg1"/>
                </a:solidFill>
              </a:rPr>
              <a:t>Quick think – 5 mins</a:t>
            </a:r>
          </a:p>
        </p:txBody>
      </p:sp>
      <p:sp>
        <p:nvSpPr>
          <p:cNvPr id="3" name="Content Placeholder 2">
            <a:extLst>
              <a:ext uri="{FF2B5EF4-FFF2-40B4-BE49-F238E27FC236}">
                <a16:creationId xmlns:a16="http://schemas.microsoft.com/office/drawing/2014/main" id="{D167CC26-5C7B-7E4E-39D1-345EF124B606}"/>
              </a:ext>
            </a:extLst>
          </p:cNvPr>
          <p:cNvSpPr>
            <a:spLocks noGrp="1"/>
          </p:cNvSpPr>
          <p:nvPr>
            <p:ph idx="1"/>
          </p:nvPr>
        </p:nvSpPr>
        <p:spPr/>
        <p:txBody>
          <a:bodyPr>
            <a:normAutofit/>
          </a:bodyPr>
          <a:lstStyle/>
          <a:p>
            <a:pPr algn="just">
              <a:lnSpc>
                <a:spcPct val="107000"/>
              </a:lnSpc>
              <a:spcAft>
                <a:spcPts val="800"/>
              </a:spcAft>
            </a:pPr>
            <a:r>
              <a:rPr lang="en-GB" sz="3200" dirty="0">
                <a:solidFill>
                  <a:srgbClr val="231F1F"/>
                </a:solidFill>
              </a:rPr>
              <a:t>Ask students to name a firm and one internal strength they think drives its success (e.g., Apple’s innovation). Share with class.</a:t>
            </a:r>
          </a:p>
          <a:p>
            <a:pPr marL="0" indent="0">
              <a:buNone/>
            </a:pPr>
            <a:endParaRPr lang="en-GB" sz="4800" dirty="0"/>
          </a:p>
        </p:txBody>
      </p:sp>
    </p:spTree>
    <p:extLst>
      <p:ext uri="{BB962C8B-B14F-4D97-AF65-F5344CB8AC3E}">
        <p14:creationId xmlns:p14="http://schemas.microsoft.com/office/powerpoint/2010/main" val="181637701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4801" y="188259"/>
            <a:ext cx="10972799" cy="1041120"/>
          </a:xfrm>
        </p:spPr>
        <p:txBody>
          <a:bodyPr/>
          <a:lstStyle/>
          <a:p>
            <a:r>
              <a:rPr lang="en-US" dirty="0">
                <a:solidFill>
                  <a:schemeClr val="bg1"/>
                </a:solidFill>
              </a:rPr>
              <a:t>Creating Value</a:t>
            </a:r>
            <a:endParaRPr lang="en-US" sz="600" dirty="0">
              <a:solidFill>
                <a:schemeClr val="bg1"/>
              </a:solidFill>
            </a:endParaRPr>
          </a:p>
        </p:txBody>
      </p:sp>
      <p:sp>
        <p:nvSpPr>
          <p:cNvPr id="5" name="Text Placeholder 4"/>
          <p:cNvSpPr>
            <a:spLocks noGrp="1"/>
          </p:cNvSpPr>
          <p:nvPr>
            <p:ph type="body" sz="quarter" idx="10"/>
          </p:nvPr>
        </p:nvSpPr>
        <p:spPr>
          <a:xfrm>
            <a:off x="609600" y="1648947"/>
            <a:ext cx="10972800" cy="4657725"/>
          </a:xfrm>
        </p:spPr>
        <p:txBody>
          <a:bodyPr>
            <a:normAutofit/>
          </a:bodyPr>
          <a:lstStyle/>
          <a:p>
            <a:r>
              <a:rPr lang="en-US" sz="2400" b="1" dirty="0"/>
              <a:t>Value</a:t>
            </a:r>
            <a:r>
              <a:rPr lang="en-US" sz="2400" dirty="0"/>
              <a:t> is measured by a product’s performance characteristics and by its attributes for which customers are willing to pay.</a:t>
            </a:r>
          </a:p>
          <a:p>
            <a:r>
              <a:rPr lang="en-US" sz="2400" dirty="0"/>
              <a:t>Firms create value by innovatively building and leveraging their resources to form capabilities and core competencies.</a:t>
            </a:r>
          </a:p>
          <a:p>
            <a:r>
              <a:rPr lang="en-US" sz="2400" dirty="0"/>
              <a:t>Ultimately, creating value for customers is the source of above-average returns for a firm.</a:t>
            </a:r>
          </a:p>
          <a:p>
            <a:r>
              <a:rPr lang="en-US" sz="2400" dirty="0"/>
              <a:t>What the firm intends regarding value creation affects its choice of business-level strategy and its organizational structure.</a:t>
            </a:r>
          </a:p>
          <a:p>
            <a:r>
              <a:rPr lang="en-US" sz="2400" dirty="0"/>
              <a:t>Core competencies, in combination with product-market positions, are the firm’s most important sources of competitive advantage.</a:t>
            </a:r>
          </a:p>
          <a:p>
            <a:pPr lvl="1"/>
            <a:r>
              <a:rPr lang="en-US" sz="2000" dirty="0"/>
              <a:t>A firm’s core competencies, integrated with an understanding of the results of studying the conditions in the external environment, should drive the selection of strategies.</a:t>
            </a:r>
          </a:p>
        </p:txBody>
      </p:sp>
    </p:spTree>
    <p:extLst>
      <p:ext uri="{BB962C8B-B14F-4D97-AF65-F5344CB8AC3E}">
        <p14:creationId xmlns:p14="http://schemas.microsoft.com/office/powerpoint/2010/main" val="153108570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9954" y="89647"/>
            <a:ext cx="10972799" cy="1041120"/>
          </a:xfrm>
        </p:spPr>
        <p:txBody>
          <a:bodyPr>
            <a:normAutofit fontScale="90000"/>
          </a:bodyPr>
          <a:lstStyle/>
          <a:p>
            <a:r>
              <a:rPr lang="en-US" dirty="0">
                <a:solidFill>
                  <a:schemeClr val="bg1"/>
                </a:solidFill>
              </a:rPr>
              <a:t>The Challenge of Analyzing </a:t>
            </a:r>
            <a:br>
              <a:rPr lang="en-US" dirty="0">
                <a:solidFill>
                  <a:schemeClr val="bg1"/>
                </a:solidFill>
              </a:rPr>
            </a:br>
            <a:r>
              <a:rPr lang="en-US" dirty="0">
                <a:solidFill>
                  <a:schemeClr val="bg1"/>
                </a:solidFill>
              </a:rPr>
              <a:t>the Internal Organization</a:t>
            </a:r>
            <a:endParaRPr lang="en-US" sz="100" dirty="0">
              <a:solidFill>
                <a:schemeClr val="bg1"/>
              </a:solidFill>
            </a:endParaRPr>
          </a:p>
        </p:txBody>
      </p:sp>
      <p:sp>
        <p:nvSpPr>
          <p:cNvPr id="5" name="Text Placeholder 4"/>
          <p:cNvSpPr>
            <a:spLocks noGrp="1"/>
          </p:cNvSpPr>
          <p:nvPr>
            <p:ph type="body" sz="quarter" idx="10"/>
          </p:nvPr>
        </p:nvSpPr>
        <p:spPr>
          <a:xfrm>
            <a:off x="329784" y="1514007"/>
            <a:ext cx="11566381" cy="5081665"/>
          </a:xfrm>
        </p:spPr>
        <p:txBody>
          <a:bodyPr>
            <a:normAutofit fontScale="92500" lnSpcReduction="10000"/>
          </a:bodyPr>
          <a:lstStyle/>
          <a:p>
            <a:r>
              <a:rPr lang="en-US" sz="2400" dirty="0"/>
              <a:t>The strategic decisions managers make about the internal organization:</a:t>
            </a:r>
          </a:p>
          <a:p>
            <a:pPr lvl="1"/>
            <a:r>
              <a:rPr lang="en-US" sz="2000" dirty="0"/>
              <a:t>Are non</a:t>
            </a:r>
            <a:r>
              <a:rPr lang="en-US" sz="2000" spc="-1000" dirty="0"/>
              <a:t> </a:t>
            </a:r>
            <a:r>
              <a:rPr lang="en-US" sz="2000" dirty="0"/>
              <a:t>routine</a:t>
            </a:r>
          </a:p>
          <a:p>
            <a:pPr lvl="1"/>
            <a:r>
              <a:rPr lang="en-US" sz="2000" dirty="0"/>
              <a:t>Have ethical implications</a:t>
            </a:r>
          </a:p>
          <a:p>
            <a:pPr lvl="1"/>
            <a:r>
              <a:rPr lang="en-US" sz="2000" dirty="0"/>
              <a:t>Significantly influence the firm’s ability to earn above-average returns</a:t>
            </a:r>
          </a:p>
          <a:p>
            <a:r>
              <a:rPr lang="en-US" sz="2400" dirty="0"/>
              <a:t>Making decisions regarding the firm’s assets:</a:t>
            </a:r>
          </a:p>
          <a:p>
            <a:pPr lvl="1"/>
            <a:r>
              <a:rPr lang="en-US" sz="2000" dirty="0"/>
              <a:t>Involves identifying, developing, deploying, and protecting resources, capabilities, and core competencies</a:t>
            </a:r>
          </a:p>
          <a:p>
            <a:pPr lvl="1"/>
            <a:r>
              <a:rPr lang="en-US" sz="2000" dirty="0"/>
              <a:t>Is challenging and difficult</a:t>
            </a:r>
          </a:p>
          <a:p>
            <a:pPr lvl="1"/>
            <a:r>
              <a:rPr lang="en-US" sz="2000" dirty="0"/>
              <a:t>Is increasingly internationalized</a:t>
            </a:r>
          </a:p>
          <a:p>
            <a:r>
              <a:rPr lang="en-US" sz="2400" dirty="0"/>
              <a:t>A firm can improve by studying its mistakes.</a:t>
            </a:r>
          </a:p>
          <a:p>
            <a:pPr lvl="1"/>
            <a:r>
              <a:rPr lang="en-US" sz="2000" dirty="0"/>
              <a:t>The learning generated by making and correcting mistakes can be important in the creation of new capabilities and core competencies.</a:t>
            </a:r>
          </a:p>
          <a:p>
            <a:r>
              <a:rPr lang="en-US" sz="2400" dirty="0"/>
              <a:t>Three conditions affect managers as they analyze the internal organization and make decisions about resources:</a:t>
            </a:r>
          </a:p>
          <a:p>
            <a:pPr marL="857250" lvl="1" indent="-400050">
              <a:buFont typeface="+mj-lt"/>
              <a:buAutoNum type="arabicPeriod"/>
            </a:pPr>
            <a:r>
              <a:rPr lang="en-US" sz="2000" dirty="0"/>
              <a:t>Uncertainty</a:t>
            </a:r>
          </a:p>
          <a:p>
            <a:pPr marL="857250" lvl="1" indent="-400050">
              <a:buFont typeface="+mj-lt"/>
              <a:buAutoNum type="arabicPeriod"/>
            </a:pPr>
            <a:r>
              <a:rPr lang="en-US" sz="2000" dirty="0"/>
              <a:t>Complexity</a:t>
            </a:r>
          </a:p>
          <a:p>
            <a:pPr marL="857250" lvl="1" indent="-400050">
              <a:buFont typeface="+mj-lt"/>
              <a:buAutoNum type="arabicPeriod"/>
            </a:pPr>
            <a:r>
              <a:rPr lang="en-US" sz="2000" dirty="0"/>
              <a:t>Intra</a:t>
            </a:r>
            <a:r>
              <a:rPr lang="en-US" sz="2000" spc="-1000" dirty="0"/>
              <a:t> </a:t>
            </a:r>
            <a:r>
              <a:rPr lang="en-US" sz="2000" dirty="0"/>
              <a:t>organizational conflict</a:t>
            </a:r>
          </a:p>
          <a:p>
            <a:pPr lvl="1"/>
            <a:endParaRPr lang="en-US" sz="2000" dirty="0"/>
          </a:p>
        </p:txBody>
      </p:sp>
    </p:spTree>
    <p:extLst>
      <p:ext uri="{BB962C8B-B14F-4D97-AF65-F5344CB8AC3E}">
        <p14:creationId xmlns:p14="http://schemas.microsoft.com/office/powerpoint/2010/main" val="21463743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9956" y="0"/>
            <a:ext cx="10972797" cy="1041120"/>
          </a:xfrm>
        </p:spPr>
        <p:txBody>
          <a:bodyPr>
            <a:normAutofit/>
          </a:bodyPr>
          <a:lstStyle/>
          <a:p>
            <a:r>
              <a:rPr lang="en-US" sz="2400" dirty="0">
                <a:solidFill>
                  <a:schemeClr val="bg1"/>
                </a:solidFill>
              </a:rPr>
              <a:t>Conditions Affecting Managerial Decisions about </a:t>
            </a:r>
            <a:br>
              <a:rPr lang="en-US" sz="2400" dirty="0">
                <a:solidFill>
                  <a:schemeClr val="bg1"/>
                </a:solidFill>
              </a:rPr>
            </a:br>
            <a:r>
              <a:rPr lang="en-US" sz="2400" dirty="0">
                <a:solidFill>
                  <a:schemeClr val="bg1"/>
                </a:solidFill>
              </a:rPr>
              <a:t>Resources, Capabilities, and Core Competencies</a:t>
            </a:r>
          </a:p>
        </p:txBody>
      </p:sp>
      <p:pic>
        <p:nvPicPr>
          <p:cNvPr id="5" name="Picture Placeholder 4" descr="A figure gives an overview of the three conditions—uncertainty, complexity, and intra organizational conflicts—that affect managers as they analyze the internal organization and make decisions about resources.&#10;&#10;Uncertainty exists about the characteristics of the firm's general and industry environments and customers' needs.&#10;&#10;Complexity results from the interrelationships among conditions shaping a firm.&#10;&#10;Intra organizational conflicts may exist among managers making decisions as well as among those affected by the decisions." title="Figure 3.2 – Conditions Affecting Managerial Decisions about Resources, Capabilities, and Core Competenc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121899" y="1809958"/>
            <a:ext cx="10370854" cy="3781905"/>
          </a:xfrm>
        </p:spPr>
      </p:pic>
    </p:spTree>
    <p:extLst>
      <p:ext uri="{BB962C8B-B14F-4D97-AF65-F5344CB8AC3E}">
        <p14:creationId xmlns:p14="http://schemas.microsoft.com/office/powerpoint/2010/main" val="336804389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8236" y="80682"/>
            <a:ext cx="10972799" cy="1041120"/>
          </a:xfrm>
        </p:spPr>
        <p:txBody>
          <a:bodyPr>
            <a:normAutofit fontScale="90000"/>
          </a:bodyPr>
          <a:lstStyle/>
          <a:p>
            <a:r>
              <a:rPr lang="en-US" dirty="0">
                <a:solidFill>
                  <a:schemeClr val="bg1"/>
                </a:solidFill>
              </a:rPr>
              <a:t>The Challenge of Analyzing </a:t>
            </a:r>
            <a:br>
              <a:rPr lang="en-US" dirty="0">
                <a:solidFill>
                  <a:schemeClr val="bg1"/>
                </a:solidFill>
              </a:rPr>
            </a:br>
            <a:r>
              <a:rPr lang="en-US" dirty="0">
                <a:solidFill>
                  <a:schemeClr val="bg1"/>
                </a:solidFill>
              </a:rPr>
              <a:t>the Internal Organization</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In making decisions affected by these three conditions, judgment is required.</a:t>
            </a:r>
          </a:p>
          <a:p>
            <a:pPr lvl="1"/>
            <a:r>
              <a:rPr lang="en-US" i="1" dirty="0"/>
              <a:t>Judgment</a:t>
            </a:r>
            <a:r>
              <a:rPr lang="en-US" dirty="0"/>
              <a:t> is the capability of making successful decisions when no obviously correct model or rule is available or when relevant data are unreliable or incomplete.</a:t>
            </a:r>
          </a:p>
          <a:p>
            <a:pPr lvl="1"/>
            <a:r>
              <a:rPr lang="en-US" dirty="0"/>
              <a:t>When exercising judgment, decision makers:</a:t>
            </a:r>
          </a:p>
          <a:p>
            <a:pPr lvl="2"/>
            <a:r>
              <a:rPr lang="en-US" dirty="0"/>
              <a:t>Must be aware of possible cognitive biases, such as overconfidence</a:t>
            </a:r>
          </a:p>
          <a:p>
            <a:pPr lvl="2"/>
            <a:r>
              <a:rPr lang="en-US" dirty="0"/>
              <a:t>Often take intelligent risks</a:t>
            </a:r>
          </a:p>
          <a:p>
            <a:r>
              <a:rPr lang="en-US" i="1" dirty="0"/>
              <a:t>Strategic leaders </a:t>
            </a:r>
            <a:r>
              <a:rPr lang="en-US" dirty="0"/>
              <a:t>are individuals with an ability to examine the firm’s resources, capabilities, and core competencies and make effective choices about their use.</a:t>
            </a:r>
            <a:endParaRPr lang="en-US" sz="700" dirty="0"/>
          </a:p>
        </p:txBody>
      </p:sp>
    </p:spTree>
    <p:extLst>
      <p:ext uri="{BB962C8B-B14F-4D97-AF65-F5344CB8AC3E}">
        <p14:creationId xmlns:p14="http://schemas.microsoft.com/office/powerpoint/2010/main" val="2529262414"/>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332E0-47B5-E62D-FC28-044E8FB67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F5DC5A-7FBD-2513-64D4-F8A975CF1C81}"/>
              </a:ext>
            </a:extLst>
          </p:cNvPr>
          <p:cNvSpPr>
            <a:spLocks noGrp="1"/>
          </p:cNvSpPr>
          <p:nvPr>
            <p:ph type="title"/>
          </p:nvPr>
        </p:nvSpPr>
        <p:spPr>
          <a:xfrm>
            <a:off x="3071813" y="0"/>
            <a:ext cx="5843587" cy="1325563"/>
          </a:xfrm>
        </p:spPr>
        <p:txBody>
          <a:bodyPr>
            <a:normAutofit/>
          </a:bodyPr>
          <a:lstStyle/>
          <a:p>
            <a:pPr algn="ctr"/>
            <a:r>
              <a:rPr lang="en-GB" b="1" dirty="0">
                <a:solidFill>
                  <a:schemeClr val="bg1"/>
                </a:solidFill>
              </a:rPr>
              <a:t>Value debate – 10 mins</a:t>
            </a:r>
          </a:p>
        </p:txBody>
      </p:sp>
      <p:sp>
        <p:nvSpPr>
          <p:cNvPr id="3" name="Content Placeholder 2">
            <a:extLst>
              <a:ext uri="{FF2B5EF4-FFF2-40B4-BE49-F238E27FC236}">
                <a16:creationId xmlns:a16="http://schemas.microsoft.com/office/drawing/2014/main" id="{A84E5055-2359-4EEC-72D7-E8415FA092FA}"/>
              </a:ext>
            </a:extLst>
          </p:cNvPr>
          <p:cNvSpPr>
            <a:spLocks noGrp="1"/>
          </p:cNvSpPr>
          <p:nvPr>
            <p:ph idx="1"/>
          </p:nvPr>
        </p:nvSpPr>
        <p:spPr/>
        <p:txBody>
          <a:bodyPr>
            <a:normAutofit/>
          </a:bodyPr>
          <a:lstStyle/>
          <a:p>
            <a:pPr algn="just">
              <a:lnSpc>
                <a:spcPct val="107000"/>
              </a:lnSpc>
              <a:spcAft>
                <a:spcPts val="800"/>
              </a:spcAft>
            </a:pPr>
            <a:r>
              <a:rPr lang="en-GB" sz="3200" dirty="0">
                <a:solidFill>
                  <a:srgbClr val="231F1F"/>
                </a:solidFill>
              </a:rPr>
              <a:t>In pairs, discuss: “Is value more about low cost or differentiation?” Present one argument to the class..</a:t>
            </a:r>
          </a:p>
          <a:p>
            <a:pPr marL="0" indent="0">
              <a:buNone/>
            </a:pPr>
            <a:endParaRPr lang="en-GB" sz="4800" dirty="0"/>
          </a:p>
        </p:txBody>
      </p:sp>
    </p:spTree>
    <p:extLst>
      <p:ext uri="{BB962C8B-B14F-4D97-AF65-F5344CB8AC3E}">
        <p14:creationId xmlns:p14="http://schemas.microsoft.com/office/powerpoint/2010/main" val="185665994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80683"/>
            <a:ext cx="10972799" cy="1041120"/>
          </a:xfrm>
        </p:spPr>
        <p:txBody>
          <a:bodyPr>
            <a:normAutofit fontScale="90000"/>
          </a:bodyPr>
          <a:lstStyle/>
          <a:p>
            <a:r>
              <a:rPr lang="en-US" dirty="0">
                <a:solidFill>
                  <a:schemeClr val="bg1"/>
                </a:solidFill>
              </a:rPr>
              <a:t>Resources, Capabilities, </a:t>
            </a:r>
            <a:br>
              <a:rPr lang="en-US" dirty="0">
                <a:solidFill>
                  <a:schemeClr val="bg1"/>
                </a:solidFill>
              </a:rPr>
            </a:br>
            <a:r>
              <a:rPr lang="en-US" dirty="0">
                <a:solidFill>
                  <a:schemeClr val="bg1"/>
                </a:solidFill>
              </a:rPr>
              <a:t>and Core Competencies</a:t>
            </a:r>
            <a:endParaRPr lang="en-US" sz="2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The foundation of competitive advantage are:</a:t>
            </a:r>
          </a:p>
          <a:p>
            <a:pPr lvl="1"/>
            <a:r>
              <a:rPr lang="en-US" sz="2800" dirty="0"/>
              <a:t>Resources</a:t>
            </a:r>
          </a:p>
          <a:p>
            <a:pPr lvl="1"/>
            <a:r>
              <a:rPr lang="en-US" sz="2800" dirty="0"/>
              <a:t>Capabilities </a:t>
            </a:r>
          </a:p>
          <a:p>
            <a:pPr lvl="1"/>
            <a:r>
              <a:rPr lang="en-US" sz="2800" dirty="0"/>
              <a:t>Core competencies</a:t>
            </a:r>
          </a:p>
          <a:p>
            <a:pPr marL="342900" lvl="1" indent="-342900"/>
            <a:r>
              <a:rPr lang="en-US" sz="3200" dirty="0"/>
              <a:t>Resources are bundled to create organizational capabilities.</a:t>
            </a:r>
          </a:p>
          <a:p>
            <a:pPr marL="342900" lvl="1" indent="-342900"/>
            <a:r>
              <a:rPr lang="en-US" sz="3200" dirty="0"/>
              <a:t>In turn, capabilities are the source of a firm’s core competencies, which are the basis of establishing competitive advantages.</a:t>
            </a:r>
          </a:p>
        </p:txBody>
      </p:sp>
    </p:spTree>
    <p:extLst>
      <p:ext uri="{BB962C8B-B14F-4D97-AF65-F5344CB8AC3E}">
        <p14:creationId xmlns:p14="http://schemas.microsoft.com/office/powerpoint/2010/main" val="2630325885"/>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0990" y="152401"/>
            <a:ext cx="10972799" cy="1041120"/>
          </a:xfrm>
        </p:spPr>
        <p:txBody>
          <a:bodyPr/>
          <a:lstStyle/>
          <a:p>
            <a:r>
              <a:rPr lang="en-US" dirty="0">
                <a:solidFill>
                  <a:schemeClr val="bg1"/>
                </a:solidFill>
              </a:rPr>
              <a:t>Resources</a:t>
            </a:r>
            <a:endParaRPr lang="en-US" sz="100" dirty="0">
              <a:solidFill>
                <a:schemeClr val="bg1"/>
              </a:solidFill>
            </a:endParaRPr>
          </a:p>
        </p:txBody>
      </p:sp>
      <p:sp>
        <p:nvSpPr>
          <p:cNvPr id="5" name="Text Placeholder 4"/>
          <p:cNvSpPr>
            <a:spLocks noGrp="1"/>
          </p:cNvSpPr>
          <p:nvPr>
            <p:ph type="body" sz="quarter" idx="10"/>
          </p:nvPr>
        </p:nvSpPr>
        <p:spPr>
          <a:xfrm>
            <a:off x="510990" y="1565743"/>
            <a:ext cx="11291888" cy="5292257"/>
          </a:xfrm>
        </p:spPr>
        <p:txBody>
          <a:bodyPr>
            <a:normAutofit/>
          </a:bodyPr>
          <a:lstStyle/>
          <a:p>
            <a:r>
              <a:rPr lang="en-US" sz="2400" dirty="0"/>
              <a:t>Broad in scope, resources cover a spectrum of individual, social, and organizational phenomena.</a:t>
            </a:r>
          </a:p>
          <a:p>
            <a:r>
              <a:rPr lang="en-US" sz="2400" dirty="0"/>
              <a:t>By themselves, resources do not allow firms to create value for customers as the foundation for earning above-average returns.</a:t>
            </a:r>
          </a:p>
          <a:p>
            <a:r>
              <a:rPr lang="en-US" sz="2400" dirty="0"/>
              <a:t>Some of a firm’s resources are tangible, while others are intangible.</a:t>
            </a:r>
          </a:p>
          <a:p>
            <a:pPr lvl="1"/>
            <a:r>
              <a:rPr lang="en-US" sz="2000" b="1" dirty="0"/>
              <a:t>Tangible resources </a:t>
            </a:r>
            <a:r>
              <a:rPr lang="en-US" sz="2000" dirty="0"/>
              <a:t>are assets that can be observed and quantified.</a:t>
            </a:r>
          </a:p>
          <a:p>
            <a:pPr lvl="2"/>
            <a:r>
              <a:rPr lang="en-US" b="1" dirty="0"/>
              <a:t>Examples:</a:t>
            </a:r>
            <a:r>
              <a:rPr lang="en-US" dirty="0"/>
              <a:t> Production equipment, manufacturing facilities, distribution centers, and formal reporting structures</a:t>
            </a:r>
          </a:p>
          <a:p>
            <a:pPr lvl="2"/>
            <a:r>
              <a:rPr lang="en-US" dirty="0"/>
              <a:t>Four primary categories of tangible resources are:</a:t>
            </a:r>
          </a:p>
          <a:p>
            <a:pPr marL="1657350" lvl="3" indent="-285750">
              <a:buFont typeface="+mj-lt"/>
              <a:buAutoNum type="arabicPeriod"/>
            </a:pPr>
            <a:r>
              <a:rPr lang="en-US" sz="2000" dirty="0"/>
              <a:t>Financial</a:t>
            </a:r>
          </a:p>
          <a:p>
            <a:pPr marL="1657350" lvl="3" indent="-285750">
              <a:buFont typeface="+mj-lt"/>
              <a:buAutoNum type="arabicPeriod"/>
            </a:pPr>
            <a:r>
              <a:rPr lang="en-US" sz="2000" dirty="0"/>
              <a:t>Organizational</a:t>
            </a:r>
          </a:p>
          <a:p>
            <a:pPr marL="1657350" lvl="3" indent="-285750">
              <a:buFont typeface="+mj-lt"/>
              <a:buAutoNum type="arabicPeriod"/>
            </a:pPr>
            <a:r>
              <a:rPr lang="en-US" sz="2000" dirty="0"/>
              <a:t>Physical</a:t>
            </a:r>
          </a:p>
          <a:p>
            <a:pPr marL="1657350" lvl="3" indent="-285750">
              <a:buFont typeface="+mj-lt"/>
              <a:buAutoNum type="arabicPeriod"/>
            </a:pPr>
            <a:r>
              <a:rPr lang="en-US" sz="2000" dirty="0"/>
              <a:t>Technological</a:t>
            </a:r>
          </a:p>
        </p:txBody>
      </p:sp>
    </p:spTree>
    <p:extLst>
      <p:ext uri="{BB962C8B-B14F-4D97-AF65-F5344CB8AC3E}">
        <p14:creationId xmlns:p14="http://schemas.microsoft.com/office/powerpoint/2010/main" val="3796438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70330"/>
            <a:ext cx="10972797" cy="1041120"/>
          </a:xfrm>
        </p:spPr>
        <p:txBody>
          <a:bodyPr/>
          <a:lstStyle/>
          <a:p>
            <a:r>
              <a:rPr lang="en-US" sz="2800" dirty="0">
                <a:solidFill>
                  <a:schemeClr val="bg1"/>
                </a:solidFill>
              </a:rPr>
              <a:t>Table 3.1  - </a:t>
            </a:r>
            <a:r>
              <a:rPr lang="en-US" sz="2800" b="0" dirty="0">
                <a:solidFill>
                  <a:schemeClr val="bg1"/>
                </a:solidFill>
              </a:rPr>
              <a:t>Tangible Resources</a:t>
            </a:r>
          </a:p>
        </p:txBody>
      </p:sp>
      <p:graphicFrame>
        <p:nvGraphicFramePr>
          <p:cNvPr id="2" name="Table Placeholder 1" descr="A table lists the four primary categories of tangible resources, along with examples for each category." title="Table 3.1 – Tangible Resources"/>
          <p:cNvGraphicFramePr>
            <a:graphicFrameLocks noGrp="1"/>
          </p:cNvGraphicFramePr>
          <p:nvPr>
            <p:ph type="tbl" sz="quarter" idx="10"/>
          </p:nvPr>
        </p:nvGraphicFramePr>
        <p:xfrm>
          <a:off x="1981200" y="1600200"/>
          <a:ext cx="8229600" cy="3228340"/>
        </p:xfrm>
        <a:graphic>
          <a:graphicData uri="http://schemas.openxmlformats.org/drawingml/2006/table">
            <a:tbl>
              <a:tblPr firstRow="1" bandRow="1">
                <a:tableStyleId>{5C22544A-7EE6-4342-B048-85BDC9FD1C3A}</a:tableStyleId>
              </a:tblPr>
              <a:tblGrid>
                <a:gridCol w="2895600">
                  <a:extLst>
                    <a:ext uri="{9D8B030D-6E8A-4147-A177-3AD203B41FA5}">
                      <a16:colId xmlns:a16="http://schemas.microsoft.com/office/drawing/2014/main" val="20000"/>
                    </a:ext>
                  </a:extLst>
                </a:gridCol>
                <a:gridCol w="5334000">
                  <a:extLst>
                    <a:ext uri="{9D8B030D-6E8A-4147-A177-3AD203B41FA5}">
                      <a16:colId xmlns:a16="http://schemas.microsoft.com/office/drawing/2014/main" val="20001"/>
                    </a:ext>
                  </a:extLst>
                </a:gridCol>
              </a:tblGrid>
              <a:tr h="370840">
                <a:tc>
                  <a:txBody>
                    <a:bodyPr/>
                    <a:lstStyle/>
                    <a:p>
                      <a:pPr>
                        <a:spcBef>
                          <a:spcPts val="300"/>
                        </a:spcBef>
                      </a:pPr>
                      <a:r>
                        <a:rPr lang="en-US" b="0" dirty="0">
                          <a:solidFill>
                            <a:schemeClr val="tx1"/>
                          </a:solidFill>
                        </a:rPr>
                        <a:t>Financial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CD2AB"/>
                    </a:solidFill>
                  </a:tcPr>
                </a:tc>
                <a:tc>
                  <a:txBody>
                    <a:bodyPr/>
                    <a:lstStyle/>
                    <a:p>
                      <a:pPr marL="228600" indent="-228600">
                        <a:spcBef>
                          <a:spcPts val="300"/>
                        </a:spcBef>
                        <a:buFont typeface="Arial" panose="020B0604020202020204" pitchFamily="34" charset="0"/>
                        <a:buChar char="•"/>
                      </a:pPr>
                      <a:r>
                        <a:rPr lang="en-US" b="0" dirty="0">
                          <a:solidFill>
                            <a:schemeClr val="tx1"/>
                          </a:solidFill>
                        </a:rPr>
                        <a:t>The firm’s capacity to borrow</a:t>
                      </a:r>
                    </a:p>
                    <a:p>
                      <a:pPr marL="228600" indent="-228600">
                        <a:spcBef>
                          <a:spcPts val="300"/>
                        </a:spcBef>
                        <a:buFont typeface="Arial" panose="020B0604020202020204" pitchFamily="34" charset="0"/>
                        <a:buChar char="•"/>
                      </a:pPr>
                      <a:r>
                        <a:rPr lang="en-US" b="0" dirty="0">
                          <a:solidFill>
                            <a:schemeClr val="tx1"/>
                          </a:solidFill>
                        </a:rPr>
                        <a:t>The firm’s ability to generate funds through internal operations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0"/>
                  </a:ext>
                </a:extLst>
              </a:tr>
              <a:tr h="370840">
                <a:tc>
                  <a:txBody>
                    <a:bodyPr/>
                    <a:lstStyle/>
                    <a:p>
                      <a:pPr>
                        <a:spcBef>
                          <a:spcPts val="300"/>
                        </a:spcBef>
                      </a:pPr>
                      <a:r>
                        <a:rPr lang="en-US" dirty="0"/>
                        <a:t>Organizational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tc>
                  <a:txBody>
                    <a:bodyPr/>
                    <a:lstStyle/>
                    <a:p>
                      <a:pPr marL="228600" indent="-228600">
                        <a:spcBef>
                          <a:spcPts val="300"/>
                        </a:spcBef>
                        <a:buFont typeface="Arial" panose="020B0604020202020204" pitchFamily="34" charset="0"/>
                        <a:buChar char="•"/>
                      </a:pPr>
                      <a:r>
                        <a:rPr lang="en-US" dirty="0"/>
                        <a:t>Formal reporting structures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1"/>
                  </a:ext>
                </a:extLst>
              </a:tr>
              <a:tr h="370840">
                <a:tc>
                  <a:txBody>
                    <a:bodyPr/>
                    <a:lstStyle/>
                    <a:p>
                      <a:pPr>
                        <a:spcBef>
                          <a:spcPts val="300"/>
                        </a:spcBef>
                      </a:pPr>
                      <a:r>
                        <a:rPr lang="en-US" dirty="0"/>
                        <a:t>Physical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tc>
                  <a:txBody>
                    <a:bodyPr/>
                    <a:lstStyle/>
                    <a:p>
                      <a:pPr marL="228600" indent="-228600">
                        <a:spcBef>
                          <a:spcPts val="300"/>
                        </a:spcBef>
                        <a:buFont typeface="Arial" panose="020B0604020202020204" pitchFamily="34" charset="0"/>
                        <a:buChar char="•"/>
                      </a:pPr>
                      <a:r>
                        <a:rPr lang="en-US" dirty="0"/>
                        <a:t>The sophistication of a firm’s plant and equipment and the attractiveness of its location</a:t>
                      </a:r>
                    </a:p>
                    <a:p>
                      <a:pPr marL="228600" indent="-228600">
                        <a:spcBef>
                          <a:spcPts val="300"/>
                        </a:spcBef>
                        <a:buFont typeface="Arial" panose="020B0604020202020204" pitchFamily="34" charset="0"/>
                        <a:buChar char="•"/>
                      </a:pPr>
                      <a:r>
                        <a:rPr lang="en-US" dirty="0"/>
                        <a:t>Distribution facilities</a:t>
                      </a:r>
                    </a:p>
                    <a:p>
                      <a:pPr marL="228600" indent="-228600">
                        <a:spcBef>
                          <a:spcPts val="300"/>
                        </a:spcBef>
                        <a:buFont typeface="Arial" panose="020B0604020202020204" pitchFamily="34" charset="0"/>
                        <a:buChar char="•"/>
                      </a:pPr>
                      <a:r>
                        <a:rPr lang="en-US" dirty="0"/>
                        <a:t>Product inventory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2"/>
                  </a:ext>
                </a:extLst>
              </a:tr>
              <a:tr h="370840">
                <a:tc>
                  <a:txBody>
                    <a:bodyPr/>
                    <a:lstStyle/>
                    <a:p>
                      <a:pPr>
                        <a:spcBef>
                          <a:spcPts val="300"/>
                        </a:spcBef>
                      </a:pPr>
                      <a:r>
                        <a:rPr lang="en-US" dirty="0"/>
                        <a:t>Technological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tc>
                  <a:txBody>
                    <a:bodyPr/>
                    <a:lstStyle/>
                    <a:p>
                      <a:pPr marL="228600" indent="-228600">
                        <a:spcBef>
                          <a:spcPts val="300"/>
                        </a:spcBef>
                        <a:buFont typeface="Arial" panose="020B0604020202020204" pitchFamily="34" charset="0"/>
                        <a:buChar char="•"/>
                      </a:pPr>
                      <a:r>
                        <a:rPr lang="en-US" dirty="0"/>
                        <a:t>Availability of technology-related resources such as copyrights, patents, trademarks, and trade secrets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3"/>
                  </a:ext>
                </a:extLst>
              </a:tr>
            </a:tbl>
          </a:graphicData>
        </a:graphic>
      </p:graphicFrame>
      <p:sp>
        <p:nvSpPr>
          <p:cNvPr id="5" name="Text Placeholder 4" descr="The source line for Table 3.1 is given." title="Table 3.1 Source Line"/>
          <p:cNvSpPr>
            <a:spLocks noGrp="1"/>
          </p:cNvSpPr>
          <p:nvPr>
            <p:ph type="body" sz="quarter" idx="11"/>
          </p:nvPr>
        </p:nvSpPr>
        <p:spPr>
          <a:xfrm>
            <a:off x="1981200" y="5102860"/>
            <a:ext cx="8229600" cy="1221740"/>
          </a:xfrm>
        </p:spPr>
        <p:txBody>
          <a:bodyPr/>
          <a:lstStyle/>
          <a:p>
            <a:r>
              <a:rPr lang="en-US" dirty="0"/>
              <a:t>Sources: Adapted from J. B. Barney, 19</a:t>
            </a:r>
            <a:r>
              <a:rPr lang="en-US" spc="-1000" dirty="0"/>
              <a:t> </a:t>
            </a:r>
            <a:r>
              <a:rPr lang="en-US" dirty="0"/>
              <a:t>91, Firm resources and sustained competitive advantage, </a:t>
            </a:r>
            <a:r>
              <a:rPr lang="en-US" i="1" dirty="0"/>
              <a:t>Journal of Management</a:t>
            </a:r>
            <a:r>
              <a:rPr lang="en-US" dirty="0"/>
              <a:t>, 17: 101; R. M. Grant, 19</a:t>
            </a:r>
            <a:r>
              <a:rPr lang="en-US" spc="-1000" dirty="0"/>
              <a:t> </a:t>
            </a:r>
            <a:r>
              <a:rPr lang="en-US" dirty="0"/>
              <a:t>91, </a:t>
            </a:r>
            <a:r>
              <a:rPr lang="en-US" i="1" dirty="0"/>
              <a:t>Contemporary Strategy Analysis</a:t>
            </a:r>
            <a:r>
              <a:rPr lang="en-US" dirty="0"/>
              <a:t>, Cambridge: U.K.: Blackwell Business, 100–102.</a:t>
            </a:r>
          </a:p>
        </p:txBody>
      </p:sp>
    </p:spTree>
    <p:extLst>
      <p:ext uri="{BB962C8B-B14F-4D97-AF65-F5344CB8AC3E}">
        <p14:creationId xmlns:p14="http://schemas.microsoft.com/office/powerpoint/2010/main" val="711020167"/>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39272" y="188259"/>
            <a:ext cx="10972799" cy="1041120"/>
          </a:xfrm>
        </p:spPr>
        <p:txBody>
          <a:bodyPr/>
          <a:lstStyle/>
          <a:p>
            <a:r>
              <a:rPr lang="en-US" dirty="0">
                <a:solidFill>
                  <a:schemeClr val="bg1"/>
                </a:solidFill>
              </a:rPr>
              <a:t>Resources</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lvl="1">
              <a:spcAft>
                <a:spcPts val="600"/>
              </a:spcAft>
            </a:pPr>
            <a:r>
              <a:rPr lang="en-US" sz="2800" b="1" dirty="0"/>
              <a:t>Intangible resources </a:t>
            </a:r>
            <a:r>
              <a:rPr lang="en-US" sz="2800" dirty="0"/>
              <a:t>are assets that are rooted deeply in the firm’s history, accumulate over time, and are relatively difficult for competitors to analyze and imitate.</a:t>
            </a:r>
          </a:p>
          <a:p>
            <a:pPr lvl="2">
              <a:spcAft>
                <a:spcPts val="600"/>
              </a:spcAft>
            </a:pPr>
            <a:r>
              <a:rPr lang="en-US" sz="2400" b="1" dirty="0"/>
              <a:t>Examples: </a:t>
            </a:r>
            <a:r>
              <a:rPr lang="en-US" sz="2400" dirty="0"/>
              <a:t>Knowledge, managerial capabilities, organizational routines, brand name, and organizational culture</a:t>
            </a:r>
          </a:p>
          <a:p>
            <a:pPr lvl="2">
              <a:spcAft>
                <a:spcPts val="600"/>
              </a:spcAft>
            </a:pPr>
            <a:r>
              <a:rPr lang="en-US" sz="2400" dirty="0"/>
              <a:t>Three primary categories of intangible resources are:</a:t>
            </a:r>
          </a:p>
          <a:p>
            <a:pPr marL="1657350" lvl="3" indent="-285750">
              <a:spcAft>
                <a:spcPts val="600"/>
              </a:spcAft>
              <a:buFont typeface="+mj-lt"/>
              <a:buAutoNum type="arabicPeriod"/>
            </a:pPr>
            <a:r>
              <a:rPr lang="en-US" sz="2000" dirty="0"/>
              <a:t>Human</a:t>
            </a:r>
          </a:p>
          <a:p>
            <a:pPr marL="1657350" lvl="3" indent="-285750">
              <a:spcAft>
                <a:spcPts val="600"/>
              </a:spcAft>
              <a:buFont typeface="+mj-lt"/>
              <a:buAutoNum type="arabicPeriod"/>
            </a:pPr>
            <a:r>
              <a:rPr lang="en-US" sz="2000" dirty="0"/>
              <a:t>Innovation</a:t>
            </a:r>
          </a:p>
          <a:p>
            <a:pPr marL="1657350" lvl="3" indent="-285750">
              <a:spcAft>
                <a:spcPts val="600"/>
              </a:spcAft>
              <a:buFont typeface="+mj-lt"/>
              <a:buAutoNum type="arabicPeriod"/>
            </a:pPr>
            <a:r>
              <a:rPr lang="en-US" sz="2000" dirty="0"/>
              <a:t>Reputational</a:t>
            </a:r>
          </a:p>
        </p:txBody>
      </p:sp>
    </p:spTree>
    <p:extLst>
      <p:ext uri="{BB962C8B-B14F-4D97-AF65-F5344CB8AC3E}">
        <p14:creationId xmlns:p14="http://schemas.microsoft.com/office/powerpoint/2010/main" val="28356744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04750"/>
            <a:ext cx="10972797" cy="1041120"/>
          </a:xfrm>
        </p:spPr>
        <p:txBody>
          <a:bodyPr/>
          <a:lstStyle/>
          <a:p>
            <a:r>
              <a:rPr lang="en-US" sz="2800" dirty="0">
                <a:solidFill>
                  <a:schemeClr val="bg1"/>
                </a:solidFill>
              </a:rPr>
              <a:t>Table 3.2  - Intangible Resources</a:t>
            </a:r>
          </a:p>
        </p:txBody>
      </p:sp>
      <p:graphicFrame>
        <p:nvGraphicFramePr>
          <p:cNvPr id="2" name="Table Placeholder 1" descr="A table lists the three primary categories of intangible resources, along with examples for each category." title="Table 3.2 – Intangible Resources"/>
          <p:cNvGraphicFramePr>
            <a:graphicFrameLocks noGrp="1"/>
          </p:cNvGraphicFramePr>
          <p:nvPr>
            <p:ph type="tbl" sz="quarter" idx="10"/>
          </p:nvPr>
        </p:nvGraphicFramePr>
        <p:xfrm>
          <a:off x="1981200" y="1524000"/>
          <a:ext cx="8229600" cy="3558540"/>
        </p:xfrm>
        <a:graphic>
          <a:graphicData uri="http://schemas.openxmlformats.org/drawingml/2006/table">
            <a:tbl>
              <a:tblPr firstRow="1" bandRow="1">
                <a:tableStyleId>{5C22544A-7EE6-4342-B048-85BDC9FD1C3A}</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370840">
                <a:tc>
                  <a:txBody>
                    <a:bodyPr/>
                    <a:lstStyle/>
                    <a:p>
                      <a:pPr>
                        <a:spcBef>
                          <a:spcPts val="300"/>
                        </a:spcBef>
                      </a:pPr>
                      <a:r>
                        <a:rPr lang="en-US" b="0" dirty="0">
                          <a:solidFill>
                            <a:schemeClr val="tx1"/>
                          </a:solidFill>
                        </a:rPr>
                        <a:t>Human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CD2AB"/>
                    </a:solidFill>
                  </a:tcPr>
                </a:tc>
                <a:tc>
                  <a:txBody>
                    <a:bodyPr/>
                    <a:lstStyle/>
                    <a:p>
                      <a:pPr marL="228600" indent="-228600">
                        <a:spcBef>
                          <a:spcPts val="300"/>
                        </a:spcBef>
                        <a:buFont typeface="Arial" panose="020B0604020202020204" pitchFamily="34" charset="0"/>
                        <a:buChar char="•"/>
                      </a:pPr>
                      <a:r>
                        <a:rPr lang="en-US" b="0" dirty="0">
                          <a:solidFill>
                            <a:schemeClr val="tx1"/>
                          </a:solidFill>
                        </a:rPr>
                        <a:t>Knowledge</a:t>
                      </a:r>
                    </a:p>
                    <a:p>
                      <a:pPr marL="228600" indent="-228600">
                        <a:spcBef>
                          <a:spcPts val="300"/>
                        </a:spcBef>
                        <a:buFont typeface="Arial" panose="020B0604020202020204" pitchFamily="34" charset="0"/>
                        <a:buChar char="•"/>
                      </a:pPr>
                      <a:r>
                        <a:rPr lang="en-US" b="0" dirty="0">
                          <a:solidFill>
                            <a:schemeClr val="tx1"/>
                          </a:solidFill>
                        </a:rPr>
                        <a:t>Trust</a:t>
                      </a:r>
                    </a:p>
                    <a:p>
                      <a:pPr marL="228600" indent="-228600">
                        <a:spcBef>
                          <a:spcPts val="300"/>
                        </a:spcBef>
                        <a:buFont typeface="Arial" panose="020B0604020202020204" pitchFamily="34" charset="0"/>
                        <a:buChar char="•"/>
                      </a:pPr>
                      <a:r>
                        <a:rPr lang="en-US" b="0" dirty="0">
                          <a:solidFill>
                            <a:schemeClr val="tx1"/>
                          </a:solidFill>
                        </a:rPr>
                        <a:t>Skills</a:t>
                      </a:r>
                    </a:p>
                    <a:p>
                      <a:pPr marL="228600" indent="-228600">
                        <a:spcBef>
                          <a:spcPts val="300"/>
                        </a:spcBef>
                        <a:buFont typeface="Arial" panose="020B0604020202020204" pitchFamily="34" charset="0"/>
                        <a:buChar char="•"/>
                      </a:pPr>
                      <a:r>
                        <a:rPr lang="en-US" b="0" dirty="0">
                          <a:solidFill>
                            <a:schemeClr val="tx1"/>
                          </a:solidFill>
                        </a:rPr>
                        <a:t>Abilities to collaborate with others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0"/>
                  </a:ext>
                </a:extLst>
              </a:tr>
              <a:tr h="370840">
                <a:tc>
                  <a:txBody>
                    <a:bodyPr/>
                    <a:lstStyle/>
                    <a:p>
                      <a:pPr>
                        <a:spcBef>
                          <a:spcPts val="300"/>
                        </a:spcBef>
                      </a:pPr>
                      <a:r>
                        <a:rPr lang="en-US" dirty="0"/>
                        <a:t>Innovation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tc>
                  <a:txBody>
                    <a:bodyPr/>
                    <a:lstStyle/>
                    <a:p>
                      <a:pPr marL="228600" indent="-228600">
                        <a:spcBef>
                          <a:spcPts val="300"/>
                        </a:spcBef>
                        <a:buFont typeface="Arial" panose="020B0604020202020204" pitchFamily="34" charset="0"/>
                        <a:buChar char="•"/>
                      </a:pPr>
                      <a:r>
                        <a:rPr lang="en-US" dirty="0"/>
                        <a:t>Ideas</a:t>
                      </a:r>
                    </a:p>
                    <a:p>
                      <a:pPr marL="228600" indent="-228600">
                        <a:spcBef>
                          <a:spcPts val="300"/>
                        </a:spcBef>
                        <a:buFont typeface="Arial" panose="020B0604020202020204" pitchFamily="34" charset="0"/>
                        <a:buChar char="•"/>
                      </a:pPr>
                      <a:r>
                        <a:rPr lang="en-US" dirty="0"/>
                        <a:t>Scientific capabilities</a:t>
                      </a:r>
                    </a:p>
                    <a:p>
                      <a:pPr marL="228600" indent="-228600">
                        <a:spcBef>
                          <a:spcPts val="300"/>
                        </a:spcBef>
                        <a:buFont typeface="Arial" panose="020B0604020202020204" pitchFamily="34" charset="0"/>
                        <a:buChar char="•"/>
                      </a:pPr>
                      <a:r>
                        <a:rPr lang="en-US" dirty="0"/>
                        <a:t>Capacity to innovate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1"/>
                  </a:ext>
                </a:extLst>
              </a:tr>
              <a:tr h="370840">
                <a:tc>
                  <a:txBody>
                    <a:bodyPr/>
                    <a:lstStyle/>
                    <a:p>
                      <a:pPr>
                        <a:spcBef>
                          <a:spcPts val="300"/>
                        </a:spcBef>
                      </a:pPr>
                      <a:r>
                        <a:rPr lang="en-US" dirty="0"/>
                        <a:t>Reputational</a:t>
                      </a:r>
                      <a:r>
                        <a:rPr lang="en-US" baseline="0" dirty="0"/>
                        <a:t> </a:t>
                      </a:r>
                      <a:r>
                        <a:rPr lang="en-US" dirty="0"/>
                        <a:t>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tc>
                  <a:txBody>
                    <a:bodyPr/>
                    <a:lstStyle/>
                    <a:p>
                      <a:pPr marL="228600" indent="-228600">
                        <a:spcBef>
                          <a:spcPts val="300"/>
                        </a:spcBef>
                        <a:buFont typeface="Arial" panose="020B0604020202020204" pitchFamily="34" charset="0"/>
                        <a:buChar char="•"/>
                      </a:pPr>
                      <a:r>
                        <a:rPr lang="en-US" dirty="0"/>
                        <a:t>Brand name</a:t>
                      </a:r>
                    </a:p>
                    <a:p>
                      <a:pPr marL="228600" indent="-228600">
                        <a:spcBef>
                          <a:spcPts val="300"/>
                        </a:spcBef>
                        <a:buFont typeface="Arial" panose="020B0604020202020204" pitchFamily="34" charset="0"/>
                        <a:buChar char="•"/>
                      </a:pPr>
                      <a:r>
                        <a:rPr lang="en-US" dirty="0"/>
                        <a:t>Perceptions of product quality, durability, and reliability</a:t>
                      </a:r>
                    </a:p>
                    <a:p>
                      <a:pPr marL="228600" indent="-228600">
                        <a:spcBef>
                          <a:spcPts val="300"/>
                        </a:spcBef>
                        <a:buFont typeface="Arial" panose="020B0604020202020204" pitchFamily="34" charset="0"/>
                        <a:buChar char="•"/>
                      </a:pPr>
                      <a:r>
                        <a:rPr lang="en-US" dirty="0"/>
                        <a:t>Positive reputation with stakeholders such as suppliers and customers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2"/>
                  </a:ext>
                </a:extLst>
              </a:tr>
            </a:tbl>
          </a:graphicData>
        </a:graphic>
      </p:graphicFrame>
      <p:sp>
        <p:nvSpPr>
          <p:cNvPr id="5" name="Text Placeholder 4" descr="The source line for Table 3.2 is given." title="Table 3.2 Source Line"/>
          <p:cNvSpPr>
            <a:spLocks noGrp="1"/>
          </p:cNvSpPr>
          <p:nvPr>
            <p:ph type="body" sz="quarter" idx="11"/>
          </p:nvPr>
        </p:nvSpPr>
        <p:spPr>
          <a:xfrm>
            <a:off x="1981200" y="5360670"/>
            <a:ext cx="8229600" cy="963930"/>
          </a:xfrm>
        </p:spPr>
        <p:txBody>
          <a:bodyPr/>
          <a:lstStyle/>
          <a:p>
            <a:r>
              <a:rPr lang="en-US" spc="-20" dirty="0"/>
              <a:t>Sources: Adapted from R. Hall, 19</a:t>
            </a:r>
            <a:r>
              <a:rPr lang="en-US" spc="-1000" dirty="0"/>
              <a:t> </a:t>
            </a:r>
            <a:r>
              <a:rPr lang="en-US" spc="-20" dirty="0"/>
              <a:t>92, The strategic analysis of intangible resources, </a:t>
            </a:r>
            <a:r>
              <a:rPr lang="en-US" i="1" spc="-20" dirty="0"/>
              <a:t>Strategic Management Journal</a:t>
            </a:r>
            <a:r>
              <a:rPr lang="en-US" spc="-20" dirty="0"/>
              <a:t>, 13: 136–139; R. M. Grant, 19</a:t>
            </a:r>
            <a:r>
              <a:rPr lang="en-US" spc="-1000" dirty="0"/>
              <a:t> </a:t>
            </a:r>
            <a:r>
              <a:rPr lang="en-US" spc="-20" dirty="0"/>
              <a:t>91, </a:t>
            </a:r>
            <a:r>
              <a:rPr lang="en-US" i="1" spc="-20" dirty="0"/>
              <a:t>Contemporary Strategy Analysis</a:t>
            </a:r>
            <a:r>
              <a:rPr lang="en-US" spc="-20" dirty="0"/>
              <a:t>, Cambridge U.K.: Blackwell Business, 101–104.</a:t>
            </a:r>
          </a:p>
        </p:txBody>
      </p:sp>
    </p:spTree>
    <p:extLst>
      <p:ext uri="{BB962C8B-B14F-4D97-AF65-F5344CB8AC3E}">
        <p14:creationId xmlns:p14="http://schemas.microsoft.com/office/powerpoint/2010/main" val="3689367168"/>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79294"/>
            <a:ext cx="10972799" cy="1041120"/>
          </a:xfrm>
        </p:spPr>
        <p:txBody>
          <a:bodyPr/>
          <a:lstStyle/>
          <a:p>
            <a:r>
              <a:rPr lang="en-US" dirty="0">
                <a:solidFill>
                  <a:schemeClr val="bg1"/>
                </a:solidFill>
              </a:rPr>
              <a:t>Resources</a:t>
            </a:r>
            <a:endParaRPr lang="en-US" sz="100" dirty="0">
              <a:solidFill>
                <a:schemeClr val="bg1"/>
              </a:solidFill>
            </a:endParaRPr>
          </a:p>
        </p:txBody>
      </p:sp>
      <p:sp>
        <p:nvSpPr>
          <p:cNvPr id="5" name="Text Placeholder 4"/>
          <p:cNvSpPr>
            <a:spLocks noGrp="1"/>
          </p:cNvSpPr>
          <p:nvPr>
            <p:ph type="body" sz="quarter" idx="10"/>
          </p:nvPr>
        </p:nvSpPr>
        <p:spPr/>
        <p:txBody>
          <a:bodyPr/>
          <a:lstStyle/>
          <a:p>
            <a:pPr marL="0" indent="0">
              <a:buNone/>
            </a:pPr>
            <a:r>
              <a:rPr lang="en-US" sz="2400" b="1" dirty="0"/>
              <a:t>Tangible Resources</a:t>
            </a:r>
          </a:p>
          <a:p>
            <a:r>
              <a:rPr lang="en-US" sz="2400" dirty="0"/>
              <a:t>Tangible resources are hard to leverage.</a:t>
            </a:r>
          </a:p>
          <a:p>
            <a:pPr lvl="1"/>
            <a:r>
              <a:rPr lang="en-US" sz="2000" dirty="0"/>
              <a:t>That is, it is difficult to derive additional business or value from a tangible resource.</a:t>
            </a:r>
          </a:p>
          <a:p>
            <a:endParaRPr lang="en-US" sz="2400" dirty="0"/>
          </a:p>
          <a:p>
            <a:pPr marL="0" indent="0">
              <a:buNone/>
            </a:pPr>
            <a:r>
              <a:rPr lang="en-US" sz="2400" b="1" dirty="0"/>
              <a:t>Intangible Resources</a:t>
            </a:r>
          </a:p>
          <a:p>
            <a:r>
              <a:rPr lang="en-US" sz="2400" dirty="0"/>
              <a:t>Compared to tangible resources, intangible resources:</a:t>
            </a:r>
          </a:p>
          <a:p>
            <a:pPr lvl="1"/>
            <a:r>
              <a:rPr lang="en-US" sz="2000" dirty="0"/>
              <a:t>Are less visible and more difficult for competitors to understand, purchase, imitate, or substitute for</a:t>
            </a:r>
          </a:p>
          <a:p>
            <a:pPr lvl="1"/>
            <a:r>
              <a:rPr lang="en-US" sz="2000" dirty="0"/>
              <a:t>Are more relied on to be the foundation for a firm’s capabilities</a:t>
            </a:r>
          </a:p>
          <a:p>
            <a:pPr lvl="1"/>
            <a:r>
              <a:rPr lang="en-US" sz="2000" dirty="0"/>
              <a:t>Can be leveraged</a:t>
            </a:r>
          </a:p>
        </p:txBody>
      </p:sp>
    </p:spTree>
    <p:extLst>
      <p:ext uri="{BB962C8B-B14F-4D97-AF65-F5344CB8AC3E}">
        <p14:creationId xmlns:p14="http://schemas.microsoft.com/office/powerpoint/2010/main" val="2836978504"/>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52400"/>
            <a:ext cx="10972799" cy="1041120"/>
          </a:xfrm>
        </p:spPr>
        <p:txBody>
          <a:bodyPr/>
          <a:lstStyle/>
          <a:p>
            <a:r>
              <a:rPr lang="en-US" dirty="0">
                <a:solidFill>
                  <a:schemeClr val="bg1"/>
                </a:solidFill>
              </a:rPr>
              <a:t>Capabilities</a:t>
            </a:r>
            <a:endParaRPr lang="en-US" sz="100" dirty="0">
              <a:solidFill>
                <a:schemeClr val="bg1"/>
              </a:solidFill>
            </a:endParaRPr>
          </a:p>
        </p:txBody>
      </p:sp>
      <p:sp>
        <p:nvSpPr>
          <p:cNvPr id="5" name="Text Placeholder 4"/>
          <p:cNvSpPr>
            <a:spLocks noGrp="1"/>
          </p:cNvSpPr>
          <p:nvPr>
            <p:ph type="body" sz="quarter" idx="10"/>
          </p:nvPr>
        </p:nvSpPr>
        <p:spPr/>
        <p:txBody>
          <a:bodyPr/>
          <a:lstStyle/>
          <a:p>
            <a:r>
              <a:rPr lang="en-US" sz="2400" dirty="0"/>
              <a:t>Capabilities are:</a:t>
            </a:r>
          </a:p>
          <a:p>
            <a:pPr lvl="1"/>
            <a:r>
              <a:rPr lang="en-US" sz="2000" dirty="0"/>
              <a:t>Created by combining individual tangible and intangible resources</a:t>
            </a:r>
          </a:p>
          <a:p>
            <a:pPr lvl="1"/>
            <a:r>
              <a:rPr lang="en-US" sz="2000" dirty="0"/>
              <a:t>Used to complete the organizational tasks required to produce, distribute, and service the goods or services the firm provides to customers for the purpose of creating value for them</a:t>
            </a:r>
          </a:p>
          <a:p>
            <a:pPr lvl="1"/>
            <a:r>
              <a:rPr lang="en-US" sz="2000" dirty="0"/>
              <a:t>The foundation for building core competencies and hopefully competitive advantages</a:t>
            </a:r>
          </a:p>
          <a:p>
            <a:pPr lvl="1"/>
            <a:r>
              <a:rPr lang="en-US" sz="2000" dirty="0"/>
              <a:t>Often based on developing, carrying, and exchanging information and knowledge through the firm’s human capital</a:t>
            </a:r>
          </a:p>
          <a:p>
            <a:pPr lvl="1"/>
            <a:r>
              <a:rPr lang="en-US" sz="2000" dirty="0"/>
              <a:t>Often developed in specific functional areas or in a part of a functional area</a:t>
            </a:r>
          </a:p>
        </p:txBody>
      </p:sp>
    </p:spTree>
    <p:extLst>
      <p:ext uri="{BB962C8B-B14F-4D97-AF65-F5344CB8AC3E}">
        <p14:creationId xmlns:p14="http://schemas.microsoft.com/office/powerpoint/2010/main" val="3873917633"/>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8921" y="143436"/>
            <a:ext cx="10972797" cy="1041120"/>
          </a:xfrm>
        </p:spPr>
        <p:txBody>
          <a:bodyPr/>
          <a:lstStyle/>
          <a:p>
            <a:r>
              <a:rPr lang="en-US" sz="2800" dirty="0">
                <a:solidFill>
                  <a:schemeClr val="bg1"/>
                </a:solidFill>
              </a:rPr>
              <a:t>Table 3.3 - Example of Firms’ Capabilities</a:t>
            </a:r>
            <a:endParaRPr lang="en-US" sz="1800" dirty="0">
              <a:solidFill>
                <a:schemeClr val="bg1"/>
              </a:solidFill>
            </a:endParaRPr>
          </a:p>
        </p:txBody>
      </p:sp>
      <p:graphicFrame>
        <p:nvGraphicFramePr>
          <p:cNvPr id="2" name="Table Placeholder 1" descr="A three-column table shows a grouping of organizational functions and the capabilities that some companies are thought to possess in terms of all or parts of those functions." title="Table 3.3 – Example of Firms' Capabilities"/>
          <p:cNvGraphicFramePr>
            <a:graphicFrameLocks noGrp="1"/>
          </p:cNvGraphicFramePr>
          <p:nvPr>
            <p:ph type="tbl" sz="quarter" idx="10"/>
          </p:nvPr>
        </p:nvGraphicFramePr>
        <p:xfrm>
          <a:off x="1981200" y="1600200"/>
          <a:ext cx="8229600" cy="418084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tblGrid>
              <a:tr h="370840">
                <a:tc>
                  <a:txBody>
                    <a:bodyPr/>
                    <a:lstStyle/>
                    <a:p>
                      <a:pPr>
                        <a:spcBef>
                          <a:spcPts val="300"/>
                        </a:spcBef>
                      </a:pPr>
                      <a:r>
                        <a:rPr lang="en-US" dirty="0"/>
                        <a:t>Functional Areas</a:t>
                      </a:r>
                    </a:p>
                  </a:txBody>
                  <a:tcPr>
                    <a:solidFill>
                      <a:srgbClr val="60498D"/>
                    </a:solidFill>
                  </a:tcPr>
                </a:tc>
                <a:tc>
                  <a:txBody>
                    <a:bodyPr/>
                    <a:lstStyle/>
                    <a:p>
                      <a:pPr>
                        <a:spcBef>
                          <a:spcPts val="300"/>
                        </a:spcBef>
                      </a:pPr>
                      <a:r>
                        <a:rPr lang="en-US" dirty="0"/>
                        <a:t>Capabilities</a:t>
                      </a:r>
                    </a:p>
                  </a:txBody>
                  <a:tcPr>
                    <a:solidFill>
                      <a:srgbClr val="60498D"/>
                    </a:solidFill>
                  </a:tcPr>
                </a:tc>
                <a:tc>
                  <a:txBody>
                    <a:bodyPr/>
                    <a:lstStyle/>
                    <a:p>
                      <a:pPr>
                        <a:spcBef>
                          <a:spcPts val="300"/>
                        </a:spcBef>
                      </a:pPr>
                      <a:r>
                        <a:rPr lang="en-US" dirty="0"/>
                        <a:t>Examples of Firms</a:t>
                      </a:r>
                    </a:p>
                  </a:txBody>
                  <a:tcPr>
                    <a:solidFill>
                      <a:srgbClr val="60498D"/>
                    </a:solidFill>
                  </a:tcPr>
                </a:tc>
                <a:extLst>
                  <a:ext uri="{0D108BD9-81ED-4DB2-BD59-A6C34878D82A}">
                    <a16:rowId xmlns:a16="http://schemas.microsoft.com/office/drawing/2014/main" val="10000"/>
                  </a:ext>
                </a:extLst>
              </a:tr>
              <a:tr h="370840">
                <a:tc>
                  <a:txBody>
                    <a:bodyPr/>
                    <a:lstStyle/>
                    <a:p>
                      <a:pPr>
                        <a:spcBef>
                          <a:spcPts val="300"/>
                        </a:spcBef>
                      </a:pPr>
                      <a:r>
                        <a:rPr lang="en-US" dirty="0"/>
                        <a:t>Distribution</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Effective use of logistics management techniques</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Walmart</a:t>
                      </a:r>
                    </a:p>
                  </a:txBody>
                  <a:tcPr>
                    <a:solidFill>
                      <a:srgbClr val="FCD2AB"/>
                    </a:solidFill>
                  </a:tcPr>
                </a:tc>
                <a:extLst>
                  <a:ext uri="{0D108BD9-81ED-4DB2-BD59-A6C34878D82A}">
                    <a16:rowId xmlns:a16="http://schemas.microsoft.com/office/drawing/2014/main" val="10001"/>
                  </a:ext>
                </a:extLst>
              </a:tr>
              <a:tr h="370840">
                <a:tc>
                  <a:txBody>
                    <a:bodyPr/>
                    <a:lstStyle/>
                    <a:p>
                      <a:pPr>
                        <a:spcBef>
                          <a:spcPts val="300"/>
                        </a:spcBef>
                      </a:pPr>
                      <a:r>
                        <a:rPr lang="en-US" dirty="0"/>
                        <a:t>Human Resources</a:t>
                      </a:r>
                    </a:p>
                  </a:txBody>
                  <a:tcPr>
                    <a:solidFill>
                      <a:srgbClr val="FBBA53"/>
                    </a:solidFill>
                  </a:tcPr>
                </a:tc>
                <a:tc>
                  <a:txBody>
                    <a:bodyPr/>
                    <a:lstStyle/>
                    <a:p>
                      <a:pPr marL="228600" indent="-228600">
                        <a:spcBef>
                          <a:spcPts val="300"/>
                        </a:spcBef>
                        <a:buFont typeface="Arial" panose="020B0604020202020204" pitchFamily="34" charset="0"/>
                        <a:buChar char="•"/>
                      </a:pPr>
                      <a:r>
                        <a:rPr lang="en-US" dirty="0"/>
                        <a:t>Motivating, empowering, and retaining employees</a:t>
                      </a:r>
                    </a:p>
                  </a:txBody>
                  <a:tcPr>
                    <a:solidFill>
                      <a:srgbClr val="FBBA53"/>
                    </a:solidFill>
                  </a:tcPr>
                </a:tc>
                <a:tc>
                  <a:txBody>
                    <a:bodyPr/>
                    <a:lstStyle/>
                    <a:p>
                      <a:pPr marL="228600" indent="-228600">
                        <a:spcBef>
                          <a:spcPts val="300"/>
                        </a:spcBef>
                        <a:buFont typeface="Arial" panose="020B0604020202020204" pitchFamily="34" charset="0"/>
                        <a:buChar char="•"/>
                      </a:pPr>
                      <a:r>
                        <a:rPr lang="en-US" dirty="0"/>
                        <a:t>Microsoft</a:t>
                      </a:r>
                    </a:p>
                  </a:txBody>
                  <a:tcPr>
                    <a:solidFill>
                      <a:srgbClr val="FBBA53"/>
                    </a:solidFill>
                  </a:tcPr>
                </a:tc>
                <a:extLst>
                  <a:ext uri="{0D108BD9-81ED-4DB2-BD59-A6C34878D82A}">
                    <a16:rowId xmlns:a16="http://schemas.microsoft.com/office/drawing/2014/main" val="10002"/>
                  </a:ext>
                </a:extLst>
              </a:tr>
              <a:tr h="370840">
                <a:tc>
                  <a:txBody>
                    <a:bodyPr/>
                    <a:lstStyle/>
                    <a:p>
                      <a:pPr>
                        <a:spcBef>
                          <a:spcPts val="300"/>
                        </a:spcBef>
                      </a:pPr>
                      <a:r>
                        <a:rPr lang="en-US" dirty="0"/>
                        <a:t>Management Information Systems</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Effective and efficient control of inventories through point-of-purchase data collection methods</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Walmart</a:t>
                      </a:r>
                    </a:p>
                  </a:txBody>
                  <a:tcPr>
                    <a:solidFill>
                      <a:srgbClr val="FCD2AB"/>
                    </a:solidFill>
                  </a:tcPr>
                </a:tc>
                <a:extLst>
                  <a:ext uri="{0D108BD9-81ED-4DB2-BD59-A6C34878D82A}">
                    <a16:rowId xmlns:a16="http://schemas.microsoft.com/office/drawing/2014/main" val="10003"/>
                  </a:ext>
                </a:extLst>
              </a:tr>
              <a:tr h="370840">
                <a:tc>
                  <a:txBody>
                    <a:bodyPr/>
                    <a:lstStyle/>
                    <a:p>
                      <a:pPr>
                        <a:spcBef>
                          <a:spcPts val="300"/>
                        </a:spcBef>
                      </a:pPr>
                      <a:r>
                        <a:rPr lang="en-US" dirty="0"/>
                        <a:t>Marketing</a:t>
                      </a:r>
                    </a:p>
                  </a:txBody>
                  <a:tcPr>
                    <a:solidFill>
                      <a:srgbClr val="FBBA53"/>
                    </a:solidFill>
                  </a:tcPr>
                </a:tc>
                <a:tc>
                  <a:txBody>
                    <a:bodyPr/>
                    <a:lstStyle/>
                    <a:p>
                      <a:pPr marL="228600" indent="-228600">
                        <a:spcBef>
                          <a:spcPts val="300"/>
                        </a:spcBef>
                        <a:buFont typeface="Arial" panose="020B0604020202020204" pitchFamily="34" charset="0"/>
                        <a:buChar char="•"/>
                      </a:pPr>
                      <a:r>
                        <a:rPr lang="en-US" dirty="0"/>
                        <a:t>Effective promotion of brand-name products</a:t>
                      </a:r>
                    </a:p>
                    <a:p>
                      <a:pPr marL="228600" indent="-228600">
                        <a:spcBef>
                          <a:spcPts val="300"/>
                        </a:spcBef>
                        <a:buFont typeface="Arial" panose="020B0604020202020204" pitchFamily="34" charset="0"/>
                        <a:buChar char="•"/>
                      </a:pPr>
                      <a:r>
                        <a:rPr lang="en-US" dirty="0"/>
                        <a:t>Effective customer service</a:t>
                      </a:r>
                    </a:p>
                    <a:p>
                      <a:pPr marL="228600" indent="-228600">
                        <a:spcBef>
                          <a:spcPts val="300"/>
                        </a:spcBef>
                        <a:buFont typeface="Arial" panose="020B0604020202020204" pitchFamily="34" charset="0"/>
                        <a:buChar char="•"/>
                      </a:pPr>
                      <a:r>
                        <a:rPr lang="en-US" dirty="0"/>
                        <a:t>Innovative merchandising</a:t>
                      </a:r>
                    </a:p>
                  </a:txBody>
                  <a:tcPr>
                    <a:solidFill>
                      <a:srgbClr val="FBBA53"/>
                    </a:solidFill>
                  </a:tcPr>
                </a:tc>
                <a:tc>
                  <a:txBody>
                    <a:bodyPr/>
                    <a:lstStyle/>
                    <a:p>
                      <a:pPr marL="228600" indent="-228600">
                        <a:spcBef>
                          <a:spcPts val="300"/>
                        </a:spcBef>
                        <a:buFont typeface="Arial" panose="020B0604020202020204" pitchFamily="34" charset="0"/>
                        <a:buChar char="•"/>
                      </a:pPr>
                      <a:r>
                        <a:rPr lang="en-US" dirty="0"/>
                        <a:t>Procter &amp; Gamble</a:t>
                      </a:r>
                    </a:p>
                    <a:p>
                      <a:pPr marL="228600" indent="-228600">
                        <a:spcBef>
                          <a:spcPts val="300"/>
                        </a:spcBef>
                        <a:buFont typeface="Arial" panose="020B0604020202020204" pitchFamily="34" charset="0"/>
                        <a:buChar char="•"/>
                      </a:pPr>
                      <a:r>
                        <a:rPr lang="en-US" dirty="0"/>
                        <a:t>Ralph Lauren Corp.</a:t>
                      </a:r>
                    </a:p>
                    <a:p>
                      <a:pPr marL="228600" indent="-228600">
                        <a:spcBef>
                          <a:spcPts val="300"/>
                        </a:spcBef>
                        <a:buFont typeface="Arial" panose="020B0604020202020204" pitchFamily="34" charset="0"/>
                        <a:buChar char="•"/>
                      </a:pPr>
                      <a:r>
                        <a:rPr lang="en-US" dirty="0"/>
                        <a:t>McKinsey</a:t>
                      </a:r>
                      <a:r>
                        <a:rPr lang="en-US" baseline="0" dirty="0"/>
                        <a:t> &amp; Co.</a:t>
                      </a:r>
                    </a:p>
                    <a:p>
                      <a:pPr marL="228600" indent="-228600">
                        <a:spcBef>
                          <a:spcPts val="300"/>
                        </a:spcBef>
                        <a:buFont typeface="Arial" panose="020B0604020202020204" pitchFamily="34" charset="0"/>
                        <a:buChar char="•"/>
                      </a:pPr>
                      <a:r>
                        <a:rPr lang="en-US" baseline="0" dirty="0"/>
                        <a:t>Nordstrom Inc.</a:t>
                      </a:r>
                    </a:p>
                    <a:p>
                      <a:pPr marL="228600" indent="-228600">
                        <a:spcBef>
                          <a:spcPts val="300"/>
                        </a:spcBef>
                        <a:buFont typeface="Arial" panose="020B0604020202020204" pitchFamily="34" charset="0"/>
                        <a:buChar char="•"/>
                      </a:pPr>
                      <a:r>
                        <a:rPr lang="en-US" baseline="0" dirty="0"/>
                        <a:t>Crate &amp; Barrel</a:t>
                      </a:r>
                      <a:endParaRPr lang="en-US" dirty="0"/>
                    </a:p>
                  </a:txBody>
                  <a:tcPr>
                    <a:solidFill>
                      <a:srgbClr val="FBBA53"/>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057174386"/>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026" y="125506"/>
            <a:ext cx="10972797" cy="1041120"/>
          </a:xfrm>
        </p:spPr>
        <p:txBody>
          <a:bodyPr/>
          <a:lstStyle/>
          <a:p>
            <a:r>
              <a:rPr lang="en-US" sz="2800" dirty="0">
                <a:solidFill>
                  <a:schemeClr val="bg1"/>
                </a:solidFill>
              </a:rPr>
              <a:t>Table 3.3 - Example of Firms’ Capabilities</a:t>
            </a:r>
            <a:endParaRPr lang="en-US" sz="1800" dirty="0">
              <a:solidFill>
                <a:schemeClr val="bg1"/>
              </a:solidFill>
            </a:endParaRPr>
          </a:p>
        </p:txBody>
      </p:sp>
      <p:graphicFrame>
        <p:nvGraphicFramePr>
          <p:cNvPr id="2" name="Table Placeholder 1" descr="A three-column table shows a grouping of organizational functions and the capabilities that some companies are thought to possess in terms of all or parts of those functions." title="Table 3.3 – Example of Firms' Capabilities"/>
          <p:cNvGraphicFramePr>
            <a:graphicFrameLocks noGrp="1"/>
          </p:cNvGraphicFramePr>
          <p:nvPr>
            <p:ph type="tbl" sz="quarter" idx="10"/>
          </p:nvPr>
        </p:nvGraphicFramePr>
        <p:xfrm>
          <a:off x="1981200" y="1600200"/>
          <a:ext cx="8229600" cy="443992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tblGrid>
              <a:tr h="370840">
                <a:tc>
                  <a:txBody>
                    <a:bodyPr/>
                    <a:lstStyle/>
                    <a:p>
                      <a:pPr>
                        <a:spcBef>
                          <a:spcPts val="300"/>
                        </a:spcBef>
                      </a:pPr>
                      <a:r>
                        <a:rPr lang="en-US" dirty="0"/>
                        <a:t>Functional Areas</a:t>
                      </a:r>
                    </a:p>
                  </a:txBody>
                  <a:tcPr>
                    <a:solidFill>
                      <a:srgbClr val="60498D"/>
                    </a:solidFill>
                  </a:tcPr>
                </a:tc>
                <a:tc>
                  <a:txBody>
                    <a:bodyPr/>
                    <a:lstStyle/>
                    <a:p>
                      <a:pPr>
                        <a:spcBef>
                          <a:spcPts val="300"/>
                        </a:spcBef>
                      </a:pPr>
                      <a:r>
                        <a:rPr lang="en-US" dirty="0"/>
                        <a:t>Capabilities</a:t>
                      </a:r>
                    </a:p>
                  </a:txBody>
                  <a:tcPr>
                    <a:solidFill>
                      <a:srgbClr val="60498D"/>
                    </a:solidFill>
                  </a:tcPr>
                </a:tc>
                <a:tc>
                  <a:txBody>
                    <a:bodyPr/>
                    <a:lstStyle/>
                    <a:p>
                      <a:pPr>
                        <a:spcBef>
                          <a:spcPts val="300"/>
                        </a:spcBef>
                      </a:pPr>
                      <a:r>
                        <a:rPr lang="en-US" dirty="0"/>
                        <a:t>Examples of Firms</a:t>
                      </a:r>
                    </a:p>
                  </a:txBody>
                  <a:tcPr>
                    <a:solidFill>
                      <a:srgbClr val="60498D"/>
                    </a:solidFill>
                  </a:tcPr>
                </a:tc>
                <a:extLst>
                  <a:ext uri="{0D108BD9-81ED-4DB2-BD59-A6C34878D82A}">
                    <a16:rowId xmlns:a16="http://schemas.microsoft.com/office/drawing/2014/main" val="10000"/>
                  </a:ext>
                </a:extLst>
              </a:tr>
              <a:tr h="370840">
                <a:tc>
                  <a:txBody>
                    <a:bodyPr/>
                    <a:lstStyle/>
                    <a:p>
                      <a:pPr>
                        <a:spcBef>
                          <a:spcPts val="300"/>
                        </a:spcBef>
                      </a:pPr>
                      <a:r>
                        <a:rPr lang="en-US" dirty="0"/>
                        <a:t>Management</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Ability to envision the future of clothing</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Hugo Boss</a:t>
                      </a:r>
                    </a:p>
                    <a:p>
                      <a:pPr marL="228600" indent="-228600">
                        <a:spcBef>
                          <a:spcPts val="300"/>
                        </a:spcBef>
                        <a:buFont typeface="Arial" panose="020B0604020202020204" pitchFamily="34" charset="0"/>
                        <a:buChar char="•"/>
                      </a:pPr>
                      <a:r>
                        <a:rPr lang="en-US" dirty="0"/>
                        <a:t>Zara</a:t>
                      </a:r>
                    </a:p>
                  </a:txBody>
                  <a:tcPr>
                    <a:solidFill>
                      <a:srgbClr val="FCD2AB"/>
                    </a:solidFill>
                  </a:tcPr>
                </a:tc>
                <a:extLst>
                  <a:ext uri="{0D108BD9-81ED-4DB2-BD59-A6C34878D82A}">
                    <a16:rowId xmlns:a16="http://schemas.microsoft.com/office/drawing/2014/main" val="10001"/>
                  </a:ext>
                </a:extLst>
              </a:tr>
              <a:tr h="370840">
                <a:tc>
                  <a:txBody>
                    <a:bodyPr/>
                    <a:lstStyle/>
                    <a:p>
                      <a:pPr>
                        <a:spcBef>
                          <a:spcPts val="300"/>
                        </a:spcBef>
                      </a:pPr>
                      <a:r>
                        <a:rPr lang="en-US" dirty="0"/>
                        <a:t>Manufacturing</a:t>
                      </a:r>
                    </a:p>
                  </a:txBody>
                  <a:tcPr>
                    <a:solidFill>
                      <a:srgbClr val="FBBA53"/>
                    </a:solidFill>
                  </a:tcPr>
                </a:tc>
                <a:tc>
                  <a:txBody>
                    <a:bodyPr/>
                    <a:lstStyle/>
                    <a:p>
                      <a:pPr marL="228600" indent="-228600">
                        <a:spcBef>
                          <a:spcPts val="300"/>
                        </a:spcBef>
                        <a:buFont typeface="Arial" panose="020B0604020202020204" pitchFamily="34" charset="0"/>
                        <a:buChar char="•"/>
                      </a:pPr>
                      <a:r>
                        <a:rPr lang="en-US" dirty="0"/>
                        <a:t>Design and production skills yielding reliable products</a:t>
                      </a:r>
                    </a:p>
                    <a:p>
                      <a:pPr marL="228600" indent="-228600">
                        <a:spcBef>
                          <a:spcPts val="300"/>
                        </a:spcBef>
                        <a:buFont typeface="Arial" panose="020B0604020202020204" pitchFamily="34" charset="0"/>
                        <a:buChar char="•"/>
                      </a:pPr>
                      <a:r>
                        <a:rPr lang="en-US" dirty="0"/>
                        <a:t>Product and design quality</a:t>
                      </a:r>
                    </a:p>
                    <a:p>
                      <a:pPr marL="228600" indent="-228600">
                        <a:spcBef>
                          <a:spcPts val="300"/>
                        </a:spcBef>
                        <a:buFont typeface="Arial" panose="020B0604020202020204" pitchFamily="34" charset="0"/>
                        <a:buChar char="•"/>
                      </a:pPr>
                      <a:r>
                        <a:rPr lang="en-US" dirty="0"/>
                        <a:t>Miniaturization of components and products</a:t>
                      </a:r>
                    </a:p>
                  </a:txBody>
                  <a:tcPr>
                    <a:solidFill>
                      <a:srgbClr val="FBBA53"/>
                    </a:solidFill>
                  </a:tcPr>
                </a:tc>
                <a:tc>
                  <a:txBody>
                    <a:bodyPr/>
                    <a:lstStyle/>
                    <a:p>
                      <a:pPr marL="228600" indent="-228600">
                        <a:spcBef>
                          <a:spcPts val="300"/>
                        </a:spcBef>
                        <a:buFont typeface="Arial" panose="020B0604020202020204" pitchFamily="34" charset="0"/>
                        <a:buChar char="•"/>
                      </a:pPr>
                      <a:r>
                        <a:rPr lang="en-US" dirty="0"/>
                        <a:t>Komatsu</a:t>
                      </a:r>
                    </a:p>
                    <a:p>
                      <a:pPr marL="228600" indent="-228600">
                        <a:spcBef>
                          <a:spcPts val="300"/>
                        </a:spcBef>
                        <a:buFont typeface="Arial" panose="020B0604020202020204" pitchFamily="34" charset="0"/>
                        <a:buChar char="•"/>
                      </a:pPr>
                      <a:r>
                        <a:rPr lang="en-US" dirty="0"/>
                        <a:t>Witt Gas Technology</a:t>
                      </a:r>
                    </a:p>
                    <a:p>
                      <a:pPr marL="228600" indent="-228600">
                        <a:spcBef>
                          <a:spcPts val="300"/>
                        </a:spcBef>
                        <a:buFont typeface="Arial" panose="020B0604020202020204" pitchFamily="34" charset="0"/>
                        <a:buChar char="•"/>
                      </a:pPr>
                      <a:r>
                        <a:rPr lang="en-US" dirty="0"/>
                        <a:t>Sony</a:t>
                      </a:r>
                    </a:p>
                  </a:txBody>
                  <a:tcPr>
                    <a:solidFill>
                      <a:srgbClr val="FBBA53"/>
                    </a:solidFill>
                  </a:tcPr>
                </a:tc>
                <a:extLst>
                  <a:ext uri="{0D108BD9-81ED-4DB2-BD59-A6C34878D82A}">
                    <a16:rowId xmlns:a16="http://schemas.microsoft.com/office/drawing/2014/main" val="10002"/>
                  </a:ext>
                </a:extLst>
              </a:tr>
              <a:tr h="370840">
                <a:tc>
                  <a:txBody>
                    <a:bodyPr/>
                    <a:lstStyle/>
                    <a:p>
                      <a:pPr>
                        <a:spcBef>
                          <a:spcPts val="300"/>
                        </a:spcBef>
                      </a:pPr>
                      <a:r>
                        <a:rPr lang="en-US" dirty="0"/>
                        <a:t>Research &amp; Development</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Innovative technology</a:t>
                      </a:r>
                    </a:p>
                    <a:p>
                      <a:pPr marL="228600" indent="-228600">
                        <a:spcBef>
                          <a:spcPts val="300"/>
                        </a:spcBef>
                        <a:buFont typeface="Arial" panose="020B0604020202020204" pitchFamily="34" charset="0"/>
                        <a:buChar char="•"/>
                      </a:pPr>
                      <a:r>
                        <a:rPr lang="en-US" dirty="0"/>
                        <a:t>Development of sophisticated elevator control solutions</a:t>
                      </a:r>
                    </a:p>
                    <a:p>
                      <a:pPr marL="228600" indent="-228600">
                        <a:spcBef>
                          <a:spcPts val="300"/>
                        </a:spcBef>
                        <a:buFont typeface="Arial" panose="020B0604020202020204" pitchFamily="34" charset="0"/>
                        <a:buChar char="•"/>
                      </a:pPr>
                      <a:r>
                        <a:rPr lang="en-US" dirty="0"/>
                        <a:t>Rapid transformation of technology into new products and processes</a:t>
                      </a:r>
                    </a:p>
                    <a:p>
                      <a:pPr marL="228600" indent="-228600">
                        <a:spcBef>
                          <a:spcPts val="300"/>
                        </a:spcBef>
                        <a:buFont typeface="Arial" panose="020B0604020202020204" pitchFamily="34" charset="0"/>
                        <a:buChar char="•"/>
                      </a:pPr>
                      <a:r>
                        <a:rPr lang="en-US" dirty="0"/>
                        <a:t>Digital technology</a:t>
                      </a:r>
                    </a:p>
                  </a:txBody>
                  <a:tcPr>
                    <a:solidFill>
                      <a:srgbClr val="FCD2AB"/>
                    </a:solidFill>
                  </a:tcPr>
                </a:tc>
                <a:tc>
                  <a:txBody>
                    <a:bodyPr/>
                    <a:lstStyle/>
                    <a:p>
                      <a:pPr marL="228600" indent="-228600">
                        <a:spcBef>
                          <a:spcPts val="300"/>
                        </a:spcBef>
                        <a:buFont typeface="Arial" panose="020B0604020202020204" pitchFamily="34" charset="0"/>
                        <a:buChar char="•"/>
                      </a:pPr>
                      <a:r>
                        <a:rPr lang="en-US" dirty="0"/>
                        <a:t>Caterpillar</a:t>
                      </a:r>
                    </a:p>
                    <a:p>
                      <a:pPr marL="228600" indent="-228600">
                        <a:spcBef>
                          <a:spcPts val="300"/>
                        </a:spcBef>
                        <a:buFont typeface="Arial" panose="020B0604020202020204" pitchFamily="34" charset="0"/>
                        <a:buChar char="•"/>
                      </a:pPr>
                      <a:r>
                        <a:rPr lang="en-US" dirty="0"/>
                        <a:t>Otis Elevator Co.</a:t>
                      </a:r>
                    </a:p>
                    <a:p>
                      <a:pPr marL="228600" indent="-228600">
                        <a:spcBef>
                          <a:spcPts val="300"/>
                        </a:spcBef>
                        <a:buFont typeface="Arial" panose="020B0604020202020204" pitchFamily="34" charset="0"/>
                        <a:buChar char="•"/>
                      </a:pPr>
                      <a:r>
                        <a:rPr lang="en-US" dirty="0"/>
                        <a:t>Chaparral Steel</a:t>
                      </a:r>
                    </a:p>
                    <a:p>
                      <a:pPr marL="228600" indent="-228600">
                        <a:spcBef>
                          <a:spcPts val="300"/>
                        </a:spcBef>
                        <a:buFont typeface="Arial" panose="020B0604020202020204" pitchFamily="34" charset="0"/>
                        <a:buChar char="•"/>
                      </a:pPr>
                      <a:r>
                        <a:rPr lang="en-US" dirty="0"/>
                        <a:t>Thomson Consumer Electronics</a:t>
                      </a:r>
                    </a:p>
                  </a:txBody>
                  <a:tcPr>
                    <a:solidFill>
                      <a:srgbClr val="FCD2AB"/>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610145685"/>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61365"/>
            <a:ext cx="10972799" cy="1041120"/>
          </a:xfrm>
        </p:spPr>
        <p:txBody>
          <a:bodyPr/>
          <a:lstStyle/>
          <a:p>
            <a:r>
              <a:rPr lang="en-US" dirty="0">
                <a:solidFill>
                  <a:schemeClr val="bg1"/>
                </a:solidFill>
              </a:rPr>
              <a:t>Core Competencies</a:t>
            </a:r>
            <a:endParaRPr lang="en-US" sz="1800" dirty="0">
              <a:solidFill>
                <a:schemeClr val="bg1"/>
              </a:solidFill>
            </a:endParaRPr>
          </a:p>
        </p:txBody>
      </p:sp>
      <p:sp>
        <p:nvSpPr>
          <p:cNvPr id="5" name="Text Placeholder 4"/>
          <p:cNvSpPr>
            <a:spLocks noGrp="1"/>
          </p:cNvSpPr>
          <p:nvPr>
            <p:ph type="body" sz="quarter" idx="10"/>
          </p:nvPr>
        </p:nvSpPr>
        <p:spPr>
          <a:xfrm>
            <a:off x="609600" y="1693770"/>
            <a:ext cx="10972800" cy="4657725"/>
          </a:xfrm>
        </p:spPr>
        <p:txBody>
          <a:bodyPr/>
          <a:lstStyle/>
          <a:p>
            <a:r>
              <a:rPr lang="en-US" dirty="0"/>
              <a:t>Core competencies:</a:t>
            </a:r>
          </a:p>
          <a:p>
            <a:pPr lvl="1"/>
            <a:r>
              <a:rPr lang="en-US" dirty="0"/>
              <a:t>Are capabilities that serve as a source of competitive advantage for a firm over its rivals</a:t>
            </a:r>
          </a:p>
          <a:p>
            <a:pPr lvl="1"/>
            <a:r>
              <a:rPr lang="en-US" dirty="0"/>
              <a:t>Emerge over time through an organizational process of accumulating and learning how to deploy different resources and capabilities</a:t>
            </a:r>
          </a:p>
          <a:p>
            <a:pPr lvl="1"/>
            <a:r>
              <a:rPr lang="en-US" dirty="0"/>
              <a:t>The activities the company performs especially well compared to competitors</a:t>
            </a:r>
          </a:p>
          <a:p>
            <a:pPr lvl="1"/>
            <a:r>
              <a:rPr lang="en-US" dirty="0"/>
              <a:t>The activities through which the firm adds unique value to the goods or services it sells to customers</a:t>
            </a:r>
          </a:p>
          <a:p>
            <a:r>
              <a:rPr lang="en-US" dirty="0"/>
              <a:t>Two tools help firms identify their core competencies:</a:t>
            </a:r>
          </a:p>
          <a:p>
            <a:pPr marL="857250" lvl="1" indent="-400050">
              <a:buFont typeface="+mj-lt"/>
              <a:buAutoNum type="arabicPeriod"/>
            </a:pPr>
            <a:r>
              <a:rPr lang="en-US" dirty="0"/>
              <a:t>The four criteria of sustainable competitive advantage</a:t>
            </a:r>
          </a:p>
          <a:p>
            <a:pPr marL="857250" lvl="1" indent="-400050">
              <a:buFont typeface="+mj-lt"/>
              <a:buAutoNum type="arabicPeriod"/>
            </a:pPr>
            <a:r>
              <a:rPr lang="en-US" dirty="0"/>
              <a:t>Value chain analysis</a:t>
            </a:r>
          </a:p>
        </p:txBody>
      </p:sp>
    </p:spTree>
    <p:extLst>
      <p:ext uri="{BB962C8B-B14F-4D97-AF65-F5344CB8AC3E}">
        <p14:creationId xmlns:p14="http://schemas.microsoft.com/office/powerpoint/2010/main" val="152486182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45902-5DE4-0DF5-A01B-4F0A9ED947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B33F81-B906-8A02-83C2-9AC4CBE1486F}"/>
              </a:ext>
            </a:extLst>
          </p:cNvPr>
          <p:cNvSpPr>
            <a:spLocks noGrp="1"/>
          </p:cNvSpPr>
          <p:nvPr>
            <p:ph type="title"/>
          </p:nvPr>
        </p:nvSpPr>
        <p:spPr>
          <a:xfrm>
            <a:off x="3071813" y="0"/>
            <a:ext cx="5843587" cy="1325563"/>
          </a:xfrm>
        </p:spPr>
        <p:txBody>
          <a:bodyPr>
            <a:normAutofit/>
          </a:bodyPr>
          <a:lstStyle/>
          <a:p>
            <a:pPr algn="ctr"/>
            <a:r>
              <a:rPr lang="en-GB" b="1" dirty="0">
                <a:solidFill>
                  <a:schemeClr val="bg1"/>
                </a:solidFill>
              </a:rPr>
              <a:t>Group Activity: Resource Hunt – 10 mins</a:t>
            </a:r>
          </a:p>
        </p:txBody>
      </p:sp>
      <p:sp>
        <p:nvSpPr>
          <p:cNvPr id="3" name="Content Placeholder 2">
            <a:extLst>
              <a:ext uri="{FF2B5EF4-FFF2-40B4-BE49-F238E27FC236}">
                <a16:creationId xmlns:a16="http://schemas.microsoft.com/office/drawing/2014/main" id="{8B1FD925-1C43-3C21-287C-C11E0EC79580}"/>
              </a:ext>
            </a:extLst>
          </p:cNvPr>
          <p:cNvSpPr>
            <a:spLocks noGrp="1"/>
          </p:cNvSpPr>
          <p:nvPr>
            <p:ph idx="1"/>
          </p:nvPr>
        </p:nvSpPr>
        <p:spPr/>
        <p:txBody>
          <a:bodyPr>
            <a:normAutofit/>
          </a:bodyPr>
          <a:lstStyle/>
          <a:p>
            <a:pPr algn="just">
              <a:lnSpc>
                <a:spcPct val="107000"/>
              </a:lnSpc>
              <a:spcAft>
                <a:spcPts val="800"/>
              </a:spcAft>
            </a:pPr>
            <a:r>
              <a:rPr lang="en-GB" sz="3200" dirty="0">
                <a:solidFill>
                  <a:srgbClr val="231F1F"/>
                </a:solidFill>
              </a:rPr>
              <a:t>Groups list 2 tangible and 2 intangible resources for a firm (e.g., Nike). Identify one capability they form. Share findings.</a:t>
            </a:r>
          </a:p>
          <a:p>
            <a:pPr marL="0" indent="0">
              <a:buNone/>
            </a:pPr>
            <a:endParaRPr lang="en-GB" sz="4800" dirty="0"/>
          </a:p>
        </p:txBody>
      </p:sp>
    </p:spTree>
    <p:extLst>
      <p:ext uri="{BB962C8B-B14F-4D97-AF65-F5344CB8AC3E}">
        <p14:creationId xmlns:p14="http://schemas.microsoft.com/office/powerpoint/2010/main" val="1449248914"/>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3059051799"/>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02769" y="126347"/>
            <a:ext cx="5986462" cy="1041120"/>
          </a:xfrm>
        </p:spPr>
        <p:txBody>
          <a:bodyPr>
            <a:normAutofit fontScale="90000"/>
          </a:bodyPr>
          <a:lstStyle/>
          <a:p>
            <a:r>
              <a:rPr lang="en-US" dirty="0">
                <a:solidFill>
                  <a:schemeClr val="bg1"/>
                </a:solidFill>
              </a:rPr>
              <a:t>The Four Criteria of Sustainable Competitive Advantage</a:t>
            </a:r>
            <a:endParaRPr lang="en-US" sz="11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sz="3200" dirty="0"/>
              <a:t>Core competencies are capabilities that are:</a:t>
            </a:r>
          </a:p>
          <a:p>
            <a:pPr lvl="1"/>
            <a:r>
              <a:rPr lang="en-US" sz="2800" b="1" dirty="0">
                <a:solidFill>
                  <a:srgbClr val="0070C0"/>
                </a:solidFill>
              </a:rPr>
              <a:t>Valuable</a:t>
            </a:r>
          </a:p>
          <a:p>
            <a:pPr lvl="2"/>
            <a:r>
              <a:rPr lang="en-US" sz="2400" b="1" dirty="0"/>
              <a:t>Valuable capabilities </a:t>
            </a:r>
            <a:r>
              <a:rPr lang="en-US" sz="2400" dirty="0"/>
              <a:t>allow the firm to exploit opportunities or neutralize threats in its external environment.</a:t>
            </a:r>
          </a:p>
          <a:p>
            <a:pPr lvl="1"/>
            <a:r>
              <a:rPr lang="en-US" sz="2800" b="1" dirty="0">
                <a:solidFill>
                  <a:srgbClr val="0070C0"/>
                </a:solidFill>
              </a:rPr>
              <a:t>Rare</a:t>
            </a:r>
          </a:p>
          <a:p>
            <a:pPr lvl="2"/>
            <a:r>
              <a:rPr lang="en-US" sz="2400" b="1" dirty="0"/>
              <a:t>Rare capabilities </a:t>
            </a:r>
            <a:r>
              <a:rPr lang="en-US" sz="2400" dirty="0"/>
              <a:t>are capabilities that few, if any, competitors possess.</a:t>
            </a:r>
          </a:p>
          <a:p>
            <a:pPr lvl="1"/>
            <a:r>
              <a:rPr lang="en-US" sz="2800" b="1" dirty="0">
                <a:solidFill>
                  <a:srgbClr val="0070C0"/>
                </a:solidFill>
              </a:rPr>
              <a:t>Costly to imitate</a:t>
            </a:r>
          </a:p>
          <a:p>
            <a:pPr lvl="2"/>
            <a:r>
              <a:rPr lang="en-US" sz="2400" b="1" dirty="0"/>
              <a:t>Costly-to-imitate capabilities </a:t>
            </a:r>
            <a:r>
              <a:rPr lang="en-US" sz="2400" dirty="0"/>
              <a:t>are capabilities that other firms cannot easily develop.</a:t>
            </a:r>
          </a:p>
          <a:p>
            <a:pPr lvl="1"/>
            <a:r>
              <a:rPr lang="en-US" sz="2800" b="1" dirty="0">
                <a:solidFill>
                  <a:srgbClr val="0070C0"/>
                </a:solidFill>
              </a:rPr>
              <a:t>Non</a:t>
            </a:r>
            <a:r>
              <a:rPr lang="en-US" sz="2800" b="1" spc="-1000" dirty="0">
                <a:solidFill>
                  <a:srgbClr val="0070C0"/>
                </a:solidFill>
              </a:rPr>
              <a:t> </a:t>
            </a:r>
            <a:r>
              <a:rPr lang="en-US" sz="2800" b="1" dirty="0">
                <a:solidFill>
                  <a:srgbClr val="0070C0"/>
                </a:solidFill>
              </a:rPr>
              <a:t>substitutable</a:t>
            </a:r>
          </a:p>
          <a:p>
            <a:pPr lvl="2"/>
            <a:r>
              <a:rPr lang="en-US" sz="2400" b="1" dirty="0"/>
              <a:t>Non</a:t>
            </a:r>
            <a:r>
              <a:rPr lang="en-US" sz="2400" b="1" spc="-1000" dirty="0"/>
              <a:t> </a:t>
            </a:r>
            <a:r>
              <a:rPr lang="en-US" sz="2400" b="1" dirty="0"/>
              <a:t>substitutable capabilities </a:t>
            </a:r>
            <a:r>
              <a:rPr lang="en-US" sz="2400" dirty="0"/>
              <a:t>are capabilities that do not have strategic equivalents.</a:t>
            </a:r>
          </a:p>
        </p:txBody>
      </p:sp>
    </p:spTree>
    <p:extLst>
      <p:ext uri="{BB962C8B-B14F-4D97-AF65-F5344CB8AC3E}">
        <p14:creationId xmlns:p14="http://schemas.microsoft.com/office/powerpoint/2010/main" val="4071507055"/>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28940" y="0"/>
            <a:ext cx="5972174" cy="1041120"/>
          </a:xfrm>
        </p:spPr>
        <p:txBody>
          <a:bodyPr>
            <a:normAutofit/>
          </a:bodyPr>
          <a:lstStyle/>
          <a:p>
            <a:r>
              <a:rPr lang="en-US" sz="3200" dirty="0">
                <a:solidFill>
                  <a:schemeClr val="bg1"/>
                </a:solidFill>
              </a:rPr>
              <a:t>The Four Criteria of Sustainable Competitive Advantage</a:t>
            </a:r>
          </a:p>
        </p:txBody>
      </p:sp>
      <p:graphicFrame>
        <p:nvGraphicFramePr>
          <p:cNvPr id="2" name="Table Placeholder 1" descr="A table lists and briefly describes the four criteria of sustainable competitive advantage." title="Table 3.4 – The Four Criteria of Sustainable Competitive Advantage"/>
          <p:cNvGraphicFramePr>
            <a:graphicFrameLocks noGrp="1"/>
          </p:cNvGraphicFramePr>
          <p:nvPr>
            <p:ph type="tbl" sz="quarter" idx="10"/>
            <p:extLst>
              <p:ext uri="{D42A27DB-BD31-4B8C-83A1-F6EECF244321}">
                <p14:modId xmlns:p14="http://schemas.microsoft.com/office/powerpoint/2010/main" val="3697087109"/>
              </p:ext>
            </p:extLst>
          </p:nvPr>
        </p:nvGraphicFramePr>
        <p:xfrm>
          <a:off x="1228726" y="1514475"/>
          <a:ext cx="10186987" cy="4465320"/>
        </p:xfrm>
        <a:graphic>
          <a:graphicData uri="http://schemas.openxmlformats.org/drawingml/2006/table">
            <a:tbl>
              <a:tblPr firstRow="1" bandRow="1">
                <a:tableStyleId>{5C22544A-7EE6-4342-B048-85BDC9FD1C3A}</a:tableStyleId>
              </a:tblPr>
              <a:tblGrid>
                <a:gridCol w="4055929">
                  <a:extLst>
                    <a:ext uri="{9D8B030D-6E8A-4147-A177-3AD203B41FA5}">
                      <a16:colId xmlns:a16="http://schemas.microsoft.com/office/drawing/2014/main" val="20000"/>
                    </a:ext>
                  </a:extLst>
                </a:gridCol>
                <a:gridCol w="6131058">
                  <a:extLst>
                    <a:ext uri="{9D8B030D-6E8A-4147-A177-3AD203B41FA5}">
                      <a16:colId xmlns:a16="http://schemas.microsoft.com/office/drawing/2014/main" val="20001"/>
                    </a:ext>
                  </a:extLst>
                </a:gridCol>
              </a:tblGrid>
              <a:tr h="785457">
                <a:tc>
                  <a:txBody>
                    <a:bodyPr/>
                    <a:lstStyle/>
                    <a:p>
                      <a:pPr>
                        <a:spcBef>
                          <a:spcPts val="300"/>
                        </a:spcBef>
                      </a:pPr>
                      <a:r>
                        <a:rPr lang="en-US" sz="2400" b="0" dirty="0">
                          <a:solidFill>
                            <a:schemeClr val="tx1"/>
                          </a:solidFill>
                        </a:rPr>
                        <a:t>Valuable Capabilities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CD2AB"/>
                    </a:solidFill>
                  </a:tcPr>
                </a:tc>
                <a:tc>
                  <a:txBody>
                    <a:bodyPr/>
                    <a:lstStyle/>
                    <a:p>
                      <a:pPr marL="228600" indent="-228600">
                        <a:spcBef>
                          <a:spcPts val="300"/>
                        </a:spcBef>
                        <a:buFont typeface="Arial" panose="020B0604020202020204" pitchFamily="34" charset="0"/>
                        <a:buChar char="•"/>
                      </a:pPr>
                      <a:r>
                        <a:rPr lang="en-US" sz="2400" b="0" dirty="0">
                          <a:solidFill>
                            <a:schemeClr val="tx1"/>
                          </a:solidFill>
                        </a:rPr>
                        <a:t>Help a firm neutralize threats or exploit opportunities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0"/>
                  </a:ext>
                </a:extLst>
              </a:tr>
              <a:tr h="455066">
                <a:tc>
                  <a:txBody>
                    <a:bodyPr/>
                    <a:lstStyle/>
                    <a:p>
                      <a:pPr>
                        <a:spcBef>
                          <a:spcPts val="300"/>
                        </a:spcBef>
                      </a:pPr>
                      <a:r>
                        <a:rPr lang="en-US" sz="2400" dirty="0"/>
                        <a:t>Rare Capabilities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tc>
                  <a:txBody>
                    <a:bodyPr/>
                    <a:lstStyle/>
                    <a:p>
                      <a:pPr marL="228600" indent="-228600">
                        <a:spcBef>
                          <a:spcPts val="300"/>
                        </a:spcBef>
                        <a:buFont typeface="Arial" panose="020B0604020202020204" pitchFamily="34" charset="0"/>
                        <a:buChar char="•"/>
                      </a:pPr>
                      <a:r>
                        <a:rPr lang="en-US" sz="2400" dirty="0"/>
                        <a:t>Are not possessed by many</a:t>
                      </a:r>
                      <a:r>
                        <a:rPr lang="en-US" sz="2400" baseline="0" dirty="0"/>
                        <a:t> others</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1"/>
                  </a:ext>
                </a:extLst>
              </a:tr>
              <a:tr h="2562086">
                <a:tc>
                  <a:txBody>
                    <a:bodyPr/>
                    <a:lstStyle/>
                    <a:p>
                      <a:pPr>
                        <a:spcBef>
                          <a:spcPts val="300"/>
                        </a:spcBef>
                      </a:pPr>
                      <a:r>
                        <a:rPr lang="en-US" sz="2400" dirty="0"/>
                        <a:t>Costly-to-Imitate Capabilities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tc>
                  <a:txBody>
                    <a:bodyPr/>
                    <a:lstStyle/>
                    <a:p>
                      <a:pPr marL="228600" indent="-228600">
                        <a:spcBef>
                          <a:spcPts val="300"/>
                        </a:spcBef>
                        <a:buFont typeface="Arial" panose="020B0604020202020204" pitchFamily="34" charset="0"/>
                        <a:buChar char="•"/>
                      </a:pPr>
                      <a:r>
                        <a:rPr lang="en-US" sz="2400" dirty="0"/>
                        <a:t>Historical: A unique and a valuable organizational culture or brand name</a:t>
                      </a:r>
                    </a:p>
                    <a:p>
                      <a:pPr marL="228600" indent="-228600">
                        <a:spcBef>
                          <a:spcPts val="300"/>
                        </a:spcBef>
                        <a:buFont typeface="Arial" panose="020B0604020202020204" pitchFamily="34" charset="0"/>
                        <a:buChar char="•"/>
                      </a:pPr>
                      <a:r>
                        <a:rPr lang="en-US" sz="2400" dirty="0"/>
                        <a:t>Ambiguous cause: The causes and uses of a competence are unclear</a:t>
                      </a:r>
                    </a:p>
                    <a:p>
                      <a:pPr marL="228600" indent="-228600">
                        <a:spcBef>
                          <a:spcPts val="300"/>
                        </a:spcBef>
                        <a:buFont typeface="Arial" panose="020B0604020202020204" pitchFamily="34" charset="0"/>
                        <a:buChar char="•"/>
                      </a:pPr>
                      <a:r>
                        <a:rPr lang="en-US" sz="2400" dirty="0"/>
                        <a:t>Social complexity: Interpersonal relationships, trust, and friendship among managers, suppliers, and customers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2"/>
                  </a:ext>
                </a:extLst>
              </a:tr>
              <a:tr h="455066">
                <a:tc>
                  <a:txBody>
                    <a:bodyPr/>
                    <a:lstStyle/>
                    <a:p>
                      <a:pPr>
                        <a:spcBef>
                          <a:spcPts val="300"/>
                        </a:spcBef>
                      </a:pPr>
                      <a:r>
                        <a:rPr lang="en-US" sz="2400" dirty="0"/>
                        <a:t>Non</a:t>
                      </a:r>
                      <a:r>
                        <a:rPr lang="en-US" sz="2400" spc="-1000" baseline="0" dirty="0"/>
                        <a:t> </a:t>
                      </a:r>
                      <a:r>
                        <a:rPr lang="en-US" sz="2400" dirty="0"/>
                        <a:t>substitutable</a:t>
                      </a:r>
                      <a:r>
                        <a:rPr lang="en-US" sz="2400" baseline="0" dirty="0"/>
                        <a:t> Capabilities</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tc>
                  <a:txBody>
                    <a:bodyPr/>
                    <a:lstStyle/>
                    <a:p>
                      <a:pPr marL="228600" indent="-228600">
                        <a:spcBef>
                          <a:spcPts val="300"/>
                        </a:spcBef>
                        <a:buFont typeface="Arial" panose="020B0604020202020204" pitchFamily="34" charset="0"/>
                        <a:buChar char="•"/>
                      </a:pPr>
                      <a:r>
                        <a:rPr lang="en-US" sz="2400" dirty="0"/>
                        <a:t>No strategic equivalent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49281618"/>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04860" y="155714"/>
            <a:ext cx="5824816" cy="1041120"/>
          </a:xfrm>
        </p:spPr>
        <p:txBody>
          <a:bodyPr>
            <a:normAutofit/>
          </a:bodyPr>
          <a:lstStyle/>
          <a:p>
            <a:r>
              <a:rPr lang="en-US" sz="3200" dirty="0">
                <a:solidFill>
                  <a:schemeClr val="bg1"/>
                </a:solidFill>
              </a:rPr>
              <a:t>The Four Criteria of Sustainable Competitive Advantage</a:t>
            </a:r>
            <a:endParaRPr lang="en-US" sz="1050" dirty="0">
              <a:solidFill>
                <a:schemeClr val="bg1"/>
              </a:solidFill>
            </a:endParaRPr>
          </a:p>
        </p:txBody>
      </p:sp>
      <p:sp>
        <p:nvSpPr>
          <p:cNvPr id="5" name="Text Placeholder 4"/>
          <p:cNvSpPr>
            <a:spLocks noGrp="1"/>
          </p:cNvSpPr>
          <p:nvPr>
            <p:ph type="body" sz="quarter" idx="10"/>
          </p:nvPr>
        </p:nvSpPr>
        <p:spPr/>
        <p:txBody>
          <a:bodyPr/>
          <a:lstStyle/>
          <a:p>
            <a:pPr>
              <a:spcAft>
                <a:spcPts val="600"/>
              </a:spcAft>
            </a:pPr>
            <a:r>
              <a:rPr lang="en-US" dirty="0"/>
              <a:t>Capabilities failing to satisfy the four criteria are not core competencies, meaning that although every core competence is a capability, not every capability is a core competence.</a:t>
            </a:r>
          </a:p>
          <a:p>
            <a:pPr lvl="1">
              <a:spcAft>
                <a:spcPts val="600"/>
              </a:spcAft>
            </a:pPr>
            <a:r>
              <a:rPr lang="en-US" dirty="0"/>
              <a:t>In slightly different wording:</a:t>
            </a:r>
          </a:p>
          <a:p>
            <a:pPr lvl="2">
              <a:spcAft>
                <a:spcPts val="600"/>
              </a:spcAft>
            </a:pPr>
            <a:r>
              <a:rPr lang="en-US" dirty="0"/>
              <a:t>For a capability to be a core competence, it must be valuable and unique from a customer’s point of view.</a:t>
            </a:r>
          </a:p>
          <a:p>
            <a:pPr lvl="2">
              <a:spcAft>
                <a:spcPts val="600"/>
              </a:spcAft>
            </a:pPr>
            <a:r>
              <a:rPr lang="en-US" dirty="0"/>
              <a:t>For a core competence to be a potential source of competitive advantage, it must be inimitable and </a:t>
            </a:r>
            <a:br>
              <a:rPr lang="en-US" dirty="0"/>
            </a:br>
            <a:r>
              <a:rPr lang="en-US" dirty="0"/>
              <a:t>non</a:t>
            </a:r>
            <a:r>
              <a:rPr lang="en-US" spc="-1000" dirty="0"/>
              <a:t> </a:t>
            </a:r>
            <a:r>
              <a:rPr lang="en-US" dirty="0"/>
              <a:t>substitutable by competitors.</a:t>
            </a:r>
          </a:p>
        </p:txBody>
      </p:sp>
    </p:spTree>
    <p:extLst>
      <p:ext uri="{BB962C8B-B14F-4D97-AF65-F5344CB8AC3E}">
        <p14:creationId xmlns:p14="http://schemas.microsoft.com/office/powerpoint/2010/main" val="3069317106"/>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24212" y="136432"/>
            <a:ext cx="5743575" cy="1041120"/>
          </a:xfrm>
        </p:spPr>
        <p:txBody>
          <a:bodyPr>
            <a:normAutofit/>
          </a:bodyPr>
          <a:lstStyle/>
          <a:p>
            <a:r>
              <a:rPr lang="en-US" sz="2400" dirty="0">
                <a:solidFill>
                  <a:schemeClr val="bg1"/>
                </a:solidFill>
              </a:rPr>
              <a:t>Outcomes from Combinations of the Criteria </a:t>
            </a:r>
            <a:br>
              <a:rPr lang="en-US" sz="2400" dirty="0">
                <a:solidFill>
                  <a:schemeClr val="bg1"/>
                </a:solidFill>
              </a:rPr>
            </a:br>
            <a:r>
              <a:rPr lang="en-US" sz="2400" dirty="0">
                <a:solidFill>
                  <a:schemeClr val="bg1"/>
                </a:solidFill>
              </a:rPr>
              <a:t>for Sustainable Competitive Advantage</a:t>
            </a:r>
          </a:p>
        </p:txBody>
      </p:sp>
      <p:pic>
        <p:nvPicPr>
          <p:cNvPr id="5" name="Picture Placeholder 4" descr="A table shows different outcomes from combinations of the four criteria for sustainable competitive advantage.&#10;&#10;The table has six columns. The first four column headings ask the following questions related to the criteria for sustainable competitive advantage: Is the Capability Valuable? Is the Capability Rare? Is the Capability Cost to Imitate? Is the Capability Non substitutable? The last two columns are titled Competitive Consequences and Performance Implications.&#10;&#10;In the first row, the following is given: Is the Capability Valuable? No. Is the Capability Rare? No. Is the Capability Costly to Imitate? No. Is the Capability Non substitutable? No. In this case, the Competitive Consequence is Competitive disadvantage, and the Performance Implication is Below-average returns.&#10;&#10;In the second row, the following is given: Is the Capability Valuable? Yes. Is the Capability Rare? No. Is the Capability Costly to Imitate? No. Is the Capability Non substitutable? Yes or No. In this case, the Competitive Consequence is Competitive parity, and the Performance Implication is Average returns.&#10;&#10;In the third row, the following is given: Is the Capability Valuable? Yes. Is the Capability Rare? Yes. Is the Capability Costly to Imitate? No. Is the Capability Non substitutable? Yes or No. In this case, the Competitive Consequence is Temporary competitive advantage, and the Performance Implication is Average returns to above-average returns.&#10;&#10;In the fourth row, the following is given: Is the Capability Valuable? Yes. Is the Capability Rare? Yes. Is the Capability Costly to Imitate? Yes. Is the Capability Non substitutable? Yes or no. In this case, the Competitive Consequence is Sustainable competitive advantage, and the Performance Implication is Above-average returns." title="Table 3.5 – Outcomes from Combinations of the Criteria for Sustainable Competitive Advantage"/>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953466" y="1971675"/>
            <a:ext cx="10691545" cy="3171825"/>
          </a:xfrm>
        </p:spPr>
      </p:pic>
    </p:spTree>
    <p:extLst>
      <p:ext uri="{BB962C8B-B14F-4D97-AF65-F5344CB8AC3E}">
        <p14:creationId xmlns:p14="http://schemas.microsoft.com/office/powerpoint/2010/main" val="459506267"/>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301142" y="196436"/>
            <a:ext cx="5589716" cy="853238"/>
          </a:xfrm>
          <a:prstGeom prst="rect">
            <a:avLst/>
          </a:prstGeom>
        </p:spPr>
        <p:txBody>
          <a:bodyPr/>
          <a:lstStyle/>
          <a:p>
            <a:pPr algn="ctr"/>
            <a:r>
              <a:rPr lang="en-GB" sz="2000" b="1" dirty="0">
                <a:solidFill>
                  <a:schemeClr val="bg1"/>
                </a:solidFill>
                <a:effectLst>
                  <a:outerShdw blurRad="38100" dist="38100" dir="2700000" algn="tl">
                    <a:srgbClr val="000000">
                      <a:alpha val="43137"/>
                    </a:srgbClr>
                  </a:outerShdw>
                </a:effectLst>
              </a:rPr>
              <a:t>Outcome from Combinations of the Four Criteria for </a:t>
            </a:r>
            <a:br>
              <a:rPr lang="en-GB" sz="2000" b="1" dirty="0">
                <a:solidFill>
                  <a:schemeClr val="bg1"/>
                </a:solidFill>
                <a:effectLst>
                  <a:outerShdw blurRad="38100" dist="38100" dir="2700000" algn="tl">
                    <a:srgbClr val="000000">
                      <a:alpha val="43137"/>
                    </a:srgbClr>
                  </a:outerShdw>
                </a:effectLst>
              </a:rPr>
            </a:br>
            <a:r>
              <a:rPr lang="en-GB" sz="2000" b="1" dirty="0">
                <a:solidFill>
                  <a:schemeClr val="bg1"/>
                </a:solidFill>
                <a:effectLst>
                  <a:outerShdw blurRad="38100" dist="38100" dir="2700000" algn="tl">
                    <a:srgbClr val="000000">
                      <a:alpha val="43137"/>
                    </a:srgbClr>
                  </a:outerShdw>
                </a:effectLst>
              </a:rPr>
              <a:t>Sustainable Competitive Advantage</a:t>
            </a:r>
          </a:p>
        </p:txBody>
      </p:sp>
      <p:pic>
        <p:nvPicPr>
          <p:cNvPr id="1026" name="Picture 2">
            <a:extLst>
              <a:ext uri="{FF2B5EF4-FFF2-40B4-BE49-F238E27FC236}">
                <a16:creationId xmlns:a16="http://schemas.microsoft.com/office/drawing/2014/main" id="{95965DC1-BD18-E3D8-34DD-8B101467E6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807" b="15943"/>
          <a:stretch/>
        </p:blipFill>
        <p:spPr bwMode="auto">
          <a:xfrm>
            <a:off x="583878" y="1232756"/>
            <a:ext cx="10668000"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624733"/>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11481847" cy="892175"/>
          </a:xfrm>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Dynamic Capability</a:t>
            </a:r>
            <a:endParaRPr lang="en-GB" sz="32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690689"/>
            <a:ext cx="11481847" cy="2519362"/>
          </a:xfrm>
        </p:spPr>
        <p:txBody>
          <a:bodyPr>
            <a:normAutofit/>
          </a:bodyPr>
          <a:lstStyle/>
          <a:p>
            <a:pPr marL="0" indent="0" algn="ctr">
              <a:buNone/>
            </a:pPr>
            <a:r>
              <a:rPr lang="en-GB" sz="2400" dirty="0">
                <a:latin typeface="Arial" panose="020B0604020202020204" pitchFamily="34" charset="0"/>
                <a:cs typeface="Arial" panose="020B0604020202020204" pitchFamily="34" charset="0"/>
              </a:rPr>
              <a:t>A dynamic capability is the ability to adapt, alter, change, or reconfigure the company’s existing resources and capabilities in response to its changing environment or market opportunities. </a:t>
            </a:r>
          </a:p>
        </p:txBody>
      </p:sp>
    </p:spTree>
    <p:extLst>
      <p:ext uri="{BB962C8B-B14F-4D97-AF65-F5344CB8AC3E}">
        <p14:creationId xmlns:p14="http://schemas.microsoft.com/office/powerpoint/2010/main" val="4162521294"/>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2D332-ED88-0C19-2EB0-4E752D74A9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877CA2-C96E-5171-C813-ECEC68DA39CD}"/>
              </a:ext>
            </a:extLst>
          </p:cNvPr>
          <p:cNvSpPr>
            <a:spLocks noGrp="1"/>
          </p:cNvSpPr>
          <p:nvPr>
            <p:ph type="title"/>
          </p:nvPr>
        </p:nvSpPr>
        <p:spPr>
          <a:xfrm>
            <a:off x="3071813" y="0"/>
            <a:ext cx="5843587" cy="1325563"/>
          </a:xfrm>
        </p:spPr>
        <p:txBody>
          <a:bodyPr>
            <a:normAutofit/>
          </a:bodyPr>
          <a:lstStyle/>
          <a:p>
            <a:pPr algn="ctr"/>
            <a:r>
              <a:rPr lang="en-GB" b="1" dirty="0">
                <a:solidFill>
                  <a:schemeClr val="bg1"/>
                </a:solidFill>
              </a:rPr>
              <a:t>Group Activity: 10 mins</a:t>
            </a:r>
          </a:p>
        </p:txBody>
      </p:sp>
      <p:sp>
        <p:nvSpPr>
          <p:cNvPr id="3" name="Content Placeholder 2">
            <a:extLst>
              <a:ext uri="{FF2B5EF4-FFF2-40B4-BE49-F238E27FC236}">
                <a16:creationId xmlns:a16="http://schemas.microsoft.com/office/drawing/2014/main" id="{FF78BC5B-5BB6-D010-FF28-1813FDBA536B}"/>
              </a:ext>
            </a:extLst>
          </p:cNvPr>
          <p:cNvSpPr>
            <a:spLocks noGrp="1"/>
          </p:cNvSpPr>
          <p:nvPr>
            <p:ph idx="1"/>
          </p:nvPr>
        </p:nvSpPr>
        <p:spPr/>
        <p:txBody>
          <a:bodyPr>
            <a:normAutofit/>
          </a:bodyPr>
          <a:lstStyle/>
          <a:p>
            <a:pPr algn="just">
              <a:lnSpc>
                <a:spcPct val="107000"/>
              </a:lnSpc>
              <a:spcAft>
                <a:spcPts val="800"/>
              </a:spcAft>
            </a:pPr>
            <a:r>
              <a:rPr lang="en-GB" sz="3200" dirty="0">
                <a:solidFill>
                  <a:srgbClr val="231F1F"/>
                </a:solidFill>
              </a:rPr>
              <a:t>Groups pick a firm (e.g., Superdry). Assess one capability against the four criteria. Present results.</a:t>
            </a:r>
          </a:p>
          <a:p>
            <a:pPr marL="0" indent="0">
              <a:buNone/>
            </a:pPr>
            <a:endParaRPr lang="en-GB" sz="4800" dirty="0"/>
          </a:p>
        </p:txBody>
      </p:sp>
    </p:spTree>
    <p:extLst>
      <p:ext uri="{BB962C8B-B14F-4D97-AF65-F5344CB8AC3E}">
        <p14:creationId xmlns:p14="http://schemas.microsoft.com/office/powerpoint/2010/main" val="1068547274"/>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43436"/>
            <a:ext cx="10972799" cy="1041120"/>
          </a:xfrm>
        </p:spPr>
        <p:txBody>
          <a:bodyPr/>
          <a:lstStyle/>
          <a:p>
            <a:r>
              <a:rPr lang="en-US" dirty="0">
                <a:solidFill>
                  <a:schemeClr val="bg1"/>
                </a:solidFill>
              </a:rPr>
              <a:t>Value Chain Analysis</a:t>
            </a:r>
            <a:endParaRPr lang="en-US" sz="700" dirty="0">
              <a:solidFill>
                <a:schemeClr val="bg1"/>
              </a:solidFill>
            </a:endParaRPr>
          </a:p>
        </p:txBody>
      </p:sp>
      <p:sp>
        <p:nvSpPr>
          <p:cNvPr id="5" name="Text Placeholder 4"/>
          <p:cNvSpPr>
            <a:spLocks noGrp="1"/>
          </p:cNvSpPr>
          <p:nvPr>
            <p:ph type="body" sz="quarter" idx="10"/>
          </p:nvPr>
        </p:nvSpPr>
        <p:spPr>
          <a:xfrm>
            <a:off x="609601" y="1730188"/>
            <a:ext cx="11120437" cy="4751294"/>
          </a:xfrm>
        </p:spPr>
        <p:txBody>
          <a:bodyPr>
            <a:normAutofit lnSpcReduction="10000"/>
          </a:bodyPr>
          <a:lstStyle/>
          <a:p>
            <a:r>
              <a:rPr lang="en-US" sz="2400" dirty="0"/>
              <a:t>Value chain analysis allows the firm to understand the parts of its operations that create value and those that do not.</a:t>
            </a:r>
          </a:p>
          <a:p>
            <a:pPr lvl="1"/>
            <a:r>
              <a:rPr lang="en-US" sz="1900" dirty="0"/>
              <a:t>Understanding these issues is important because the firm earns above-average returns only when the value it creates is greater than the costs incurred to create that value.</a:t>
            </a:r>
          </a:p>
          <a:p>
            <a:r>
              <a:rPr lang="en-US" sz="2400" dirty="0"/>
              <a:t>The value chain is:</a:t>
            </a:r>
          </a:p>
          <a:p>
            <a:pPr lvl="1"/>
            <a:r>
              <a:rPr lang="en-US" sz="1900" dirty="0"/>
              <a:t>A template that firms use to analyze their cost position and to identify the multiple means that can be used to facilitate implementation of a chosen strategy</a:t>
            </a:r>
          </a:p>
          <a:p>
            <a:pPr lvl="1"/>
            <a:r>
              <a:rPr lang="en-US" sz="1900" dirty="0"/>
              <a:t>Segmented into value chain activities and support functions</a:t>
            </a:r>
          </a:p>
          <a:p>
            <a:pPr lvl="2"/>
            <a:r>
              <a:rPr lang="en-US" sz="1800" b="1" dirty="0"/>
              <a:t>Value chain activities </a:t>
            </a:r>
            <a:r>
              <a:rPr lang="en-US" sz="1800" dirty="0"/>
              <a:t>are activities or tasks the firm completes in order to produce products and then sell, distribute, and service those products in ways that create value for customers.</a:t>
            </a:r>
          </a:p>
          <a:p>
            <a:pPr lvl="2"/>
            <a:r>
              <a:rPr lang="en-US" sz="1800" b="1" dirty="0"/>
              <a:t>Support functions </a:t>
            </a:r>
            <a:r>
              <a:rPr lang="en-US" sz="1800" dirty="0"/>
              <a:t>include the activities or tasks the firm completes in order to support the work being done to produce, sell, distribute, and service the products the firm is producing.</a:t>
            </a:r>
          </a:p>
          <a:p>
            <a:pPr marL="342900" lvl="2" indent="-342900"/>
            <a:r>
              <a:rPr lang="en-US" sz="2400" spc="-20" dirty="0"/>
              <a:t>A firm can develop a capability and</a:t>
            </a:r>
            <a:r>
              <a:rPr lang="en-US" sz="2400" spc="-1000" dirty="0"/>
              <a:t> </a:t>
            </a:r>
            <a:r>
              <a:rPr lang="en-US" sz="2400" spc="-20" dirty="0"/>
              <a:t>/</a:t>
            </a:r>
            <a:r>
              <a:rPr lang="en-US" sz="2400" spc="-1000" dirty="0"/>
              <a:t> </a:t>
            </a:r>
            <a:r>
              <a:rPr lang="en-US" sz="2400" spc="-20" dirty="0"/>
              <a:t>or a core competence in any of the value chain activities and support functions.</a:t>
            </a:r>
          </a:p>
          <a:p>
            <a:pPr marL="800100" lvl="3" indent="-342900"/>
            <a:r>
              <a:rPr lang="en-US" sz="1900" dirty="0"/>
              <a:t>When it does so, it has the ability to create value for customers.</a:t>
            </a:r>
          </a:p>
        </p:txBody>
      </p:sp>
    </p:spTree>
    <p:extLst>
      <p:ext uri="{BB962C8B-B14F-4D97-AF65-F5344CB8AC3E}">
        <p14:creationId xmlns:p14="http://schemas.microsoft.com/office/powerpoint/2010/main" val="2414492520"/>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45706"/>
            <a:ext cx="10972797" cy="1041120"/>
          </a:xfrm>
        </p:spPr>
        <p:txBody>
          <a:bodyPr/>
          <a:lstStyle/>
          <a:p>
            <a:r>
              <a:rPr lang="en-US" sz="2800" dirty="0">
                <a:solidFill>
                  <a:schemeClr val="bg1"/>
                </a:solidFill>
              </a:rPr>
              <a:t>A Model of the Value Chain</a:t>
            </a:r>
          </a:p>
        </p:txBody>
      </p:sp>
      <p:pic>
        <p:nvPicPr>
          <p:cNvPr id="5" name="Picture Placeholder 4" descr="A figure shows a model of the value chain. The figure is divided into two parts.&#10;&#10;The top part of the figure is labeled Support Functions. A rectangle labeled Finance is shown. A downward-pointing arrow extends from the bottom of the rectangle and leads to a rectangle labeled Human Resources. A downward-pointing arrow extends from the bottom of the rectangle and leads to a rectangle labeled Management Information Systems. A downward-pointing arrow extends from the bottom of the rectangle and leads to a long arrow pointing to the right. The arrow spans the length of the figure. To the right of the tip of the arrow are the words Customer Value.&#10;&#10;The bottom part of the figure is labeled Value Chain Activities. A rectangle labeled Supply-Chain Management is shown. To the right of the rectangle is a small arrow pointing to the right. To the right of the arrow is a rectangle labeled Operations. To the right of the rectangle is a small arrow pointing to the right. To the right of the arrow is a rectangle labeled Distribution. To the right of the rectangle is a small arrow pointing to the right. To the right of the arrow is a rectangle labeled Marketing, left parenthesis, including Sales, right parenthesis. To the right of the rectangle is a small arrow pointing to the right. To the right of the arrow is a rectangle labeled Follow-Up Service." title="Figure 3.3 – A Model of the Value Chain"/>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981202" y="1828801"/>
            <a:ext cx="8229600" cy="4262933"/>
          </a:xfrm>
        </p:spPr>
      </p:pic>
    </p:spTree>
    <p:extLst>
      <p:ext uri="{BB962C8B-B14F-4D97-AF65-F5344CB8AC3E}">
        <p14:creationId xmlns:p14="http://schemas.microsoft.com/office/powerpoint/2010/main" val="2783625620"/>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67075" y="27714"/>
            <a:ext cx="5657850" cy="1041120"/>
          </a:xfrm>
        </p:spPr>
        <p:txBody>
          <a:bodyPr>
            <a:normAutofit fontScale="90000"/>
          </a:bodyPr>
          <a:lstStyle/>
          <a:p>
            <a:r>
              <a:rPr lang="en-US" dirty="0">
                <a:solidFill>
                  <a:schemeClr val="bg1"/>
                </a:solidFill>
              </a:rPr>
              <a:t>Creating Value through Value Chain Activities</a:t>
            </a:r>
          </a:p>
        </p:txBody>
      </p:sp>
      <p:pic>
        <p:nvPicPr>
          <p:cNvPr id="5" name="Picture Placeholder 4" descr="A graphic shows how value is created through each of the value chain activities. In the middle of the figure is a small circle labeled Customer Value. Surrounding this circle are five larger circles, each listing the value chain activity and a description of what each activity entails.&#10;&#10;The first circle is labeled Supply-Chain Management. It includes the following description of supply-chain management: Activities including sourcing, procurement, conversion, and logistics management that are necessary for the firm to receive raw materials and convert them into final products.&#10;&#10;The second circle is labeled Distribution. It includes the following description of distribution: Activities related to getting the final product to the customer. Efficiently handling customers' orders, choosing the optimal delivery channel, and working with the finance support function to arrange for customers' payments for delivered goods are examples of these activities.&#10;&#10;The third circle is labeled Marketing, left parenthesis, including Sales, right parenthesis. It includes the following description of marketing: Activities taken for the purpose of segmenting target customers on the basis of their unique needs, satisfying customers' needs, retaining customers, and locating additional customers. Advertising campaigns, developing and managing product brands, determining appropriate pricing strategies, and training and supporting a sales force are specific examples of these activities.&#10;&#10;The fourth circle is labeled Operations. It includes the following description of operations: Activities necessary to efficiently change raw materials into finished products. Developing employees' work schedules, designing production processes and physical layout of the operations' facilities, determining production capacity needs, and selecting and maintaining production equipment are examples of specific operations activities.&#10;&#10;The fifth circle is labeled Follow-up Service. It includes the following description of follow-up service: Activities taken to increase a product's value for customers. Surveys to receive feedback about the customer's satisfaction, offering technical support after the sale, and fully complying with a product's warranty are examples of these activities.&#10;&#10;An arrow extends from each of the five circles representing the value chain activities and points to the small circle labeled Customer Value that is in the middle of the figure." title="Figure 3.4 – Creating Value through Value Chain Activit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804161" y="1600200"/>
            <a:ext cx="6583680" cy="4709526"/>
          </a:xfrm>
        </p:spPr>
      </p:pic>
    </p:spTree>
    <p:extLst>
      <p:ext uri="{BB962C8B-B14F-4D97-AF65-F5344CB8AC3E}">
        <p14:creationId xmlns:p14="http://schemas.microsoft.com/office/powerpoint/2010/main" val="3182730031"/>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95601" y="158495"/>
            <a:ext cx="6034087" cy="1041120"/>
          </a:xfrm>
        </p:spPr>
        <p:txBody>
          <a:bodyPr>
            <a:normAutofit fontScale="90000"/>
          </a:bodyPr>
          <a:lstStyle/>
          <a:p>
            <a:r>
              <a:rPr lang="en-US" dirty="0">
                <a:solidFill>
                  <a:schemeClr val="bg1"/>
                </a:solidFill>
              </a:rPr>
              <a:t>Creating Value through Support Functions</a:t>
            </a:r>
          </a:p>
        </p:txBody>
      </p:sp>
      <p:pic>
        <p:nvPicPr>
          <p:cNvPr id="5" name="Picture Placeholder 4" descr="A graphic shows how value is created through each of the support functions. At the bottom-center of the figure is a small circle labeled Customer Value. Surrounding this circle are three larger circles, each listing a support function and a description of what each support function entails.&#10;&#10;The first circle is labeled Finance. It includes the following description of finance: Activities associated with effectively acquiring and managing financial resources. Securing adequate financial capital, investing in organizational functions in ways that will support the firm's efforts to produce and distribute its product in the short and long term, and managing relationships with those providing financial capital to the firm are specific examples of these activities.&#10;&#10;The second circle is labeled Human Resources. It includes the following description of human resources: Activities associated with managing the firm's human capital. Selecting, training, retaining, and compensating human resources in ways that create a capability and hopefully a core competence are specific examples of these activities.&#10;&#10;The third circle is labeled Management Information Systems. It includes the following description of management information systems: Activities taken to obtain and manage information and knowledge throughout the firm. Identifying and utilizing sophisticated technologies, determining optimal ways to collect and distribute knowledge, and linking relevant information and knowledge to organizational functions are activities associated with this support function.&#10;&#10;An arrow extends from each of the three circles representing the support functions and points to the small circle labeled Customer Value that is at the bottom-center of the figure." title="Figure 3.5 – Creating Value through Support Function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895601" y="1524001"/>
            <a:ext cx="6400800" cy="4783531"/>
          </a:xfrm>
        </p:spPr>
      </p:pic>
    </p:spTree>
    <p:extLst>
      <p:ext uri="{BB962C8B-B14F-4D97-AF65-F5344CB8AC3E}">
        <p14:creationId xmlns:p14="http://schemas.microsoft.com/office/powerpoint/2010/main" val="299356869"/>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59976" y="282034"/>
            <a:ext cx="11481847" cy="685753"/>
          </a:xfrm>
        </p:spPr>
        <p:txBody>
          <a:bodyPr>
            <a:normAutofit/>
          </a:bodyPr>
          <a:lstStyle/>
          <a:p>
            <a:pPr algn="ctr"/>
            <a:r>
              <a:rPr lang="en-GB" sz="3600" b="1" dirty="0">
                <a:solidFill>
                  <a:schemeClr val="bg1"/>
                </a:solidFill>
                <a:latin typeface="Arial" panose="020B0604020202020204" pitchFamily="34" charset="0"/>
                <a:cs typeface="Arial" panose="020B0604020202020204" pitchFamily="34" charset="0"/>
              </a:rPr>
              <a:t>Value Chain Analysis</a:t>
            </a: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672118" y="1840814"/>
            <a:ext cx="4445793" cy="2963199"/>
          </a:xfrm>
          <a:ln>
            <a:noFill/>
          </a:ln>
        </p:spPr>
        <p:txBody>
          <a:bodyPr>
            <a:noAutofit/>
          </a:bodyPr>
          <a:lstStyle/>
          <a:p>
            <a:pPr marL="0" indent="0" algn="ctr">
              <a:buNone/>
            </a:pPr>
            <a:r>
              <a:rPr lang="en-GB" sz="2400" dirty="0">
                <a:latin typeface="Arial" panose="020B0604020202020204" pitchFamily="34" charset="0"/>
                <a:cs typeface="Arial" panose="020B0604020202020204" pitchFamily="34" charset="0"/>
              </a:rPr>
              <a:t>Value chain analysis (VCA) “refers to the process whereby a firm determines the costs associated with organizational activities from purchasing raw materials to manufacturing product(s) to marketing those products” (David and David, 2017).</a:t>
            </a:r>
          </a:p>
        </p:txBody>
      </p:sp>
      <p:sp>
        <p:nvSpPr>
          <p:cNvPr id="5" name="Content Placeholder 2">
            <a:extLst>
              <a:ext uri="{FF2B5EF4-FFF2-40B4-BE49-F238E27FC236}">
                <a16:creationId xmlns:a16="http://schemas.microsoft.com/office/drawing/2014/main" id="{35B80D8E-24DC-4DB6-9B28-2C3CE35E0859}"/>
              </a:ext>
            </a:extLst>
          </p:cNvPr>
          <p:cNvSpPr txBox="1">
            <a:spLocks/>
          </p:cNvSpPr>
          <p:nvPr/>
        </p:nvSpPr>
        <p:spPr>
          <a:xfrm>
            <a:off x="5839834" y="1206192"/>
            <a:ext cx="4941896" cy="4375742"/>
          </a:xfrm>
          <a:prstGeom prst="rect">
            <a:avLst/>
          </a:prstGeom>
          <a:ln>
            <a:no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mj-lt"/>
              <a:buAutoNum type="arabicPeriod"/>
            </a:pPr>
            <a:r>
              <a:rPr lang="en-GB" sz="2400" dirty="0">
                <a:solidFill>
                  <a:schemeClr val="accent1">
                    <a:lumMod val="50000"/>
                  </a:schemeClr>
                </a:solidFill>
                <a:latin typeface="Arial" panose="020B0604020202020204" pitchFamily="34" charset="0"/>
                <a:cs typeface="Arial" panose="020B0604020202020204" pitchFamily="34" charset="0"/>
              </a:rPr>
              <a:t>Assess each of the chains / activities involved in the production of the product / service. </a:t>
            </a:r>
          </a:p>
          <a:p>
            <a:pPr marL="457200" indent="-457200">
              <a:buFont typeface="+mj-lt"/>
              <a:buAutoNum type="arabicPeriod"/>
            </a:pPr>
            <a:r>
              <a:rPr lang="en-GB" sz="2400" dirty="0">
                <a:solidFill>
                  <a:schemeClr val="accent1">
                    <a:lumMod val="50000"/>
                  </a:schemeClr>
                </a:solidFill>
                <a:latin typeface="Arial" panose="020B0604020202020204" pitchFamily="34" charset="0"/>
                <a:cs typeface="Arial" panose="020B0604020202020204" pitchFamily="34" charset="0"/>
              </a:rPr>
              <a:t>Examine the connections or links (e.g., cost and performance of linkages) between the chains. </a:t>
            </a:r>
          </a:p>
          <a:p>
            <a:pPr marL="457200" indent="-457200">
              <a:buFont typeface="+mj-lt"/>
              <a:buAutoNum type="arabicPeriod"/>
            </a:pPr>
            <a:r>
              <a:rPr lang="en-GB" sz="2400" dirty="0">
                <a:solidFill>
                  <a:schemeClr val="accent1">
                    <a:lumMod val="50000"/>
                  </a:schemeClr>
                </a:solidFill>
                <a:latin typeface="Arial" panose="020B0604020202020204" pitchFamily="34" charset="0"/>
                <a:cs typeface="Arial" panose="020B0604020202020204" pitchFamily="34" charset="0"/>
              </a:rPr>
              <a:t>Examine the potential synergies between the value chains of various business units. </a:t>
            </a:r>
          </a:p>
          <a:p>
            <a:pPr marL="457200" lvl="1" indent="0">
              <a:buNone/>
            </a:pPr>
            <a:endParaRPr lang="en-GB" sz="1800" dirty="0">
              <a:solidFill>
                <a:schemeClr val="accent1">
                  <a:lumMod val="50000"/>
                </a:schemeClr>
              </a:solidFill>
              <a:latin typeface="Arial" panose="020B0604020202020204" pitchFamily="34" charset="0"/>
              <a:cs typeface="Arial" panose="020B0604020202020204" pitchFamily="34" charset="0"/>
            </a:endParaRPr>
          </a:p>
          <a:p>
            <a:pPr marL="914400" lvl="1" indent="-457200">
              <a:buFont typeface="+mj-lt"/>
              <a:buAutoNum type="arabicPeriod"/>
            </a:pPr>
            <a:endParaRPr lang="en-GB" sz="1800" dirty="0">
              <a:solidFill>
                <a:schemeClr val="accent1">
                  <a:lumMod val="50000"/>
                </a:schemeClr>
              </a:solidFill>
              <a:latin typeface="Arial" panose="020B0604020202020204" pitchFamily="34" charset="0"/>
              <a:cs typeface="Arial" panose="020B0604020202020204" pitchFamily="34" charset="0"/>
            </a:endParaRPr>
          </a:p>
          <a:p>
            <a:pPr marL="457200" indent="-457200">
              <a:buFont typeface="+mj-lt"/>
              <a:buAutoNum type="arabicPeriod"/>
            </a:pPr>
            <a:endParaRPr lang="en-GB" sz="2400"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24816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368458" y="295835"/>
            <a:ext cx="11594969" cy="1325563"/>
          </a:xfrm>
        </p:spPr>
        <p:txBody>
          <a:bodyPr>
            <a:normAutofit/>
          </a:bodyPr>
          <a:lstStyle/>
          <a:p>
            <a:pPr algn="ctr"/>
            <a:r>
              <a:rPr lang="en-GB" sz="2400" b="1" dirty="0">
                <a:solidFill>
                  <a:schemeClr val="bg1"/>
                </a:solidFill>
                <a:latin typeface="Lato" panose="020F0502020204030203" pitchFamily="34" charset="0"/>
              </a:rPr>
              <a:t>Assessing Effectiveness/Competitiveness of Value Chains</a:t>
            </a:r>
            <a:endParaRPr lang="en-GB" sz="2400" dirty="0">
              <a:solidFill>
                <a:schemeClr val="bg1"/>
              </a:solidFill>
              <a:latin typeface="+mn-lt"/>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2222950"/>
            <a:ext cx="4541327" cy="2585323"/>
          </a:xfrm>
          <a:ln>
            <a:solidFill>
              <a:schemeClr val="tx1"/>
            </a:solidFill>
          </a:ln>
        </p:spPr>
        <p:txBody>
          <a:bodyPr>
            <a:normAutofit/>
          </a:bodyPr>
          <a:lstStyle/>
          <a:p>
            <a:pPr algn="just">
              <a:lnSpc>
                <a:spcPct val="120000"/>
              </a:lnSpc>
              <a:buFont typeface="Wingdings" panose="05000000000000000000" pitchFamily="2" charset="2"/>
              <a:buChar char="ü"/>
            </a:pPr>
            <a:r>
              <a:rPr lang="en-GB" sz="2000" b="1" dirty="0">
                <a:latin typeface="Arial" panose="020B0604020202020204" pitchFamily="34" charset="0"/>
                <a:cs typeface="Arial" panose="020B0604020202020204" pitchFamily="34" charset="0"/>
              </a:rPr>
              <a:t>Benchmarking: </a:t>
            </a:r>
            <a:r>
              <a:rPr lang="en-GB" sz="2000" dirty="0">
                <a:latin typeface="Arial" panose="020B0604020202020204" pitchFamily="34" charset="0"/>
                <a:cs typeface="Arial" panose="020B0604020202020204" pitchFamily="34" charset="0"/>
              </a:rPr>
              <a:t>Benchmarking is an analytical tool used to determine whether a firm’s value chain analysis is competitive compared to those of rivals and thus conducive to winning in the marketplace.</a:t>
            </a:r>
          </a:p>
        </p:txBody>
      </p:sp>
      <p:sp>
        <p:nvSpPr>
          <p:cNvPr id="4" name="Rectangle 3"/>
          <p:cNvSpPr/>
          <p:nvPr/>
        </p:nvSpPr>
        <p:spPr>
          <a:xfrm>
            <a:off x="5381767" y="2222951"/>
            <a:ext cx="6096000" cy="2585323"/>
          </a:xfrm>
          <a:prstGeom prst="rect">
            <a:avLst/>
          </a:prstGeom>
          <a:ln>
            <a:solidFill>
              <a:schemeClr val="tx1"/>
            </a:solidFill>
          </a:ln>
        </p:spPr>
        <p:txBody>
          <a:bodyPr>
            <a:spAutoFit/>
          </a:bodyPr>
          <a:lstStyle/>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Measure costs of value chain activities across an industry to determine “best practices” among competing firms for the purpose of duplicating or improving on those best practices. </a:t>
            </a:r>
          </a:p>
          <a:p>
            <a:pPr algn="just"/>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Helps the firm take action to improve its competitiveness by identifying (and improving on) value chain activities where rival firms have comparative advantages in cost, service, reputation, or operation.</a:t>
            </a:r>
          </a:p>
        </p:txBody>
      </p:sp>
    </p:spTree>
    <p:extLst>
      <p:ext uri="{BB962C8B-B14F-4D97-AF65-F5344CB8AC3E}">
        <p14:creationId xmlns:p14="http://schemas.microsoft.com/office/powerpoint/2010/main" val="3808147558"/>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EDA63-63AF-E29B-4C2E-A2222D462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0C35A7-6D7E-14CC-B708-C171113C3E6F}"/>
              </a:ext>
            </a:extLst>
          </p:cNvPr>
          <p:cNvSpPr>
            <a:spLocks noGrp="1"/>
          </p:cNvSpPr>
          <p:nvPr>
            <p:ph type="title"/>
          </p:nvPr>
        </p:nvSpPr>
        <p:spPr>
          <a:xfrm>
            <a:off x="3071813" y="0"/>
            <a:ext cx="5843587" cy="1325563"/>
          </a:xfrm>
        </p:spPr>
        <p:txBody>
          <a:bodyPr>
            <a:normAutofit/>
          </a:bodyPr>
          <a:lstStyle/>
          <a:p>
            <a:pPr algn="ctr"/>
            <a:r>
              <a:rPr lang="en-GB" b="1" dirty="0">
                <a:solidFill>
                  <a:schemeClr val="bg1"/>
                </a:solidFill>
              </a:rPr>
              <a:t>Group Activity: 10 mins</a:t>
            </a:r>
          </a:p>
        </p:txBody>
      </p:sp>
      <p:sp>
        <p:nvSpPr>
          <p:cNvPr id="3" name="Content Placeholder 2">
            <a:extLst>
              <a:ext uri="{FF2B5EF4-FFF2-40B4-BE49-F238E27FC236}">
                <a16:creationId xmlns:a16="http://schemas.microsoft.com/office/drawing/2014/main" id="{F249E010-AE27-4762-983C-EE2C11DC08A9}"/>
              </a:ext>
            </a:extLst>
          </p:cNvPr>
          <p:cNvSpPr>
            <a:spLocks noGrp="1"/>
          </p:cNvSpPr>
          <p:nvPr>
            <p:ph idx="1"/>
          </p:nvPr>
        </p:nvSpPr>
        <p:spPr/>
        <p:txBody>
          <a:bodyPr>
            <a:normAutofit/>
          </a:bodyPr>
          <a:lstStyle/>
          <a:p>
            <a:pPr algn="just">
              <a:lnSpc>
                <a:spcPct val="107000"/>
              </a:lnSpc>
              <a:spcAft>
                <a:spcPts val="800"/>
              </a:spcAft>
            </a:pPr>
            <a:r>
              <a:rPr lang="en-GB" sz="3200" dirty="0">
                <a:solidFill>
                  <a:srgbClr val="231F1F"/>
                </a:solidFill>
              </a:rPr>
              <a:t>Groups select an industry (e.g., retail). Map one primary and one support activity for a firm, explaining how they add value. Discuss as a class.</a:t>
            </a:r>
          </a:p>
          <a:p>
            <a:pPr marL="0" indent="0">
              <a:buNone/>
            </a:pPr>
            <a:endParaRPr lang="en-GB" sz="4800" dirty="0"/>
          </a:p>
        </p:txBody>
      </p:sp>
    </p:spTree>
    <p:extLst>
      <p:ext uri="{BB962C8B-B14F-4D97-AF65-F5344CB8AC3E}">
        <p14:creationId xmlns:p14="http://schemas.microsoft.com/office/powerpoint/2010/main" val="3786564358"/>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67554" y="143435"/>
            <a:ext cx="10972799" cy="1041120"/>
          </a:xfrm>
        </p:spPr>
        <p:txBody>
          <a:bodyPr>
            <a:normAutofit/>
          </a:bodyPr>
          <a:lstStyle/>
          <a:p>
            <a:r>
              <a:rPr lang="en-US" sz="6000" dirty="0">
                <a:solidFill>
                  <a:schemeClr val="bg1"/>
                </a:solidFill>
              </a:rPr>
              <a:t>Outsourcing</a:t>
            </a:r>
            <a:endParaRPr lang="en-US" sz="11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When the firm cannot create value in either a value chain activity or a support function, outsourcing is considered.</a:t>
            </a:r>
          </a:p>
          <a:p>
            <a:pPr lvl="1"/>
            <a:r>
              <a:rPr lang="en-US" b="1" dirty="0"/>
              <a:t>Outsourcing</a:t>
            </a:r>
            <a:r>
              <a:rPr lang="en-US" dirty="0"/>
              <a:t> is the purchase of a value-creating activity or a support function activity from an external supplier.</a:t>
            </a:r>
          </a:p>
          <a:p>
            <a:r>
              <a:rPr lang="en-US" dirty="0"/>
              <a:t>Firms engaging in effective outsourcing:</a:t>
            </a:r>
          </a:p>
          <a:p>
            <a:pPr lvl="1"/>
            <a:r>
              <a:rPr lang="en-US" dirty="0"/>
              <a:t>Increase their flexibility</a:t>
            </a:r>
          </a:p>
          <a:p>
            <a:pPr lvl="1"/>
            <a:r>
              <a:rPr lang="en-US" dirty="0"/>
              <a:t>Mitigate risks</a:t>
            </a:r>
          </a:p>
          <a:p>
            <a:pPr lvl="1"/>
            <a:r>
              <a:rPr lang="en-US" dirty="0"/>
              <a:t>Reduce their capital investments</a:t>
            </a:r>
          </a:p>
          <a:p>
            <a:r>
              <a:rPr lang="en-US" dirty="0"/>
              <a:t>Firms should use outsourcing only for activities where they:</a:t>
            </a:r>
          </a:p>
          <a:p>
            <a:pPr lvl="1"/>
            <a:r>
              <a:rPr lang="en-US" dirty="0"/>
              <a:t>Cannot create value</a:t>
            </a:r>
          </a:p>
          <a:p>
            <a:pPr lvl="1"/>
            <a:r>
              <a:rPr lang="en-US" dirty="0"/>
              <a:t>Are at a substantial disadvantage compared to competitors</a:t>
            </a:r>
          </a:p>
        </p:txBody>
      </p:sp>
    </p:spTree>
    <p:extLst>
      <p:ext uri="{BB962C8B-B14F-4D97-AF65-F5344CB8AC3E}">
        <p14:creationId xmlns:p14="http://schemas.microsoft.com/office/powerpoint/2010/main" val="967627458"/>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6166" y="197224"/>
            <a:ext cx="10972799" cy="1041120"/>
          </a:xfrm>
        </p:spPr>
        <p:txBody>
          <a:bodyPr>
            <a:normAutofit/>
          </a:bodyPr>
          <a:lstStyle/>
          <a:p>
            <a:r>
              <a:rPr lang="en-US" sz="6000" dirty="0">
                <a:solidFill>
                  <a:schemeClr val="bg1"/>
                </a:solidFill>
              </a:rPr>
              <a:t>Outsourcing</a:t>
            </a:r>
            <a:endParaRPr lang="en-US" sz="11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dirty="0"/>
              <a:t>Outsourcing can be effective because few, if any, organizations possess the resources and capabilities required to achieve competitive superiority in each value chain activity and support function.</a:t>
            </a:r>
          </a:p>
          <a:p>
            <a:r>
              <a:rPr lang="en-US" dirty="0"/>
              <a:t>By outsourcing activities in which it lacks competence, a firm:</a:t>
            </a:r>
          </a:p>
          <a:p>
            <a:pPr lvl="1"/>
            <a:r>
              <a:rPr lang="en-US" dirty="0"/>
              <a:t>Increases the probability of developing core competencies and achieving a competitive advantage because it does not become overextended</a:t>
            </a:r>
          </a:p>
          <a:p>
            <a:pPr lvl="1"/>
            <a:r>
              <a:rPr lang="en-US" dirty="0"/>
              <a:t>Can fully concentrate on those areas in which it has the potential to create value</a:t>
            </a:r>
          </a:p>
          <a:p>
            <a:r>
              <a:rPr lang="en-US" dirty="0"/>
              <a:t>There are two significant concerns associated with outsourcing:</a:t>
            </a:r>
          </a:p>
          <a:p>
            <a:pPr marL="800100" lvl="1" indent="-342900">
              <a:buFont typeface="+mj-lt"/>
              <a:buAutoNum type="arabicPeriod"/>
            </a:pPr>
            <a:r>
              <a:rPr lang="en-US" dirty="0"/>
              <a:t>The potential loss in a firm’s ability to innovate</a:t>
            </a:r>
          </a:p>
          <a:p>
            <a:pPr marL="800100" lvl="1" indent="-342900">
              <a:buFont typeface="+mj-lt"/>
              <a:buAutoNum type="arabicPeriod"/>
            </a:pPr>
            <a:r>
              <a:rPr lang="en-US" dirty="0"/>
              <a:t>The loss of jobs within the focal firm</a:t>
            </a:r>
          </a:p>
          <a:p>
            <a:r>
              <a:rPr lang="en-US" dirty="0"/>
              <a:t>Outsourcing to a foreign supplier is commonly called </a:t>
            </a:r>
            <a:r>
              <a:rPr lang="en-US" i="1" dirty="0"/>
              <a:t>offshoring</a:t>
            </a:r>
            <a:r>
              <a:rPr lang="en-US" dirty="0"/>
              <a:t>.</a:t>
            </a:r>
          </a:p>
        </p:txBody>
      </p:sp>
    </p:spTree>
    <p:extLst>
      <p:ext uri="{BB962C8B-B14F-4D97-AF65-F5344CB8AC3E}">
        <p14:creationId xmlns:p14="http://schemas.microsoft.com/office/powerpoint/2010/main" val="2173825001"/>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74A13-B650-E585-39B7-B9DD8E0C58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618628-A9DE-973E-1ED7-B82E52A7211F}"/>
              </a:ext>
            </a:extLst>
          </p:cNvPr>
          <p:cNvSpPr>
            <a:spLocks noGrp="1"/>
          </p:cNvSpPr>
          <p:nvPr>
            <p:ph type="title"/>
          </p:nvPr>
        </p:nvSpPr>
        <p:spPr>
          <a:xfrm>
            <a:off x="3071813" y="0"/>
            <a:ext cx="5843587" cy="1325563"/>
          </a:xfrm>
        </p:spPr>
        <p:txBody>
          <a:bodyPr>
            <a:normAutofit/>
          </a:bodyPr>
          <a:lstStyle/>
          <a:p>
            <a:pPr algn="ctr"/>
            <a:r>
              <a:rPr lang="en-GB" b="1" dirty="0">
                <a:solidFill>
                  <a:schemeClr val="bg1"/>
                </a:solidFill>
              </a:rPr>
              <a:t>Activity: 10 mins</a:t>
            </a:r>
          </a:p>
        </p:txBody>
      </p:sp>
      <p:sp>
        <p:nvSpPr>
          <p:cNvPr id="3" name="Content Placeholder 2">
            <a:extLst>
              <a:ext uri="{FF2B5EF4-FFF2-40B4-BE49-F238E27FC236}">
                <a16:creationId xmlns:a16="http://schemas.microsoft.com/office/drawing/2014/main" id="{FF34001F-2668-0537-06B2-973772C15509}"/>
              </a:ext>
            </a:extLst>
          </p:cNvPr>
          <p:cNvSpPr>
            <a:spLocks noGrp="1"/>
          </p:cNvSpPr>
          <p:nvPr>
            <p:ph idx="1"/>
          </p:nvPr>
        </p:nvSpPr>
        <p:spPr/>
        <p:txBody>
          <a:bodyPr>
            <a:normAutofit/>
          </a:bodyPr>
          <a:lstStyle/>
          <a:p>
            <a:pPr algn="just">
              <a:lnSpc>
                <a:spcPct val="107000"/>
              </a:lnSpc>
              <a:spcAft>
                <a:spcPts val="800"/>
              </a:spcAft>
            </a:pPr>
            <a:r>
              <a:rPr lang="en-GB" sz="3200" dirty="0">
                <a:solidFill>
                  <a:srgbClr val="231F1F"/>
                </a:solidFill>
              </a:rPr>
              <a:t>Outsource or Not (10 min): In pairs, pick a firm activity (e.g., IT). Argue for or against outsourcing it, citing one benefit or risk. Share with class.</a:t>
            </a:r>
          </a:p>
          <a:p>
            <a:pPr marL="0" indent="0">
              <a:buNone/>
            </a:pPr>
            <a:endParaRPr lang="en-GB" sz="4800" dirty="0"/>
          </a:p>
        </p:txBody>
      </p:sp>
    </p:spTree>
    <p:extLst>
      <p:ext uri="{BB962C8B-B14F-4D97-AF65-F5344CB8AC3E}">
        <p14:creationId xmlns:p14="http://schemas.microsoft.com/office/powerpoint/2010/main" val="554347587"/>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71813" y="135591"/>
            <a:ext cx="5917405" cy="1041120"/>
          </a:xfrm>
        </p:spPr>
        <p:txBody>
          <a:bodyPr>
            <a:normAutofit fontScale="90000"/>
          </a:bodyPr>
          <a:lstStyle/>
          <a:p>
            <a:r>
              <a:rPr lang="en-US" sz="3200" dirty="0">
                <a:solidFill>
                  <a:schemeClr val="bg1"/>
                </a:solidFill>
              </a:rPr>
              <a:t>Competencies, Strengths, Weaknesses, and Strategic Decisions</a:t>
            </a:r>
            <a:endParaRPr lang="en-US" sz="1100" dirty="0">
              <a:solidFill>
                <a:schemeClr val="bg1"/>
              </a:solidFill>
            </a:endParaRPr>
          </a:p>
        </p:txBody>
      </p:sp>
      <p:sp>
        <p:nvSpPr>
          <p:cNvPr id="5" name="Text Placeholder 4"/>
          <p:cNvSpPr>
            <a:spLocks noGrp="1"/>
          </p:cNvSpPr>
          <p:nvPr>
            <p:ph type="body" sz="quarter" idx="10"/>
          </p:nvPr>
        </p:nvSpPr>
        <p:spPr>
          <a:xfrm>
            <a:off x="499222" y="1574148"/>
            <a:ext cx="11487990" cy="4883803"/>
          </a:xfrm>
        </p:spPr>
        <p:txBody>
          <a:bodyPr>
            <a:normAutofit/>
          </a:bodyPr>
          <a:lstStyle/>
          <a:p>
            <a:pPr>
              <a:spcAft>
                <a:spcPts val="600"/>
              </a:spcAft>
            </a:pPr>
            <a:r>
              <a:rPr lang="en-US" sz="2400" dirty="0"/>
              <a:t>By analyzing the internal organization, firms identify their strengths and weaknesses as reflected by their resources, capabilities, and core competencies.</a:t>
            </a:r>
          </a:p>
          <a:p>
            <a:pPr lvl="1">
              <a:spcAft>
                <a:spcPts val="600"/>
              </a:spcAft>
            </a:pPr>
            <a:r>
              <a:rPr lang="en-US" sz="2000" dirty="0"/>
              <a:t>If a firm has weak capabilities or does not have core competencies in areas required to achieve a competitive advantage, it must acquire those resources and build the needed capabilities and competencies.</a:t>
            </a:r>
          </a:p>
          <a:p>
            <a:pPr>
              <a:spcAft>
                <a:spcPts val="600"/>
              </a:spcAft>
            </a:pPr>
            <a:r>
              <a:rPr lang="en-US" sz="2400" dirty="0"/>
              <a:t>Having a significant quantity of resources is not the same as having the “right” resources.</a:t>
            </a:r>
          </a:p>
          <a:p>
            <a:pPr lvl="1">
              <a:spcAft>
                <a:spcPts val="600"/>
              </a:spcAft>
            </a:pPr>
            <a:r>
              <a:rPr lang="en-US" sz="2000" dirty="0"/>
              <a:t>The “right” resources are those with the potential to be formed into core competencies as the foundation for creating value for customers and developing competitive advantages because of doing so.</a:t>
            </a:r>
          </a:p>
          <a:p>
            <a:pPr>
              <a:spcAft>
                <a:spcPts val="600"/>
              </a:spcAft>
            </a:pPr>
            <a:r>
              <a:rPr lang="en-US" sz="2400" dirty="0"/>
              <a:t>The ability of a core competence to be a permanent competitive advantage can’t be assumed.</a:t>
            </a:r>
          </a:p>
          <a:p>
            <a:pPr lvl="1">
              <a:spcAft>
                <a:spcPts val="600"/>
              </a:spcAft>
            </a:pPr>
            <a:r>
              <a:rPr lang="en-US" sz="2000" dirty="0"/>
              <a:t>All core competencies have the potential to become </a:t>
            </a:r>
            <a:r>
              <a:rPr lang="en-US" sz="2000" i="1" dirty="0"/>
              <a:t>core rigidities </a:t>
            </a:r>
            <a:r>
              <a:rPr lang="en-US" sz="2000" dirty="0"/>
              <a:t>that generate inertia and stifle innovation.</a:t>
            </a:r>
          </a:p>
        </p:txBody>
      </p:sp>
    </p:spTree>
    <p:extLst>
      <p:ext uri="{BB962C8B-B14F-4D97-AF65-F5344CB8AC3E}">
        <p14:creationId xmlns:p14="http://schemas.microsoft.com/office/powerpoint/2010/main" val="2532038916"/>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39855" y="0"/>
            <a:ext cx="11481847" cy="1325563"/>
          </a:xfrm>
        </p:spPr>
        <p:txBody>
          <a:bodyPr>
            <a:normAutofit/>
          </a:bodyPr>
          <a:lstStyle/>
          <a:p>
            <a:pPr algn="ctr"/>
            <a:r>
              <a:rPr lang="en-GB" sz="3200" b="1" dirty="0">
                <a:solidFill>
                  <a:schemeClr val="bg1"/>
                </a:solidFill>
                <a:latin typeface="Arial" panose="020B0604020202020204" pitchFamily="34" charset="0"/>
                <a:cs typeface="Arial" panose="020B0604020202020204" pitchFamily="34" charset="0"/>
              </a:rPr>
              <a:t>SWOT Analysis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442133"/>
            <a:ext cx="5032648" cy="4830079"/>
          </a:xfrm>
        </p:spPr>
        <p:txBody>
          <a:bodyPr>
            <a:noAutofit/>
          </a:bodyPr>
          <a:lstStyle/>
          <a:p>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Strengths-Weaknesses-Opportunities-Threats (SWOT) </a:t>
            </a:r>
            <a:r>
              <a:rPr lang="en-GB" sz="2400" dirty="0">
                <a:latin typeface="Arial" panose="020B0604020202020204" pitchFamily="34" charset="0"/>
                <a:cs typeface="Arial" panose="020B0604020202020204" pitchFamily="34" charset="0"/>
              </a:rPr>
              <a:t>Matrix is an important matching tool that helps managers develop four types of strategies: SO (strengths-opportunities) strategies, WO (weaknesses-opportunities) strategies, ST (strengths-threats) strategies, and WT (weaknesses-threats) strategies.</a:t>
            </a:r>
          </a:p>
        </p:txBody>
      </p:sp>
      <p:pic>
        <p:nvPicPr>
          <p:cNvPr id="5" name="Picture 4"/>
          <p:cNvPicPr>
            <a:picLocks noChangeAspect="1"/>
          </p:cNvPicPr>
          <p:nvPr/>
        </p:nvPicPr>
        <p:blipFill>
          <a:blip r:embed="rId3"/>
          <a:stretch>
            <a:fillRect/>
          </a:stretch>
        </p:blipFill>
        <p:spPr>
          <a:xfrm>
            <a:off x="5390867" y="1378424"/>
            <a:ext cx="6619163" cy="3903259"/>
          </a:xfrm>
          <a:prstGeom prst="rect">
            <a:avLst/>
          </a:prstGeom>
        </p:spPr>
      </p:pic>
    </p:spTree>
    <p:extLst>
      <p:ext uri="{BB962C8B-B14F-4D97-AF65-F5344CB8AC3E}">
        <p14:creationId xmlns:p14="http://schemas.microsoft.com/office/powerpoint/2010/main" val="2388038870"/>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 y="0"/>
            <a:ext cx="12003244" cy="6857999"/>
          </a:xfrm>
          <a:prstGeom prst="rect">
            <a:avLst/>
          </a:prstGeom>
        </p:spPr>
      </p:pic>
      <p:sp>
        <p:nvSpPr>
          <p:cNvPr id="3" name="Title 2"/>
          <p:cNvSpPr>
            <a:spLocks noGrp="1"/>
          </p:cNvSpPr>
          <p:nvPr>
            <p:ph type="title"/>
          </p:nvPr>
        </p:nvSpPr>
        <p:spPr>
          <a:xfrm>
            <a:off x="1981200" y="3428999"/>
            <a:ext cx="8229600" cy="857250"/>
          </a:xfrm>
        </p:spPr>
        <p:txBody>
          <a:bodyPr>
            <a:noAutofit/>
          </a:bodyPr>
          <a:lstStyle/>
          <a:p>
            <a:pPr lvl="0" algn="ctr"/>
            <a:r>
              <a:rPr lang="en-US" sz="6000" b="1" dirty="0">
                <a:solidFill>
                  <a:srgbClr val="FFFF00"/>
                </a:solidFill>
                <a:latin typeface="Corbel" panose="020B0503020204020204" pitchFamily="34" charset="0"/>
              </a:rPr>
              <a:t>Exit Poll</a:t>
            </a:r>
            <a:endParaRPr lang="en-US" b="1" dirty="0">
              <a:solidFill>
                <a:srgbClr val="FFFF00"/>
              </a:solidFill>
              <a:latin typeface="Corbel" panose="020B0503020204020204" pitchFamily="34" charset="0"/>
            </a:endParaRPr>
          </a:p>
        </p:txBody>
      </p:sp>
      <p:sp>
        <p:nvSpPr>
          <p:cNvPr id="4" name="Content Placeholder 3"/>
          <p:cNvSpPr>
            <a:spLocks noGrp="1"/>
          </p:cNvSpPr>
          <p:nvPr>
            <p:ph idx="1"/>
          </p:nvPr>
        </p:nvSpPr>
        <p:spPr>
          <a:xfrm>
            <a:off x="1886823" y="4859003"/>
            <a:ext cx="8229600" cy="924635"/>
          </a:xfrm>
        </p:spPr>
        <p:txBody>
          <a:bodyPr>
            <a:normAutofit/>
          </a:bodyPr>
          <a:lstStyle/>
          <a:p>
            <a:pPr marL="0" lvl="1" indent="0" algn="ctr">
              <a:buNone/>
            </a:pPr>
            <a:r>
              <a:rPr lang="en-US" sz="3600" i="1" dirty="0">
                <a:solidFill>
                  <a:srgbClr val="FFFF00"/>
                </a:solidFill>
                <a:latin typeface="Corbel" panose="020B0503020204020204" pitchFamily="34" charset="0"/>
              </a:rPr>
              <a:t>Please complete the week 3 quiz on Moodle.</a:t>
            </a:r>
            <a:endParaRPr lang="en-US" sz="3600" dirty="0">
              <a:solidFill>
                <a:srgbClr val="FFFF00"/>
              </a:solidFill>
              <a:latin typeface="Corbel" panose="020B0503020204020204" pitchFamily="34" charset="0"/>
            </a:endParaRPr>
          </a:p>
          <a:p>
            <a:pPr marL="342900" lvl="1"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3276600" y="382596"/>
            <a:ext cx="8229600" cy="562074"/>
          </a:xfrm>
        </p:spPr>
        <p:txBody>
          <a:bodyPr>
            <a:noAutofit/>
          </a:bodyPr>
          <a:lstStyle/>
          <a:p>
            <a:r>
              <a:rPr lang="en-GB" sz="3600" b="1" dirty="0">
                <a:solidFill>
                  <a:schemeClr val="bg1"/>
                </a:solidFill>
              </a:rPr>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426720" y="1417320"/>
            <a:ext cx="11353800" cy="4777047"/>
          </a:xfrm>
        </p:spPr>
        <p:txBody>
          <a:bodyPr>
            <a:normAutofit/>
          </a:bodyPr>
          <a:lstStyle/>
          <a:p>
            <a:pPr marL="0" indent="0">
              <a:spcBef>
                <a:spcPts val="0"/>
              </a:spcBef>
              <a:spcAft>
                <a:spcPts val="600"/>
              </a:spcAft>
              <a:buNone/>
            </a:pPr>
            <a:r>
              <a:rPr lang="en-GB" sz="2000" b="1" dirty="0"/>
              <a:t>Essential: </a:t>
            </a:r>
          </a:p>
          <a:p>
            <a:pPr>
              <a:spcBef>
                <a:spcPts val="0"/>
              </a:spcBef>
              <a:spcAft>
                <a:spcPts val="600"/>
              </a:spcAft>
            </a:pPr>
            <a:r>
              <a:rPr lang="en-GB" sz="2000" dirty="0"/>
              <a:t>Hitt, M. A., Ireland, R. D. and </a:t>
            </a:r>
            <a:r>
              <a:rPr lang="en-GB" sz="2000" dirty="0" err="1"/>
              <a:t>Hoskisson</a:t>
            </a:r>
            <a:r>
              <a:rPr lang="en-GB" sz="2000" dirty="0"/>
              <a:t>, R. E. (2019; Ch. 3) </a:t>
            </a:r>
            <a:r>
              <a:rPr lang="en-GB" sz="2000" i="1" dirty="0"/>
              <a:t>Strategic Management: Competitiveness &amp; Globalization: Concepts &amp; Cases</a:t>
            </a:r>
            <a:r>
              <a:rPr lang="en-GB" sz="2000" dirty="0"/>
              <a:t>. Cengage learning. </a:t>
            </a:r>
          </a:p>
          <a:p>
            <a:pPr>
              <a:spcBef>
                <a:spcPts val="0"/>
              </a:spcBef>
              <a:spcAft>
                <a:spcPts val="600"/>
              </a:spcAft>
            </a:pPr>
            <a:r>
              <a:rPr lang="en-GB" sz="2000" dirty="0"/>
              <a:t>David F. R., David, F. R and David, M. E.(2017). </a:t>
            </a:r>
            <a:r>
              <a:rPr lang="en-GB" sz="2000" i="1" dirty="0"/>
              <a:t>Strategic Management: Concepts and Cases: A Competitive Advantage Approach</a:t>
            </a:r>
            <a:r>
              <a:rPr lang="en-GB" sz="2000" dirty="0"/>
              <a:t>. Pearson</a:t>
            </a:r>
          </a:p>
          <a:p>
            <a:pPr marL="0" indent="0">
              <a:spcBef>
                <a:spcPts val="0"/>
              </a:spcBef>
              <a:spcAft>
                <a:spcPts val="600"/>
              </a:spcAft>
              <a:buNone/>
            </a:pPr>
            <a:endParaRPr lang="en-GB" sz="2000" b="1" dirty="0"/>
          </a:p>
          <a:p>
            <a:pPr marL="0" indent="0">
              <a:spcBef>
                <a:spcPts val="0"/>
              </a:spcBef>
              <a:spcAft>
                <a:spcPts val="600"/>
              </a:spcAft>
              <a:buNone/>
            </a:pPr>
            <a:r>
              <a:rPr lang="en-GB" sz="2000" b="1" dirty="0"/>
              <a:t>Further reading:</a:t>
            </a:r>
          </a:p>
          <a:p>
            <a:pPr marL="0" indent="0">
              <a:spcBef>
                <a:spcPts val="0"/>
              </a:spcBef>
              <a:spcAft>
                <a:spcPts val="600"/>
              </a:spcAft>
              <a:buNone/>
            </a:pPr>
            <a:r>
              <a:rPr lang="en-GB" sz="2000" dirty="0"/>
              <a:t>Johnson, G and </a:t>
            </a:r>
            <a:r>
              <a:rPr lang="en-GB" sz="2000" dirty="0" err="1"/>
              <a:t>Schole</a:t>
            </a:r>
            <a:r>
              <a:rPr lang="en-GB" sz="2000" dirty="0"/>
              <a:t>, K. (2010). </a:t>
            </a:r>
            <a:r>
              <a:rPr lang="en-GB" sz="2000" i="1" dirty="0"/>
              <a:t>Exploring Strategy</a:t>
            </a:r>
            <a:r>
              <a:rPr lang="en-GB" sz="2000" dirty="0"/>
              <a:t>. Harlow: FT Prentice Hall.</a:t>
            </a:r>
          </a:p>
          <a:p>
            <a:pPr>
              <a:spcBef>
                <a:spcPts val="0"/>
              </a:spcBef>
              <a:spcAft>
                <a:spcPts val="600"/>
              </a:spcAft>
            </a:pPr>
            <a:r>
              <a:rPr lang="en-GB" sz="2000" dirty="0"/>
              <a:t>Lynch, R., Corporate Strategy, Harlow: FT Prentice Hall, 2010.</a:t>
            </a:r>
          </a:p>
          <a:p>
            <a:pPr>
              <a:spcBef>
                <a:spcPts val="0"/>
              </a:spcBef>
              <a:spcAft>
                <a:spcPts val="600"/>
              </a:spcAft>
            </a:pPr>
            <a:r>
              <a:rPr lang="en-GB" sz="2000" dirty="0"/>
              <a:t>Mintzberg, H., Ahlstrand, B., and Lampel, J. (2008). </a:t>
            </a:r>
            <a:r>
              <a:rPr lang="en-GB" sz="2000" i="1" dirty="0"/>
              <a:t>Strategy Safari: The Complete Guide Through the Wilds of Strategic Management.</a:t>
            </a:r>
            <a:r>
              <a:rPr lang="en-GB" sz="2000" dirty="0"/>
              <a:t> Harlow: FT Prentice Hall, 2008. </a:t>
            </a:r>
          </a:p>
          <a:p>
            <a:pPr>
              <a:spcBef>
                <a:spcPts val="0"/>
              </a:spcBef>
              <a:spcAft>
                <a:spcPts val="600"/>
              </a:spcAft>
            </a:pPr>
            <a:r>
              <a:rPr lang="en-GB" sz="2000" dirty="0"/>
              <a:t>Hayes, J., (2010). </a:t>
            </a:r>
            <a:r>
              <a:rPr lang="en-GB" sz="2000" i="1" dirty="0"/>
              <a:t>The Theory and Practice of Change Management.</a:t>
            </a:r>
            <a:r>
              <a:rPr lang="en-GB" sz="2000" dirty="0"/>
              <a:t> Palgrave </a:t>
            </a:r>
          </a:p>
          <a:p>
            <a:pPr>
              <a:spcBef>
                <a:spcPts val="0"/>
              </a:spcBef>
              <a:spcAft>
                <a:spcPts val="600"/>
              </a:spcAft>
            </a:pPr>
            <a:r>
              <a:rPr lang="en-GB" sz="2000" dirty="0" err="1"/>
              <a:t>Ridderstral</a:t>
            </a:r>
            <a:r>
              <a:rPr lang="en-GB" sz="2000" dirty="0"/>
              <a:t>, J. and Nordstrum, K. (2007) </a:t>
            </a:r>
            <a:r>
              <a:rPr lang="en-GB" sz="2000" i="1" dirty="0"/>
              <a:t>Funky Business.</a:t>
            </a:r>
            <a:r>
              <a:rPr lang="en-GB" sz="2000" dirty="0"/>
              <a:t> Harlow: FT Prentice Hall, 2007 </a:t>
            </a:r>
          </a:p>
          <a:p>
            <a:pPr>
              <a:spcBef>
                <a:spcPts val="0"/>
              </a:spcBef>
              <a:spcAft>
                <a:spcPts val="600"/>
              </a:spcAft>
            </a:pPr>
            <a:r>
              <a:rPr lang="en-GB" sz="2000" dirty="0"/>
              <a:t>Senge, P. M. (2006) </a:t>
            </a:r>
            <a:r>
              <a:rPr lang="en-GB" sz="2000" i="1" dirty="0"/>
              <a:t>The Fifth Discipline</a:t>
            </a:r>
            <a:r>
              <a:rPr lang="en-GB" sz="2000" dirty="0"/>
              <a:t>. London: Random House Business Books</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6929610"/>
      </p:ext>
    </p:extLst>
  </p:cSld>
  <p:clrMapOvr>
    <a:masterClrMapping/>
  </p:clrMapOvr>
  <p:transition spd="slow">
    <p:push dir="u"/>
  </p:transition>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162</TotalTime>
  <Words>3439</Words>
  <Application>Microsoft Office PowerPoint</Application>
  <PresentationFormat>Widescreen</PresentationFormat>
  <Paragraphs>326</Paragraphs>
  <Slides>47</Slides>
  <Notes>7</Notes>
  <HiddenSlides>0</HiddenSlides>
  <MMClips>0</MMClips>
  <ScaleCrop>false</ScaleCrop>
  <HeadingPairs>
    <vt:vector size="6" baseType="variant">
      <vt:variant>
        <vt:lpstr>Fonts Used</vt:lpstr>
      </vt:variant>
      <vt:variant>
        <vt:i4>9</vt:i4>
      </vt:variant>
      <vt:variant>
        <vt:lpstr>Theme</vt:lpstr>
      </vt:variant>
      <vt:variant>
        <vt:i4>7</vt:i4>
      </vt:variant>
      <vt:variant>
        <vt:lpstr>Slide Titles</vt:lpstr>
      </vt:variant>
      <vt:variant>
        <vt:i4>47</vt:i4>
      </vt:variant>
    </vt:vector>
  </HeadingPairs>
  <TitlesOfParts>
    <vt:vector size="63" baseType="lpstr">
      <vt:lpstr>Arial</vt:lpstr>
      <vt:lpstr>Calibri</vt:lpstr>
      <vt:lpstr>Calibri Light</vt:lpstr>
      <vt:lpstr>Corbel</vt:lpstr>
      <vt:lpstr>Garamond</vt:lpstr>
      <vt:lpstr>Lato</vt:lpstr>
      <vt:lpstr>Myriad Pro</vt:lpstr>
      <vt:lpstr>Symbol</vt:lpstr>
      <vt:lpstr>Wingdings</vt:lpstr>
      <vt:lpstr>UWTSD 200_Title Page</vt:lpstr>
      <vt:lpstr>UWTSD 200_Title Page 1</vt:lpstr>
      <vt:lpstr>UWTSD 200_Subtitle 1</vt:lpstr>
      <vt:lpstr>UWTSD 200_Subtitle 2</vt:lpstr>
      <vt:lpstr>UWTSD 200_Text 1</vt:lpstr>
      <vt:lpstr>UWTSD 200_Text 2</vt:lpstr>
      <vt:lpstr>UWTSD 200_Text 4</vt:lpstr>
      <vt:lpstr>PowerPoint Presentation</vt:lpstr>
      <vt:lpstr>LEARNING OBJECTIVES</vt:lpstr>
      <vt:lpstr>Previous Week Recap</vt:lpstr>
      <vt:lpstr>Introduction</vt:lpstr>
      <vt:lpstr>Analyzing the Internal Organization</vt:lpstr>
      <vt:lpstr>The Context of Internal Analysis</vt:lpstr>
      <vt:lpstr>Components of an Internal Analysis</vt:lpstr>
      <vt:lpstr>Quick think – 5 mins</vt:lpstr>
      <vt:lpstr>Creating Value</vt:lpstr>
      <vt:lpstr>The Challenge of Analyzing  the Internal Organization</vt:lpstr>
      <vt:lpstr>Conditions Affecting Managerial Decisions about  Resources, Capabilities, and Core Competencies</vt:lpstr>
      <vt:lpstr>The Challenge of Analyzing  the Internal Organization</vt:lpstr>
      <vt:lpstr>Value debate – 10 mins</vt:lpstr>
      <vt:lpstr>Resources, Capabilities,  and Core Competencies</vt:lpstr>
      <vt:lpstr>Resources</vt:lpstr>
      <vt:lpstr>Table 3.1  - Tangible Resources</vt:lpstr>
      <vt:lpstr>Resources</vt:lpstr>
      <vt:lpstr>Table 3.2  - Intangible Resources</vt:lpstr>
      <vt:lpstr>Resources</vt:lpstr>
      <vt:lpstr>Capabilities</vt:lpstr>
      <vt:lpstr>Table 3.3 - Example of Firms’ Capabilities</vt:lpstr>
      <vt:lpstr>Table 3.3 - Example of Firms’ Capabilities</vt:lpstr>
      <vt:lpstr>Core Competencies</vt:lpstr>
      <vt:lpstr>Group Activity: Resource Hunt – 10 mins</vt:lpstr>
      <vt:lpstr>PowerPoint Presentation</vt:lpstr>
      <vt:lpstr>The Four Criteria of Sustainable Competitive Advantage</vt:lpstr>
      <vt:lpstr>The Four Criteria of Sustainable Competitive Advantage</vt:lpstr>
      <vt:lpstr>The Four Criteria of Sustainable Competitive Advantage</vt:lpstr>
      <vt:lpstr>Outcomes from Combinations of the Criteria  for Sustainable Competitive Advantage</vt:lpstr>
      <vt:lpstr>Outcome from Combinations of the Four Criteria for  Sustainable Competitive Advantage</vt:lpstr>
      <vt:lpstr>Dynamic Capability</vt:lpstr>
      <vt:lpstr>Group Activity: 10 mins</vt:lpstr>
      <vt:lpstr>Value Chain Analysis</vt:lpstr>
      <vt:lpstr>A Model of the Value Chain</vt:lpstr>
      <vt:lpstr>Creating Value through Value Chain Activities</vt:lpstr>
      <vt:lpstr>Creating Value through Support Functions</vt:lpstr>
      <vt:lpstr>Value Chain Analysis</vt:lpstr>
      <vt:lpstr>Assessing Effectiveness/Competitiveness of Value Chains</vt:lpstr>
      <vt:lpstr>Group Activity: 10 mins</vt:lpstr>
      <vt:lpstr>Outsourcing</vt:lpstr>
      <vt:lpstr>Outsourcing</vt:lpstr>
      <vt:lpstr>Activity: 10 mins</vt:lpstr>
      <vt:lpstr>Competencies, Strengths, Weaknesses, and Strategic Decisions</vt:lpstr>
      <vt:lpstr>SWOT Analysis</vt:lpstr>
      <vt:lpstr>Exit Poll</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Ejike Udeogu</cp:lastModifiedBy>
  <cp:revision>53</cp:revision>
  <dcterms:created xsi:type="dcterms:W3CDTF">2021-03-09T15:35:42Z</dcterms:created>
  <dcterms:modified xsi:type="dcterms:W3CDTF">2025-04-18T21:03:43Z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