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1"/>
  </p:notesMasterIdLst>
  <p:handoutMasterIdLst>
    <p:handoutMasterId r:id="rId22"/>
  </p:handoutMasterIdLst>
  <p:sldIdLst>
    <p:sldId id="277" r:id="rId2"/>
    <p:sldId id="331" r:id="rId3"/>
    <p:sldId id="332" r:id="rId4"/>
    <p:sldId id="356" r:id="rId5"/>
    <p:sldId id="352" r:id="rId6"/>
    <p:sldId id="363" r:id="rId7"/>
    <p:sldId id="401" r:id="rId8"/>
    <p:sldId id="402" r:id="rId9"/>
    <p:sldId id="403" r:id="rId10"/>
    <p:sldId id="465" r:id="rId11"/>
    <p:sldId id="466" r:id="rId12"/>
    <p:sldId id="467" r:id="rId13"/>
    <p:sldId id="468" r:id="rId14"/>
    <p:sldId id="469" r:id="rId15"/>
    <p:sldId id="470" r:id="rId16"/>
    <p:sldId id="471" r:id="rId17"/>
    <p:sldId id="404" r:id="rId18"/>
    <p:sldId id="472" r:id="rId19"/>
    <p:sldId id="400" r:id="rId20"/>
  </p:sldIdLst>
  <p:sldSz cx="9144000" cy="6858000" type="screen4x3"/>
  <p:notesSz cx="6746875" cy="99139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3">
          <p15:clr>
            <a:srgbClr val="A4A3A4"/>
          </p15:clr>
        </p15:guide>
        <p15:guide id="2" pos="2125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726" autoAdjust="0"/>
    <p:restoredTop sz="94576" autoAdjust="0"/>
  </p:normalViewPr>
  <p:slideViewPr>
    <p:cSldViewPr showGuides="1">
      <p:cViewPr varScale="1">
        <p:scale>
          <a:sx n="82" d="100"/>
          <a:sy n="82" d="100"/>
        </p:scale>
        <p:origin x="1469" y="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 showGuides="1">
      <p:cViewPr varScale="1">
        <p:scale>
          <a:sx n="61" d="100"/>
          <a:sy n="61" d="100"/>
        </p:scale>
        <p:origin x="-1698" y="-54"/>
      </p:cViewPr>
      <p:guideLst>
        <p:guide orient="horz" pos="3123"/>
        <p:guide pos="2125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F8043C65-EFF3-82CE-4D33-6FC1624409D6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3BC5810D-D4D1-320F-DBF3-2D3C8239316A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21113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F1989B31-6A7B-424F-F767-1A6473F1A0BD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B5E97BF8-8D30-DB47-5733-9327219DC53E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21113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6EDB964-F999-5547-8F4F-66A7F66C50A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D4074264-02F7-081D-0EC2-505D158B80AB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C0F8ECCC-FCD2-82A7-0313-6B6B6832A630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2270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B54A1FBC-01FB-F2B1-317F-82B1601D2E53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42950"/>
            <a:ext cx="4957763" cy="371792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2FAFE73B-CD17-F824-4D1A-00241F1E6C61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0113" y="4708525"/>
            <a:ext cx="4946650" cy="44624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1C1E20C0-3A37-7291-CB83-2ECB2C2445E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0695C8BE-B775-4A8F-C42F-87178B31285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2270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66888797-FB20-2040-BB2E-625F33C6232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>
            <a:extLst>
              <a:ext uri="{FF2B5EF4-FFF2-40B4-BE49-F238E27FC236}">
                <a16:creationId xmlns:a16="http://schemas.microsoft.com/office/drawing/2014/main" id="{2B593A52-CCFB-2A95-3551-5A0E2051DF7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Notes Placeholder 2">
            <a:extLst>
              <a:ext uri="{FF2B5EF4-FFF2-40B4-BE49-F238E27FC236}">
                <a16:creationId xmlns:a16="http://schemas.microsoft.com/office/drawing/2014/main" id="{E0BE3982-4278-73CB-BDC1-D5F6B41199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196" name="Slide Number Placeholder 3">
            <a:extLst>
              <a:ext uri="{FF2B5EF4-FFF2-40B4-BE49-F238E27FC236}">
                <a16:creationId xmlns:a16="http://schemas.microsoft.com/office/drawing/2014/main" id="{9063A210-B262-DAB7-C846-F6BD1CD810A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D6C93420-1109-E84F-9501-1BBA9C2D494B}" type="slidenum">
              <a:rPr kumimoji="0" lang="en-GB" altLang="en-US" smtClean="0"/>
              <a:pPr>
                <a:spcBef>
                  <a:spcPct val="0"/>
                </a:spcBef>
              </a:pPr>
              <a:t>2</a:t>
            </a:fld>
            <a:endParaRPr kumimoji="0" lang="en-GB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Slide Image Placeholder 1">
            <a:extLst>
              <a:ext uri="{FF2B5EF4-FFF2-40B4-BE49-F238E27FC236}">
                <a16:creationId xmlns:a16="http://schemas.microsoft.com/office/drawing/2014/main" id="{C6465C11-963B-21C1-CB66-1A3F71B00D1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3" name="Notes Placeholder 2">
            <a:extLst>
              <a:ext uri="{FF2B5EF4-FFF2-40B4-BE49-F238E27FC236}">
                <a16:creationId xmlns:a16="http://schemas.microsoft.com/office/drawing/2014/main" id="{47F7DC8E-B14D-EBD7-78EF-809160EE0E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10244" name="Slide Number Placeholder 3">
            <a:extLst>
              <a:ext uri="{FF2B5EF4-FFF2-40B4-BE49-F238E27FC236}">
                <a16:creationId xmlns:a16="http://schemas.microsoft.com/office/drawing/2014/main" id="{E52E5D6B-F69F-6F1D-36FC-4BB6F7C1B8F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08621417-FDA4-8649-9DBA-ADA7E9992314}" type="slidenum">
              <a:rPr kumimoji="0" lang="en-GB" altLang="en-US" smtClean="0"/>
              <a:pPr>
                <a:spcBef>
                  <a:spcPct val="0"/>
                </a:spcBef>
              </a:pPr>
              <a:t>3</a:t>
            </a:fld>
            <a:endParaRPr kumimoji="0" lang="en-GB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7F4F14-D76B-861F-2CF0-EF6852C425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EF881F-D72F-5447-8A1A-F66B7ADB03E6}" type="datetime1">
              <a:rPr lang="en-GB" altLang="en-US"/>
              <a:pPr>
                <a:defRPr/>
              </a:pPr>
              <a:t>29/09/2026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F78880-2405-A01A-A73C-456C66EDDB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EE0FF4-0C4C-A807-2E57-4602F10FAA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0F7FC8-BE19-7B4F-B776-597DDBC5672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50092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7C1FBD-706A-5295-FB0A-F2E1DE9CD1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D0D0BF-B7A4-0946-BB41-002EC0E885C4}" type="datetime1">
              <a:rPr lang="en-GB" altLang="en-US"/>
              <a:pPr>
                <a:defRPr/>
              </a:pPr>
              <a:t>29/09/2026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6E38D6-B41E-953E-C70E-B4A00A5F80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2C71D0-5FB6-EF6E-3F9C-09400749DA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A1A889-9CC5-D140-8BF1-56AB827C5FF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017095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B538A5-91F6-064C-F364-837708A1CD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932A98-8AF9-1440-AFF1-5A804F0C8F47}" type="datetime1">
              <a:rPr lang="en-GB" altLang="en-US"/>
              <a:pPr>
                <a:defRPr/>
              </a:pPr>
              <a:t>29/09/2026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2D553BC-BF13-2502-A2F3-9CAF508608B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DC1711-5CC2-264A-9246-DC68D1CAC95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294927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74CB476C-6FA3-015D-119A-D8778BD9E2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81619B-2D6F-A149-872F-F3DB6EEFDEB6}" type="datetime1">
              <a:rPr lang="en-GB" altLang="en-US"/>
              <a:pPr>
                <a:defRPr/>
              </a:pPr>
              <a:t>29/09/2026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2F9810-D005-43FB-DB2B-AFFF408008F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ABB2EF-DB8B-2C49-BA57-A5ADC4E4FB9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969983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D049D09A-B9AF-A822-27DE-43DE01C01A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1CB23A-A728-4B4E-A81D-25690DD3D788}" type="datetime1">
              <a:rPr lang="en-GB" altLang="en-US"/>
              <a:pPr>
                <a:defRPr/>
              </a:pPr>
              <a:t>29/09/2026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615895CD-CDDB-E986-6BFB-7F0928AEB97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17E767-756B-3442-A814-255DA3A059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517602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086A5BA-8ECF-4362-E8E9-B3245AF8F8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608727-8344-8B4F-8EEC-2DB1231409AC}" type="datetime1">
              <a:rPr lang="en-GB" altLang="en-US"/>
              <a:pPr>
                <a:defRPr/>
              </a:pPr>
              <a:t>29/09/2026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ED5F7EB-842F-A5D2-A7EB-C37B09953EF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0CD4D1-CB14-C64D-B8EA-2F667C6C262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214995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1C74E58C-22B3-9C65-2A86-29F171CE89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2B1DF8-BA4C-C148-9F7E-39B961F5260E}" type="datetime1">
              <a:rPr lang="en-GB" altLang="en-US"/>
              <a:pPr>
                <a:defRPr/>
              </a:pPr>
              <a:t>29/09/2026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A8D3E689-68C4-3212-BB1A-C9C7843AAB2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F59C2B-2A32-0C41-A581-D9850AA6459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382842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88D8B22-BEB8-0245-E58D-6272FEB7D0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F22F59-A550-9A48-BBC4-116F572C442C}" type="datetime1">
              <a:rPr lang="en-GB" altLang="en-US"/>
              <a:pPr>
                <a:defRPr/>
              </a:pPr>
              <a:t>29/09/2026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66AA4F-0014-73E7-946F-DAD2A9721DB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A2C65A-A008-D04C-BCE9-5D6D5427D7C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375992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6984B16-D1A1-BF5F-E9CA-2CEACE2C4D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42E187-9929-A046-AD0F-37A324F2EC73}" type="datetime1">
              <a:rPr lang="en-GB" altLang="en-US"/>
              <a:pPr>
                <a:defRPr/>
              </a:pPr>
              <a:t>29/09/2026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C1D23D-8875-526D-9CFD-9762C06594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DFF6D2-D096-F54E-AE2F-E266D345F97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21349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7E8703-8DAC-07D0-3243-50B4CD782B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E27B67-172B-EC4C-8CF6-F086B1A6C9F2}" type="datetime1">
              <a:rPr lang="en-GB" altLang="en-US"/>
              <a:pPr>
                <a:defRPr/>
              </a:pPr>
              <a:t>29/09/2026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0CA56CC-2FCE-B7DA-8C4C-2A368E29425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1F3923-B5DE-6147-9F3D-83CAB66C7FE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440199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53A7A2-4150-ED1C-E208-F2B0927F09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E05EFC-0FB1-9648-829C-DFCC5A367BAA}" type="datetime1">
              <a:rPr lang="en-GB" altLang="en-US"/>
              <a:pPr>
                <a:defRPr/>
              </a:pPr>
              <a:t>29/09/2026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E71F66FA-E13E-3A53-9003-303D3F31EC2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AF10E5-FE94-D943-911B-1929CD080F6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454122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179354EE-9BCD-DC81-79C2-F3AE2F6FA50D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8646EF0C-31EF-BBE9-A81D-A3F13333266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29AAC4-F34C-176D-49C2-265EFB8D08E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FECBAB1-7E44-404F-A949-8608AC03F287}" type="datetime1">
              <a:rPr lang="en-GB" altLang="en-US"/>
              <a:pPr>
                <a:defRPr/>
              </a:pPr>
              <a:t>29/09/2026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5D487B-9568-A07C-EE43-7712468BFB1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254B492-48E3-934E-A869-0AD42C92BCC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68" r:id="rId1"/>
    <p:sldLayoutId id="2147484169" r:id="rId2"/>
    <p:sldLayoutId id="2147484159" r:id="rId3"/>
    <p:sldLayoutId id="2147484160" r:id="rId4"/>
    <p:sldLayoutId id="2147484161" r:id="rId5"/>
    <p:sldLayoutId id="2147484162" r:id="rId6"/>
    <p:sldLayoutId id="2147484163" r:id="rId7"/>
    <p:sldLayoutId id="2147484164" r:id="rId8"/>
    <p:sldLayoutId id="2147484165" r:id="rId9"/>
    <p:sldLayoutId id="2147484166" r:id="rId10"/>
    <p:sldLayoutId id="2147484167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>
            <a:alphaModFix amt="47756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0E23E5A1-ECD4-50DF-2DE5-3241EB088C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512888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LCHS 4009</a:t>
            </a:r>
          </a:p>
        </p:txBody>
      </p:sp>
      <p:sp>
        <p:nvSpPr>
          <p:cNvPr id="6147" name="Subtitle 4">
            <a:extLst>
              <a:ext uri="{FF2B5EF4-FFF2-40B4-BE49-F238E27FC236}">
                <a16:creationId xmlns:a16="http://schemas.microsoft.com/office/drawing/2014/main" id="{8FAFFADE-356A-A94A-CBBA-0409CCDE96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0013" y="2133600"/>
            <a:ext cx="6586537" cy="3363913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b="1" dirty="0">
                <a:solidFill>
                  <a:schemeClr val="tx1"/>
                </a:solidFill>
              </a:rPr>
              <a:t>Professional Career Development Within H&amp;SC</a:t>
            </a:r>
          </a:p>
          <a:p>
            <a:pPr eaLnBrk="1" hangingPunct="1">
              <a:defRPr/>
            </a:pPr>
            <a:endParaRPr lang="en-GB" altLang="en-US" b="1" dirty="0">
              <a:solidFill>
                <a:schemeClr val="tx1"/>
              </a:solidFill>
            </a:endParaRPr>
          </a:p>
          <a:p>
            <a:pPr eaLnBrk="1" hangingPunct="1">
              <a:defRPr/>
            </a:pPr>
            <a:r>
              <a:rPr lang="en-GB" altLang="en-US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Assignment 1 Workshop </a:t>
            </a:r>
          </a:p>
          <a:p>
            <a:pPr eaLnBrk="1" hangingPunct="1">
              <a:defRPr/>
            </a:pPr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2E9EC5C-A365-85DD-A7C1-E8666CD72E3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EC0FA7E-6D3B-48D7-9F80-6C4D37659D9C}" type="datetime1">
              <a:rPr lang="en-GB" altLang="en-US"/>
              <a:pPr>
                <a:defRPr/>
              </a:pPr>
              <a:t>29/09/2026</a:t>
            </a:fld>
            <a:endParaRPr lang="en-GB" altLang="en-US"/>
          </a:p>
        </p:txBody>
      </p:sp>
      <p:sp>
        <p:nvSpPr>
          <p:cNvPr id="6149" name="Slide Number Placeholder 5">
            <a:extLst>
              <a:ext uri="{FF2B5EF4-FFF2-40B4-BE49-F238E27FC236}">
                <a16:creationId xmlns:a16="http://schemas.microsoft.com/office/drawing/2014/main" id="{24CBE16C-2AF7-37B5-C753-62E0AE4A335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2AD68A1-CB15-FD43-A70E-F93FD8B11D9B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Date Placeholder 3">
            <a:extLst>
              <a:ext uri="{FF2B5EF4-FFF2-40B4-BE49-F238E27FC236}">
                <a16:creationId xmlns:a16="http://schemas.microsoft.com/office/drawing/2014/main" id="{D42E7E2D-3E78-D447-034D-E390353DB425}"/>
              </a:ext>
            </a:extLst>
          </p:cNvPr>
          <p:cNvSpPr>
            <a:spLocks noGrp="1" noChangeArrowheads="1"/>
          </p:cNvSpPr>
          <p:nvPr>
            <p:ph type="dt" sz="quarter" idx="10"/>
          </p:nvPr>
        </p:nvSpPr>
        <p:spPr bwMode="auto">
          <a:xfrm>
            <a:off x="457200" y="6245225"/>
            <a:ext cx="2133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l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None/>
            </a:pPr>
            <a:fld id="{31147BED-AFE0-1E48-A82C-505AEE022F5E}" type="datetime1">
              <a:rPr lang="en-GB" altLang="en-US" sz="1800" smtClean="0">
                <a:cs typeface="Arial" panose="020B0604020202020204" pitchFamily="34" charset="0"/>
              </a:rPr>
              <a:pPr algn="l" fontAlgn="base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buNone/>
              </a:pPr>
              <a:t>29/09/2026</a:t>
            </a:fld>
            <a:endParaRPr lang="en-US" altLang="en-US" sz="1800">
              <a:cs typeface="Arial" panose="020B0604020202020204" pitchFamily="34" charset="0"/>
            </a:endParaRPr>
          </a:p>
        </p:txBody>
      </p:sp>
      <p:sp>
        <p:nvSpPr>
          <p:cNvPr id="7171" name="Title 1">
            <a:extLst>
              <a:ext uri="{FF2B5EF4-FFF2-40B4-BE49-F238E27FC236}">
                <a16:creationId xmlns:a16="http://schemas.microsoft.com/office/drawing/2014/main" id="{E32B465A-F2D1-8A3D-B736-46EF510AD113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457200" y="1340768"/>
            <a:ext cx="8229600" cy="518071"/>
          </a:xfrm>
        </p:spPr>
        <p:txBody>
          <a:bodyPr/>
          <a:lstStyle/>
          <a:p>
            <a:pPr eaLnBrk="1" hangingPunct="1"/>
            <a:r>
              <a:rPr lang="en-GB" altLang="en-US" sz="4000" b="1" dirty="0"/>
              <a:t>Aim and Workshop Content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C85E8F4E-D796-4E1A-B29D-5A334318474F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56406" y="2636912"/>
            <a:ext cx="8568952" cy="1728192"/>
          </a:xfrm>
        </p:spPr>
        <p:txBody>
          <a:bodyPr/>
          <a:lstStyle/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GB" altLang="en-US" sz="2400" dirty="0"/>
              <a:t>Guidance and support for completion of Assignment:</a:t>
            </a:r>
          </a:p>
          <a:p>
            <a:pPr lvl="1" eaLnBrk="1" hangingPunct="1">
              <a:defRPr/>
            </a:pPr>
            <a:r>
              <a:rPr lang="en-GB" altLang="en-US" sz="2400" dirty="0"/>
              <a:t>Review Assessment 1</a:t>
            </a:r>
          </a:p>
          <a:p>
            <a:pPr lvl="1" eaLnBrk="1" hangingPunct="1">
              <a:defRPr/>
            </a:pPr>
            <a:r>
              <a:rPr lang="en-GB" altLang="en-US" sz="2400" dirty="0"/>
              <a:t>Students have a chance to work on their assessment</a:t>
            </a:r>
          </a:p>
          <a:p>
            <a:pPr lvl="1" eaLnBrk="1" hangingPunct="1">
              <a:defRPr/>
            </a:pPr>
            <a:r>
              <a:rPr lang="en-GB" altLang="en-US" sz="2400" dirty="0"/>
              <a:t>Possible 1 to 1 feedback</a:t>
            </a:r>
          </a:p>
          <a:p>
            <a:pPr lvl="1" eaLnBrk="1" hangingPunct="1">
              <a:defRPr/>
            </a:pPr>
            <a:endParaRPr lang="en-GB" altLang="en-US" sz="2400" dirty="0"/>
          </a:p>
          <a:p>
            <a:pPr eaLnBrk="1" hangingPunct="1">
              <a:defRPr/>
            </a:pPr>
            <a:endParaRPr lang="en-GB" altLang="en-US" sz="2400" dirty="0"/>
          </a:p>
        </p:txBody>
      </p:sp>
      <p:sp>
        <p:nvSpPr>
          <p:cNvPr id="7173" name="Slide Number Placeholder 3">
            <a:extLst>
              <a:ext uri="{FF2B5EF4-FFF2-40B4-BE49-F238E27FC236}">
                <a16:creationId xmlns:a16="http://schemas.microsoft.com/office/drawing/2014/main" id="{17A61015-0A84-060C-3D0E-6885A3654660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6553200" y="6245225"/>
            <a:ext cx="2133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1B29A5E-93DD-3744-9492-DA4BC4F14E7D}" type="slidenum">
              <a:rPr lang="en-US" altLang="en-US" sz="14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US" altLang="en-US" sz="1400">
              <a:latin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 build="p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Date Placeholder 3">
            <a:extLst>
              <a:ext uri="{FF2B5EF4-FFF2-40B4-BE49-F238E27FC236}">
                <a16:creationId xmlns:a16="http://schemas.microsoft.com/office/drawing/2014/main" id="{03429384-9F42-6FFB-95F4-848E5AFA3F26}"/>
              </a:ext>
            </a:extLst>
          </p:cNvPr>
          <p:cNvSpPr>
            <a:spLocks noGrp="1" noChangeArrowheads="1"/>
          </p:cNvSpPr>
          <p:nvPr>
            <p:ph type="dt" sz="quarter" idx="10"/>
          </p:nvPr>
        </p:nvSpPr>
        <p:spPr bwMode="auto">
          <a:xfrm>
            <a:off x="457200" y="6245225"/>
            <a:ext cx="2133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l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None/>
            </a:pPr>
            <a:fld id="{55CB1C28-5DCD-364E-A02D-CD59B1392D76}" type="datetime1">
              <a:rPr lang="en-GB" altLang="en-US" sz="1800" smtClean="0">
                <a:cs typeface="Arial" panose="020B0604020202020204" pitchFamily="34" charset="0"/>
              </a:rPr>
              <a:pPr algn="l" fontAlgn="base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buNone/>
              </a:pPr>
              <a:t>29/09/2026</a:t>
            </a:fld>
            <a:endParaRPr lang="en-US" altLang="en-US" sz="1800">
              <a:cs typeface="Arial" panose="020B0604020202020204" pitchFamily="34" charset="0"/>
            </a:endParaRPr>
          </a:p>
        </p:txBody>
      </p:sp>
      <p:sp>
        <p:nvSpPr>
          <p:cNvPr id="9219" name="Title 1">
            <a:extLst>
              <a:ext uri="{FF2B5EF4-FFF2-40B4-BE49-F238E27FC236}">
                <a16:creationId xmlns:a16="http://schemas.microsoft.com/office/drawing/2014/main" id="{EE4593DC-A0A1-A87A-5E27-0E02F0F600C0}"/>
              </a:ext>
            </a:extLst>
          </p:cNvPr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GB" altLang="en-US" b="1"/>
              <a:t>Sources</a:t>
            </a:r>
          </a:p>
        </p:txBody>
      </p:sp>
      <p:sp>
        <p:nvSpPr>
          <p:cNvPr id="9220" name="Content Placeholder 2">
            <a:extLst>
              <a:ext uri="{FF2B5EF4-FFF2-40B4-BE49-F238E27FC236}">
                <a16:creationId xmlns:a16="http://schemas.microsoft.com/office/drawing/2014/main" id="{B8E3E1CE-6DE8-5D9D-0D2E-8756595714F6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90736" y="1470818"/>
            <a:ext cx="8229600" cy="3916363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Programme Handbook</a:t>
            </a:r>
          </a:p>
          <a:p>
            <a:pPr eaLnBrk="1" hangingPunct="1"/>
            <a:r>
              <a:rPr lang="en-GB" altLang="en-US" sz="2800" dirty="0"/>
              <a:t>Moodle content</a:t>
            </a:r>
          </a:p>
          <a:p>
            <a:pPr eaLnBrk="1" hangingPunct="1"/>
            <a:r>
              <a:rPr lang="en-GB" altLang="en-US" sz="2800" dirty="0"/>
              <a:t>Study Support</a:t>
            </a:r>
          </a:p>
          <a:p>
            <a:pPr eaLnBrk="1" hangingPunct="1"/>
            <a:r>
              <a:rPr lang="en-GB" altLang="en-US" sz="2800" dirty="0"/>
              <a:t>Any relevant sources that you find</a:t>
            </a:r>
          </a:p>
          <a:p>
            <a:pPr eaLnBrk="1" hangingPunct="1"/>
            <a:r>
              <a:rPr lang="en-GB" altLang="en-US" sz="2800" dirty="0"/>
              <a:t>Journal articles </a:t>
            </a:r>
          </a:p>
          <a:p>
            <a:pPr eaLnBrk="1" hangingPunct="1"/>
            <a:endParaRPr lang="en-GB" altLang="en-US" dirty="0"/>
          </a:p>
        </p:txBody>
      </p:sp>
      <p:sp>
        <p:nvSpPr>
          <p:cNvPr id="9221" name="Slide Number Placeholder 3">
            <a:extLst>
              <a:ext uri="{FF2B5EF4-FFF2-40B4-BE49-F238E27FC236}">
                <a16:creationId xmlns:a16="http://schemas.microsoft.com/office/drawing/2014/main" id="{06D30AC5-8646-711D-A89D-017EEFA89830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6553200" y="6245225"/>
            <a:ext cx="2133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F572896-DB65-414D-960F-4F841B740F75}" type="slidenum">
              <a:rPr lang="en-US" altLang="en-US" sz="14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US" altLang="en-US" sz="1400">
              <a:latin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2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2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2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2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2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2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20" grpId="0" build="p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E9217AAB-D47F-A42D-3269-CD478BA49F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txBody>
          <a:bodyPr/>
          <a:lstStyle/>
          <a:p>
            <a:pPr eaLnBrk="1" hangingPunct="1"/>
            <a:r>
              <a:rPr lang="en-GB" altLang="en-US" b="1"/>
              <a:t>Learning Outcomes </a:t>
            </a:r>
          </a:p>
        </p:txBody>
      </p:sp>
      <p:sp>
        <p:nvSpPr>
          <p:cNvPr id="11267" name="Content Placeholder 2">
            <a:extLst>
              <a:ext uri="{FF2B5EF4-FFF2-40B4-BE49-F238E27FC236}">
                <a16:creationId xmlns:a16="http://schemas.microsoft.com/office/drawing/2014/main" id="{D3CFBE54-6EC4-D261-7E79-A6AB9466F1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413"/>
            <a:ext cx="8229600" cy="3916362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Understand the skills and knowledge needed for working effectively</a:t>
            </a:r>
          </a:p>
          <a:p>
            <a:pPr eaLnBrk="1" hangingPunct="1"/>
            <a:r>
              <a:rPr lang="en-GB" altLang="en-US" sz="2800" dirty="0"/>
              <a:t>Demonstrate readiness for employability and personal advancement through an understanding of personal strengths and areas for further development</a:t>
            </a:r>
          </a:p>
          <a:p>
            <a:pPr eaLnBrk="1" hangingPunct="1"/>
            <a:r>
              <a:rPr lang="en-GB" altLang="en-US" sz="2800" dirty="0"/>
              <a:t>Establish employment goals and develop a personal action plan</a:t>
            </a:r>
          </a:p>
          <a:p>
            <a:pPr eaLnBrk="1" hangingPunct="1"/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F024BC-CBFE-4C24-CD2F-36CBEF4714B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71A8777A-1408-4A7A-9F84-AB8649E9CB88}" type="datetime1">
              <a:rPr lang="en-GB" altLang="en-US" smtClean="0"/>
              <a:pPr>
                <a:defRPr/>
              </a:pPr>
              <a:t>29/09/2026</a:t>
            </a:fld>
            <a:endParaRPr lang="en-GB" altLang="en-US"/>
          </a:p>
        </p:txBody>
      </p:sp>
      <p:sp>
        <p:nvSpPr>
          <p:cNvPr id="11269" name="Slide Number Placeholder 4">
            <a:extLst>
              <a:ext uri="{FF2B5EF4-FFF2-40B4-BE49-F238E27FC236}">
                <a16:creationId xmlns:a16="http://schemas.microsoft.com/office/drawing/2014/main" id="{8874A0A6-B544-094B-90A7-E40D4F2AE65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1028580-C433-EB4B-922B-937FEAC27A6A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4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5684CC03-A341-9CA7-023D-B19F131384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908720"/>
            <a:ext cx="8229600" cy="850900"/>
          </a:xfrm>
        </p:spPr>
        <p:txBody>
          <a:bodyPr/>
          <a:lstStyle/>
          <a:p>
            <a:pPr eaLnBrk="1" hangingPunct="1"/>
            <a:r>
              <a:rPr lang="en-GB" altLang="en-US" b="1" dirty="0"/>
              <a:t>Assignment 1 Task - RECAP</a:t>
            </a:r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A8871EB5-53A1-252C-41B5-6D88808142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9552" y="2276872"/>
            <a:ext cx="8229600" cy="1800200"/>
          </a:xfrm>
        </p:spPr>
        <p:txBody>
          <a:bodyPr/>
          <a:lstStyle/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US" altLang="en-US" sz="2800" b="1" dirty="0"/>
              <a:t>Task 1 </a:t>
            </a:r>
            <a:r>
              <a:rPr lang="en-US" altLang="en-US" sz="2800" dirty="0"/>
              <a:t>– Individual Presentation   (30%)</a:t>
            </a: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US" altLang="en-US" sz="28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US" altLang="en-US" sz="2800" dirty="0"/>
              <a:t>Download and use the Template</a:t>
            </a: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F37FEB7F-D6BF-2DEE-C488-7274140836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txBody>
          <a:bodyPr/>
          <a:lstStyle/>
          <a:p>
            <a:pPr algn="ctr"/>
            <a:r>
              <a:rPr b="1"/>
              <a:t>Component 1 – Self-Awareness Presentation</a:t>
            </a:r>
            <a:endParaRPr lang="en-US" altLang="en-US" b="1"/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FB4416BC-6262-7802-D0DF-7F0A509581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139962"/>
            <a:ext cx="8229600" cy="2324571"/>
          </a:xfrm>
        </p:spPr>
        <p:txBody>
          <a:bodyPr/>
          <a:lstStyle/>
          <a:p>
            <a:pPr algn="l"/>
            <a:r>
              <a:rPr sz="1800" dirty="0">
                <a:latin typeface="+mj-lt"/>
              </a:rPr>
              <a:t>Individual PowerPoint presentation</a:t>
            </a:r>
          </a:p>
          <a:p>
            <a:pPr algn="l"/>
            <a:r>
              <a:rPr sz="1800" dirty="0">
                <a:latin typeface="+mj-lt"/>
              </a:rPr>
              <a:t>6 minutes in total: 5 minutes presentation + 1 minute for questions</a:t>
            </a:r>
          </a:p>
          <a:p>
            <a:pPr algn="l"/>
            <a:r>
              <a:rPr sz="1800" dirty="0">
                <a:latin typeface="+mj-lt"/>
              </a:rPr>
              <a:t>Slides submitted to Turnitin by </a:t>
            </a:r>
            <a:r>
              <a:rPr sz="1800" b="1" dirty="0">
                <a:solidFill>
                  <a:srgbClr val="FF0000"/>
                </a:solidFill>
                <a:latin typeface="+mj-lt"/>
              </a:rPr>
              <a:t>Monday 9th November 2026, 10am</a:t>
            </a:r>
          </a:p>
          <a:p>
            <a:pPr algn="l"/>
            <a:r>
              <a:rPr sz="1800" dirty="0">
                <a:latin typeface="+mj-lt"/>
              </a:rPr>
              <a:t>Presentations take place in your scheduled </a:t>
            </a:r>
            <a:r>
              <a:rPr sz="1800" b="1" dirty="0">
                <a:solidFill>
                  <a:srgbClr val="FF0000"/>
                </a:solidFill>
                <a:latin typeface="+mj-lt"/>
              </a:rPr>
              <a:t>Week 7 session (week starting 9th November 2026)</a:t>
            </a:r>
          </a:p>
          <a:p>
            <a:pPr algn="l"/>
            <a:r>
              <a:rPr sz="1800" dirty="0">
                <a:latin typeface="+mj-lt"/>
              </a:rPr>
              <a:t>You must present the work to be assessed</a:t>
            </a:r>
          </a:p>
          <a:p>
            <a:pPr algn="l"/>
            <a:r>
              <a:rPr sz="1800" dirty="0">
                <a:latin typeface="+mj-lt"/>
              </a:rPr>
              <a:t>Provisional marks and feedback: </a:t>
            </a:r>
            <a:r>
              <a:rPr sz="1800" b="1" dirty="0">
                <a:solidFill>
                  <a:srgbClr val="FF0000"/>
                </a:solidFill>
                <a:latin typeface="+mj-lt"/>
              </a:rPr>
              <a:t>7th December 2026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F3624A-92E6-2455-920B-B00157F6A33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r>
              <a:rPr sz="800"/>
              <a:t>29/09/2026</a:t>
            </a:r>
            <a:endParaRPr lang="en-GB" altLang="en-US"/>
          </a:p>
        </p:txBody>
      </p:sp>
      <p:sp>
        <p:nvSpPr>
          <p:cNvPr id="13317" name="Slide Number Placeholder 4">
            <a:extLst>
              <a:ext uri="{FF2B5EF4-FFF2-40B4-BE49-F238E27FC236}">
                <a16:creationId xmlns:a16="http://schemas.microsoft.com/office/drawing/2014/main" id="{48DCD1D8-8960-AB8B-4B70-1D892C17B2A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sz="800"/>
              <a:t>6</a:t>
            </a:r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>
            <a:extLst>
              <a:ext uri="{FF2B5EF4-FFF2-40B4-BE49-F238E27FC236}">
                <a16:creationId xmlns:a16="http://schemas.microsoft.com/office/drawing/2014/main" id="{1D0A50BD-D46A-BEBE-BED3-6EA045BFD8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777875"/>
          </a:xfrm>
        </p:spPr>
        <p:txBody>
          <a:bodyPr/>
          <a:lstStyle/>
          <a:p>
            <a:pPr algn="ctr"/>
            <a:r>
              <a:rPr lang="en-GB" b="1" dirty="0"/>
              <a:t>Slide 1: </a:t>
            </a:r>
            <a:r>
              <a:rPr b="1" dirty="0"/>
              <a:t>Cover Slide</a:t>
            </a:r>
            <a:endParaRPr lang="en-US" altLang="en-US" b="1" i="1" dirty="0">
              <a:solidFill>
                <a:srgbClr val="FF000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D12EB2-E4F6-3D59-BE80-B31481BB28F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r>
              <a:rPr sz="800"/>
              <a:t>29/09/2026</a:t>
            </a:r>
            <a:endParaRPr lang="en-GB" altLang="en-US"/>
          </a:p>
        </p:txBody>
      </p:sp>
      <p:sp>
        <p:nvSpPr>
          <p:cNvPr id="16388" name="Slide Number Placeholder 4">
            <a:extLst>
              <a:ext uri="{FF2B5EF4-FFF2-40B4-BE49-F238E27FC236}">
                <a16:creationId xmlns:a16="http://schemas.microsoft.com/office/drawing/2014/main" id="{C342A184-DFE2-F5E6-0CBB-6455C2C6EA3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sz="800"/>
              <a:t>9</a:t>
            </a:r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6389" name="Content Placeholder 2">
            <a:extLst>
              <a:ext uri="{FF2B5EF4-FFF2-40B4-BE49-F238E27FC236}">
                <a16:creationId xmlns:a16="http://schemas.microsoft.com/office/drawing/2014/main" id="{35AB624D-253E-188F-5774-3C759B88B5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845023"/>
          </a:xfrm>
        </p:spPr>
        <p:txBody>
          <a:bodyPr/>
          <a:lstStyle/>
          <a:p>
            <a:pPr marL="0" indent="0" algn="l">
              <a:buNone/>
            </a:pPr>
            <a:r>
              <a:rPr sz="2000" b="1" dirty="0"/>
              <a:t>Slide 1 should include:</a:t>
            </a:r>
          </a:p>
          <a:p>
            <a:pPr algn="l"/>
            <a:endParaRPr sz="2000" dirty="0"/>
          </a:p>
          <a:p>
            <a:pPr algn="l"/>
            <a:r>
              <a:rPr sz="2000" dirty="0"/>
              <a:t>Module title: Professional Development within Health and Social Care</a:t>
            </a:r>
          </a:p>
          <a:p>
            <a:pPr algn="l"/>
            <a:r>
              <a:rPr sz="2000" dirty="0"/>
              <a:t>Module code: LCHS4009</a:t>
            </a:r>
          </a:p>
          <a:p>
            <a:pPr algn="l"/>
            <a:r>
              <a:rPr sz="2000" dirty="0"/>
              <a:t>Assessment: Component 1 – Self-Awareness Presentation</a:t>
            </a:r>
          </a:p>
          <a:p>
            <a:pPr algn="l"/>
            <a:r>
              <a:rPr sz="2000" dirty="0"/>
              <a:t>Your name</a:t>
            </a:r>
          </a:p>
          <a:p>
            <a:pPr algn="l"/>
            <a:r>
              <a:rPr sz="2000" dirty="0"/>
              <a:t>Student ID</a:t>
            </a:r>
          </a:p>
          <a:p>
            <a:pPr algn="l"/>
            <a:r>
              <a:rPr sz="2000" dirty="0"/>
              <a:t>Lecturer: </a:t>
            </a:r>
            <a:endParaRPr lang="en-GB" sz="2000" dirty="0"/>
          </a:p>
          <a:p>
            <a:pPr algn="l"/>
            <a:r>
              <a:rPr sz="2000" dirty="0"/>
              <a:t>Chosen career/job role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6E993329-62CA-9A49-62A4-7E50E45573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txBody>
          <a:bodyPr/>
          <a:lstStyle/>
          <a:p>
            <a:pPr algn="ctr"/>
            <a:r>
              <a:rPr lang="en-GB" sz="2800" b="1" dirty="0"/>
              <a:t>Slide 2: </a:t>
            </a:r>
            <a:r>
              <a:rPr sz="2800" b="1" dirty="0"/>
              <a:t>Introduction</a:t>
            </a:r>
            <a:endParaRPr lang="en-US" altLang="en-US" sz="2800" b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C891E3-BFF6-8AE0-6C9D-F65AD1EC6373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r>
              <a:rPr sz="800"/>
              <a:t>29/09/2026</a:t>
            </a:r>
            <a:endParaRPr lang="en-GB" altLang="en-US"/>
          </a:p>
        </p:txBody>
      </p:sp>
      <p:sp>
        <p:nvSpPr>
          <p:cNvPr id="18436" name="Slide Number Placeholder 4">
            <a:extLst>
              <a:ext uri="{FF2B5EF4-FFF2-40B4-BE49-F238E27FC236}">
                <a16:creationId xmlns:a16="http://schemas.microsoft.com/office/drawing/2014/main" id="{207505A2-3DCF-366C-F28C-EBE3358EDAD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sz="800"/>
              <a:t>10</a:t>
            </a:r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2FCF950-4012-15F0-B279-1361A6BD7D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0" indent="0" algn="l">
              <a:buFont typeface="Arial" panose="020B0604020202020204" pitchFamily="34" charset="0"/>
              <a:buNone/>
              <a:defRPr/>
            </a:pPr>
            <a:r>
              <a:rPr sz="2000" dirty="0"/>
              <a:t>Your introduction should briefly:</a:t>
            </a:r>
          </a:p>
          <a:p>
            <a:pPr algn="l"/>
            <a:endParaRPr sz="2000" dirty="0"/>
          </a:p>
          <a:p>
            <a:pPr algn="l"/>
            <a:r>
              <a:rPr sz="2000" dirty="0"/>
              <a:t>Introduce your chosen career/job role</a:t>
            </a:r>
          </a:p>
          <a:p>
            <a:pPr algn="l"/>
            <a:r>
              <a:rPr sz="2000" dirty="0"/>
              <a:t>Explain why you are interested in this career</a:t>
            </a:r>
          </a:p>
          <a:p>
            <a:pPr algn="l"/>
            <a:r>
              <a:rPr sz="2000" dirty="0"/>
              <a:t>Identify the </a:t>
            </a:r>
            <a:r>
              <a:rPr sz="2000" dirty="0" err="1"/>
              <a:t>organisation</a:t>
            </a:r>
            <a:r>
              <a:rPr sz="2000" dirty="0"/>
              <a:t> and live vacancy you selected</a:t>
            </a:r>
          </a:p>
          <a:p>
            <a:pPr algn="l"/>
            <a:r>
              <a:rPr sz="2000" dirty="0"/>
              <a:t>Outline what the presentation will cover</a:t>
            </a:r>
          </a:p>
          <a:p>
            <a:pPr algn="l"/>
            <a:endParaRPr sz="2000" dirty="0"/>
          </a:p>
          <a:p>
            <a:pPr marL="0" indent="0" algn="l">
              <a:buNone/>
            </a:pPr>
            <a:r>
              <a:rPr lang="en-GB" sz="2000" b="1" dirty="0"/>
              <a:t>Note</a:t>
            </a:r>
            <a:r>
              <a:rPr lang="en-GB" sz="2000" dirty="0"/>
              <a:t>: </a:t>
            </a:r>
            <a:r>
              <a:rPr sz="2000" dirty="0"/>
              <a:t>Keep this brief so that most of your time is spent on the SWOT analysis and application to the role.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1C5FB738-49DC-34AE-A0B2-E0926CAB7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0914" y="3558"/>
            <a:ext cx="8412497" cy="1068480"/>
          </a:xfrm>
        </p:spPr>
        <p:txBody>
          <a:bodyPr/>
          <a:lstStyle/>
          <a:p>
            <a:pPr algn="ctr"/>
            <a:r>
              <a:rPr lang="en-GB" sz="2800" b="1" dirty="0"/>
              <a:t>Slide 3: </a:t>
            </a:r>
            <a:r>
              <a:rPr sz="2800" b="1" dirty="0"/>
              <a:t>Chosen Career and Live Job Advert</a:t>
            </a:r>
            <a:endParaRPr lang="en-GB" altLang="en-US" sz="2800" i="1" dirty="0">
              <a:solidFill>
                <a:srgbClr val="FF0000"/>
              </a:solidFill>
            </a:endParaRP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374D29ED-FE9A-FC14-7792-1D4FB90B40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60786" y="2376652"/>
            <a:ext cx="6656990" cy="1507577"/>
          </a:xfrm>
        </p:spPr>
        <p:txBody>
          <a:bodyPr/>
          <a:lstStyle/>
          <a:p>
            <a:pPr marL="0" indent="0" algn="ctr">
              <a:buNone/>
              <a:defRPr/>
            </a:pPr>
            <a:endParaRPr lang="en-GB" altLang="en-US" b="1" dirty="0">
              <a:solidFill>
                <a:srgbClr val="000000"/>
              </a:solidFill>
            </a:endParaRPr>
          </a:p>
          <a:p>
            <a:pPr>
              <a:defRPr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9032B6-384C-9F9E-8665-A5655B1A578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r>
              <a:rPr sz="800"/>
              <a:t>29/09/2026</a:t>
            </a:r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9221" name="Slide Number Placeholder 4">
            <a:extLst>
              <a:ext uri="{FF2B5EF4-FFF2-40B4-BE49-F238E27FC236}">
                <a16:creationId xmlns:a16="http://schemas.microsoft.com/office/drawing/2014/main" id="{79782756-9629-FD18-7F1C-3F6526AE18D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r>
              <a:rPr sz="800"/>
              <a:t>11</a:t>
            </a:r>
            <a:endParaRPr lang="en-GB" altLang="en-US" sz="900">
              <a:solidFill>
                <a:srgbClr val="898989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28FA0CD-6774-EDEB-7901-7CC84D67FB82}"/>
              </a:ext>
            </a:extLst>
          </p:cNvPr>
          <p:cNvSpPr txBox="1"/>
          <p:nvPr/>
        </p:nvSpPr>
        <p:spPr>
          <a:xfrm>
            <a:off x="612893" y="1340768"/>
            <a:ext cx="8069242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dirty="0"/>
              <a:t>Include a current live job advert related to the career you want to pursue.</a:t>
            </a:r>
          </a:p>
          <a:p>
            <a:pPr algn="l"/>
            <a:endParaRPr dirty="0"/>
          </a:p>
          <a:p>
            <a:pPr algn="l"/>
            <a:r>
              <a:rPr dirty="0"/>
              <a:t>Briefly identify:</a:t>
            </a:r>
          </a:p>
          <a:p>
            <a:pPr algn="l"/>
            <a:r>
              <a:rPr dirty="0"/>
              <a:t>• Job title and </a:t>
            </a:r>
            <a:r>
              <a:rPr dirty="0" err="1"/>
              <a:t>organisation</a:t>
            </a:r>
            <a:endParaRPr dirty="0"/>
          </a:p>
          <a:p>
            <a:pPr algn="l"/>
            <a:r>
              <a:rPr dirty="0"/>
              <a:t>• Main duties/responsibilities</a:t>
            </a:r>
          </a:p>
          <a:p>
            <a:pPr algn="l"/>
            <a:r>
              <a:rPr dirty="0"/>
              <a:t>• Essential skills, experience and/or qualifications</a:t>
            </a:r>
          </a:p>
          <a:p>
            <a:pPr algn="l"/>
            <a:r>
              <a:rPr dirty="0"/>
              <a:t>• Any desirable criteria</a:t>
            </a:r>
          </a:p>
          <a:p>
            <a:pPr algn="l"/>
            <a:endParaRPr dirty="0"/>
          </a:p>
          <a:p>
            <a:pPr algn="l"/>
            <a:r>
              <a:rPr lang="en-GB" b="1" dirty="0"/>
              <a:t>Important</a:t>
            </a:r>
            <a:r>
              <a:rPr lang="en-GB" dirty="0"/>
              <a:t>: </a:t>
            </a:r>
            <a:r>
              <a:rPr dirty="0"/>
              <a:t>Use the advert throughout your presentation as the basis for your personal SWOT analysis.</a:t>
            </a:r>
          </a:p>
          <a:p>
            <a:pPr algn="l"/>
            <a:endParaRPr dirty="0"/>
          </a:p>
          <a:p>
            <a:pPr algn="l"/>
            <a:r>
              <a:rPr b="1" dirty="0"/>
              <a:t>Remember</a:t>
            </a:r>
            <a:r>
              <a:rPr dirty="0"/>
              <a:t>: cite the source of the job advert.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5BEBC-2514-7D14-64EF-28DAE62E99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/>
          <a:lstStyle/>
          <a:p>
            <a:r>
              <a:rPr lang="en-GB" sz="2800" b="1" dirty="0"/>
              <a:t>Slide 4: Personal SWOT Analysis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0DAAA3-916F-1783-CEE5-00B606C929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29/09/2026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E1AB49E-FE26-1938-0704-CBDA876590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70D3CE1-A8A1-B015-DAE3-71A4853DE18D}"/>
              </a:ext>
            </a:extLst>
          </p:cNvPr>
          <p:cNvGraphicFramePr>
            <a:graphicFrameLocks noGrp="1"/>
          </p:cNvGraphicFramePr>
          <p:nvPr/>
        </p:nvGraphicFramePr>
        <p:xfrm>
          <a:off x="337886" y="1655034"/>
          <a:ext cx="8468228" cy="316456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34114">
                  <a:extLst>
                    <a:ext uri="{9D8B030D-6E8A-4147-A177-3AD203B41FA5}">
                      <a16:colId xmlns:a16="http://schemas.microsoft.com/office/drawing/2014/main" val="1734872705"/>
                    </a:ext>
                  </a:extLst>
                </a:gridCol>
                <a:gridCol w="4234114">
                  <a:extLst>
                    <a:ext uri="{9D8B030D-6E8A-4147-A177-3AD203B41FA5}">
                      <a16:colId xmlns:a16="http://schemas.microsoft.com/office/drawing/2014/main" val="4136844945"/>
                    </a:ext>
                  </a:extLst>
                </a:gridCol>
              </a:tblGrid>
              <a:tr h="787125">
                <a:tc gridSpan="2">
                  <a:txBody>
                    <a:bodyPr/>
                    <a:lstStyle/>
                    <a:p>
                      <a:pPr algn="ctr"/>
                      <a:r>
                        <a:rPr lang="en-GB" dirty="0"/>
                        <a:t>SWOT ANALYSIS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5094140"/>
                  </a:ext>
                </a:extLst>
              </a:tr>
              <a:tr h="100889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/>
                        <a:t>Strengths</a:t>
                      </a:r>
                      <a:r>
                        <a:rPr lang="en-GB" dirty="0"/>
                        <a:t>: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/>
                        <a:t>What do you already have that supports your application?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/>
                        <a:t>Weaknesses</a:t>
                      </a:r>
                      <a:r>
                        <a:rPr lang="en-GB" dirty="0"/>
                        <a:t>: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/>
                        <a:t>What skills, knowledge or experience do you still need to develop?</a:t>
                      </a:r>
                      <a:endParaRPr lang="en-GB" sz="1800" b="1" dirty="0"/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25865573"/>
                  </a:ext>
                </a:extLst>
              </a:tr>
              <a:tr h="100889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/>
                        <a:t>Opportunities</a:t>
                      </a:r>
                      <a:r>
                        <a:rPr lang="en-GB" dirty="0"/>
                        <a:t>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/>
                        <a:t>What external opportunities can help you progress?</a:t>
                      </a:r>
                      <a:endParaRPr lang="en-GB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/>
                        <a:t>Threats</a:t>
                      </a:r>
                      <a:endParaRPr lang="en-GB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/>
                        <a:t>What external barriers or challenges could affect your progress?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24573443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77D9F4BC-30DD-75B0-E0D2-6E6BDA324CA7}"/>
              </a:ext>
            </a:extLst>
          </p:cNvPr>
          <p:cNvSpPr txBox="1"/>
          <p:nvPr/>
        </p:nvSpPr>
        <p:spPr>
          <a:xfrm>
            <a:off x="68573" y="771803"/>
            <a:ext cx="875626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1600" dirty="0"/>
              <a:t>Describe what a SWOT analysis and its importance in personal and professional Development. </a:t>
            </a:r>
          </a:p>
          <a:p>
            <a:pPr algn="l"/>
            <a:endParaRPr lang="en-GB" sz="1600" dirty="0"/>
          </a:p>
          <a:p>
            <a:pPr algn="l"/>
            <a:r>
              <a:rPr lang="en-GB" sz="1600" dirty="0"/>
              <a:t>Present a SWOT analysis table of your (see below):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1A6F4AC-4425-540F-A7A5-0BECFCE84D53}"/>
              </a:ext>
            </a:extLst>
          </p:cNvPr>
          <p:cNvSpPr txBox="1"/>
          <p:nvPr/>
        </p:nvSpPr>
        <p:spPr>
          <a:xfrm>
            <a:off x="193870" y="5077454"/>
            <a:ext cx="875626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1400" b="1" dirty="0"/>
              <a:t>Note</a:t>
            </a:r>
            <a:r>
              <a:rPr lang="en-GB" sz="1400" dirty="0"/>
              <a:t>: Apply SWOT to yourself and the live vacancy. This slide is brief – in the next slides you will expand more on the parts of your SWOT</a:t>
            </a:r>
          </a:p>
        </p:txBody>
      </p:sp>
    </p:spTree>
    <p:extLst>
      <p:ext uri="{BB962C8B-B14F-4D97-AF65-F5344CB8AC3E}">
        <p14:creationId xmlns:p14="http://schemas.microsoft.com/office/powerpoint/2010/main" val="15095267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33847-0493-6DAA-A30C-328C54DCD8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pPr algn="ctr"/>
            <a:r>
              <a:rPr lang="en-GB" sz="2800" b="1" dirty="0"/>
              <a:t>Slide 5: </a:t>
            </a:r>
            <a:r>
              <a:rPr sz="2800" b="1" dirty="0"/>
              <a:t>Strengths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7BFAFA-1A27-74B0-A7A9-13BBFEBEE8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1196753"/>
            <a:ext cx="8435975" cy="3888432"/>
          </a:xfrm>
        </p:spPr>
        <p:txBody>
          <a:bodyPr/>
          <a:lstStyle/>
          <a:p>
            <a:pPr marL="0" indent="0" algn="l">
              <a:buNone/>
            </a:pPr>
            <a:r>
              <a:rPr sz="1800" dirty="0"/>
              <a:t>Identify strengths that are relevant to the job advert, for example:</a:t>
            </a:r>
          </a:p>
          <a:p>
            <a:pPr algn="l"/>
            <a:endParaRPr sz="1800" dirty="0"/>
          </a:p>
          <a:p>
            <a:pPr algn="l"/>
            <a:r>
              <a:rPr sz="1800" dirty="0"/>
              <a:t>Communication and interpersonal skills</a:t>
            </a:r>
          </a:p>
          <a:p>
            <a:pPr algn="l"/>
            <a:r>
              <a:rPr sz="1800" dirty="0"/>
              <a:t>Teamwork</a:t>
            </a:r>
          </a:p>
          <a:p>
            <a:pPr algn="l"/>
            <a:r>
              <a:rPr sz="1800" dirty="0"/>
              <a:t>Empathy and compassion</a:t>
            </a:r>
          </a:p>
          <a:p>
            <a:pPr algn="l"/>
            <a:r>
              <a:rPr sz="1800" dirty="0"/>
              <a:t>Reliability and professionalism</a:t>
            </a:r>
          </a:p>
          <a:p>
            <a:pPr algn="l"/>
            <a:r>
              <a:rPr sz="1800" dirty="0"/>
              <a:t>Experience in care, volunteering or customer-facing work</a:t>
            </a:r>
          </a:p>
          <a:p>
            <a:pPr algn="l"/>
            <a:r>
              <a:rPr sz="1800" dirty="0"/>
              <a:t>Relevant study or training</a:t>
            </a:r>
          </a:p>
          <a:p>
            <a:pPr algn="l"/>
            <a:endParaRPr sz="1800" dirty="0"/>
          </a:p>
          <a:p>
            <a:pPr marL="0" indent="0" algn="l">
              <a:buNone/>
            </a:pPr>
            <a:r>
              <a:rPr sz="1800" dirty="0"/>
              <a:t>Explain how each strength helps you meet the requirements of the chosen role. Give practical examples where possible.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4D8B0A-6FA0-E26A-E62C-349A3F6B6F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sz="800"/>
              <a:t>29/09/2026</a:t>
            </a:r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480500-54FD-83EA-2C4B-B1193A4970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r>
              <a:rPr sz="800"/>
              <a:t>13</a:t>
            </a:r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07458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158EF-D71F-2BDF-B057-3B59AB77B6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9369" y="255476"/>
            <a:ext cx="8229600" cy="797260"/>
          </a:xfrm>
        </p:spPr>
        <p:txBody>
          <a:bodyPr/>
          <a:lstStyle/>
          <a:p>
            <a:pPr algn="ctr"/>
            <a:r>
              <a:rPr lang="en-GB" sz="2800" b="1" dirty="0"/>
              <a:t>Slide 6: </a:t>
            </a:r>
            <a:r>
              <a:rPr sz="2800" b="1" dirty="0"/>
              <a:t>Weaknesses</a:t>
            </a:r>
            <a:endParaRPr lang="en-GB" sz="28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9A12E-089F-65A6-1AAB-F01DB5F08F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1621" y="1104429"/>
            <a:ext cx="8600757" cy="4032448"/>
          </a:xfrm>
        </p:spPr>
        <p:txBody>
          <a:bodyPr/>
          <a:lstStyle/>
          <a:p>
            <a:pPr marL="0" indent="0" algn="l">
              <a:buNone/>
            </a:pPr>
            <a:r>
              <a:rPr sz="1800" dirty="0"/>
              <a:t>Identify genuine areas for development in relation to the job requirements.</a:t>
            </a:r>
          </a:p>
          <a:p>
            <a:pPr algn="l"/>
            <a:endParaRPr sz="1800" dirty="0"/>
          </a:p>
          <a:p>
            <a:pPr marL="0" indent="0" algn="l">
              <a:buNone/>
            </a:pPr>
            <a:r>
              <a:rPr sz="1800" dirty="0"/>
              <a:t>Examples might include:</a:t>
            </a:r>
          </a:p>
          <a:p>
            <a:pPr algn="l"/>
            <a:r>
              <a:rPr sz="1800" dirty="0"/>
              <a:t>Limited experience in a particular setting</a:t>
            </a:r>
          </a:p>
          <a:p>
            <a:pPr algn="l"/>
            <a:r>
              <a:rPr sz="1800" dirty="0"/>
              <a:t>Need for further qualifications or training</a:t>
            </a:r>
          </a:p>
          <a:p>
            <a:pPr algn="l"/>
            <a:r>
              <a:rPr sz="1800" dirty="0"/>
              <a:t>Lack of confidence in interviews or presentations</a:t>
            </a:r>
            <a:endParaRPr lang="en-GB" sz="1800" dirty="0"/>
          </a:p>
          <a:p>
            <a:pPr algn="l"/>
            <a:r>
              <a:rPr sz="1800" dirty="0"/>
              <a:t>Limited knowledge of particular systems or procedures</a:t>
            </a:r>
          </a:p>
          <a:p>
            <a:pPr algn="l"/>
            <a:r>
              <a:rPr sz="1800" dirty="0"/>
              <a:t>Time management or </a:t>
            </a:r>
            <a:r>
              <a:rPr sz="1800" dirty="0" err="1"/>
              <a:t>organisational</a:t>
            </a:r>
            <a:r>
              <a:rPr sz="1800" dirty="0"/>
              <a:t> skills</a:t>
            </a:r>
          </a:p>
          <a:p>
            <a:pPr algn="l"/>
            <a:endParaRPr sz="1800" dirty="0"/>
          </a:p>
          <a:p>
            <a:pPr marL="0" indent="0" algn="l">
              <a:buNone/>
            </a:pPr>
            <a:r>
              <a:rPr lang="en-GB" sz="1800" b="1" dirty="0"/>
              <a:t>Note</a:t>
            </a:r>
            <a:r>
              <a:rPr lang="en-GB" sz="1800" dirty="0"/>
              <a:t>: </a:t>
            </a:r>
            <a:r>
              <a:rPr sz="1800" dirty="0"/>
              <a:t>Explain why each weakness matters for your chosen role and what you can do about it.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505478-C626-3663-665D-AC19DC80AA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sz="800"/>
              <a:t>29/09/2026</a:t>
            </a:r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4B2B4C-291A-E39F-7662-184F83BAF7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r>
              <a:rPr sz="800"/>
              <a:t>14</a:t>
            </a:r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703910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756" y="339725"/>
            <a:ext cx="8964488" cy="1217067"/>
          </a:xfrm>
        </p:spPr>
        <p:txBody>
          <a:bodyPr/>
          <a:lstStyle/>
          <a:p>
            <a:pPr algn="ctr"/>
            <a:r>
              <a:rPr lang="en-GB" sz="2800" b="1" dirty="0"/>
              <a:t>Slide 7: </a:t>
            </a:r>
            <a:r>
              <a:rPr sz="2800" b="1" dirty="0"/>
              <a:t>Opportunities</a:t>
            </a:r>
            <a:endParaRPr lang="en-GB" altLang="en-US" sz="2800" b="1" dirty="0">
              <a:solidFill>
                <a:srgbClr val="FF0000"/>
              </a:solidFill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DA8DF68F-34C4-285F-B4A1-B6E08AE08A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1484784"/>
            <a:ext cx="8713663" cy="3960440"/>
          </a:xfrm>
        </p:spPr>
        <p:txBody>
          <a:bodyPr/>
          <a:lstStyle/>
          <a:p>
            <a:pPr marL="0" indent="0" algn="l">
              <a:buNone/>
            </a:pPr>
            <a:r>
              <a:rPr sz="1800" dirty="0"/>
              <a:t>Identify external opportunities that could support your career development, for example:</a:t>
            </a:r>
          </a:p>
          <a:p>
            <a:pPr algn="l"/>
            <a:endParaRPr sz="1800" dirty="0"/>
          </a:p>
          <a:p>
            <a:pPr algn="l"/>
            <a:r>
              <a:rPr sz="1800" dirty="0"/>
              <a:t>Your Level 4 qualification</a:t>
            </a:r>
          </a:p>
          <a:p>
            <a:pPr algn="l"/>
            <a:r>
              <a:rPr sz="1800" dirty="0"/>
              <a:t>Further study or professional training</a:t>
            </a:r>
          </a:p>
          <a:p>
            <a:pPr algn="l"/>
            <a:r>
              <a:rPr sz="1800" dirty="0"/>
              <a:t>Volunteering or work-shadowing</a:t>
            </a:r>
          </a:p>
          <a:p>
            <a:pPr algn="l"/>
            <a:r>
              <a:rPr sz="1800" dirty="0"/>
              <a:t>Employer training program</a:t>
            </a:r>
            <a:r>
              <a:rPr lang="en-GB" sz="1800" dirty="0"/>
              <a:t>s</a:t>
            </a:r>
            <a:endParaRPr sz="1800" dirty="0"/>
          </a:p>
          <a:p>
            <a:pPr algn="l"/>
            <a:r>
              <a:rPr sz="1800" dirty="0"/>
              <a:t>Networking and professional contacts</a:t>
            </a:r>
          </a:p>
          <a:p>
            <a:pPr algn="l"/>
            <a:r>
              <a:rPr sz="1800" dirty="0"/>
              <a:t>Current workforce demand or vacancies</a:t>
            </a:r>
          </a:p>
          <a:p>
            <a:pPr algn="l"/>
            <a:endParaRPr sz="1800" dirty="0"/>
          </a:p>
          <a:p>
            <a:pPr marL="0" indent="0" algn="l">
              <a:buNone/>
            </a:pPr>
            <a:r>
              <a:rPr lang="en-GB" sz="1800" b="1" dirty="0"/>
              <a:t>Note</a:t>
            </a:r>
            <a:r>
              <a:rPr lang="en-GB" sz="1800" dirty="0"/>
              <a:t>: </a:t>
            </a:r>
            <a:r>
              <a:rPr sz="1800" dirty="0"/>
              <a:t>Explain how you can use your existing strengths to take advantage of these opportunities.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r>
              <a:rPr sz="800"/>
              <a:t>29/09/2026</a:t>
            </a:r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r>
              <a:rPr sz="800"/>
              <a:t>15</a:t>
            </a:r>
            <a:endParaRPr lang="en-GB" altLang="en-US" sz="9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3892" y="332656"/>
            <a:ext cx="6172200" cy="857250"/>
          </a:xfrm>
        </p:spPr>
        <p:txBody>
          <a:bodyPr/>
          <a:lstStyle/>
          <a:p>
            <a:pPr algn="ctr"/>
            <a:r>
              <a:rPr lang="en-GB" b="1" dirty="0"/>
              <a:t>Slide 8: </a:t>
            </a:r>
            <a:r>
              <a:rPr b="1" dirty="0"/>
              <a:t>Threats</a:t>
            </a:r>
            <a:endParaRPr lang="en-GB" altLang="en-US" b="1" i="1" dirty="0">
              <a:solidFill>
                <a:srgbClr val="FF0000"/>
              </a:solidFill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DA8DF68F-34C4-285F-B4A1-B6E08AE08A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576" y="1412776"/>
            <a:ext cx="7632848" cy="3816424"/>
          </a:xfrm>
        </p:spPr>
        <p:txBody>
          <a:bodyPr/>
          <a:lstStyle/>
          <a:p>
            <a:pPr marL="0" indent="0" algn="l">
              <a:buNone/>
            </a:pPr>
            <a:r>
              <a:rPr sz="1800" dirty="0"/>
              <a:t>Identify realistic external challenges that could affect your progress, for example:</a:t>
            </a:r>
          </a:p>
          <a:p>
            <a:pPr algn="l"/>
            <a:endParaRPr sz="1800" dirty="0"/>
          </a:p>
          <a:p>
            <a:pPr algn="l"/>
            <a:r>
              <a:rPr sz="1800" dirty="0"/>
              <a:t>Competition for jobs</a:t>
            </a:r>
          </a:p>
          <a:p>
            <a:pPr algn="l"/>
            <a:r>
              <a:rPr sz="1800" dirty="0"/>
              <a:t>Qualification or experience requirements</a:t>
            </a:r>
          </a:p>
          <a:p>
            <a:pPr algn="l"/>
            <a:r>
              <a:rPr sz="1800" dirty="0"/>
              <a:t>Changes within the health and social care workforce</a:t>
            </a:r>
          </a:p>
          <a:p>
            <a:pPr algn="l"/>
            <a:r>
              <a:rPr sz="1800" dirty="0"/>
              <a:t>Personal responsibilities affecting availability</a:t>
            </a:r>
          </a:p>
          <a:p>
            <a:pPr algn="l"/>
            <a:r>
              <a:rPr sz="1800" dirty="0"/>
              <a:t>Financial or travel barriers to further training/work</a:t>
            </a:r>
          </a:p>
          <a:p>
            <a:pPr algn="l"/>
            <a:endParaRPr sz="1800" dirty="0"/>
          </a:p>
          <a:p>
            <a:pPr marL="0" indent="0" algn="l">
              <a:buNone/>
            </a:pPr>
            <a:r>
              <a:rPr lang="en-GB" sz="1800" b="1" dirty="0"/>
              <a:t>Note</a:t>
            </a:r>
            <a:r>
              <a:rPr lang="en-GB" sz="1800" dirty="0"/>
              <a:t>: </a:t>
            </a:r>
            <a:r>
              <a:rPr sz="1800" dirty="0"/>
              <a:t>Explain how you could </a:t>
            </a:r>
            <a:r>
              <a:rPr sz="1800" dirty="0" err="1"/>
              <a:t>minimise</a:t>
            </a:r>
            <a:r>
              <a:rPr sz="1800" dirty="0"/>
              <a:t> these threats and remain realistic and solution-focused.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r>
              <a:rPr sz="800"/>
              <a:t>29/09/2026</a:t>
            </a:r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r>
              <a:rPr sz="800"/>
              <a:t>16</a:t>
            </a:r>
            <a:endParaRPr lang="en-GB" altLang="en-US" sz="9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3D80977B-0105-4BDE-DF54-D9B0E773C8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2100" b="1" dirty="0"/>
              <a:t>Slide 9: </a:t>
            </a:r>
            <a:r>
              <a:rPr sz="2100" b="1" dirty="0"/>
              <a:t>Using Your SWOT to Move Forward</a:t>
            </a:r>
            <a:endParaRPr lang="en-GB" altLang="en-US" dirty="0">
              <a:solidFill>
                <a:srgbClr val="FF0000"/>
              </a:solidFill>
            </a:endParaRP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50070DAB-396E-DF77-4036-1E44F9E2CD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576" y="1417638"/>
            <a:ext cx="7931224" cy="3811562"/>
          </a:xfrm>
        </p:spPr>
        <p:txBody>
          <a:bodyPr/>
          <a:lstStyle/>
          <a:p>
            <a:pPr marL="0" indent="0">
              <a:buNone/>
            </a:pPr>
            <a:r>
              <a:rPr sz="2400" dirty="0"/>
              <a:t>This is where you show application, not just description.</a:t>
            </a:r>
          </a:p>
          <a:p>
            <a:endParaRPr sz="2400" dirty="0"/>
          </a:p>
          <a:p>
            <a:pPr marL="0" indent="0">
              <a:buNone/>
            </a:pPr>
            <a:r>
              <a:rPr sz="2400" dirty="0"/>
              <a:t>Explain with practical examples:</a:t>
            </a:r>
          </a:p>
          <a:p>
            <a:r>
              <a:rPr sz="2400" dirty="0"/>
              <a:t>How can your strengths help you overcome your weaknesses?</a:t>
            </a:r>
          </a:p>
          <a:p>
            <a:r>
              <a:rPr sz="2400" dirty="0"/>
              <a:t>How can your strengths help </a:t>
            </a:r>
            <a:r>
              <a:rPr sz="2400" dirty="0" err="1"/>
              <a:t>minimise</a:t>
            </a:r>
            <a:r>
              <a:rPr sz="2400" dirty="0"/>
              <a:t> threats?</a:t>
            </a:r>
          </a:p>
          <a:p>
            <a:r>
              <a:rPr sz="2400" dirty="0"/>
              <a:t>Which opportunities can help you address skill gaps?</a:t>
            </a:r>
          </a:p>
          <a:p>
            <a:r>
              <a:rPr sz="2400" dirty="0"/>
              <a:t>How will you use your opportunities and strengths to progress towards the chosen career?</a:t>
            </a:r>
          </a:p>
          <a:p>
            <a:endParaRPr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C3E97E-07F8-3EC8-79F6-C49008163BE6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r>
              <a:rPr sz="800"/>
              <a:t>29/09/2026</a:t>
            </a:r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3317" name="Slide Number Placeholder 4">
            <a:extLst>
              <a:ext uri="{FF2B5EF4-FFF2-40B4-BE49-F238E27FC236}">
                <a16:creationId xmlns:a16="http://schemas.microsoft.com/office/drawing/2014/main" id="{4E364E1B-18CF-2A13-11D6-BBEA13EB09D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r>
              <a:rPr sz="800"/>
              <a:t>17</a:t>
            </a:r>
            <a:endParaRPr lang="en-GB" altLang="en-US" sz="9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B69CF6-11BE-1327-7FC4-38BA9CEE84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08" y="274638"/>
            <a:ext cx="7643192" cy="1143000"/>
          </a:xfrm>
        </p:spPr>
        <p:txBody>
          <a:bodyPr/>
          <a:lstStyle/>
          <a:p>
            <a:r>
              <a:rPr lang="en-GB" sz="3600" b="1" dirty="0"/>
              <a:t>Slide 10: 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A034EB-B55B-61B4-94FD-9BAA2A85EC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972815"/>
          </a:xfrm>
        </p:spPr>
        <p:txBody>
          <a:bodyPr/>
          <a:lstStyle/>
          <a:p>
            <a:r>
              <a:rPr lang="en-GB" dirty="0"/>
              <a:t>Finish with a brief conclusion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63FD0E-D4D0-8755-A3C4-14E7B32A7C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AD0D0BF-B7A4-0946-BB41-002EC0E885C4}" type="datetime1">
              <a:rPr lang="en-GB" altLang="en-US" smtClean="0"/>
              <a:pPr>
                <a:defRPr/>
              </a:pPr>
              <a:t>29/09/2026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43D12D6-9859-5531-0CC0-EA6EC0F247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5A1A889-9CC5-D140-8BF1-56AB827C5FF0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3566362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40DA3E-15F0-6A8E-0B75-01CF96165F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Slide 11: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8EB132-78D2-5E9E-364E-91FA1DD0D2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828799"/>
          </a:xfrm>
        </p:spPr>
        <p:txBody>
          <a:bodyPr/>
          <a:lstStyle/>
          <a:p>
            <a:r>
              <a:rPr lang="en-GB" dirty="0"/>
              <a:t>Must contain at least 2 credible sources cited in your slides.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849ABC-035D-4B50-47BB-B29699BAFB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AD0D0BF-B7A4-0946-BB41-002EC0E885C4}" type="datetime1">
              <a:rPr lang="en-GB" altLang="en-US" smtClean="0"/>
              <a:pPr>
                <a:defRPr/>
              </a:pPr>
              <a:t>29/09/2026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6CFC249-45A7-7943-7BBB-47BA571150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5A1A889-9CC5-D140-8BF1-56AB827C5FF0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6521856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>
            <a:extLst>
              <a:ext uri="{FF2B5EF4-FFF2-40B4-BE49-F238E27FC236}">
                <a16:creationId xmlns:a16="http://schemas.microsoft.com/office/drawing/2014/main" id="{F1F1B1DC-7524-466F-108D-97F2CBD9A0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576064"/>
          </a:xfrm>
        </p:spPr>
        <p:txBody>
          <a:bodyPr/>
          <a:lstStyle/>
          <a:p>
            <a:pPr algn="ctr"/>
            <a:r>
              <a:rPr sz="2800" b="1" dirty="0"/>
              <a:t>Component 1 – MARKING</a:t>
            </a:r>
            <a:r>
              <a:rPr lang="en-GB" sz="2800" b="1" dirty="0"/>
              <a:t> Criteria</a:t>
            </a:r>
            <a:endParaRPr sz="2800" b="1" dirty="0"/>
          </a:p>
        </p:txBody>
      </p:sp>
      <p:sp>
        <p:nvSpPr>
          <p:cNvPr id="24579" name="Content Placeholder 2">
            <a:extLst>
              <a:ext uri="{FF2B5EF4-FFF2-40B4-BE49-F238E27FC236}">
                <a16:creationId xmlns:a16="http://schemas.microsoft.com/office/drawing/2014/main" id="{9DA94A0E-9E48-D7D8-5E7E-B16D6C64C3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623739"/>
            <a:ext cx="9144000" cy="4968552"/>
          </a:xfrm>
        </p:spPr>
        <p:txBody>
          <a:bodyPr/>
          <a:lstStyle/>
          <a:p>
            <a:pPr algn="l">
              <a:lnSpc>
                <a:spcPct val="106000"/>
              </a:lnSpc>
              <a:spcAft>
                <a:spcPts val="800"/>
              </a:spcAft>
              <a:buFont typeface="+mj-lt"/>
              <a:buAutoNum type="arabicParenR"/>
              <a:defRPr/>
            </a:pPr>
            <a:r>
              <a:rPr sz="1400" b="1" dirty="0">
                <a:solidFill>
                  <a:srgbClr val="FF0000"/>
                </a:solidFill>
                <a:latin typeface="+mj-lt"/>
              </a:rPr>
              <a:t>1. Engagement with Literature – 10 marks</a:t>
            </a:r>
          </a:p>
          <a:p>
            <a:r>
              <a:rPr lang="en-GB" sz="1400" dirty="0"/>
              <a:t>A minimum of two sources of published information must be included and be correctly referenced using UWTSD Harvard referencing style. </a:t>
            </a:r>
            <a:endParaRPr sz="1400" b="1" dirty="0">
              <a:solidFill>
                <a:srgbClr val="FF0000"/>
              </a:solidFill>
              <a:latin typeface="+mj-lt"/>
            </a:endParaRPr>
          </a:p>
          <a:p>
            <a:pPr marL="0" indent="0" algn="l">
              <a:buNone/>
            </a:pPr>
            <a:r>
              <a:rPr sz="1400" b="1" dirty="0">
                <a:solidFill>
                  <a:srgbClr val="FF0000"/>
                </a:solidFill>
                <a:latin typeface="+mj-lt"/>
              </a:rPr>
              <a:t>2. Knowledge and Understanding – 20 marks</a:t>
            </a:r>
            <a:endParaRPr lang="en-GB" sz="1400" b="1" dirty="0">
              <a:solidFill>
                <a:srgbClr val="FF0000"/>
              </a:solidFill>
              <a:latin typeface="+mj-lt"/>
            </a:endParaRPr>
          </a:p>
          <a:p>
            <a:pPr algn="l"/>
            <a:r>
              <a:rPr lang="en-GB" sz="1400" dirty="0">
                <a:latin typeface="+mj-lt"/>
              </a:rPr>
              <a:t>Demonstrate knowledge and understanding of </a:t>
            </a:r>
            <a:r>
              <a:rPr sz="1400" dirty="0">
                <a:latin typeface="+mj-lt"/>
              </a:rPr>
              <a:t> SWOT</a:t>
            </a:r>
            <a:r>
              <a:rPr lang="en-GB" sz="1400" dirty="0">
                <a:latin typeface="+mj-lt"/>
              </a:rPr>
              <a:t> analysis by applying it to your chosen career and live advert job.</a:t>
            </a:r>
          </a:p>
          <a:p>
            <a:pPr algn="l"/>
            <a:r>
              <a:rPr lang="en-GB" sz="1400" dirty="0">
                <a:latin typeface="+mj-lt"/>
              </a:rPr>
              <a:t>Support your analysis with relevant evidence and career information </a:t>
            </a:r>
          </a:p>
          <a:p>
            <a:pPr algn="l"/>
            <a:endParaRPr sz="1400" b="1" dirty="0">
              <a:solidFill>
                <a:srgbClr val="FF0000"/>
              </a:solidFill>
              <a:latin typeface="+mj-lt"/>
            </a:endParaRPr>
          </a:p>
          <a:p>
            <a:pPr marL="0" indent="0" algn="l">
              <a:buNone/>
            </a:pPr>
            <a:r>
              <a:rPr sz="1400" b="1" dirty="0">
                <a:solidFill>
                  <a:srgbClr val="FF0000"/>
                </a:solidFill>
                <a:latin typeface="+mj-lt"/>
              </a:rPr>
              <a:t>3. Cognitive and Intellectual Skills – 20 marks</a:t>
            </a:r>
          </a:p>
          <a:p>
            <a:r>
              <a:rPr lang="en-GB" sz="1400" dirty="0"/>
              <a:t>Students must coherently structure their presentation and expand on the points made in their slides. </a:t>
            </a:r>
            <a:endParaRPr sz="1400" b="1" dirty="0">
              <a:solidFill>
                <a:srgbClr val="FF0000"/>
              </a:solidFill>
              <a:latin typeface="+mj-lt"/>
            </a:endParaRPr>
          </a:p>
          <a:p>
            <a:pPr marL="0" indent="0" algn="l">
              <a:buNone/>
            </a:pPr>
            <a:r>
              <a:rPr sz="1400" b="1" dirty="0">
                <a:solidFill>
                  <a:srgbClr val="FF0000"/>
                </a:solidFill>
                <a:latin typeface="+mj-lt"/>
              </a:rPr>
              <a:t>4. Practical Application – 30 marks</a:t>
            </a:r>
          </a:p>
          <a:p>
            <a:r>
              <a:rPr lang="en-GB" sz="1400" dirty="0"/>
              <a:t>Students must demonstrate with practical examples how they will utilise their strengths to overcome weaknesses and minimise threats. </a:t>
            </a:r>
          </a:p>
          <a:p>
            <a:r>
              <a:rPr lang="en-GB" sz="1400" dirty="0"/>
              <a:t>They should also demonstrate how they will utilise their existing opportunities along with their strengths to achieve professional growth. </a:t>
            </a:r>
            <a:endParaRPr sz="1400" b="1" dirty="0">
              <a:solidFill>
                <a:srgbClr val="FF0000"/>
              </a:solidFill>
              <a:latin typeface="+mj-lt"/>
            </a:endParaRPr>
          </a:p>
          <a:p>
            <a:pPr marL="0" indent="0" algn="l">
              <a:buNone/>
            </a:pPr>
            <a:r>
              <a:rPr sz="1400" b="1" dirty="0">
                <a:solidFill>
                  <a:srgbClr val="FF0000"/>
                </a:solidFill>
                <a:latin typeface="+mj-lt"/>
              </a:rPr>
              <a:t>5. Transferable Skills – 20 marks</a:t>
            </a:r>
            <a:endParaRPr lang="en-GB" sz="1400" b="1" dirty="0">
              <a:solidFill>
                <a:srgbClr val="FF0000"/>
              </a:solidFill>
              <a:latin typeface="+mj-lt"/>
            </a:endParaRPr>
          </a:p>
          <a:p>
            <a:r>
              <a:rPr lang="en-GB" sz="1400" dirty="0"/>
              <a:t>Presentations should be engaging in their design, organisation and style. </a:t>
            </a:r>
          </a:p>
          <a:p>
            <a:r>
              <a:rPr lang="en-GB" sz="1400" dirty="0"/>
              <a:t>Students should speak clearly and audibly with an appropriate pace, manage the assigned time limit effectively, engage with the audience, and answer any questions from their assessor. </a:t>
            </a:r>
            <a:endParaRPr sz="1400" b="1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DB4582-1AF2-DB59-6548-14A4DD1C26C5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r>
              <a:rPr sz="800"/>
              <a:t>29/09/2026</a:t>
            </a:r>
            <a:endParaRPr lang="en-GB" altLang="en-US"/>
          </a:p>
        </p:txBody>
      </p:sp>
      <p:sp>
        <p:nvSpPr>
          <p:cNvPr id="24581" name="Slide Number Placeholder 4">
            <a:extLst>
              <a:ext uri="{FF2B5EF4-FFF2-40B4-BE49-F238E27FC236}">
                <a16:creationId xmlns:a16="http://schemas.microsoft.com/office/drawing/2014/main" id="{C23C9BE2-4A5A-5F9B-95D5-19117653A7D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sz="800"/>
              <a:t>18</a:t>
            </a:r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05DAA4-FB4B-72C8-5892-4819E0724F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Work on Your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AFB050-177C-606D-8545-68C93FD86D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937" y="1628800"/>
            <a:ext cx="8229600" cy="3917032"/>
          </a:xfrm>
        </p:spPr>
        <p:txBody>
          <a:bodyPr/>
          <a:lstStyle/>
          <a:p>
            <a:r>
              <a:rPr lang="en-GB" dirty="0"/>
              <a:t>Use the rest of the session to work on your presentation</a:t>
            </a:r>
          </a:p>
          <a:p>
            <a:endParaRPr lang="en-GB" dirty="0"/>
          </a:p>
          <a:p>
            <a:r>
              <a:rPr lang="en-GB" dirty="0"/>
              <a:t>Tutor will answer individual questions and skim individual work for quick feedback.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95A9A4-6C69-9AA3-5C3B-7FF359098B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AD0D0BF-B7A4-0946-BB41-002EC0E885C4}" type="datetime1">
              <a:rPr lang="en-GB" altLang="en-US" smtClean="0"/>
              <a:pPr>
                <a:defRPr/>
              </a:pPr>
              <a:t>29/09/2026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C710390-9F3B-26DF-DE29-77EF28E81E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5A1A889-9CC5-D140-8BF1-56AB827C5FF0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6967218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1348</TotalTime>
  <Words>1066</Words>
  <Application>Microsoft Office PowerPoint</Application>
  <PresentationFormat>On-screen Show (4:3)</PresentationFormat>
  <Paragraphs>188</Paragraphs>
  <Slides>19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Arial</vt:lpstr>
      <vt:lpstr>Myriad Pro</vt:lpstr>
      <vt:lpstr>Verdana</vt:lpstr>
      <vt:lpstr>20140311PresentationUWTSDTemplate</vt:lpstr>
      <vt:lpstr>LCHS 4009</vt:lpstr>
      <vt:lpstr>Aim and Workshop Content</vt:lpstr>
      <vt:lpstr>Sources</vt:lpstr>
      <vt:lpstr>Learning Outcomes </vt:lpstr>
      <vt:lpstr>Assignment 1 Task - RECAP</vt:lpstr>
      <vt:lpstr>Component 1 – Self-Awareness Presentation</vt:lpstr>
      <vt:lpstr>Slide 1: Cover Slide</vt:lpstr>
      <vt:lpstr>Slide 2: Introduction</vt:lpstr>
      <vt:lpstr>Slide 3: Chosen Career and Live Job Advert</vt:lpstr>
      <vt:lpstr>Slide 4: Personal SWOT Analysis</vt:lpstr>
      <vt:lpstr>Slide 5: Strengths</vt:lpstr>
      <vt:lpstr>Slide 6: Weaknesses</vt:lpstr>
      <vt:lpstr>Slide 7: Opportunities</vt:lpstr>
      <vt:lpstr>Slide 8: Threats</vt:lpstr>
      <vt:lpstr>Slide 9: Using Your SWOT to Move Forward</vt:lpstr>
      <vt:lpstr>Slide 10: Conclusion</vt:lpstr>
      <vt:lpstr>Slide 11: References</vt:lpstr>
      <vt:lpstr>Component 1 – MARKING Criteria</vt:lpstr>
      <vt:lpstr>Work on Your Presentation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Odette Jack</cp:lastModifiedBy>
  <cp:revision>122</cp:revision>
  <cp:lastPrinted>1601-01-01T00:00:00Z</cp:lastPrinted>
  <dcterms:created xsi:type="dcterms:W3CDTF">2002-10-07T19:43:58Z</dcterms:created>
  <dcterms:modified xsi:type="dcterms:W3CDTF">2026-09-29T13:14:43Z</dcterms:modified>
</cp:coreProperties>
</file>