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1" r:id="rId3"/>
    <p:sldId id="266" r:id="rId4"/>
    <p:sldId id="257" r:id="rId5"/>
    <p:sldId id="260" r:id="rId6"/>
    <p:sldId id="259" r:id="rId7"/>
    <p:sldId id="264" r:id="rId8"/>
    <p:sldId id="265" r:id="rId9"/>
    <p:sldId id="262" r:id="rId10"/>
    <p:sldId id="270"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A7E25B8-DBC9-4881-8DA3-4538C1344C57}">
          <p14:sldIdLst>
            <p14:sldId id="256"/>
            <p14:sldId id="261"/>
            <p14:sldId id="266"/>
            <p14:sldId id="257"/>
            <p14:sldId id="260"/>
          </p14:sldIdLst>
        </p14:section>
        <p14:section name="Untitled Section" id="{AEDD5A4B-4ADE-4FAA-96F8-81A067EB3327}">
          <p14:sldIdLst>
            <p14:sldId id="259"/>
            <p14:sldId id="264"/>
            <p14:sldId id="265"/>
            <p14:sldId id="262"/>
            <p14:sldId id="270"/>
            <p14:sldId id="267"/>
            <p14:sldId id="2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CAE5FF-B3CB-4A36-845A-5C002E0CCAF1}" v="45" dt="2025-09-27T18:38:36.5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55966" autoAdjust="0"/>
  </p:normalViewPr>
  <p:slideViewPr>
    <p:cSldViewPr snapToGrid="0">
      <p:cViewPr varScale="1">
        <p:scale>
          <a:sx n="42" d="100"/>
          <a:sy n="42" d="100"/>
        </p:scale>
        <p:origin x="22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6" Type="http://schemas.openxmlformats.org/officeDocument/2006/relationships/image" Target="../media/image29.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5" Type="http://schemas.openxmlformats.org/officeDocument/2006/relationships/image" Target="../media/image2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diagrams/_rels/data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6" Type="http://schemas.openxmlformats.org/officeDocument/2006/relationships/image" Target="../media/image29.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5" Type="http://schemas.openxmlformats.org/officeDocument/2006/relationships/image" Target="../media/image2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5D933B-A249-43CB-A405-DB8FF8F8413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6033B98-4130-4CAC-A52A-9CEF15870A52}">
      <dgm:prSet custT="1"/>
      <dgm:spPr/>
      <dgm:t>
        <a:bodyPr/>
        <a:lstStyle/>
        <a:p>
          <a:r>
            <a:rPr lang="en-US" sz="2400" dirty="0"/>
            <a:t>Effective RTW’s are crucial for our productivity &amp; well being</a:t>
          </a:r>
        </a:p>
      </dgm:t>
    </dgm:pt>
    <dgm:pt modelId="{5FA382C0-68A3-4B33-B799-7D1A20B76FDC}" type="parTrans" cxnId="{532B5BAF-FE06-460E-9C29-A53588AD52AF}">
      <dgm:prSet/>
      <dgm:spPr/>
      <dgm:t>
        <a:bodyPr/>
        <a:lstStyle/>
        <a:p>
          <a:endParaRPr lang="en-US"/>
        </a:p>
      </dgm:t>
    </dgm:pt>
    <dgm:pt modelId="{40BB6505-AA86-4241-9621-0E220B8559AF}" type="sibTrans" cxnId="{532B5BAF-FE06-460E-9C29-A53588AD52AF}">
      <dgm:prSet/>
      <dgm:spPr/>
      <dgm:t>
        <a:bodyPr/>
        <a:lstStyle/>
        <a:p>
          <a:endParaRPr lang="en-US"/>
        </a:p>
      </dgm:t>
    </dgm:pt>
    <dgm:pt modelId="{6BACB1E0-0BD8-4D18-B81C-E116F3675136}">
      <dgm:prSet custT="1"/>
      <dgm:spPr/>
      <dgm:t>
        <a:bodyPr/>
        <a:lstStyle/>
        <a:p>
          <a:r>
            <a:rPr lang="en-US" sz="2400" dirty="0"/>
            <a:t>The need to enhance processes</a:t>
          </a:r>
        </a:p>
      </dgm:t>
    </dgm:pt>
    <dgm:pt modelId="{007A01FF-9518-4FFC-A73B-A647BD626A0A}" type="parTrans" cxnId="{C8193447-FB52-4A77-83FC-08365DFFEA52}">
      <dgm:prSet/>
      <dgm:spPr/>
      <dgm:t>
        <a:bodyPr/>
        <a:lstStyle/>
        <a:p>
          <a:endParaRPr lang="en-US"/>
        </a:p>
      </dgm:t>
    </dgm:pt>
    <dgm:pt modelId="{E182919A-967D-4F3C-B2B7-4E1193CB2BC2}" type="sibTrans" cxnId="{C8193447-FB52-4A77-83FC-08365DFFEA52}">
      <dgm:prSet/>
      <dgm:spPr/>
      <dgm:t>
        <a:bodyPr/>
        <a:lstStyle/>
        <a:p>
          <a:endParaRPr lang="en-US"/>
        </a:p>
      </dgm:t>
    </dgm:pt>
    <dgm:pt modelId="{72B83A8C-2971-4427-B40B-FC544901FE13}">
      <dgm:prSet custT="1"/>
      <dgm:spPr/>
      <dgm:t>
        <a:bodyPr/>
        <a:lstStyle/>
        <a:p>
          <a:r>
            <a:rPr lang="en-US" sz="2400" dirty="0"/>
            <a:t>The focus needs to align to a change management model</a:t>
          </a:r>
        </a:p>
      </dgm:t>
    </dgm:pt>
    <dgm:pt modelId="{C407F75E-1DCD-43EC-B62E-28749314F5D2}" type="parTrans" cxnId="{E08091A7-4C7A-4113-8FB6-56B28A23C094}">
      <dgm:prSet/>
      <dgm:spPr/>
      <dgm:t>
        <a:bodyPr/>
        <a:lstStyle/>
        <a:p>
          <a:endParaRPr lang="en-US"/>
        </a:p>
      </dgm:t>
    </dgm:pt>
    <dgm:pt modelId="{404A7A7F-4F3D-4296-9824-87013A48BCEF}" type="sibTrans" cxnId="{E08091A7-4C7A-4113-8FB6-56B28A23C094}">
      <dgm:prSet/>
      <dgm:spPr/>
      <dgm:t>
        <a:bodyPr/>
        <a:lstStyle/>
        <a:p>
          <a:endParaRPr lang="en-US"/>
        </a:p>
      </dgm:t>
    </dgm:pt>
    <dgm:pt modelId="{991CEE92-B2A8-4034-9216-4BC4AC815EA2}">
      <dgm:prSet custT="1"/>
      <dgm:spPr/>
      <dgm:t>
        <a:bodyPr/>
        <a:lstStyle/>
        <a:p>
          <a:r>
            <a:rPr lang="en-US" sz="2400" dirty="0"/>
            <a:t>The goals must be accountability, consistency and a cultural change</a:t>
          </a:r>
        </a:p>
      </dgm:t>
    </dgm:pt>
    <dgm:pt modelId="{F912DCE5-FA0F-4EBA-BC4B-B3FD0414077D}" type="parTrans" cxnId="{886332A3-E594-4BE0-9B18-12CC00AF0468}">
      <dgm:prSet/>
      <dgm:spPr/>
      <dgm:t>
        <a:bodyPr/>
        <a:lstStyle/>
        <a:p>
          <a:endParaRPr lang="en-US"/>
        </a:p>
      </dgm:t>
    </dgm:pt>
    <dgm:pt modelId="{09C3DC59-FC90-4BF1-9B6B-F1F91D674047}" type="sibTrans" cxnId="{886332A3-E594-4BE0-9B18-12CC00AF0468}">
      <dgm:prSet/>
      <dgm:spPr/>
      <dgm:t>
        <a:bodyPr/>
        <a:lstStyle/>
        <a:p>
          <a:endParaRPr lang="en-US"/>
        </a:p>
      </dgm:t>
    </dgm:pt>
    <dgm:pt modelId="{74B9A557-A362-40F6-8912-637C383B92C3}" type="pres">
      <dgm:prSet presAssocID="{C65D933B-A249-43CB-A405-DB8FF8F84137}" presName="root" presStyleCnt="0">
        <dgm:presLayoutVars>
          <dgm:dir/>
          <dgm:resizeHandles val="exact"/>
        </dgm:presLayoutVars>
      </dgm:prSet>
      <dgm:spPr/>
    </dgm:pt>
    <dgm:pt modelId="{24A31857-F3D6-41FD-A587-6292C311B5F3}" type="pres">
      <dgm:prSet presAssocID="{E6033B98-4130-4CAC-A52A-9CEF15870A52}" presName="compNode" presStyleCnt="0"/>
      <dgm:spPr/>
    </dgm:pt>
    <dgm:pt modelId="{C51BCBF5-1233-40FC-A013-A76D40BD8977}" type="pres">
      <dgm:prSet presAssocID="{E6033B98-4130-4CAC-A52A-9CEF15870A52}" presName="bgRect" presStyleLbl="bgShp" presStyleIdx="0" presStyleCnt="4"/>
      <dgm:spPr/>
    </dgm:pt>
    <dgm:pt modelId="{325F733B-E6A0-4513-A2FC-A162FF2B52C8}" type="pres">
      <dgm:prSet presAssocID="{E6033B98-4130-4CAC-A52A-9CEF15870A5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nt"/>
        </a:ext>
      </dgm:extLst>
    </dgm:pt>
    <dgm:pt modelId="{C39AF2C1-324D-491A-A3A2-B1BD36E9B512}" type="pres">
      <dgm:prSet presAssocID="{E6033B98-4130-4CAC-A52A-9CEF15870A52}" presName="spaceRect" presStyleCnt="0"/>
      <dgm:spPr/>
    </dgm:pt>
    <dgm:pt modelId="{77023E9E-106B-4FC8-8BA2-2E03812C9D08}" type="pres">
      <dgm:prSet presAssocID="{E6033B98-4130-4CAC-A52A-9CEF15870A52}" presName="parTx" presStyleLbl="revTx" presStyleIdx="0" presStyleCnt="4">
        <dgm:presLayoutVars>
          <dgm:chMax val="0"/>
          <dgm:chPref val="0"/>
        </dgm:presLayoutVars>
      </dgm:prSet>
      <dgm:spPr/>
    </dgm:pt>
    <dgm:pt modelId="{7ADE0AC9-406F-444F-AB38-977E553D3B4F}" type="pres">
      <dgm:prSet presAssocID="{40BB6505-AA86-4241-9621-0E220B8559AF}" presName="sibTrans" presStyleCnt="0"/>
      <dgm:spPr/>
    </dgm:pt>
    <dgm:pt modelId="{A756EF43-9B5F-4B3D-AEC2-D3B9AD51F5E3}" type="pres">
      <dgm:prSet presAssocID="{6BACB1E0-0BD8-4D18-B81C-E116F3675136}" presName="compNode" presStyleCnt="0"/>
      <dgm:spPr/>
    </dgm:pt>
    <dgm:pt modelId="{145DCB09-6379-4447-88A5-E70BBD5822D8}" type="pres">
      <dgm:prSet presAssocID="{6BACB1E0-0BD8-4D18-B81C-E116F3675136}" presName="bgRect" presStyleLbl="bgShp" presStyleIdx="1" presStyleCnt="4"/>
      <dgm:spPr/>
    </dgm:pt>
    <dgm:pt modelId="{151370E8-2602-4AE4-A211-94241F2B38CF}" type="pres">
      <dgm:prSet presAssocID="{6BACB1E0-0BD8-4D18-B81C-E116F367513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620DFEE3-D93F-42D2-94E5-04013657108E}" type="pres">
      <dgm:prSet presAssocID="{6BACB1E0-0BD8-4D18-B81C-E116F3675136}" presName="spaceRect" presStyleCnt="0"/>
      <dgm:spPr/>
    </dgm:pt>
    <dgm:pt modelId="{3948E8CB-FB1C-4D93-921F-87BCBB581660}" type="pres">
      <dgm:prSet presAssocID="{6BACB1E0-0BD8-4D18-B81C-E116F3675136}" presName="parTx" presStyleLbl="revTx" presStyleIdx="1" presStyleCnt="4">
        <dgm:presLayoutVars>
          <dgm:chMax val="0"/>
          <dgm:chPref val="0"/>
        </dgm:presLayoutVars>
      </dgm:prSet>
      <dgm:spPr/>
    </dgm:pt>
    <dgm:pt modelId="{58FF373B-B918-482E-8DDD-F05B968EC592}" type="pres">
      <dgm:prSet presAssocID="{E182919A-967D-4F3C-B2B7-4E1193CB2BC2}" presName="sibTrans" presStyleCnt="0"/>
      <dgm:spPr/>
    </dgm:pt>
    <dgm:pt modelId="{CC955D53-8730-450F-BA2D-CB40B7E66925}" type="pres">
      <dgm:prSet presAssocID="{72B83A8C-2971-4427-B40B-FC544901FE13}" presName="compNode" presStyleCnt="0"/>
      <dgm:spPr/>
    </dgm:pt>
    <dgm:pt modelId="{D6A419BE-6966-40F1-92DF-85DB31DB0734}" type="pres">
      <dgm:prSet presAssocID="{72B83A8C-2971-4427-B40B-FC544901FE13}" presName="bgRect" presStyleLbl="bgShp" presStyleIdx="2" presStyleCnt="4"/>
      <dgm:spPr/>
    </dgm:pt>
    <dgm:pt modelId="{90109A33-CA4C-4BBF-9017-D6637BC3D62F}" type="pres">
      <dgm:prSet presAssocID="{72B83A8C-2971-4427-B40B-FC544901FE1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7256DB08-20AC-47ED-9FB1-89984E562517}" type="pres">
      <dgm:prSet presAssocID="{72B83A8C-2971-4427-B40B-FC544901FE13}" presName="spaceRect" presStyleCnt="0"/>
      <dgm:spPr/>
    </dgm:pt>
    <dgm:pt modelId="{BB5D2201-B7B3-41D5-9AB8-0777BAA538FF}" type="pres">
      <dgm:prSet presAssocID="{72B83A8C-2971-4427-B40B-FC544901FE13}" presName="parTx" presStyleLbl="revTx" presStyleIdx="2" presStyleCnt="4">
        <dgm:presLayoutVars>
          <dgm:chMax val="0"/>
          <dgm:chPref val="0"/>
        </dgm:presLayoutVars>
      </dgm:prSet>
      <dgm:spPr/>
    </dgm:pt>
    <dgm:pt modelId="{5FC37411-BFB5-45AE-907A-40E1AE125FEA}" type="pres">
      <dgm:prSet presAssocID="{404A7A7F-4F3D-4296-9824-87013A48BCEF}" presName="sibTrans" presStyleCnt="0"/>
      <dgm:spPr/>
    </dgm:pt>
    <dgm:pt modelId="{566B9434-AD84-4440-A46B-14DF19E34CA5}" type="pres">
      <dgm:prSet presAssocID="{991CEE92-B2A8-4034-9216-4BC4AC815EA2}" presName="compNode" presStyleCnt="0"/>
      <dgm:spPr/>
    </dgm:pt>
    <dgm:pt modelId="{5751B1B5-164E-48F8-A504-115F1478EDBD}" type="pres">
      <dgm:prSet presAssocID="{991CEE92-B2A8-4034-9216-4BC4AC815EA2}" presName="bgRect" presStyleLbl="bgShp" presStyleIdx="3" presStyleCnt="4"/>
      <dgm:spPr/>
    </dgm:pt>
    <dgm:pt modelId="{CEC840A9-2438-40F4-BE39-87542F12AFD9}" type="pres">
      <dgm:prSet presAssocID="{991CEE92-B2A8-4034-9216-4BC4AC815EA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C472D6F8-1B0F-429D-9A3E-DCBBDF03DF29}" type="pres">
      <dgm:prSet presAssocID="{991CEE92-B2A8-4034-9216-4BC4AC815EA2}" presName="spaceRect" presStyleCnt="0"/>
      <dgm:spPr/>
    </dgm:pt>
    <dgm:pt modelId="{F9CAAB35-4464-47AF-8A6B-ADD6D17F4A08}" type="pres">
      <dgm:prSet presAssocID="{991CEE92-B2A8-4034-9216-4BC4AC815EA2}" presName="parTx" presStyleLbl="revTx" presStyleIdx="3" presStyleCnt="4">
        <dgm:presLayoutVars>
          <dgm:chMax val="0"/>
          <dgm:chPref val="0"/>
        </dgm:presLayoutVars>
      </dgm:prSet>
      <dgm:spPr/>
    </dgm:pt>
  </dgm:ptLst>
  <dgm:cxnLst>
    <dgm:cxn modelId="{C8193447-FB52-4A77-83FC-08365DFFEA52}" srcId="{C65D933B-A249-43CB-A405-DB8FF8F84137}" destId="{6BACB1E0-0BD8-4D18-B81C-E116F3675136}" srcOrd="1" destOrd="0" parTransId="{007A01FF-9518-4FFC-A73B-A647BD626A0A}" sibTransId="{E182919A-967D-4F3C-B2B7-4E1193CB2BC2}"/>
    <dgm:cxn modelId="{2D773D55-6C92-4ED2-A96F-8DDD33D83A11}" type="presOf" srcId="{6BACB1E0-0BD8-4D18-B81C-E116F3675136}" destId="{3948E8CB-FB1C-4D93-921F-87BCBB581660}" srcOrd="0" destOrd="0" presId="urn:microsoft.com/office/officeart/2018/2/layout/IconVerticalSolidList"/>
    <dgm:cxn modelId="{96BED155-48E3-416F-A582-889F1A9CD1CE}" type="presOf" srcId="{72B83A8C-2971-4427-B40B-FC544901FE13}" destId="{BB5D2201-B7B3-41D5-9AB8-0777BAA538FF}" srcOrd="0" destOrd="0" presId="urn:microsoft.com/office/officeart/2018/2/layout/IconVerticalSolidList"/>
    <dgm:cxn modelId="{886332A3-E594-4BE0-9B18-12CC00AF0468}" srcId="{C65D933B-A249-43CB-A405-DB8FF8F84137}" destId="{991CEE92-B2A8-4034-9216-4BC4AC815EA2}" srcOrd="3" destOrd="0" parTransId="{F912DCE5-FA0F-4EBA-BC4B-B3FD0414077D}" sibTransId="{09C3DC59-FC90-4BF1-9B6B-F1F91D674047}"/>
    <dgm:cxn modelId="{E08091A7-4C7A-4113-8FB6-56B28A23C094}" srcId="{C65D933B-A249-43CB-A405-DB8FF8F84137}" destId="{72B83A8C-2971-4427-B40B-FC544901FE13}" srcOrd="2" destOrd="0" parTransId="{C407F75E-1DCD-43EC-B62E-28749314F5D2}" sibTransId="{404A7A7F-4F3D-4296-9824-87013A48BCEF}"/>
    <dgm:cxn modelId="{A495BAA7-3B68-4184-97B4-BD336873D680}" type="presOf" srcId="{991CEE92-B2A8-4034-9216-4BC4AC815EA2}" destId="{F9CAAB35-4464-47AF-8A6B-ADD6D17F4A08}" srcOrd="0" destOrd="0" presId="urn:microsoft.com/office/officeart/2018/2/layout/IconVerticalSolidList"/>
    <dgm:cxn modelId="{532B5BAF-FE06-460E-9C29-A53588AD52AF}" srcId="{C65D933B-A249-43CB-A405-DB8FF8F84137}" destId="{E6033B98-4130-4CAC-A52A-9CEF15870A52}" srcOrd="0" destOrd="0" parTransId="{5FA382C0-68A3-4B33-B799-7D1A20B76FDC}" sibTransId="{40BB6505-AA86-4241-9621-0E220B8559AF}"/>
    <dgm:cxn modelId="{C804F4B0-7521-417C-A9AD-C54B6B382566}" type="presOf" srcId="{E6033B98-4130-4CAC-A52A-9CEF15870A52}" destId="{77023E9E-106B-4FC8-8BA2-2E03812C9D08}" srcOrd="0" destOrd="0" presId="urn:microsoft.com/office/officeart/2018/2/layout/IconVerticalSolidList"/>
    <dgm:cxn modelId="{947273E5-2AF6-4F61-91D4-7CB09B687D07}" type="presOf" srcId="{C65D933B-A249-43CB-A405-DB8FF8F84137}" destId="{74B9A557-A362-40F6-8912-637C383B92C3}" srcOrd="0" destOrd="0" presId="urn:microsoft.com/office/officeart/2018/2/layout/IconVerticalSolidList"/>
    <dgm:cxn modelId="{C86EA587-9B59-4AD5-A4AE-75D349C0D554}" type="presParOf" srcId="{74B9A557-A362-40F6-8912-637C383B92C3}" destId="{24A31857-F3D6-41FD-A587-6292C311B5F3}" srcOrd="0" destOrd="0" presId="urn:microsoft.com/office/officeart/2018/2/layout/IconVerticalSolidList"/>
    <dgm:cxn modelId="{22B406B9-BB00-4C06-93F4-836223E60B78}" type="presParOf" srcId="{24A31857-F3D6-41FD-A587-6292C311B5F3}" destId="{C51BCBF5-1233-40FC-A013-A76D40BD8977}" srcOrd="0" destOrd="0" presId="urn:microsoft.com/office/officeart/2018/2/layout/IconVerticalSolidList"/>
    <dgm:cxn modelId="{BCCA67D3-AFB6-407E-A068-E27CDC3F7B01}" type="presParOf" srcId="{24A31857-F3D6-41FD-A587-6292C311B5F3}" destId="{325F733B-E6A0-4513-A2FC-A162FF2B52C8}" srcOrd="1" destOrd="0" presId="urn:microsoft.com/office/officeart/2018/2/layout/IconVerticalSolidList"/>
    <dgm:cxn modelId="{1B0D84B4-C779-4FB8-BF5A-92A0010D8211}" type="presParOf" srcId="{24A31857-F3D6-41FD-A587-6292C311B5F3}" destId="{C39AF2C1-324D-491A-A3A2-B1BD36E9B512}" srcOrd="2" destOrd="0" presId="urn:microsoft.com/office/officeart/2018/2/layout/IconVerticalSolidList"/>
    <dgm:cxn modelId="{4B06740D-E343-4FA3-B10C-4F805F9A25BA}" type="presParOf" srcId="{24A31857-F3D6-41FD-A587-6292C311B5F3}" destId="{77023E9E-106B-4FC8-8BA2-2E03812C9D08}" srcOrd="3" destOrd="0" presId="urn:microsoft.com/office/officeart/2018/2/layout/IconVerticalSolidList"/>
    <dgm:cxn modelId="{10718CD5-CF7A-4037-A06B-19CF6D7474CD}" type="presParOf" srcId="{74B9A557-A362-40F6-8912-637C383B92C3}" destId="{7ADE0AC9-406F-444F-AB38-977E553D3B4F}" srcOrd="1" destOrd="0" presId="urn:microsoft.com/office/officeart/2018/2/layout/IconVerticalSolidList"/>
    <dgm:cxn modelId="{C590C091-7C34-49A2-BD53-06D1FAD77DC4}" type="presParOf" srcId="{74B9A557-A362-40F6-8912-637C383B92C3}" destId="{A756EF43-9B5F-4B3D-AEC2-D3B9AD51F5E3}" srcOrd="2" destOrd="0" presId="urn:microsoft.com/office/officeart/2018/2/layout/IconVerticalSolidList"/>
    <dgm:cxn modelId="{35AB3B51-1954-4718-BE10-A22D0D2CDB85}" type="presParOf" srcId="{A756EF43-9B5F-4B3D-AEC2-D3B9AD51F5E3}" destId="{145DCB09-6379-4447-88A5-E70BBD5822D8}" srcOrd="0" destOrd="0" presId="urn:microsoft.com/office/officeart/2018/2/layout/IconVerticalSolidList"/>
    <dgm:cxn modelId="{1BB0B859-7AE9-44A0-9214-7FCF93254BD0}" type="presParOf" srcId="{A756EF43-9B5F-4B3D-AEC2-D3B9AD51F5E3}" destId="{151370E8-2602-4AE4-A211-94241F2B38CF}" srcOrd="1" destOrd="0" presId="urn:microsoft.com/office/officeart/2018/2/layout/IconVerticalSolidList"/>
    <dgm:cxn modelId="{C1A604D6-A685-48AB-A919-36E2FFE3BB88}" type="presParOf" srcId="{A756EF43-9B5F-4B3D-AEC2-D3B9AD51F5E3}" destId="{620DFEE3-D93F-42D2-94E5-04013657108E}" srcOrd="2" destOrd="0" presId="urn:microsoft.com/office/officeart/2018/2/layout/IconVerticalSolidList"/>
    <dgm:cxn modelId="{EF408046-6090-4E3B-B873-0D8025B1EAB4}" type="presParOf" srcId="{A756EF43-9B5F-4B3D-AEC2-D3B9AD51F5E3}" destId="{3948E8CB-FB1C-4D93-921F-87BCBB581660}" srcOrd="3" destOrd="0" presId="urn:microsoft.com/office/officeart/2018/2/layout/IconVerticalSolidList"/>
    <dgm:cxn modelId="{12E61204-484B-4B3B-B3E5-311759F54D60}" type="presParOf" srcId="{74B9A557-A362-40F6-8912-637C383B92C3}" destId="{58FF373B-B918-482E-8DDD-F05B968EC592}" srcOrd="3" destOrd="0" presId="urn:microsoft.com/office/officeart/2018/2/layout/IconVerticalSolidList"/>
    <dgm:cxn modelId="{F6103791-57A7-4B89-91CF-E239664ACEB2}" type="presParOf" srcId="{74B9A557-A362-40F6-8912-637C383B92C3}" destId="{CC955D53-8730-450F-BA2D-CB40B7E66925}" srcOrd="4" destOrd="0" presId="urn:microsoft.com/office/officeart/2018/2/layout/IconVerticalSolidList"/>
    <dgm:cxn modelId="{28A52941-AB2E-45DE-B6ED-E7EEA55A21A9}" type="presParOf" srcId="{CC955D53-8730-450F-BA2D-CB40B7E66925}" destId="{D6A419BE-6966-40F1-92DF-85DB31DB0734}" srcOrd="0" destOrd="0" presId="urn:microsoft.com/office/officeart/2018/2/layout/IconVerticalSolidList"/>
    <dgm:cxn modelId="{63043487-9AEA-42F3-AE32-DC9510F28A03}" type="presParOf" srcId="{CC955D53-8730-450F-BA2D-CB40B7E66925}" destId="{90109A33-CA4C-4BBF-9017-D6637BC3D62F}" srcOrd="1" destOrd="0" presId="urn:microsoft.com/office/officeart/2018/2/layout/IconVerticalSolidList"/>
    <dgm:cxn modelId="{21136CAE-024C-4EB7-B60F-50AF427C6098}" type="presParOf" srcId="{CC955D53-8730-450F-BA2D-CB40B7E66925}" destId="{7256DB08-20AC-47ED-9FB1-89984E562517}" srcOrd="2" destOrd="0" presId="urn:microsoft.com/office/officeart/2018/2/layout/IconVerticalSolidList"/>
    <dgm:cxn modelId="{B11074D2-EF8F-4407-9358-506C6081D951}" type="presParOf" srcId="{CC955D53-8730-450F-BA2D-CB40B7E66925}" destId="{BB5D2201-B7B3-41D5-9AB8-0777BAA538FF}" srcOrd="3" destOrd="0" presId="urn:microsoft.com/office/officeart/2018/2/layout/IconVerticalSolidList"/>
    <dgm:cxn modelId="{B144682A-15A0-4D73-AC23-51D8514B52B1}" type="presParOf" srcId="{74B9A557-A362-40F6-8912-637C383B92C3}" destId="{5FC37411-BFB5-45AE-907A-40E1AE125FEA}" srcOrd="5" destOrd="0" presId="urn:microsoft.com/office/officeart/2018/2/layout/IconVerticalSolidList"/>
    <dgm:cxn modelId="{E3583CBC-F9B2-4E8A-A488-C37A9630CAEE}" type="presParOf" srcId="{74B9A557-A362-40F6-8912-637C383B92C3}" destId="{566B9434-AD84-4440-A46B-14DF19E34CA5}" srcOrd="6" destOrd="0" presId="urn:microsoft.com/office/officeart/2018/2/layout/IconVerticalSolidList"/>
    <dgm:cxn modelId="{0B919A53-CB6E-40B1-8D28-FA0C0574CD1F}" type="presParOf" srcId="{566B9434-AD84-4440-A46B-14DF19E34CA5}" destId="{5751B1B5-164E-48F8-A504-115F1478EDBD}" srcOrd="0" destOrd="0" presId="urn:microsoft.com/office/officeart/2018/2/layout/IconVerticalSolidList"/>
    <dgm:cxn modelId="{503993AB-8721-40B3-8EF3-720BDA5CDD9C}" type="presParOf" srcId="{566B9434-AD84-4440-A46B-14DF19E34CA5}" destId="{CEC840A9-2438-40F4-BE39-87542F12AFD9}" srcOrd="1" destOrd="0" presId="urn:microsoft.com/office/officeart/2018/2/layout/IconVerticalSolidList"/>
    <dgm:cxn modelId="{6B6F038B-AD44-42BE-B141-56B2476F8FA8}" type="presParOf" srcId="{566B9434-AD84-4440-A46B-14DF19E34CA5}" destId="{C472D6F8-1B0F-429D-9A3E-DCBBDF03DF29}" srcOrd="2" destOrd="0" presId="urn:microsoft.com/office/officeart/2018/2/layout/IconVerticalSolidList"/>
    <dgm:cxn modelId="{21033B36-0C49-4566-973F-B101482FD5F4}" type="presParOf" srcId="{566B9434-AD84-4440-A46B-14DF19E34CA5}" destId="{F9CAAB35-4464-47AF-8A6B-ADD6D17F4A0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A494BE-5F2C-4E00-9F82-A82D57DDC0D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BE67BB2-A821-4FCE-9AE1-000AC92EA790}">
      <dgm:prSet/>
      <dgm:spPr/>
      <dgm:t>
        <a:bodyPr/>
        <a:lstStyle/>
        <a:p>
          <a:pPr>
            <a:lnSpc>
              <a:spcPct val="100000"/>
            </a:lnSpc>
          </a:pPr>
          <a:r>
            <a:rPr lang="en-GB"/>
            <a:t>1. Establish a Sense of Urgency</a:t>
          </a:r>
          <a:endParaRPr lang="en-US"/>
        </a:p>
      </dgm:t>
    </dgm:pt>
    <dgm:pt modelId="{62D7DCB6-F2A3-4FFE-AF9A-3B7A0C1E5A6D}" type="parTrans" cxnId="{414BF065-2302-440D-804C-1540799EB132}">
      <dgm:prSet/>
      <dgm:spPr/>
      <dgm:t>
        <a:bodyPr/>
        <a:lstStyle/>
        <a:p>
          <a:endParaRPr lang="en-US"/>
        </a:p>
      </dgm:t>
    </dgm:pt>
    <dgm:pt modelId="{4C59108E-8D5E-4BA6-9A91-ED091EB06DFB}" type="sibTrans" cxnId="{414BF065-2302-440D-804C-1540799EB132}">
      <dgm:prSet/>
      <dgm:spPr/>
      <dgm:t>
        <a:bodyPr/>
        <a:lstStyle/>
        <a:p>
          <a:endParaRPr lang="en-US"/>
        </a:p>
      </dgm:t>
    </dgm:pt>
    <dgm:pt modelId="{328782A3-3F62-4D13-89A8-D234D3C6A40B}">
      <dgm:prSet/>
      <dgm:spPr/>
      <dgm:t>
        <a:bodyPr/>
        <a:lstStyle/>
        <a:p>
          <a:pPr>
            <a:lnSpc>
              <a:spcPct val="100000"/>
            </a:lnSpc>
          </a:pPr>
          <a:r>
            <a:rPr lang="en-GB" dirty="0"/>
            <a:t>2. </a:t>
          </a:r>
          <a:r>
            <a:rPr lang="en-GB"/>
            <a:t>Create a Guiding Coalition</a:t>
          </a:r>
          <a:endParaRPr lang="en-US" dirty="0"/>
        </a:p>
      </dgm:t>
    </dgm:pt>
    <dgm:pt modelId="{7A6E0A4D-B0E6-4B27-9FDF-AEB451144348}" type="parTrans" cxnId="{C77FB7CE-794B-44C1-BEDC-325412F366BF}">
      <dgm:prSet/>
      <dgm:spPr/>
      <dgm:t>
        <a:bodyPr/>
        <a:lstStyle/>
        <a:p>
          <a:endParaRPr lang="en-US"/>
        </a:p>
      </dgm:t>
    </dgm:pt>
    <dgm:pt modelId="{8F04DE7D-048F-4755-A505-42DC7934092F}" type="sibTrans" cxnId="{C77FB7CE-794B-44C1-BEDC-325412F366BF}">
      <dgm:prSet/>
      <dgm:spPr/>
      <dgm:t>
        <a:bodyPr/>
        <a:lstStyle/>
        <a:p>
          <a:endParaRPr lang="en-US"/>
        </a:p>
      </dgm:t>
    </dgm:pt>
    <dgm:pt modelId="{03D09830-5C46-4AF1-BD69-A97853FFAE29}">
      <dgm:prSet/>
      <dgm:spPr/>
      <dgm:t>
        <a:bodyPr/>
        <a:lstStyle/>
        <a:p>
          <a:pPr>
            <a:lnSpc>
              <a:spcPct val="100000"/>
            </a:lnSpc>
          </a:pPr>
          <a:r>
            <a:rPr lang="en-GB" dirty="0"/>
            <a:t>3. </a:t>
          </a:r>
          <a:r>
            <a:rPr lang="en-GB"/>
            <a:t>Develop both a Vision and a Strategy</a:t>
          </a:r>
          <a:endParaRPr lang="en-US" dirty="0"/>
        </a:p>
      </dgm:t>
    </dgm:pt>
    <dgm:pt modelId="{1FB1D18D-A169-470C-AD34-42B71823853C}" type="parTrans" cxnId="{1EA87577-9D5B-4C52-B13B-1A1F73B25389}">
      <dgm:prSet/>
      <dgm:spPr/>
      <dgm:t>
        <a:bodyPr/>
        <a:lstStyle/>
        <a:p>
          <a:endParaRPr lang="en-US"/>
        </a:p>
      </dgm:t>
    </dgm:pt>
    <dgm:pt modelId="{F4E44FAF-E020-4FBB-AFC9-82CEC3AD2A84}" type="sibTrans" cxnId="{1EA87577-9D5B-4C52-B13B-1A1F73B25389}">
      <dgm:prSet/>
      <dgm:spPr/>
      <dgm:t>
        <a:bodyPr/>
        <a:lstStyle/>
        <a:p>
          <a:endParaRPr lang="en-US"/>
        </a:p>
      </dgm:t>
    </dgm:pt>
    <dgm:pt modelId="{26FF649B-4289-49BE-9802-64DCD689C931}">
      <dgm:prSet/>
      <dgm:spPr/>
      <dgm:t>
        <a:bodyPr/>
        <a:lstStyle/>
        <a:p>
          <a:pPr>
            <a:lnSpc>
              <a:spcPct val="100000"/>
            </a:lnSpc>
          </a:pPr>
          <a:r>
            <a:rPr lang="en-GB" dirty="0"/>
            <a:t>4. Communicate the Vision</a:t>
          </a:r>
          <a:endParaRPr lang="en-US" dirty="0"/>
        </a:p>
      </dgm:t>
    </dgm:pt>
    <dgm:pt modelId="{C089987A-DD71-49A7-9C40-FAD58C48BD96}" type="parTrans" cxnId="{87FB40C7-6826-4C74-AD2F-086CDA3455FF}">
      <dgm:prSet/>
      <dgm:spPr/>
      <dgm:t>
        <a:bodyPr/>
        <a:lstStyle/>
        <a:p>
          <a:endParaRPr lang="en-US"/>
        </a:p>
      </dgm:t>
    </dgm:pt>
    <dgm:pt modelId="{761C11F4-DD83-4998-AB36-A25BC8C51002}" type="sibTrans" cxnId="{87FB40C7-6826-4C74-AD2F-086CDA3455FF}">
      <dgm:prSet/>
      <dgm:spPr/>
      <dgm:t>
        <a:bodyPr/>
        <a:lstStyle/>
        <a:p>
          <a:endParaRPr lang="en-US"/>
        </a:p>
      </dgm:t>
    </dgm:pt>
    <dgm:pt modelId="{B4BC95E6-EBF4-465B-A6ED-634AD57A5DCA}">
      <dgm:prSet/>
      <dgm:spPr/>
      <dgm:t>
        <a:bodyPr/>
        <a:lstStyle/>
        <a:p>
          <a:pPr>
            <a:lnSpc>
              <a:spcPct val="100000"/>
            </a:lnSpc>
          </a:pPr>
          <a:r>
            <a:rPr lang="en-GB"/>
            <a:t>5. Empower Employees to Act</a:t>
          </a:r>
          <a:endParaRPr lang="en-US"/>
        </a:p>
      </dgm:t>
    </dgm:pt>
    <dgm:pt modelId="{22B20618-41B4-45E7-967B-0652F177B3B1}" type="parTrans" cxnId="{77D71715-2624-428A-92A4-9D97269D5821}">
      <dgm:prSet/>
      <dgm:spPr/>
      <dgm:t>
        <a:bodyPr/>
        <a:lstStyle/>
        <a:p>
          <a:endParaRPr lang="en-US"/>
        </a:p>
      </dgm:t>
    </dgm:pt>
    <dgm:pt modelId="{D408F496-C120-4B1D-854D-A26E945794E9}" type="sibTrans" cxnId="{77D71715-2624-428A-92A4-9D97269D5821}">
      <dgm:prSet/>
      <dgm:spPr/>
      <dgm:t>
        <a:bodyPr/>
        <a:lstStyle/>
        <a:p>
          <a:endParaRPr lang="en-US"/>
        </a:p>
      </dgm:t>
    </dgm:pt>
    <dgm:pt modelId="{92E28F5A-BE00-48A2-A369-8B3DB31CFD0B}">
      <dgm:prSet/>
      <dgm:spPr/>
      <dgm:t>
        <a:bodyPr/>
        <a:lstStyle/>
        <a:p>
          <a:pPr>
            <a:lnSpc>
              <a:spcPct val="100000"/>
            </a:lnSpc>
          </a:pPr>
          <a:r>
            <a:rPr lang="en-GB"/>
            <a:t>6. Generate Short-term Wins</a:t>
          </a:r>
          <a:endParaRPr lang="en-US"/>
        </a:p>
      </dgm:t>
    </dgm:pt>
    <dgm:pt modelId="{D8764593-5443-40B1-A755-7BAFBC5EA7FD}" type="parTrans" cxnId="{2B0428CA-01A0-4428-AC29-279BF58D954D}">
      <dgm:prSet/>
      <dgm:spPr/>
      <dgm:t>
        <a:bodyPr/>
        <a:lstStyle/>
        <a:p>
          <a:endParaRPr lang="en-US"/>
        </a:p>
      </dgm:t>
    </dgm:pt>
    <dgm:pt modelId="{36A7A18F-2E7E-4C53-80F0-5D9D1EDCC000}" type="sibTrans" cxnId="{2B0428CA-01A0-4428-AC29-279BF58D954D}">
      <dgm:prSet/>
      <dgm:spPr/>
      <dgm:t>
        <a:bodyPr/>
        <a:lstStyle/>
        <a:p>
          <a:endParaRPr lang="en-US"/>
        </a:p>
      </dgm:t>
    </dgm:pt>
    <dgm:pt modelId="{38D70512-B752-4781-B4F3-9482847025C3}">
      <dgm:prSet/>
      <dgm:spPr/>
      <dgm:t>
        <a:bodyPr/>
        <a:lstStyle/>
        <a:p>
          <a:pPr>
            <a:lnSpc>
              <a:spcPct val="100000"/>
            </a:lnSpc>
          </a:pPr>
          <a:r>
            <a:rPr lang="en-GB"/>
            <a:t>7. Consolidate Gains to Build more Momentum</a:t>
          </a:r>
          <a:endParaRPr lang="en-US"/>
        </a:p>
      </dgm:t>
    </dgm:pt>
    <dgm:pt modelId="{D6988FD6-DEC9-4CB8-A19A-BE25E02162C3}" type="parTrans" cxnId="{A4A89CB3-AFA8-4A9B-860E-295AC0327C18}">
      <dgm:prSet/>
      <dgm:spPr/>
      <dgm:t>
        <a:bodyPr/>
        <a:lstStyle/>
        <a:p>
          <a:endParaRPr lang="en-US"/>
        </a:p>
      </dgm:t>
    </dgm:pt>
    <dgm:pt modelId="{FC973D90-473B-4D20-A4A4-45B0D0F139CA}" type="sibTrans" cxnId="{A4A89CB3-AFA8-4A9B-860E-295AC0327C18}">
      <dgm:prSet/>
      <dgm:spPr/>
      <dgm:t>
        <a:bodyPr/>
        <a:lstStyle/>
        <a:p>
          <a:endParaRPr lang="en-US"/>
        </a:p>
      </dgm:t>
    </dgm:pt>
    <dgm:pt modelId="{B484B3F9-0C3A-4D06-A755-1F89B1EDDF7A}">
      <dgm:prSet/>
      <dgm:spPr/>
      <dgm:t>
        <a:bodyPr/>
        <a:lstStyle/>
        <a:p>
          <a:pPr>
            <a:lnSpc>
              <a:spcPct val="100000"/>
            </a:lnSpc>
          </a:pPr>
          <a:r>
            <a:rPr lang="en-GB" dirty="0"/>
            <a:t>8. Institutionalise the New Approaches</a:t>
          </a:r>
          <a:endParaRPr lang="en-US" dirty="0"/>
        </a:p>
      </dgm:t>
    </dgm:pt>
    <dgm:pt modelId="{F1332601-290C-49AB-9CD7-21F0108F9BF3}" type="parTrans" cxnId="{DE343C05-7FFE-4335-A0FC-F4359DA3F8D6}">
      <dgm:prSet/>
      <dgm:spPr/>
      <dgm:t>
        <a:bodyPr/>
        <a:lstStyle/>
        <a:p>
          <a:endParaRPr lang="en-US"/>
        </a:p>
      </dgm:t>
    </dgm:pt>
    <dgm:pt modelId="{62FD1DED-E454-4950-8A28-A78EB7D2EC59}" type="sibTrans" cxnId="{DE343C05-7FFE-4335-A0FC-F4359DA3F8D6}">
      <dgm:prSet/>
      <dgm:spPr/>
      <dgm:t>
        <a:bodyPr/>
        <a:lstStyle/>
        <a:p>
          <a:endParaRPr lang="en-US"/>
        </a:p>
      </dgm:t>
    </dgm:pt>
    <dgm:pt modelId="{5002DE0D-97E9-421A-8770-731575F4B048}" type="pres">
      <dgm:prSet presAssocID="{55A494BE-5F2C-4E00-9F82-A82D57DDC0D2}" presName="root" presStyleCnt="0">
        <dgm:presLayoutVars>
          <dgm:dir/>
          <dgm:resizeHandles val="exact"/>
        </dgm:presLayoutVars>
      </dgm:prSet>
      <dgm:spPr/>
    </dgm:pt>
    <dgm:pt modelId="{CC36BD7A-5567-45D8-9641-F9A2061C8821}" type="pres">
      <dgm:prSet presAssocID="{FBE67BB2-A821-4FCE-9AE1-000AC92EA790}" presName="compNode" presStyleCnt="0"/>
      <dgm:spPr/>
    </dgm:pt>
    <dgm:pt modelId="{A082ED4B-018F-4CC0-90EC-FF74C1A70933}" type="pres">
      <dgm:prSet presAssocID="{FBE67BB2-A821-4FCE-9AE1-000AC92EA790}"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un"/>
        </a:ext>
      </dgm:extLst>
    </dgm:pt>
    <dgm:pt modelId="{611ACB0E-330E-439F-A047-9A91390A4862}" type="pres">
      <dgm:prSet presAssocID="{FBE67BB2-A821-4FCE-9AE1-000AC92EA790}" presName="spaceRect" presStyleCnt="0"/>
      <dgm:spPr/>
    </dgm:pt>
    <dgm:pt modelId="{CB0301BD-37C3-4A8B-94BD-DCFDB032887B}" type="pres">
      <dgm:prSet presAssocID="{FBE67BB2-A821-4FCE-9AE1-000AC92EA790}" presName="textRect" presStyleLbl="revTx" presStyleIdx="0" presStyleCnt="8">
        <dgm:presLayoutVars>
          <dgm:chMax val="1"/>
          <dgm:chPref val="1"/>
        </dgm:presLayoutVars>
      </dgm:prSet>
      <dgm:spPr/>
    </dgm:pt>
    <dgm:pt modelId="{52CD8D6D-F43E-4C21-9C65-1C9CF2637708}" type="pres">
      <dgm:prSet presAssocID="{4C59108E-8D5E-4BA6-9A91-ED091EB06DFB}" presName="sibTrans" presStyleCnt="0"/>
      <dgm:spPr/>
    </dgm:pt>
    <dgm:pt modelId="{9CF7C84B-896B-4934-9FD0-7C29521A2BA3}" type="pres">
      <dgm:prSet presAssocID="{328782A3-3F62-4D13-89A8-D234D3C6A40B}" presName="compNode" presStyleCnt="0"/>
      <dgm:spPr/>
    </dgm:pt>
    <dgm:pt modelId="{F850DEAC-A0CF-4378-8844-FCEE4A8CC140}" type="pres">
      <dgm:prSet presAssocID="{328782A3-3F62-4D13-89A8-D234D3C6A40B}"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5B24B7A3-165E-459B-92E2-81EDBA2C65A9}" type="pres">
      <dgm:prSet presAssocID="{328782A3-3F62-4D13-89A8-D234D3C6A40B}" presName="spaceRect" presStyleCnt="0"/>
      <dgm:spPr/>
    </dgm:pt>
    <dgm:pt modelId="{F2A8B23F-8314-49ED-AE11-7E14F2AF1714}" type="pres">
      <dgm:prSet presAssocID="{328782A3-3F62-4D13-89A8-D234D3C6A40B}" presName="textRect" presStyleLbl="revTx" presStyleIdx="1" presStyleCnt="8">
        <dgm:presLayoutVars>
          <dgm:chMax val="1"/>
          <dgm:chPref val="1"/>
        </dgm:presLayoutVars>
      </dgm:prSet>
      <dgm:spPr/>
    </dgm:pt>
    <dgm:pt modelId="{5D2B6A8B-EFF2-425C-8C39-C88E8835D270}" type="pres">
      <dgm:prSet presAssocID="{8F04DE7D-048F-4755-A505-42DC7934092F}" presName="sibTrans" presStyleCnt="0"/>
      <dgm:spPr/>
    </dgm:pt>
    <dgm:pt modelId="{69A01A1A-EAB3-4F74-A12F-CEB38F85E1B5}" type="pres">
      <dgm:prSet presAssocID="{03D09830-5C46-4AF1-BD69-A97853FFAE29}" presName="compNode" presStyleCnt="0"/>
      <dgm:spPr/>
    </dgm:pt>
    <dgm:pt modelId="{DA41224F-C306-4CB7-B159-8A90E6E97852}" type="pres">
      <dgm:prSet presAssocID="{03D09830-5C46-4AF1-BD69-A97853FFAE29}"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llseye"/>
        </a:ext>
      </dgm:extLst>
    </dgm:pt>
    <dgm:pt modelId="{0C9E2019-3896-4991-897B-74912047810C}" type="pres">
      <dgm:prSet presAssocID="{03D09830-5C46-4AF1-BD69-A97853FFAE29}" presName="spaceRect" presStyleCnt="0"/>
      <dgm:spPr/>
    </dgm:pt>
    <dgm:pt modelId="{222B1DCA-D806-4985-B149-1CBE1D38151C}" type="pres">
      <dgm:prSet presAssocID="{03D09830-5C46-4AF1-BD69-A97853FFAE29}" presName="textRect" presStyleLbl="revTx" presStyleIdx="2" presStyleCnt="8">
        <dgm:presLayoutVars>
          <dgm:chMax val="1"/>
          <dgm:chPref val="1"/>
        </dgm:presLayoutVars>
      </dgm:prSet>
      <dgm:spPr/>
    </dgm:pt>
    <dgm:pt modelId="{1AC492D0-87CE-4C29-846B-C8730299DD99}" type="pres">
      <dgm:prSet presAssocID="{F4E44FAF-E020-4FBB-AFC9-82CEC3AD2A84}" presName="sibTrans" presStyleCnt="0"/>
      <dgm:spPr/>
    </dgm:pt>
    <dgm:pt modelId="{4BF95E29-D56E-4AF0-8AA7-941DECD05094}" type="pres">
      <dgm:prSet presAssocID="{26FF649B-4289-49BE-9802-64DCD689C931}" presName="compNode" presStyleCnt="0"/>
      <dgm:spPr/>
    </dgm:pt>
    <dgm:pt modelId="{8FF1E90F-AC90-47BF-81AB-09F154F58BE6}" type="pres">
      <dgm:prSet presAssocID="{26FF649B-4289-49BE-9802-64DCD689C931}"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ye"/>
        </a:ext>
      </dgm:extLst>
    </dgm:pt>
    <dgm:pt modelId="{74D66CED-34C4-411C-8666-A89464D5BB43}" type="pres">
      <dgm:prSet presAssocID="{26FF649B-4289-49BE-9802-64DCD689C931}" presName="spaceRect" presStyleCnt="0"/>
      <dgm:spPr/>
    </dgm:pt>
    <dgm:pt modelId="{79EFE82D-BA07-40D7-9B98-2173E60ACBD3}" type="pres">
      <dgm:prSet presAssocID="{26FF649B-4289-49BE-9802-64DCD689C931}" presName="textRect" presStyleLbl="revTx" presStyleIdx="3" presStyleCnt="8">
        <dgm:presLayoutVars>
          <dgm:chMax val="1"/>
          <dgm:chPref val="1"/>
        </dgm:presLayoutVars>
      </dgm:prSet>
      <dgm:spPr/>
    </dgm:pt>
    <dgm:pt modelId="{F1D74C13-E354-44DC-9C73-9459C888C417}" type="pres">
      <dgm:prSet presAssocID="{761C11F4-DD83-4998-AB36-A25BC8C51002}" presName="sibTrans" presStyleCnt="0"/>
      <dgm:spPr/>
    </dgm:pt>
    <dgm:pt modelId="{A0629444-1476-4B85-803B-A8B51ED640A7}" type="pres">
      <dgm:prSet presAssocID="{B4BC95E6-EBF4-465B-A6ED-634AD57A5DCA}" presName="compNode" presStyleCnt="0"/>
      <dgm:spPr/>
    </dgm:pt>
    <dgm:pt modelId="{664E0CC3-04FD-4CD3-B867-7351B4026814}" type="pres">
      <dgm:prSet presAssocID="{B4BC95E6-EBF4-465B-A6ED-634AD57A5DCA}"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sers"/>
        </a:ext>
      </dgm:extLst>
    </dgm:pt>
    <dgm:pt modelId="{EF9E0B42-FCFA-460E-B562-8F0F11A13567}" type="pres">
      <dgm:prSet presAssocID="{B4BC95E6-EBF4-465B-A6ED-634AD57A5DCA}" presName="spaceRect" presStyleCnt="0"/>
      <dgm:spPr/>
    </dgm:pt>
    <dgm:pt modelId="{21766A78-DCB0-401A-AEA2-6F64618B2F0A}" type="pres">
      <dgm:prSet presAssocID="{B4BC95E6-EBF4-465B-A6ED-634AD57A5DCA}" presName="textRect" presStyleLbl="revTx" presStyleIdx="4" presStyleCnt="8">
        <dgm:presLayoutVars>
          <dgm:chMax val="1"/>
          <dgm:chPref val="1"/>
        </dgm:presLayoutVars>
      </dgm:prSet>
      <dgm:spPr/>
    </dgm:pt>
    <dgm:pt modelId="{51CA7CF4-4EAA-4367-B5A8-B089D0284B9A}" type="pres">
      <dgm:prSet presAssocID="{D408F496-C120-4B1D-854D-A26E945794E9}" presName="sibTrans" presStyleCnt="0"/>
      <dgm:spPr/>
    </dgm:pt>
    <dgm:pt modelId="{1336C9B9-D2D3-40C8-B45B-2ADC5946A0B7}" type="pres">
      <dgm:prSet presAssocID="{92E28F5A-BE00-48A2-A369-8B3DB31CFD0B}" presName="compNode" presStyleCnt="0"/>
      <dgm:spPr/>
    </dgm:pt>
    <dgm:pt modelId="{486748A9-485E-40E9-AED9-F81E56A40FE3}" type="pres">
      <dgm:prSet presAssocID="{92E28F5A-BE00-48A2-A369-8B3DB31CFD0B}"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Trophy"/>
        </a:ext>
      </dgm:extLst>
    </dgm:pt>
    <dgm:pt modelId="{2455078C-CEF1-4FF2-A046-586A0AEC2A13}" type="pres">
      <dgm:prSet presAssocID="{92E28F5A-BE00-48A2-A369-8B3DB31CFD0B}" presName="spaceRect" presStyleCnt="0"/>
      <dgm:spPr/>
    </dgm:pt>
    <dgm:pt modelId="{C1A85C13-85A8-416C-9645-73B74DBCED75}" type="pres">
      <dgm:prSet presAssocID="{92E28F5A-BE00-48A2-A369-8B3DB31CFD0B}" presName="textRect" presStyleLbl="revTx" presStyleIdx="5" presStyleCnt="8">
        <dgm:presLayoutVars>
          <dgm:chMax val="1"/>
          <dgm:chPref val="1"/>
        </dgm:presLayoutVars>
      </dgm:prSet>
      <dgm:spPr/>
    </dgm:pt>
    <dgm:pt modelId="{B4068663-54D7-4D2D-988A-253FC5E49309}" type="pres">
      <dgm:prSet presAssocID="{36A7A18F-2E7E-4C53-80F0-5D9D1EDCC000}" presName="sibTrans" presStyleCnt="0"/>
      <dgm:spPr/>
    </dgm:pt>
    <dgm:pt modelId="{C5365A7B-FA15-4D8B-B578-958978418EB3}" type="pres">
      <dgm:prSet presAssocID="{38D70512-B752-4781-B4F3-9482847025C3}" presName="compNode" presStyleCnt="0"/>
      <dgm:spPr/>
    </dgm:pt>
    <dgm:pt modelId="{A29D513A-3ADB-4CF7-BC57-85D6668389E9}" type="pres">
      <dgm:prSet presAssocID="{38D70512-B752-4781-B4F3-9482847025C3}"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Upward trend"/>
        </a:ext>
      </dgm:extLst>
    </dgm:pt>
    <dgm:pt modelId="{AC9CC745-7CA3-414E-9DA0-5E2284698B4E}" type="pres">
      <dgm:prSet presAssocID="{38D70512-B752-4781-B4F3-9482847025C3}" presName="spaceRect" presStyleCnt="0"/>
      <dgm:spPr/>
    </dgm:pt>
    <dgm:pt modelId="{C1726671-B2A0-4AC6-8B58-7F900C048EE1}" type="pres">
      <dgm:prSet presAssocID="{38D70512-B752-4781-B4F3-9482847025C3}" presName="textRect" presStyleLbl="revTx" presStyleIdx="6" presStyleCnt="8">
        <dgm:presLayoutVars>
          <dgm:chMax val="1"/>
          <dgm:chPref val="1"/>
        </dgm:presLayoutVars>
      </dgm:prSet>
      <dgm:spPr/>
    </dgm:pt>
    <dgm:pt modelId="{732E70C7-546F-45B1-B07A-12FFBF32F643}" type="pres">
      <dgm:prSet presAssocID="{FC973D90-473B-4D20-A4A4-45B0D0F139CA}" presName="sibTrans" presStyleCnt="0"/>
      <dgm:spPr/>
    </dgm:pt>
    <dgm:pt modelId="{0C4318F1-7C14-4964-9B49-3551703FECB2}" type="pres">
      <dgm:prSet presAssocID="{B484B3F9-0C3A-4D06-A755-1F89B1EDDF7A}" presName="compNode" presStyleCnt="0"/>
      <dgm:spPr/>
    </dgm:pt>
    <dgm:pt modelId="{76CA8B55-1183-4623-8D5D-BC1F58E879F8}" type="pres">
      <dgm:prSet presAssocID="{B484B3F9-0C3A-4D06-A755-1F89B1EDDF7A}"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Tick"/>
        </a:ext>
      </dgm:extLst>
    </dgm:pt>
    <dgm:pt modelId="{A8655230-C0E5-4C40-BCF3-30EBECCBDC4F}" type="pres">
      <dgm:prSet presAssocID="{B484B3F9-0C3A-4D06-A755-1F89B1EDDF7A}" presName="spaceRect" presStyleCnt="0"/>
      <dgm:spPr/>
    </dgm:pt>
    <dgm:pt modelId="{3CABC3DE-ED91-4E67-B1D6-295FD52EC997}" type="pres">
      <dgm:prSet presAssocID="{B484B3F9-0C3A-4D06-A755-1F89B1EDDF7A}" presName="textRect" presStyleLbl="revTx" presStyleIdx="7" presStyleCnt="8">
        <dgm:presLayoutVars>
          <dgm:chMax val="1"/>
          <dgm:chPref val="1"/>
        </dgm:presLayoutVars>
      </dgm:prSet>
      <dgm:spPr/>
    </dgm:pt>
  </dgm:ptLst>
  <dgm:cxnLst>
    <dgm:cxn modelId="{DE343C05-7FFE-4335-A0FC-F4359DA3F8D6}" srcId="{55A494BE-5F2C-4E00-9F82-A82D57DDC0D2}" destId="{B484B3F9-0C3A-4D06-A755-1F89B1EDDF7A}" srcOrd="7" destOrd="0" parTransId="{F1332601-290C-49AB-9CD7-21F0108F9BF3}" sibTransId="{62FD1DED-E454-4950-8A28-A78EB7D2EC59}"/>
    <dgm:cxn modelId="{F4CA8F13-57F5-4690-B4CF-C1844D3025E4}" type="presOf" srcId="{FBE67BB2-A821-4FCE-9AE1-000AC92EA790}" destId="{CB0301BD-37C3-4A8B-94BD-DCFDB032887B}" srcOrd="0" destOrd="0" presId="urn:microsoft.com/office/officeart/2018/2/layout/IconLabelList"/>
    <dgm:cxn modelId="{77D71715-2624-428A-92A4-9D97269D5821}" srcId="{55A494BE-5F2C-4E00-9F82-A82D57DDC0D2}" destId="{B4BC95E6-EBF4-465B-A6ED-634AD57A5DCA}" srcOrd="4" destOrd="0" parTransId="{22B20618-41B4-45E7-967B-0652F177B3B1}" sibTransId="{D408F496-C120-4B1D-854D-A26E945794E9}"/>
    <dgm:cxn modelId="{D6A93364-74CC-472B-B3BA-D456D932A63A}" type="presOf" srcId="{26FF649B-4289-49BE-9802-64DCD689C931}" destId="{79EFE82D-BA07-40D7-9B98-2173E60ACBD3}" srcOrd="0" destOrd="0" presId="urn:microsoft.com/office/officeart/2018/2/layout/IconLabelList"/>
    <dgm:cxn modelId="{414BF065-2302-440D-804C-1540799EB132}" srcId="{55A494BE-5F2C-4E00-9F82-A82D57DDC0D2}" destId="{FBE67BB2-A821-4FCE-9AE1-000AC92EA790}" srcOrd="0" destOrd="0" parTransId="{62D7DCB6-F2A3-4FFE-AF9A-3B7A0C1E5A6D}" sibTransId="{4C59108E-8D5E-4BA6-9A91-ED091EB06DFB}"/>
    <dgm:cxn modelId="{39F0AB6C-684B-4536-8582-01DE0EF0136E}" type="presOf" srcId="{38D70512-B752-4781-B4F3-9482847025C3}" destId="{C1726671-B2A0-4AC6-8B58-7F900C048EE1}" srcOrd="0" destOrd="0" presId="urn:microsoft.com/office/officeart/2018/2/layout/IconLabelList"/>
    <dgm:cxn modelId="{1EA87577-9D5B-4C52-B13B-1A1F73B25389}" srcId="{55A494BE-5F2C-4E00-9F82-A82D57DDC0D2}" destId="{03D09830-5C46-4AF1-BD69-A97853FFAE29}" srcOrd="2" destOrd="0" parTransId="{1FB1D18D-A169-470C-AD34-42B71823853C}" sibTransId="{F4E44FAF-E020-4FBB-AFC9-82CEC3AD2A84}"/>
    <dgm:cxn modelId="{AAAFDFA8-5C9E-4898-8B4C-4D58E1BB006D}" type="presOf" srcId="{55A494BE-5F2C-4E00-9F82-A82D57DDC0D2}" destId="{5002DE0D-97E9-421A-8770-731575F4B048}" srcOrd="0" destOrd="0" presId="urn:microsoft.com/office/officeart/2018/2/layout/IconLabelList"/>
    <dgm:cxn modelId="{A4A89CB3-AFA8-4A9B-860E-295AC0327C18}" srcId="{55A494BE-5F2C-4E00-9F82-A82D57DDC0D2}" destId="{38D70512-B752-4781-B4F3-9482847025C3}" srcOrd="6" destOrd="0" parTransId="{D6988FD6-DEC9-4CB8-A19A-BE25E02162C3}" sibTransId="{FC973D90-473B-4D20-A4A4-45B0D0F139CA}"/>
    <dgm:cxn modelId="{55D3DBC2-17A8-42BA-9F28-F6DAB65F12BD}" type="presOf" srcId="{92E28F5A-BE00-48A2-A369-8B3DB31CFD0B}" destId="{C1A85C13-85A8-416C-9645-73B74DBCED75}" srcOrd="0" destOrd="0" presId="urn:microsoft.com/office/officeart/2018/2/layout/IconLabelList"/>
    <dgm:cxn modelId="{E4AA86C6-745A-4EBB-9DF5-097154424D75}" type="presOf" srcId="{B4BC95E6-EBF4-465B-A6ED-634AD57A5DCA}" destId="{21766A78-DCB0-401A-AEA2-6F64618B2F0A}" srcOrd="0" destOrd="0" presId="urn:microsoft.com/office/officeart/2018/2/layout/IconLabelList"/>
    <dgm:cxn modelId="{87FB40C7-6826-4C74-AD2F-086CDA3455FF}" srcId="{55A494BE-5F2C-4E00-9F82-A82D57DDC0D2}" destId="{26FF649B-4289-49BE-9802-64DCD689C931}" srcOrd="3" destOrd="0" parTransId="{C089987A-DD71-49A7-9C40-FAD58C48BD96}" sibTransId="{761C11F4-DD83-4998-AB36-A25BC8C51002}"/>
    <dgm:cxn modelId="{2B0428CA-01A0-4428-AC29-279BF58D954D}" srcId="{55A494BE-5F2C-4E00-9F82-A82D57DDC0D2}" destId="{92E28F5A-BE00-48A2-A369-8B3DB31CFD0B}" srcOrd="5" destOrd="0" parTransId="{D8764593-5443-40B1-A755-7BAFBC5EA7FD}" sibTransId="{36A7A18F-2E7E-4C53-80F0-5D9D1EDCC000}"/>
    <dgm:cxn modelId="{EA64C2CC-1133-4214-9EB7-FF734F18DC11}" type="presOf" srcId="{328782A3-3F62-4D13-89A8-D234D3C6A40B}" destId="{F2A8B23F-8314-49ED-AE11-7E14F2AF1714}" srcOrd="0" destOrd="0" presId="urn:microsoft.com/office/officeart/2018/2/layout/IconLabelList"/>
    <dgm:cxn modelId="{C77FB7CE-794B-44C1-BEDC-325412F366BF}" srcId="{55A494BE-5F2C-4E00-9F82-A82D57DDC0D2}" destId="{328782A3-3F62-4D13-89A8-D234D3C6A40B}" srcOrd="1" destOrd="0" parTransId="{7A6E0A4D-B0E6-4B27-9FDF-AEB451144348}" sibTransId="{8F04DE7D-048F-4755-A505-42DC7934092F}"/>
    <dgm:cxn modelId="{613C81F4-B06C-48F9-9FCC-D4229477A4DD}" type="presOf" srcId="{03D09830-5C46-4AF1-BD69-A97853FFAE29}" destId="{222B1DCA-D806-4985-B149-1CBE1D38151C}" srcOrd="0" destOrd="0" presId="urn:microsoft.com/office/officeart/2018/2/layout/IconLabelList"/>
    <dgm:cxn modelId="{D07004F8-C8CC-4E5F-ABA4-E508449AE93C}" type="presOf" srcId="{B484B3F9-0C3A-4D06-A755-1F89B1EDDF7A}" destId="{3CABC3DE-ED91-4E67-B1D6-295FD52EC997}" srcOrd="0" destOrd="0" presId="urn:microsoft.com/office/officeart/2018/2/layout/IconLabelList"/>
    <dgm:cxn modelId="{2BCA1D3A-AFB5-4908-88FC-1CA01D9AB682}" type="presParOf" srcId="{5002DE0D-97E9-421A-8770-731575F4B048}" destId="{CC36BD7A-5567-45D8-9641-F9A2061C8821}" srcOrd="0" destOrd="0" presId="urn:microsoft.com/office/officeart/2018/2/layout/IconLabelList"/>
    <dgm:cxn modelId="{B138519E-B5C6-457F-94E7-C69286DD1BEA}" type="presParOf" srcId="{CC36BD7A-5567-45D8-9641-F9A2061C8821}" destId="{A082ED4B-018F-4CC0-90EC-FF74C1A70933}" srcOrd="0" destOrd="0" presId="urn:microsoft.com/office/officeart/2018/2/layout/IconLabelList"/>
    <dgm:cxn modelId="{D3D6E0A4-F875-4C98-8EB4-C11946355AED}" type="presParOf" srcId="{CC36BD7A-5567-45D8-9641-F9A2061C8821}" destId="{611ACB0E-330E-439F-A047-9A91390A4862}" srcOrd="1" destOrd="0" presId="urn:microsoft.com/office/officeart/2018/2/layout/IconLabelList"/>
    <dgm:cxn modelId="{1EC7F74D-F738-4E47-AD1B-B82FE6AA6705}" type="presParOf" srcId="{CC36BD7A-5567-45D8-9641-F9A2061C8821}" destId="{CB0301BD-37C3-4A8B-94BD-DCFDB032887B}" srcOrd="2" destOrd="0" presId="urn:microsoft.com/office/officeart/2018/2/layout/IconLabelList"/>
    <dgm:cxn modelId="{F305C1B0-4810-487B-B931-D9BF81CD24F7}" type="presParOf" srcId="{5002DE0D-97E9-421A-8770-731575F4B048}" destId="{52CD8D6D-F43E-4C21-9C65-1C9CF2637708}" srcOrd="1" destOrd="0" presId="urn:microsoft.com/office/officeart/2018/2/layout/IconLabelList"/>
    <dgm:cxn modelId="{C0EF91B0-2EA9-4844-8918-8F3A4FA4BAD1}" type="presParOf" srcId="{5002DE0D-97E9-421A-8770-731575F4B048}" destId="{9CF7C84B-896B-4934-9FD0-7C29521A2BA3}" srcOrd="2" destOrd="0" presId="urn:microsoft.com/office/officeart/2018/2/layout/IconLabelList"/>
    <dgm:cxn modelId="{2CB74258-2A6A-4533-B70D-6BDDA2FEA4B9}" type="presParOf" srcId="{9CF7C84B-896B-4934-9FD0-7C29521A2BA3}" destId="{F850DEAC-A0CF-4378-8844-FCEE4A8CC140}" srcOrd="0" destOrd="0" presId="urn:microsoft.com/office/officeart/2018/2/layout/IconLabelList"/>
    <dgm:cxn modelId="{1C4B31D1-166F-4804-A4D6-5D8EBA77E2D2}" type="presParOf" srcId="{9CF7C84B-896B-4934-9FD0-7C29521A2BA3}" destId="{5B24B7A3-165E-459B-92E2-81EDBA2C65A9}" srcOrd="1" destOrd="0" presId="urn:microsoft.com/office/officeart/2018/2/layout/IconLabelList"/>
    <dgm:cxn modelId="{68D5635A-4CC9-4F50-8B79-21D370471075}" type="presParOf" srcId="{9CF7C84B-896B-4934-9FD0-7C29521A2BA3}" destId="{F2A8B23F-8314-49ED-AE11-7E14F2AF1714}" srcOrd="2" destOrd="0" presId="urn:microsoft.com/office/officeart/2018/2/layout/IconLabelList"/>
    <dgm:cxn modelId="{D81B8D44-C4B2-4FDB-8958-C39DDE2D903E}" type="presParOf" srcId="{5002DE0D-97E9-421A-8770-731575F4B048}" destId="{5D2B6A8B-EFF2-425C-8C39-C88E8835D270}" srcOrd="3" destOrd="0" presId="urn:microsoft.com/office/officeart/2018/2/layout/IconLabelList"/>
    <dgm:cxn modelId="{47C6EEF8-9B14-4304-B669-B83E2F49E59E}" type="presParOf" srcId="{5002DE0D-97E9-421A-8770-731575F4B048}" destId="{69A01A1A-EAB3-4F74-A12F-CEB38F85E1B5}" srcOrd="4" destOrd="0" presId="urn:microsoft.com/office/officeart/2018/2/layout/IconLabelList"/>
    <dgm:cxn modelId="{B1E21A8D-6163-4364-B2D7-7608BEADF05A}" type="presParOf" srcId="{69A01A1A-EAB3-4F74-A12F-CEB38F85E1B5}" destId="{DA41224F-C306-4CB7-B159-8A90E6E97852}" srcOrd="0" destOrd="0" presId="urn:microsoft.com/office/officeart/2018/2/layout/IconLabelList"/>
    <dgm:cxn modelId="{EFDEA185-CC77-42C8-A586-8F71B3064385}" type="presParOf" srcId="{69A01A1A-EAB3-4F74-A12F-CEB38F85E1B5}" destId="{0C9E2019-3896-4991-897B-74912047810C}" srcOrd="1" destOrd="0" presId="urn:microsoft.com/office/officeart/2018/2/layout/IconLabelList"/>
    <dgm:cxn modelId="{CFC26C44-24F5-464A-A1F5-04EF2AF6374A}" type="presParOf" srcId="{69A01A1A-EAB3-4F74-A12F-CEB38F85E1B5}" destId="{222B1DCA-D806-4985-B149-1CBE1D38151C}" srcOrd="2" destOrd="0" presId="urn:microsoft.com/office/officeart/2018/2/layout/IconLabelList"/>
    <dgm:cxn modelId="{5C8711C2-A667-4A8D-8BAE-71418712E9BE}" type="presParOf" srcId="{5002DE0D-97E9-421A-8770-731575F4B048}" destId="{1AC492D0-87CE-4C29-846B-C8730299DD99}" srcOrd="5" destOrd="0" presId="urn:microsoft.com/office/officeart/2018/2/layout/IconLabelList"/>
    <dgm:cxn modelId="{BF3CD4D3-88CD-4CD6-9B11-6B444A102E4B}" type="presParOf" srcId="{5002DE0D-97E9-421A-8770-731575F4B048}" destId="{4BF95E29-D56E-4AF0-8AA7-941DECD05094}" srcOrd="6" destOrd="0" presId="urn:microsoft.com/office/officeart/2018/2/layout/IconLabelList"/>
    <dgm:cxn modelId="{C22E8BB5-A818-4811-A171-3B45C9DDB470}" type="presParOf" srcId="{4BF95E29-D56E-4AF0-8AA7-941DECD05094}" destId="{8FF1E90F-AC90-47BF-81AB-09F154F58BE6}" srcOrd="0" destOrd="0" presId="urn:microsoft.com/office/officeart/2018/2/layout/IconLabelList"/>
    <dgm:cxn modelId="{FE81D19E-7CE9-4714-A1C3-A56186E9B696}" type="presParOf" srcId="{4BF95E29-D56E-4AF0-8AA7-941DECD05094}" destId="{74D66CED-34C4-411C-8666-A89464D5BB43}" srcOrd="1" destOrd="0" presId="urn:microsoft.com/office/officeart/2018/2/layout/IconLabelList"/>
    <dgm:cxn modelId="{9DE82C91-D274-4625-93C9-A834D92E44F3}" type="presParOf" srcId="{4BF95E29-D56E-4AF0-8AA7-941DECD05094}" destId="{79EFE82D-BA07-40D7-9B98-2173E60ACBD3}" srcOrd="2" destOrd="0" presId="urn:microsoft.com/office/officeart/2018/2/layout/IconLabelList"/>
    <dgm:cxn modelId="{9A49ECA0-6AA4-4797-B02E-75CB66C355DD}" type="presParOf" srcId="{5002DE0D-97E9-421A-8770-731575F4B048}" destId="{F1D74C13-E354-44DC-9C73-9459C888C417}" srcOrd="7" destOrd="0" presId="urn:microsoft.com/office/officeart/2018/2/layout/IconLabelList"/>
    <dgm:cxn modelId="{D62F503F-3E2C-4516-80C6-34356E7A5FC2}" type="presParOf" srcId="{5002DE0D-97E9-421A-8770-731575F4B048}" destId="{A0629444-1476-4B85-803B-A8B51ED640A7}" srcOrd="8" destOrd="0" presId="urn:microsoft.com/office/officeart/2018/2/layout/IconLabelList"/>
    <dgm:cxn modelId="{14BE88B0-BDDB-4B3D-8716-D6C5849186AC}" type="presParOf" srcId="{A0629444-1476-4B85-803B-A8B51ED640A7}" destId="{664E0CC3-04FD-4CD3-B867-7351B4026814}" srcOrd="0" destOrd="0" presId="urn:microsoft.com/office/officeart/2018/2/layout/IconLabelList"/>
    <dgm:cxn modelId="{F61E1D3D-4841-4669-9675-5E26B9C765B2}" type="presParOf" srcId="{A0629444-1476-4B85-803B-A8B51ED640A7}" destId="{EF9E0B42-FCFA-460E-B562-8F0F11A13567}" srcOrd="1" destOrd="0" presId="urn:microsoft.com/office/officeart/2018/2/layout/IconLabelList"/>
    <dgm:cxn modelId="{681C867D-784D-431C-B73E-A736171B6317}" type="presParOf" srcId="{A0629444-1476-4B85-803B-A8B51ED640A7}" destId="{21766A78-DCB0-401A-AEA2-6F64618B2F0A}" srcOrd="2" destOrd="0" presId="urn:microsoft.com/office/officeart/2018/2/layout/IconLabelList"/>
    <dgm:cxn modelId="{50C76345-3ABA-4F4E-B976-ECBF78756710}" type="presParOf" srcId="{5002DE0D-97E9-421A-8770-731575F4B048}" destId="{51CA7CF4-4EAA-4367-B5A8-B089D0284B9A}" srcOrd="9" destOrd="0" presId="urn:microsoft.com/office/officeart/2018/2/layout/IconLabelList"/>
    <dgm:cxn modelId="{B48F5AB2-492A-44B3-9D21-BAB6C23754C4}" type="presParOf" srcId="{5002DE0D-97E9-421A-8770-731575F4B048}" destId="{1336C9B9-D2D3-40C8-B45B-2ADC5946A0B7}" srcOrd="10" destOrd="0" presId="urn:microsoft.com/office/officeart/2018/2/layout/IconLabelList"/>
    <dgm:cxn modelId="{07B9DCD6-1458-4892-9279-07F4ECAB6467}" type="presParOf" srcId="{1336C9B9-D2D3-40C8-B45B-2ADC5946A0B7}" destId="{486748A9-485E-40E9-AED9-F81E56A40FE3}" srcOrd="0" destOrd="0" presId="urn:microsoft.com/office/officeart/2018/2/layout/IconLabelList"/>
    <dgm:cxn modelId="{556240FE-1D78-45B5-9C21-709BFA731CB3}" type="presParOf" srcId="{1336C9B9-D2D3-40C8-B45B-2ADC5946A0B7}" destId="{2455078C-CEF1-4FF2-A046-586A0AEC2A13}" srcOrd="1" destOrd="0" presId="urn:microsoft.com/office/officeart/2018/2/layout/IconLabelList"/>
    <dgm:cxn modelId="{3ECAC241-7EA3-45A0-B583-C00822C6E12E}" type="presParOf" srcId="{1336C9B9-D2D3-40C8-B45B-2ADC5946A0B7}" destId="{C1A85C13-85A8-416C-9645-73B74DBCED75}" srcOrd="2" destOrd="0" presId="urn:microsoft.com/office/officeart/2018/2/layout/IconLabelList"/>
    <dgm:cxn modelId="{2E374787-60BD-45BE-A9EC-47FE109A41EA}" type="presParOf" srcId="{5002DE0D-97E9-421A-8770-731575F4B048}" destId="{B4068663-54D7-4D2D-988A-253FC5E49309}" srcOrd="11" destOrd="0" presId="urn:microsoft.com/office/officeart/2018/2/layout/IconLabelList"/>
    <dgm:cxn modelId="{AE073DDD-BE08-4AD3-A842-CAB523329EF5}" type="presParOf" srcId="{5002DE0D-97E9-421A-8770-731575F4B048}" destId="{C5365A7B-FA15-4D8B-B578-958978418EB3}" srcOrd="12" destOrd="0" presId="urn:microsoft.com/office/officeart/2018/2/layout/IconLabelList"/>
    <dgm:cxn modelId="{F50ED641-E1E2-4C4F-990A-D2E15E632B8D}" type="presParOf" srcId="{C5365A7B-FA15-4D8B-B578-958978418EB3}" destId="{A29D513A-3ADB-4CF7-BC57-85D6668389E9}" srcOrd="0" destOrd="0" presId="urn:microsoft.com/office/officeart/2018/2/layout/IconLabelList"/>
    <dgm:cxn modelId="{72FB5772-8C5E-4881-AC46-68E707243018}" type="presParOf" srcId="{C5365A7B-FA15-4D8B-B578-958978418EB3}" destId="{AC9CC745-7CA3-414E-9DA0-5E2284698B4E}" srcOrd="1" destOrd="0" presId="urn:microsoft.com/office/officeart/2018/2/layout/IconLabelList"/>
    <dgm:cxn modelId="{FD52B3D4-63A2-4CE5-AA51-1334BA350425}" type="presParOf" srcId="{C5365A7B-FA15-4D8B-B578-958978418EB3}" destId="{C1726671-B2A0-4AC6-8B58-7F900C048EE1}" srcOrd="2" destOrd="0" presId="urn:microsoft.com/office/officeart/2018/2/layout/IconLabelList"/>
    <dgm:cxn modelId="{7598FC58-75EA-4EC8-BC83-09804C5D3BE0}" type="presParOf" srcId="{5002DE0D-97E9-421A-8770-731575F4B048}" destId="{732E70C7-546F-45B1-B07A-12FFBF32F643}" srcOrd="13" destOrd="0" presId="urn:microsoft.com/office/officeart/2018/2/layout/IconLabelList"/>
    <dgm:cxn modelId="{BBAD16A3-3444-4228-80D4-370C08DDDAAA}" type="presParOf" srcId="{5002DE0D-97E9-421A-8770-731575F4B048}" destId="{0C4318F1-7C14-4964-9B49-3551703FECB2}" srcOrd="14" destOrd="0" presId="urn:microsoft.com/office/officeart/2018/2/layout/IconLabelList"/>
    <dgm:cxn modelId="{E2C6DA62-1DD1-4746-9826-17989698A2C9}" type="presParOf" srcId="{0C4318F1-7C14-4964-9B49-3551703FECB2}" destId="{76CA8B55-1183-4623-8D5D-BC1F58E879F8}" srcOrd="0" destOrd="0" presId="urn:microsoft.com/office/officeart/2018/2/layout/IconLabelList"/>
    <dgm:cxn modelId="{E8E9EC35-D6AC-47A6-A91E-E0A44559FA7D}" type="presParOf" srcId="{0C4318F1-7C14-4964-9B49-3551703FECB2}" destId="{A8655230-C0E5-4C40-BCF3-30EBECCBDC4F}" srcOrd="1" destOrd="0" presId="urn:microsoft.com/office/officeart/2018/2/layout/IconLabelList"/>
    <dgm:cxn modelId="{D7DEBF4E-F91C-48AB-B043-BFE048807D69}" type="presParOf" srcId="{0C4318F1-7C14-4964-9B49-3551703FECB2}" destId="{3CABC3DE-ED91-4E67-B1D6-295FD52EC99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CFC0438-D263-4F79-963B-D941D29E5A8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7DADA6E-226D-4D26-8706-569F47FC2B50}">
      <dgm:prSet/>
      <dgm:spPr/>
      <dgm:t>
        <a:bodyPr/>
        <a:lstStyle/>
        <a:p>
          <a:pPr>
            <a:lnSpc>
              <a:spcPct val="100000"/>
            </a:lnSpc>
          </a:pPr>
          <a:r>
            <a:rPr lang="en-GB" dirty="0"/>
            <a:t>Structured RTW framework in place promoting standard practice and transparency in communication</a:t>
          </a:r>
          <a:endParaRPr lang="en-US" dirty="0"/>
        </a:p>
      </dgm:t>
    </dgm:pt>
    <dgm:pt modelId="{A1ABCFF7-194C-4409-9309-16BF0DD5590D}" type="parTrans" cxnId="{539E9845-7085-48C5-BE29-FB4BD3E76F16}">
      <dgm:prSet/>
      <dgm:spPr/>
      <dgm:t>
        <a:bodyPr/>
        <a:lstStyle/>
        <a:p>
          <a:endParaRPr lang="en-US"/>
        </a:p>
      </dgm:t>
    </dgm:pt>
    <dgm:pt modelId="{EC5A093F-27FB-4665-9666-19BAD00EC520}" type="sibTrans" cxnId="{539E9845-7085-48C5-BE29-FB4BD3E76F16}">
      <dgm:prSet/>
      <dgm:spPr/>
      <dgm:t>
        <a:bodyPr/>
        <a:lstStyle/>
        <a:p>
          <a:endParaRPr lang="en-US"/>
        </a:p>
      </dgm:t>
    </dgm:pt>
    <dgm:pt modelId="{683FCA95-7952-458C-8F47-92B76E44D18D}">
      <dgm:prSet/>
      <dgm:spPr/>
      <dgm:t>
        <a:bodyPr/>
        <a:lstStyle/>
        <a:p>
          <a:pPr>
            <a:lnSpc>
              <a:spcPct val="100000"/>
            </a:lnSpc>
          </a:pPr>
          <a:r>
            <a:rPr lang="en-GB" dirty="0"/>
            <a:t>Consistent practice in place with training for managers on the RTW framework and applicability. Inclusive support to ensure that managers are fully trained on RTW</a:t>
          </a:r>
          <a:endParaRPr lang="en-US" dirty="0"/>
        </a:p>
      </dgm:t>
    </dgm:pt>
    <dgm:pt modelId="{4CB57C69-E729-4707-BB2C-40AF9E23D167}" type="parTrans" cxnId="{234E7160-1AD2-4EE2-9E14-0BB2649BC240}">
      <dgm:prSet/>
      <dgm:spPr/>
      <dgm:t>
        <a:bodyPr/>
        <a:lstStyle/>
        <a:p>
          <a:endParaRPr lang="en-US"/>
        </a:p>
      </dgm:t>
    </dgm:pt>
    <dgm:pt modelId="{2521FC13-DB28-4DA4-B3A8-39BC870B35FD}" type="sibTrans" cxnId="{234E7160-1AD2-4EE2-9E14-0BB2649BC240}">
      <dgm:prSet/>
      <dgm:spPr/>
      <dgm:t>
        <a:bodyPr/>
        <a:lstStyle/>
        <a:p>
          <a:endParaRPr lang="en-US"/>
        </a:p>
      </dgm:t>
    </dgm:pt>
    <dgm:pt modelId="{0219ED96-4AF9-4C7D-A436-AF644462BFD5}">
      <dgm:prSet/>
      <dgm:spPr/>
      <dgm:t>
        <a:bodyPr/>
        <a:lstStyle/>
        <a:p>
          <a:pPr>
            <a:lnSpc>
              <a:spcPct val="100000"/>
            </a:lnSpc>
          </a:pPr>
          <a:r>
            <a:rPr lang="en-GB" dirty="0"/>
            <a:t>Online induction module developed, implemented and being maintained to ensure awareness of policy and expectation</a:t>
          </a:r>
          <a:endParaRPr lang="en-US" dirty="0"/>
        </a:p>
      </dgm:t>
    </dgm:pt>
    <dgm:pt modelId="{83F861F3-8BD6-45E3-8EC0-F79CD4B8F139}" type="parTrans" cxnId="{7CCB0F61-3710-406B-B78C-2CC6A1DDDC0C}">
      <dgm:prSet/>
      <dgm:spPr/>
      <dgm:t>
        <a:bodyPr/>
        <a:lstStyle/>
        <a:p>
          <a:endParaRPr lang="en-US"/>
        </a:p>
      </dgm:t>
    </dgm:pt>
    <dgm:pt modelId="{C0B35A1D-A4BD-43C9-A723-3A39E9A87B9F}" type="sibTrans" cxnId="{7CCB0F61-3710-406B-B78C-2CC6A1DDDC0C}">
      <dgm:prSet/>
      <dgm:spPr/>
      <dgm:t>
        <a:bodyPr/>
        <a:lstStyle/>
        <a:p>
          <a:endParaRPr lang="en-US"/>
        </a:p>
      </dgm:t>
    </dgm:pt>
    <dgm:pt modelId="{8B23B787-A57E-44A2-A139-712138B244B6}" type="pres">
      <dgm:prSet presAssocID="{ECFC0438-D263-4F79-963B-D941D29E5A83}" presName="root" presStyleCnt="0">
        <dgm:presLayoutVars>
          <dgm:dir/>
          <dgm:resizeHandles val="exact"/>
        </dgm:presLayoutVars>
      </dgm:prSet>
      <dgm:spPr/>
    </dgm:pt>
    <dgm:pt modelId="{E6EBBA06-E9E1-415C-A4F0-FEDDFD16C508}" type="pres">
      <dgm:prSet presAssocID="{37DADA6E-226D-4D26-8706-569F47FC2B50}" presName="compNode" presStyleCnt="0"/>
      <dgm:spPr/>
    </dgm:pt>
    <dgm:pt modelId="{F987C7DD-D446-4FEC-9E1B-3082D86CC8AD}" type="pres">
      <dgm:prSet presAssocID="{37DADA6E-226D-4D26-8706-569F47FC2B50}" presName="bgRect" presStyleLbl="bgShp" presStyleIdx="0" presStyleCnt="3"/>
      <dgm:spPr/>
    </dgm:pt>
    <dgm:pt modelId="{AB99D2C0-0A1C-4E21-89DA-3B0651CAB466}" type="pres">
      <dgm:prSet presAssocID="{37DADA6E-226D-4D26-8706-569F47FC2B5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BB287B18-F0AF-4906-941D-FE255ACB93F2}" type="pres">
      <dgm:prSet presAssocID="{37DADA6E-226D-4D26-8706-569F47FC2B50}" presName="spaceRect" presStyleCnt="0"/>
      <dgm:spPr/>
    </dgm:pt>
    <dgm:pt modelId="{47EDE797-30B0-4CD7-B066-6B99A9E36C3A}" type="pres">
      <dgm:prSet presAssocID="{37DADA6E-226D-4D26-8706-569F47FC2B50}" presName="parTx" presStyleLbl="revTx" presStyleIdx="0" presStyleCnt="3">
        <dgm:presLayoutVars>
          <dgm:chMax val="0"/>
          <dgm:chPref val="0"/>
        </dgm:presLayoutVars>
      </dgm:prSet>
      <dgm:spPr/>
    </dgm:pt>
    <dgm:pt modelId="{F6CAF8E7-6743-4DDD-8F8F-4631C640B52B}" type="pres">
      <dgm:prSet presAssocID="{EC5A093F-27FB-4665-9666-19BAD00EC520}" presName="sibTrans" presStyleCnt="0"/>
      <dgm:spPr/>
    </dgm:pt>
    <dgm:pt modelId="{337DBA7F-3CD9-4E97-BBAD-E70A2F8B1033}" type="pres">
      <dgm:prSet presAssocID="{683FCA95-7952-458C-8F47-92B76E44D18D}" presName="compNode" presStyleCnt="0"/>
      <dgm:spPr/>
    </dgm:pt>
    <dgm:pt modelId="{85E71756-4C49-42E9-81F4-2A33AE69A492}" type="pres">
      <dgm:prSet presAssocID="{683FCA95-7952-458C-8F47-92B76E44D18D}" presName="bgRect" presStyleLbl="bgShp" presStyleIdx="1" presStyleCnt="3"/>
      <dgm:spPr/>
    </dgm:pt>
    <dgm:pt modelId="{184BC682-A845-4FF3-9844-F6ADDE83D789}" type="pres">
      <dgm:prSet presAssocID="{683FCA95-7952-458C-8F47-92B76E44D18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321A61ED-1050-44F1-BCB4-C205F1CC0D8A}" type="pres">
      <dgm:prSet presAssocID="{683FCA95-7952-458C-8F47-92B76E44D18D}" presName="spaceRect" presStyleCnt="0"/>
      <dgm:spPr/>
    </dgm:pt>
    <dgm:pt modelId="{A6DFC124-1B63-47C4-B922-357DA5189CC5}" type="pres">
      <dgm:prSet presAssocID="{683FCA95-7952-458C-8F47-92B76E44D18D}" presName="parTx" presStyleLbl="revTx" presStyleIdx="1" presStyleCnt="3">
        <dgm:presLayoutVars>
          <dgm:chMax val="0"/>
          <dgm:chPref val="0"/>
        </dgm:presLayoutVars>
      </dgm:prSet>
      <dgm:spPr/>
    </dgm:pt>
    <dgm:pt modelId="{8ECCFCEF-2CF7-497C-878C-F0E1A6CFBC7B}" type="pres">
      <dgm:prSet presAssocID="{2521FC13-DB28-4DA4-B3A8-39BC870B35FD}" presName="sibTrans" presStyleCnt="0"/>
      <dgm:spPr/>
    </dgm:pt>
    <dgm:pt modelId="{50D6F6D7-9A6C-4B47-845E-9ABBC528212F}" type="pres">
      <dgm:prSet presAssocID="{0219ED96-4AF9-4C7D-A436-AF644462BFD5}" presName="compNode" presStyleCnt="0"/>
      <dgm:spPr/>
    </dgm:pt>
    <dgm:pt modelId="{C23CF188-EE5E-4494-92DA-8D54781BDB75}" type="pres">
      <dgm:prSet presAssocID="{0219ED96-4AF9-4C7D-A436-AF644462BFD5}" presName="bgRect" presStyleLbl="bgShp" presStyleIdx="2" presStyleCnt="3"/>
      <dgm:spPr/>
    </dgm:pt>
    <dgm:pt modelId="{0DBFE5BC-586D-4143-96B7-39161C92AF07}" type="pres">
      <dgm:prSet presAssocID="{0219ED96-4AF9-4C7D-A436-AF644462BFD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oks"/>
        </a:ext>
      </dgm:extLst>
    </dgm:pt>
    <dgm:pt modelId="{28AB6515-6CE2-4A4B-B0B2-A6E03C3D9DF4}" type="pres">
      <dgm:prSet presAssocID="{0219ED96-4AF9-4C7D-A436-AF644462BFD5}" presName="spaceRect" presStyleCnt="0"/>
      <dgm:spPr/>
    </dgm:pt>
    <dgm:pt modelId="{58F24D90-C269-4C61-B6CA-6C9013132BB5}" type="pres">
      <dgm:prSet presAssocID="{0219ED96-4AF9-4C7D-A436-AF644462BFD5}" presName="parTx" presStyleLbl="revTx" presStyleIdx="2" presStyleCnt="3">
        <dgm:presLayoutVars>
          <dgm:chMax val="0"/>
          <dgm:chPref val="0"/>
        </dgm:presLayoutVars>
      </dgm:prSet>
      <dgm:spPr/>
    </dgm:pt>
  </dgm:ptLst>
  <dgm:cxnLst>
    <dgm:cxn modelId="{C1A8F902-2DFD-4A16-ABDB-44BA7B57F74C}" type="presOf" srcId="{37DADA6E-226D-4D26-8706-569F47FC2B50}" destId="{47EDE797-30B0-4CD7-B066-6B99A9E36C3A}" srcOrd="0" destOrd="0" presId="urn:microsoft.com/office/officeart/2018/2/layout/IconVerticalSolidList"/>
    <dgm:cxn modelId="{055A291E-25CB-4432-BE9F-2F10DE67168D}" type="presOf" srcId="{ECFC0438-D263-4F79-963B-D941D29E5A83}" destId="{8B23B787-A57E-44A2-A139-712138B244B6}" srcOrd="0" destOrd="0" presId="urn:microsoft.com/office/officeart/2018/2/layout/IconVerticalSolidList"/>
    <dgm:cxn modelId="{234E7160-1AD2-4EE2-9E14-0BB2649BC240}" srcId="{ECFC0438-D263-4F79-963B-D941D29E5A83}" destId="{683FCA95-7952-458C-8F47-92B76E44D18D}" srcOrd="1" destOrd="0" parTransId="{4CB57C69-E729-4707-BB2C-40AF9E23D167}" sibTransId="{2521FC13-DB28-4DA4-B3A8-39BC870B35FD}"/>
    <dgm:cxn modelId="{7CCB0F61-3710-406B-B78C-2CC6A1DDDC0C}" srcId="{ECFC0438-D263-4F79-963B-D941D29E5A83}" destId="{0219ED96-4AF9-4C7D-A436-AF644462BFD5}" srcOrd="2" destOrd="0" parTransId="{83F861F3-8BD6-45E3-8EC0-F79CD4B8F139}" sibTransId="{C0B35A1D-A4BD-43C9-A723-3A39E9A87B9F}"/>
    <dgm:cxn modelId="{539E9845-7085-48C5-BE29-FB4BD3E76F16}" srcId="{ECFC0438-D263-4F79-963B-D941D29E5A83}" destId="{37DADA6E-226D-4D26-8706-569F47FC2B50}" srcOrd="0" destOrd="0" parTransId="{A1ABCFF7-194C-4409-9309-16BF0DD5590D}" sibTransId="{EC5A093F-27FB-4665-9666-19BAD00EC520}"/>
    <dgm:cxn modelId="{AF863D55-7695-4581-BC56-2B688006F8B4}" type="presOf" srcId="{683FCA95-7952-458C-8F47-92B76E44D18D}" destId="{A6DFC124-1B63-47C4-B922-357DA5189CC5}" srcOrd="0" destOrd="0" presId="urn:microsoft.com/office/officeart/2018/2/layout/IconVerticalSolidList"/>
    <dgm:cxn modelId="{31D7FD8A-FF68-4D3E-B34B-17EF509183CA}" type="presOf" srcId="{0219ED96-4AF9-4C7D-A436-AF644462BFD5}" destId="{58F24D90-C269-4C61-B6CA-6C9013132BB5}" srcOrd="0" destOrd="0" presId="urn:microsoft.com/office/officeart/2018/2/layout/IconVerticalSolidList"/>
    <dgm:cxn modelId="{1FD75525-D93B-48F5-883E-BAC70FCC201D}" type="presParOf" srcId="{8B23B787-A57E-44A2-A139-712138B244B6}" destId="{E6EBBA06-E9E1-415C-A4F0-FEDDFD16C508}" srcOrd="0" destOrd="0" presId="urn:microsoft.com/office/officeart/2018/2/layout/IconVerticalSolidList"/>
    <dgm:cxn modelId="{6066116E-A935-4391-843E-5A0B948A6FB4}" type="presParOf" srcId="{E6EBBA06-E9E1-415C-A4F0-FEDDFD16C508}" destId="{F987C7DD-D446-4FEC-9E1B-3082D86CC8AD}" srcOrd="0" destOrd="0" presId="urn:microsoft.com/office/officeart/2018/2/layout/IconVerticalSolidList"/>
    <dgm:cxn modelId="{F5B548E0-A3DC-4DAD-BA3D-40F85436A5CA}" type="presParOf" srcId="{E6EBBA06-E9E1-415C-A4F0-FEDDFD16C508}" destId="{AB99D2C0-0A1C-4E21-89DA-3B0651CAB466}" srcOrd="1" destOrd="0" presId="urn:microsoft.com/office/officeart/2018/2/layout/IconVerticalSolidList"/>
    <dgm:cxn modelId="{95515CC2-FD5C-45DF-9E4B-84EEFB89F058}" type="presParOf" srcId="{E6EBBA06-E9E1-415C-A4F0-FEDDFD16C508}" destId="{BB287B18-F0AF-4906-941D-FE255ACB93F2}" srcOrd="2" destOrd="0" presId="urn:microsoft.com/office/officeart/2018/2/layout/IconVerticalSolidList"/>
    <dgm:cxn modelId="{471CB46D-9B3A-4D69-80C6-E8ADEB83E2D7}" type="presParOf" srcId="{E6EBBA06-E9E1-415C-A4F0-FEDDFD16C508}" destId="{47EDE797-30B0-4CD7-B066-6B99A9E36C3A}" srcOrd="3" destOrd="0" presId="urn:microsoft.com/office/officeart/2018/2/layout/IconVerticalSolidList"/>
    <dgm:cxn modelId="{68AD09F9-FC9D-4782-994B-888BBBDC8778}" type="presParOf" srcId="{8B23B787-A57E-44A2-A139-712138B244B6}" destId="{F6CAF8E7-6743-4DDD-8F8F-4631C640B52B}" srcOrd="1" destOrd="0" presId="urn:microsoft.com/office/officeart/2018/2/layout/IconVerticalSolidList"/>
    <dgm:cxn modelId="{A023EF8C-E0D2-4606-AC1C-0F50602350C8}" type="presParOf" srcId="{8B23B787-A57E-44A2-A139-712138B244B6}" destId="{337DBA7F-3CD9-4E97-BBAD-E70A2F8B1033}" srcOrd="2" destOrd="0" presId="urn:microsoft.com/office/officeart/2018/2/layout/IconVerticalSolidList"/>
    <dgm:cxn modelId="{C3B8EC28-C101-4FC5-B884-E9D3D0431D48}" type="presParOf" srcId="{337DBA7F-3CD9-4E97-BBAD-E70A2F8B1033}" destId="{85E71756-4C49-42E9-81F4-2A33AE69A492}" srcOrd="0" destOrd="0" presId="urn:microsoft.com/office/officeart/2018/2/layout/IconVerticalSolidList"/>
    <dgm:cxn modelId="{809DDB11-AE58-4D89-9186-4DD25343CC8E}" type="presParOf" srcId="{337DBA7F-3CD9-4E97-BBAD-E70A2F8B1033}" destId="{184BC682-A845-4FF3-9844-F6ADDE83D789}" srcOrd="1" destOrd="0" presId="urn:microsoft.com/office/officeart/2018/2/layout/IconVerticalSolidList"/>
    <dgm:cxn modelId="{3F06A0A8-8129-4437-A8E5-43517FB6111E}" type="presParOf" srcId="{337DBA7F-3CD9-4E97-BBAD-E70A2F8B1033}" destId="{321A61ED-1050-44F1-BCB4-C205F1CC0D8A}" srcOrd="2" destOrd="0" presId="urn:microsoft.com/office/officeart/2018/2/layout/IconVerticalSolidList"/>
    <dgm:cxn modelId="{E3697E47-C1A2-41CC-9374-50E103A8F0FC}" type="presParOf" srcId="{337DBA7F-3CD9-4E97-BBAD-E70A2F8B1033}" destId="{A6DFC124-1B63-47C4-B922-357DA5189CC5}" srcOrd="3" destOrd="0" presId="urn:microsoft.com/office/officeart/2018/2/layout/IconVerticalSolidList"/>
    <dgm:cxn modelId="{F5CAF6D2-6346-4B23-9E94-CF3A6ED6285D}" type="presParOf" srcId="{8B23B787-A57E-44A2-A139-712138B244B6}" destId="{8ECCFCEF-2CF7-497C-878C-F0E1A6CFBC7B}" srcOrd="3" destOrd="0" presId="urn:microsoft.com/office/officeart/2018/2/layout/IconVerticalSolidList"/>
    <dgm:cxn modelId="{56E01FA4-ED2A-4DB4-A1D4-CB5BF45CA96F}" type="presParOf" srcId="{8B23B787-A57E-44A2-A139-712138B244B6}" destId="{50D6F6D7-9A6C-4B47-845E-9ABBC528212F}" srcOrd="4" destOrd="0" presId="urn:microsoft.com/office/officeart/2018/2/layout/IconVerticalSolidList"/>
    <dgm:cxn modelId="{AE98C7A7-5BC9-4C22-BAB9-244C52D00015}" type="presParOf" srcId="{50D6F6D7-9A6C-4B47-845E-9ABBC528212F}" destId="{C23CF188-EE5E-4494-92DA-8D54781BDB75}" srcOrd="0" destOrd="0" presId="urn:microsoft.com/office/officeart/2018/2/layout/IconVerticalSolidList"/>
    <dgm:cxn modelId="{18BF9564-88B4-4373-86B8-C2562F988F50}" type="presParOf" srcId="{50D6F6D7-9A6C-4B47-845E-9ABBC528212F}" destId="{0DBFE5BC-586D-4143-96B7-39161C92AF07}" srcOrd="1" destOrd="0" presId="urn:microsoft.com/office/officeart/2018/2/layout/IconVerticalSolidList"/>
    <dgm:cxn modelId="{D94B711D-8DBF-4DD6-A760-87912FBA0490}" type="presParOf" srcId="{50D6F6D7-9A6C-4B47-845E-9ABBC528212F}" destId="{28AB6515-6CE2-4A4B-B0B2-A6E03C3D9DF4}" srcOrd="2" destOrd="0" presId="urn:microsoft.com/office/officeart/2018/2/layout/IconVerticalSolidList"/>
    <dgm:cxn modelId="{7F71F4C9-75E3-48E3-9981-E97A0E74D36F}" type="presParOf" srcId="{50D6F6D7-9A6C-4B47-845E-9ABBC528212F}" destId="{58F24D90-C269-4C61-B6CA-6C9013132BB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1BCBF5-1233-40FC-A013-A76D40BD8977}">
      <dsp:nvSpPr>
        <dsp:cNvPr id="0" name=""/>
        <dsp:cNvSpPr/>
      </dsp:nvSpPr>
      <dsp:spPr>
        <a:xfrm>
          <a:off x="0" y="2288"/>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5F733B-E6A0-4513-A2FC-A162FF2B52C8}">
      <dsp:nvSpPr>
        <dsp:cNvPr id="0" name=""/>
        <dsp:cNvSpPr/>
      </dsp:nvSpPr>
      <dsp:spPr>
        <a:xfrm>
          <a:off x="350852" y="263253"/>
          <a:ext cx="637913" cy="6379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023E9E-106B-4FC8-8BA2-2E03812C9D08}">
      <dsp:nvSpPr>
        <dsp:cNvPr id="0" name=""/>
        <dsp:cNvSpPr/>
      </dsp:nvSpPr>
      <dsp:spPr>
        <a:xfrm>
          <a:off x="1339618" y="2288"/>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1066800">
            <a:lnSpc>
              <a:spcPct val="90000"/>
            </a:lnSpc>
            <a:spcBef>
              <a:spcPct val="0"/>
            </a:spcBef>
            <a:spcAft>
              <a:spcPct val="35000"/>
            </a:spcAft>
            <a:buNone/>
          </a:pPr>
          <a:r>
            <a:rPr lang="en-US" sz="2400" kern="1200" dirty="0"/>
            <a:t>Effective RTW’s are crucial for our productivity &amp; well being</a:t>
          </a:r>
        </a:p>
      </dsp:txBody>
      <dsp:txXfrm>
        <a:off x="1339618" y="2288"/>
        <a:ext cx="5024605" cy="1159843"/>
      </dsp:txXfrm>
    </dsp:sp>
    <dsp:sp modelId="{145DCB09-6379-4447-88A5-E70BBD5822D8}">
      <dsp:nvSpPr>
        <dsp:cNvPr id="0" name=""/>
        <dsp:cNvSpPr/>
      </dsp:nvSpPr>
      <dsp:spPr>
        <a:xfrm>
          <a:off x="0" y="1452092"/>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1370E8-2602-4AE4-A211-94241F2B38CF}">
      <dsp:nvSpPr>
        <dsp:cNvPr id="0" name=""/>
        <dsp:cNvSpPr/>
      </dsp:nvSpPr>
      <dsp:spPr>
        <a:xfrm>
          <a:off x="350852" y="1713057"/>
          <a:ext cx="637913" cy="6379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48E8CB-FB1C-4D93-921F-87BCBB581660}">
      <dsp:nvSpPr>
        <dsp:cNvPr id="0" name=""/>
        <dsp:cNvSpPr/>
      </dsp:nvSpPr>
      <dsp:spPr>
        <a:xfrm>
          <a:off x="1339618" y="1452092"/>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1066800">
            <a:lnSpc>
              <a:spcPct val="90000"/>
            </a:lnSpc>
            <a:spcBef>
              <a:spcPct val="0"/>
            </a:spcBef>
            <a:spcAft>
              <a:spcPct val="35000"/>
            </a:spcAft>
            <a:buNone/>
          </a:pPr>
          <a:r>
            <a:rPr lang="en-US" sz="2400" kern="1200" dirty="0"/>
            <a:t>The need to enhance processes</a:t>
          </a:r>
        </a:p>
      </dsp:txBody>
      <dsp:txXfrm>
        <a:off x="1339618" y="1452092"/>
        <a:ext cx="5024605" cy="1159843"/>
      </dsp:txXfrm>
    </dsp:sp>
    <dsp:sp modelId="{D6A419BE-6966-40F1-92DF-85DB31DB0734}">
      <dsp:nvSpPr>
        <dsp:cNvPr id="0" name=""/>
        <dsp:cNvSpPr/>
      </dsp:nvSpPr>
      <dsp:spPr>
        <a:xfrm>
          <a:off x="0" y="2901896"/>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109A33-CA4C-4BBF-9017-D6637BC3D62F}">
      <dsp:nvSpPr>
        <dsp:cNvPr id="0" name=""/>
        <dsp:cNvSpPr/>
      </dsp:nvSpPr>
      <dsp:spPr>
        <a:xfrm>
          <a:off x="350852" y="3162861"/>
          <a:ext cx="637913" cy="6379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5D2201-B7B3-41D5-9AB8-0777BAA538FF}">
      <dsp:nvSpPr>
        <dsp:cNvPr id="0" name=""/>
        <dsp:cNvSpPr/>
      </dsp:nvSpPr>
      <dsp:spPr>
        <a:xfrm>
          <a:off x="1339618" y="2901896"/>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1066800">
            <a:lnSpc>
              <a:spcPct val="90000"/>
            </a:lnSpc>
            <a:spcBef>
              <a:spcPct val="0"/>
            </a:spcBef>
            <a:spcAft>
              <a:spcPct val="35000"/>
            </a:spcAft>
            <a:buNone/>
          </a:pPr>
          <a:r>
            <a:rPr lang="en-US" sz="2400" kern="1200" dirty="0"/>
            <a:t>The focus needs to align to a change management model</a:t>
          </a:r>
        </a:p>
      </dsp:txBody>
      <dsp:txXfrm>
        <a:off x="1339618" y="2901896"/>
        <a:ext cx="5024605" cy="1159843"/>
      </dsp:txXfrm>
    </dsp:sp>
    <dsp:sp modelId="{5751B1B5-164E-48F8-A504-115F1478EDBD}">
      <dsp:nvSpPr>
        <dsp:cNvPr id="0" name=""/>
        <dsp:cNvSpPr/>
      </dsp:nvSpPr>
      <dsp:spPr>
        <a:xfrm>
          <a:off x="0" y="4351700"/>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C840A9-2438-40F4-BE39-87542F12AFD9}">
      <dsp:nvSpPr>
        <dsp:cNvPr id="0" name=""/>
        <dsp:cNvSpPr/>
      </dsp:nvSpPr>
      <dsp:spPr>
        <a:xfrm>
          <a:off x="350852" y="4612665"/>
          <a:ext cx="637913" cy="6379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CAAB35-4464-47AF-8A6B-ADD6D17F4A08}">
      <dsp:nvSpPr>
        <dsp:cNvPr id="0" name=""/>
        <dsp:cNvSpPr/>
      </dsp:nvSpPr>
      <dsp:spPr>
        <a:xfrm>
          <a:off x="1339618" y="4351700"/>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1066800">
            <a:lnSpc>
              <a:spcPct val="90000"/>
            </a:lnSpc>
            <a:spcBef>
              <a:spcPct val="0"/>
            </a:spcBef>
            <a:spcAft>
              <a:spcPct val="35000"/>
            </a:spcAft>
            <a:buNone/>
          </a:pPr>
          <a:r>
            <a:rPr lang="en-US" sz="2400" kern="1200" dirty="0"/>
            <a:t>The goals must be accountability, consistency and a cultural change</a:t>
          </a:r>
        </a:p>
      </dsp:txBody>
      <dsp:txXfrm>
        <a:off x="1339618" y="4351700"/>
        <a:ext cx="5024605" cy="11598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2ED4B-018F-4CC0-90EC-FF74C1A70933}">
      <dsp:nvSpPr>
        <dsp:cNvPr id="0" name=""/>
        <dsp:cNvSpPr/>
      </dsp:nvSpPr>
      <dsp:spPr>
        <a:xfrm>
          <a:off x="796274" y="514417"/>
          <a:ext cx="644677" cy="6446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0301BD-37C3-4A8B-94BD-DCFDB032887B}">
      <dsp:nvSpPr>
        <dsp:cNvPr id="0" name=""/>
        <dsp:cNvSpPr/>
      </dsp:nvSpPr>
      <dsp:spPr>
        <a:xfrm>
          <a:off x="402304" y="1419715"/>
          <a:ext cx="1432617" cy="573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1. Establish a Sense of Urgency</a:t>
          </a:r>
          <a:endParaRPr lang="en-US" sz="1200" kern="1200"/>
        </a:p>
      </dsp:txBody>
      <dsp:txXfrm>
        <a:off x="402304" y="1419715"/>
        <a:ext cx="1432617" cy="573046"/>
      </dsp:txXfrm>
    </dsp:sp>
    <dsp:sp modelId="{F850DEAC-A0CF-4378-8844-FCEE4A8CC140}">
      <dsp:nvSpPr>
        <dsp:cNvPr id="0" name=""/>
        <dsp:cNvSpPr/>
      </dsp:nvSpPr>
      <dsp:spPr>
        <a:xfrm>
          <a:off x="2479599" y="514417"/>
          <a:ext cx="644677" cy="6446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A8B23F-8314-49ED-AE11-7E14F2AF1714}">
      <dsp:nvSpPr>
        <dsp:cNvPr id="0" name=""/>
        <dsp:cNvSpPr/>
      </dsp:nvSpPr>
      <dsp:spPr>
        <a:xfrm>
          <a:off x="2085630" y="1419715"/>
          <a:ext cx="1432617" cy="573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2. </a:t>
          </a:r>
          <a:r>
            <a:rPr lang="en-GB" sz="1200" kern="1200"/>
            <a:t>Create a Guiding Coalition</a:t>
          </a:r>
          <a:endParaRPr lang="en-US" sz="1200" kern="1200" dirty="0"/>
        </a:p>
      </dsp:txBody>
      <dsp:txXfrm>
        <a:off x="2085630" y="1419715"/>
        <a:ext cx="1432617" cy="573046"/>
      </dsp:txXfrm>
    </dsp:sp>
    <dsp:sp modelId="{DA41224F-C306-4CB7-B159-8A90E6E97852}">
      <dsp:nvSpPr>
        <dsp:cNvPr id="0" name=""/>
        <dsp:cNvSpPr/>
      </dsp:nvSpPr>
      <dsp:spPr>
        <a:xfrm>
          <a:off x="4162925" y="514417"/>
          <a:ext cx="644677" cy="6446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2B1DCA-D806-4985-B149-1CBE1D38151C}">
      <dsp:nvSpPr>
        <dsp:cNvPr id="0" name=""/>
        <dsp:cNvSpPr/>
      </dsp:nvSpPr>
      <dsp:spPr>
        <a:xfrm>
          <a:off x="3768955" y="1419715"/>
          <a:ext cx="1432617" cy="573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3. </a:t>
          </a:r>
          <a:r>
            <a:rPr lang="en-GB" sz="1200" kern="1200"/>
            <a:t>Develop both a Vision and a Strategy</a:t>
          </a:r>
          <a:endParaRPr lang="en-US" sz="1200" kern="1200" dirty="0"/>
        </a:p>
      </dsp:txBody>
      <dsp:txXfrm>
        <a:off x="3768955" y="1419715"/>
        <a:ext cx="1432617" cy="573046"/>
      </dsp:txXfrm>
    </dsp:sp>
    <dsp:sp modelId="{8FF1E90F-AC90-47BF-81AB-09F154F58BE6}">
      <dsp:nvSpPr>
        <dsp:cNvPr id="0" name=""/>
        <dsp:cNvSpPr/>
      </dsp:nvSpPr>
      <dsp:spPr>
        <a:xfrm>
          <a:off x="5846250" y="514417"/>
          <a:ext cx="644677" cy="6446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EFE82D-BA07-40D7-9B98-2173E60ACBD3}">
      <dsp:nvSpPr>
        <dsp:cNvPr id="0" name=""/>
        <dsp:cNvSpPr/>
      </dsp:nvSpPr>
      <dsp:spPr>
        <a:xfrm>
          <a:off x="5452280" y="1419715"/>
          <a:ext cx="1432617" cy="573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4. Communicate the Vision</a:t>
          </a:r>
          <a:endParaRPr lang="en-US" sz="1200" kern="1200" dirty="0"/>
        </a:p>
      </dsp:txBody>
      <dsp:txXfrm>
        <a:off x="5452280" y="1419715"/>
        <a:ext cx="1432617" cy="573046"/>
      </dsp:txXfrm>
    </dsp:sp>
    <dsp:sp modelId="{664E0CC3-04FD-4CD3-B867-7351B4026814}">
      <dsp:nvSpPr>
        <dsp:cNvPr id="0" name=""/>
        <dsp:cNvSpPr/>
      </dsp:nvSpPr>
      <dsp:spPr>
        <a:xfrm>
          <a:off x="7529575" y="514417"/>
          <a:ext cx="644677" cy="64467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766A78-DCB0-401A-AEA2-6F64618B2F0A}">
      <dsp:nvSpPr>
        <dsp:cNvPr id="0" name=""/>
        <dsp:cNvSpPr/>
      </dsp:nvSpPr>
      <dsp:spPr>
        <a:xfrm>
          <a:off x="7135605" y="1419715"/>
          <a:ext cx="1432617" cy="573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5. Empower Employees to Act</a:t>
          </a:r>
          <a:endParaRPr lang="en-US" sz="1200" kern="1200"/>
        </a:p>
      </dsp:txBody>
      <dsp:txXfrm>
        <a:off x="7135605" y="1419715"/>
        <a:ext cx="1432617" cy="573046"/>
      </dsp:txXfrm>
    </dsp:sp>
    <dsp:sp modelId="{486748A9-485E-40E9-AED9-F81E56A40FE3}">
      <dsp:nvSpPr>
        <dsp:cNvPr id="0" name=""/>
        <dsp:cNvSpPr/>
      </dsp:nvSpPr>
      <dsp:spPr>
        <a:xfrm>
          <a:off x="9212900" y="514417"/>
          <a:ext cx="644677" cy="64467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A85C13-85A8-416C-9645-73B74DBCED75}">
      <dsp:nvSpPr>
        <dsp:cNvPr id="0" name=""/>
        <dsp:cNvSpPr/>
      </dsp:nvSpPr>
      <dsp:spPr>
        <a:xfrm>
          <a:off x="8818930" y="1419715"/>
          <a:ext cx="1432617" cy="573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6. Generate Short-term Wins</a:t>
          </a:r>
          <a:endParaRPr lang="en-US" sz="1200" kern="1200"/>
        </a:p>
      </dsp:txBody>
      <dsp:txXfrm>
        <a:off x="8818930" y="1419715"/>
        <a:ext cx="1432617" cy="573046"/>
      </dsp:txXfrm>
    </dsp:sp>
    <dsp:sp modelId="{A29D513A-3ADB-4CF7-BC57-85D6668389E9}">
      <dsp:nvSpPr>
        <dsp:cNvPr id="0" name=""/>
        <dsp:cNvSpPr/>
      </dsp:nvSpPr>
      <dsp:spPr>
        <a:xfrm>
          <a:off x="4162925" y="2350916"/>
          <a:ext cx="644677" cy="64467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26671-B2A0-4AC6-8B58-7F900C048EE1}">
      <dsp:nvSpPr>
        <dsp:cNvPr id="0" name=""/>
        <dsp:cNvSpPr/>
      </dsp:nvSpPr>
      <dsp:spPr>
        <a:xfrm>
          <a:off x="3768955" y="3256215"/>
          <a:ext cx="1432617" cy="573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7. Consolidate Gains to Build more Momentum</a:t>
          </a:r>
          <a:endParaRPr lang="en-US" sz="1200" kern="1200"/>
        </a:p>
      </dsp:txBody>
      <dsp:txXfrm>
        <a:off x="3768955" y="3256215"/>
        <a:ext cx="1432617" cy="573046"/>
      </dsp:txXfrm>
    </dsp:sp>
    <dsp:sp modelId="{76CA8B55-1183-4623-8D5D-BC1F58E879F8}">
      <dsp:nvSpPr>
        <dsp:cNvPr id="0" name=""/>
        <dsp:cNvSpPr/>
      </dsp:nvSpPr>
      <dsp:spPr>
        <a:xfrm>
          <a:off x="5846250" y="2350916"/>
          <a:ext cx="644677" cy="644677"/>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ABC3DE-ED91-4E67-B1D6-295FD52EC997}">
      <dsp:nvSpPr>
        <dsp:cNvPr id="0" name=""/>
        <dsp:cNvSpPr/>
      </dsp:nvSpPr>
      <dsp:spPr>
        <a:xfrm>
          <a:off x="5452280" y="3256215"/>
          <a:ext cx="1432617" cy="573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8. Institutionalise the New Approaches</a:t>
          </a:r>
          <a:endParaRPr lang="en-US" sz="1200" kern="1200" dirty="0"/>
        </a:p>
      </dsp:txBody>
      <dsp:txXfrm>
        <a:off x="5452280" y="3256215"/>
        <a:ext cx="1432617" cy="5730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87C7DD-D446-4FEC-9E1B-3082D86CC8AD}">
      <dsp:nvSpPr>
        <dsp:cNvPr id="0" name=""/>
        <dsp:cNvSpPr/>
      </dsp:nvSpPr>
      <dsp:spPr>
        <a:xfrm>
          <a:off x="0" y="718"/>
          <a:ext cx="7086360" cy="16809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99D2C0-0A1C-4E21-89DA-3B0651CAB466}">
      <dsp:nvSpPr>
        <dsp:cNvPr id="0" name=""/>
        <dsp:cNvSpPr/>
      </dsp:nvSpPr>
      <dsp:spPr>
        <a:xfrm>
          <a:off x="508474" y="378922"/>
          <a:ext cx="924498" cy="9244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EDE797-30B0-4CD7-B066-6B99A9E36C3A}">
      <dsp:nvSpPr>
        <dsp:cNvPr id="0" name=""/>
        <dsp:cNvSpPr/>
      </dsp:nvSpPr>
      <dsp:spPr>
        <a:xfrm>
          <a:off x="1941446" y="718"/>
          <a:ext cx="5144913" cy="16809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96" tIns="177896" rIns="177896" bIns="177896" numCol="1" spcCol="1270" anchor="ctr" anchorCtr="0">
          <a:noAutofit/>
        </a:bodyPr>
        <a:lstStyle/>
        <a:p>
          <a:pPr marL="0" lvl="0" indent="0" algn="l" defTabSz="933450">
            <a:lnSpc>
              <a:spcPct val="100000"/>
            </a:lnSpc>
            <a:spcBef>
              <a:spcPct val="0"/>
            </a:spcBef>
            <a:spcAft>
              <a:spcPct val="35000"/>
            </a:spcAft>
            <a:buNone/>
          </a:pPr>
          <a:r>
            <a:rPr lang="en-GB" sz="2100" kern="1200" dirty="0"/>
            <a:t>Structured RTW framework in place promoting standard practice and transparency in communication</a:t>
          </a:r>
          <a:endParaRPr lang="en-US" sz="2100" kern="1200" dirty="0"/>
        </a:p>
      </dsp:txBody>
      <dsp:txXfrm>
        <a:off x="1941446" y="718"/>
        <a:ext cx="5144913" cy="1680905"/>
      </dsp:txXfrm>
    </dsp:sp>
    <dsp:sp modelId="{85E71756-4C49-42E9-81F4-2A33AE69A492}">
      <dsp:nvSpPr>
        <dsp:cNvPr id="0" name=""/>
        <dsp:cNvSpPr/>
      </dsp:nvSpPr>
      <dsp:spPr>
        <a:xfrm>
          <a:off x="0" y="2101850"/>
          <a:ext cx="7086360" cy="16809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4BC682-A845-4FF3-9844-F6ADDE83D789}">
      <dsp:nvSpPr>
        <dsp:cNvPr id="0" name=""/>
        <dsp:cNvSpPr/>
      </dsp:nvSpPr>
      <dsp:spPr>
        <a:xfrm>
          <a:off x="508474" y="2480054"/>
          <a:ext cx="924498" cy="9244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DFC124-1B63-47C4-B922-357DA5189CC5}">
      <dsp:nvSpPr>
        <dsp:cNvPr id="0" name=""/>
        <dsp:cNvSpPr/>
      </dsp:nvSpPr>
      <dsp:spPr>
        <a:xfrm>
          <a:off x="1941446" y="2101850"/>
          <a:ext cx="5144913" cy="16809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96" tIns="177896" rIns="177896" bIns="177896" numCol="1" spcCol="1270" anchor="ctr" anchorCtr="0">
          <a:noAutofit/>
        </a:bodyPr>
        <a:lstStyle/>
        <a:p>
          <a:pPr marL="0" lvl="0" indent="0" algn="l" defTabSz="933450">
            <a:lnSpc>
              <a:spcPct val="100000"/>
            </a:lnSpc>
            <a:spcBef>
              <a:spcPct val="0"/>
            </a:spcBef>
            <a:spcAft>
              <a:spcPct val="35000"/>
            </a:spcAft>
            <a:buNone/>
          </a:pPr>
          <a:r>
            <a:rPr lang="en-GB" sz="2100" kern="1200" dirty="0"/>
            <a:t>Consistent practice in place with training for managers on the RTW framework and applicability. Inclusive support to ensure that managers are fully trained on RTW</a:t>
          </a:r>
          <a:endParaRPr lang="en-US" sz="2100" kern="1200" dirty="0"/>
        </a:p>
      </dsp:txBody>
      <dsp:txXfrm>
        <a:off x="1941446" y="2101850"/>
        <a:ext cx="5144913" cy="1680905"/>
      </dsp:txXfrm>
    </dsp:sp>
    <dsp:sp modelId="{C23CF188-EE5E-4494-92DA-8D54781BDB75}">
      <dsp:nvSpPr>
        <dsp:cNvPr id="0" name=""/>
        <dsp:cNvSpPr/>
      </dsp:nvSpPr>
      <dsp:spPr>
        <a:xfrm>
          <a:off x="0" y="4202982"/>
          <a:ext cx="7086360" cy="16809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BFE5BC-586D-4143-96B7-39161C92AF07}">
      <dsp:nvSpPr>
        <dsp:cNvPr id="0" name=""/>
        <dsp:cNvSpPr/>
      </dsp:nvSpPr>
      <dsp:spPr>
        <a:xfrm>
          <a:off x="508474" y="4581186"/>
          <a:ext cx="924498" cy="9244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F24D90-C269-4C61-B6CA-6C9013132BB5}">
      <dsp:nvSpPr>
        <dsp:cNvPr id="0" name=""/>
        <dsp:cNvSpPr/>
      </dsp:nvSpPr>
      <dsp:spPr>
        <a:xfrm>
          <a:off x="1941446" y="4202982"/>
          <a:ext cx="5144913" cy="16809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96" tIns="177896" rIns="177896" bIns="177896" numCol="1" spcCol="1270" anchor="ctr" anchorCtr="0">
          <a:noAutofit/>
        </a:bodyPr>
        <a:lstStyle/>
        <a:p>
          <a:pPr marL="0" lvl="0" indent="0" algn="l" defTabSz="933450">
            <a:lnSpc>
              <a:spcPct val="100000"/>
            </a:lnSpc>
            <a:spcBef>
              <a:spcPct val="0"/>
            </a:spcBef>
            <a:spcAft>
              <a:spcPct val="35000"/>
            </a:spcAft>
            <a:buNone/>
          </a:pPr>
          <a:r>
            <a:rPr lang="en-GB" sz="2100" kern="1200" dirty="0"/>
            <a:t>Online induction module developed, implemented and being maintained to ensure awareness of policy and expectation</a:t>
          </a:r>
          <a:endParaRPr lang="en-US" sz="2100" kern="1200" dirty="0"/>
        </a:p>
      </dsp:txBody>
      <dsp:txXfrm>
        <a:off x="1941446" y="4202982"/>
        <a:ext cx="5144913" cy="168090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DE637C-B388-47B2-BF81-3701024D9E60}" type="datetimeFigureOut">
              <a:rPr lang="en-GB" smtClean="0"/>
              <a:t>29/09/2025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C6572F-D4F1-47A9-9C2B-BBFF67D5D79D}" type="slidenum">
              <a:rPr lang="en-GB" smtClean="0"/>
              <a:t>‹#›</a:t>
            </a:fld>
            <a:endParaRPr lang="en-GB"/>
          </a:p>
        </p:txBody>
      </p:sp>
    </p:spTree>
    <p:extLst>
      <p:ext uri="{BB962C8B-B14F-4D97-AF65-F5344CB8AC3E}">
        <p14:creationId xmlns:p14="http://schemas.microsoft.com/office/powerpoint/2010/main" val="1682342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 clear and take time when speaking. </a:t>
            </a:r>
            <a:endParaRPr lang="en-GB" dirty="0"/>
          </a:p>
        </p:txBody>
      </p:sp>
      <p:sp>
        <p:nvSpPr>
          <p:cNvPr id="4" name="Slide Number Placeholder 3"/>
          <p:cNvSpPr>
            <a:spLocks noGrp="1"/>
          </p:cNvSpPr>
          <p:nvPr>
            <p:ph type="sldNum" sz="quarter" idx="5"/>
          </p:nvPr>
        </p:nvSpPr>
        <p:spPr/>
        <p:txBody>
          <a:bodyPr/>
          <a:lstStyle/>
          <a:p>
            <a:fld id="{AEC6572F-D4F1-47A9-9C2B-BBFF67D5D79D}" type="slidenum">
              <a:rPr lang="en-GB" smtClean="0"/>
              <a:t>1</a:t>
            </a:fld>
            <a:endParaRPr lang="en-GB"/>
          </a:p>
        </p:txBody>
      </p:sp>
    </p:spTree>
    <p:extLst>
      <p:ext uri="{BB962C8B-B14F-4D97-AF65-F5344CB8AC3E}">
        <p14:creationId xmlns:p14="http://schemas.microsoft.com/office/powerpoint/2010/main" val="1224086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My presentation for you today is to put forward recommendations to enhance the RTW processes at Castell Howell Foods.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recommendations have come about as a result of my researching on studies, benchmarking against other organisations and good practice, and most importantly, the outcome of a staff survey that was conducted on peoples viewpoint on the RTW process that is currently in place.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give you an overview, effective RTW procedures are crucial for productivity and employee wellbeing, it is important to get employees back to work and reintegrate and as safely and to ensure they are fit enough to return.</a:t>
            </a:r>
          </a:p>
          <a:p>
            <a:r>
              <a:rPr lang="en-GB" sz="1200" kern="1200" dirty="0">
                <a:solidFill>
                  <a:schemeClr val="tx1"/>
                </a:solidFill>
                <a:effectLst/>
                <a:latin typeface="+mn-lt"/>
                <a:ea typeface="+mn-ea"/>
                <a:cs typeface="+mn-cs"/>
              </a:rPr>
              <a:t>The aim on the presentation is to explain how we can enhance the RTW process through implementing these recommendations that are evidenced based.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Effective Return-to-Work (RTW) procedures are essential for organisational productivity and employee wellbeing. This report outlines evidence-based recommendations to enhance RTW processes, aligned with Kotter’s (1996) 8-Step Change Model. By linking each recommendation to specific stages of the model, Castell Howell can address communication inconsistencies, inconsistent departmental practices and embed policy awareness, ensuring accountability, consistency, and sustainable cultural change. The proposed measures are practical with costings, and designed to deliver measurable benefits across the workforce.</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focus of this this implementation really should ideally align with a recognized change model to make sure that when change occurs, it doesn’t lose momentum and has a strategical approach. </a:t>
            </a:r>
          </a:p>
          <a:p>
            <a:r>
              <a:rPr lang="en-GB" sz="1200" kern="1200" dirty="0">
                <a:solidFill>
                  <a:schemeClr val="tx1"/>
                </a:solidFill>
                <a:effectLst/>
                <a:latin typeface="+mn-lt"/>
                <a:ea typeface="+mn-ea"/>
                <a:cs typeface="+mn-cs"/>
              </a:rPr>
              <a:t>The goal of the changes from the recommendations to ensure that we have accountability from managers and the organization as a whole, bringing consistency from the process and that we sustain a positive cultural change towards it. </a:t>
            </a:r>
          </a:p>
          <a:p>
            <a:endParaRPr lang="en-GB" dirty="0"/>
          </a:p>
        </p:txBody>
      </p:sp>
      <p:sp>
        <p:nvSpPr>
          <p:cNvPr id="4" name="Slide Number Placeholder 3"/>
          <p:cNvSpPr>
            <a:spLocks noGrp="1"/>
          </p:cNvSpPr>
          <p:nvPr>
            <p:ph type="sldNum" sz="quarter" idx="5"/>
          </p:nvPr>
        </p:nvSpPr>
        <p:spPr/>
        <p:txBody>
          <a:bodyPr/>
          <a:lstStyle/>
          <a:p>
            <a:fld id="{AEC6572F-D4F1-47A9-9C2B-BBFF67D5D79D}" type="slidenum">
              <a:rPr lang="en-GB" smtClean="0"/>
              <a:t>2</a:t>
            </a:fld>
            <a:endParaRPr lang="en-GB"/>
          </a:p>
        </p:txBody>
      </p:sp>
    </p:spTree>
    <p:extLst>
      <p:ext uri="{BB962C8B-B14F-4D97-AF65-F5344CB8AC3E}">
        <p14:creationId xmlns:p14="http://schemas.microsoft.com/office/powerpoint/2010/main" val="42703951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Don’t Rush!!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methodology that was used was that the research was pragmatic, practical focus on what was needed, and flexible methods was used which has resulted in actionable outcomes.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approach being quantitative, the survey was measurable and the insights that were gained were generalised.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data collection was through a questionnaire which promoted mainly closed end questions, there was some open ended questions, but the majority were closed, they covered satisfaction, support, adjustments and communication that was expected from the RTW processes. </a:t>
            </a:r>
          </a:p>
          <a:p>
            <a:r>
              <a:rPr lang="en-GB" sz="1200" kern="1200" dirty="0">
                <a:solidFill>
                  <a:schemeClr val="tx1"/>
                </a:solidFill>
                <a:effectLst/>
                <a:latin typeface="+mn-lt"/>
                <a:ea typeface="+mn-ea"/>
                <a:cs typeface="+mn-cs"/>
              </a:rPr>
              <a:t>The participants were the entire Castell Howell workforce, and gained a response of 102. The analysis was focused on employees who did hold an RTW experience.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was ethical considerations, whereby there was gained consent and that it was kept confidential and that employees know that they could withdraw from the survey at any given time.</a:t>
            </a:r>
          </a:p>
          <a:p>
            <a:endParaRPr lang="en-GB" dirty="0"/>
          </a:p>
        </p:txBody>
      </p:sp>
      <p:sp>
        <p:nvSpPr>
          <p:cNvPr id="4" name="Slide Number Placeholder 3"/>
          <p:cNvSpPr>
            <a:spLocks noGrp="1"/>
          </p:cNvSpPr>
          <p:nvPr>
            <p:ph type="sldNum" sz="quarter" idx="5"/>
          </p:nvPr>
        </p:nvSpPr>
        <p:spPr/>
        <p:txBody>
          <a:bodyPr/>
          <a:lstStyle/>
          <a:p>
            <a:fld id="{AEC6572F-D4F1-47A9-9C2B-BBFF67D5D79D}" type="slidenum">
              <a:rPr lang="en-GB" smtClean="0"/>
              <a:t>3</a:t>
            </a:fld>
            <a:endParaRPr lang="en-GB"/>
          </a:p>
        </p:txBody>
      </p:sp>
    </p:spTree>
    <p:extLst>
      <p:ext uri="{BB962C8B-B14F-4D97-AF65-F5344CB8AC3E}">
        <p14:creationId xmlns:p14="http://schemas.microsoft.com/office/powerpoint/2010/main" val="741134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Need to use a change mode; or it won't happen as there are competing priorities in the business</a:t>
            </a:r>
            <a:endParaRPr lang="en-GB" dirty="0"/>
          </a:p>
        </p:txBody>
      </p:sp>
      <p:sp>
        <p:nvSpPr>
          <p:cNvPr id="4" name="Slide Number Placeholder 3"/>
          <p:cNvSpPr>
            <a:spLocks noGrp="1"/>
          </p:cNvSpPr>
          <p:nvPr>
            <p:ph type="sldNum" sz="quarter" idx="5"/>
          </p:nvPr>
        </p:nvSpPr>
        <p:spPr/>
        <p:txBody>
          <a:bodyPr/>
          <a:lstStyle/>
          <a:p>
            <a:fld id="{AEC6572F-D4F1-47A9-9C2B-BBFF67D5D79D}" type="slidenum">
              <a:rPr lang="en-GB" smtClean="0"/>
              <a:t>4</a:t>
            </a:fld>
            <a:endParaRPr lang="en-GB"/>
          </a:p>
        </p:txBody>
      </p:sp>
    </p:spTree>
    <p:extLst>
      <p:ext uri="{BB962C8B-B14F-4D97-AF65-F5344CB8AC3E}">
        <p14:creationId xmlns:p14="http://schemas.microsoft.com/office/powerpoint/2010/main" val="1363329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 the screen now is Kotter’s 8 step change model which is the model that will link through my recommendations when we get to that point.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Let’s now move onto the recommendations which have appeared through my research and key findings from the employee survey.</a:t>
            </a:r>
          </a:p>
          <a:p>
            <a:endParaRPr lang="en-GB" dirty="0"/>
          </a:p>
        </p:txBody>
      </p:sp>
      <p:sp>
        <p:nvSpPr>
          <p:cNvPr id="4" name="Slide Number Placeholder 3"/>
          <p:cNvSpPr>
            <a:spLocks noGrp="1"/>
          </p:cNvSpPr>
          <p:nvPr>
            <p:ph type="sldNum" sz="quarter" idx="5"/>
          </p:nvPr>
        </p:nvSpPr>
        <p:spPr/>
        <p:txBody>
          <a:bodyPr/>
          <a:lstStyle/>
          <a:p>
            <a:fld id="{AEC6572F-D4F1-47A9-9C2B-BBFF67D5D79D}" type="slidenum">
              <a:rPr lang="en-GB" smtClean="0"/>
              <a:t>5</a:t>
            </a:fld>
            <a:endParaRPr lang="en-GB"/>
          </a:p>
        </p:txBody>
      </p:sp>
    </p:spTree>
    <p:extLst>
      <p:ext uri="{BB962C8B-B14F-4D97-AF65-F5344CB8AC3E}">
        <p14:creationId xmlns:p14="http://schemas.microsoft.com/office/powerpoint/2010/main" val="2070529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Introducing a standardised framework will improve employee reintegration by reducing uncertainty and anxiety. Employees will have a clear understanding of what to expect and whom to approach for support, building trust in management. By linking feedback to managerial appraisals, Castell Howell encourages managers to maintain consistent practices across departments. Over time, embedding these frameworks into appraisal and reporting structures strengthens a culture of fairness, transparency, and staff wellbeing, fully embedding the change within organisational culture, which reflects the later stages of Kotter’s model: consolidating gains and anchoring change.</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EC6572F-D4F1-47A9-9C2B-BBFF67D5D79D}" type="slidenum">
              <a:rPr lang="en-GB" smtClean="0"/>
              <a:t>6</a:t>
            </a:fld>
            <a:endParaRPr lang="en-GB"/>
          </a:p>
        </p:txBody>
      </p:sp>
    </p:spTree>
    <p:extLst>
      <p:ext uri="{BB962C8B-B14F-4D97-AF65-F5344CB8AC3E}">
        <p14:creationId xmlns:p14="http://schemas.microsoft.com/office/powerpoint/2010/main" val="2582549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Recommendation 2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we look at the second recommendation, it is to ensure that within departments, there is consistent practice. </a:t>
            </a:r>
          </a:p>
          <a:p>
            <a:r>
              <a:rPr lang="en-GB" sz="1200" kern="1200" dirty="0">
                <a:solidFill>
                  <a:schemeClr val="tx1"/>
                </a:solidFill>
                <a:effectLst/>
                <a:latin typeface="+mn-lt"/>
                <a:ea typeface="+mn-ea"/>
                <a:cs typeface="+mn-cs"/>
              </a:rPr>
              <a:t>The organisation should provide opportunities within the RTW questionnaire for Directors to evaluate inconsistent departmental practices. </a:t>
            </a:r>
          </a:p>
          <a:p>
            <a:r>
              <a:rPr lang="en-GB" sz="1200" kern="1200" dirty="0">
                <a:solidFill>
                  <a:schemeClr val="tx1"/>
                </a:solidFill>
                <a:effectLst/>
                <a:latin typeface="+mn-lt"/>
                <a:ea typeface="+mn-ea"/>
                <a:cs typeface="+mn-cs"/>
              </a:rPr>
              <a:t>In turn, this will promote a conversation between directors and managers with the view of establishing challenges relating to individual or personal practice.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strategies will inform the design of support initiatives tailored to actual workforce needs. Given that 15–20 % of UK adults are neurodivergent (ACAS, 2023) but only 31% of autistic adults are in employment (ONS, 2021), there is a clear need for structural support to ensure inclusivity. </a:t>
            </a:r>
          </a:p>
        </p:txBody>
      </p:sp>
      <p:sp>
        <p:nvSpPr>
          <p:cNvPr id="4" name="Slide Number Placeholder 3"/>
          <p:cNvSpPr>
            <a:spLocks noGrp="1"/>
          </p:cNvSpPr>
          <p:nvPr>
            <p:ph type="sldNum" sz="quarter" idx="5"/>
          </p:nvPr>
        </p:nvSpPr>
        <p:spPr/>
        <p:txBody>
          <a:bodyPr/>
          <a:lstStyle/>
          <a:p>
            <a:fld id="{AEC6572F-D4F1-47A9-9C2B-BBFF67D5D79D}" type="slidenum">
              <a:rPr lang="en-GB" smtClean="0"/>
              <a:t>7</a:t>
            </a:fld>
            <a:endParaRPr lang="en-GB"/>
          </a:p>
        </p:txBody>
      </p:sp>
    </p:spTree>
    <p:extLst>
      <p:ext uri="{BB962C8B-B14F-4D97-AF65-F5344CB8AC3E}">
        <p14:creationId xmlns:p14="http://schemas.microsoft.com/office/powerpoint/2010/main" val="1869961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Recommendation 3</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3</a:t>
            </a:r>
            <a:r>
              <a:rPr lang="en-GB" sz="1200" kern="1200" baseline="30000" dirty="0">
                <a:solidFill>
                  <a:schemeClr val="tx1"/>
                </a:solidFill>
                <a:effectLst/>
                <a:latin typeface="+mn-lt"/>
                <a:ea typeface="+mn-ea"/>
                <a:cs typeface="+mn-cs"/>
              </a:rPr>
              <a:t>rd</a:t>
            </a:r>
            <a:r>
              <a:rPr lang="en-GB" sz="1200" kern="1200" dirty="0">
                <a:solidFill>
                  <a:schemeClr val="tx1"/>
                </a:solidFill>
                <a:effectLst/>
                <a:latin typeface="+mn-lt"/>
                <a:ea typeface="+mn-ea"/>
                <a:cs typeface="+mn-cs"/>
              </a:rPr>
              <a:t> recommendation is that we bring in a mandatory policy training through induction. Policy will provide the organisation outline and a clear understanding from what is expected and that the organisation is working to good practice and guidance. Mandatory induction training will reduce any misunderstanding which could occur around this and definitely result around fewer errors being made around this in the RTW process to staff and managers.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Mandatory induction training will reduce misunderstandings and ensure that all employees have a clear understanding of absence policy. This contributes to higher compliance, fewer errors in RTW processes, and greater confidence among staff and managers alike. By institutionalising policy knowledge from day one, Castell Howell can embed a culture of accountability and consistency, strengthen organisational commitment, and reduce variability in employee knowledge and practice, ensuring the change is sustainable over time.</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EC6572F-D4F1-47A9-9C2B-BBFF67D5D79D}" type="slidenum">
              <a:rPr lang="en-GB" smtClean="0"/>
              <a:t>8</a:t>
            </a:fld>
            <a:endParaRPr lang="en-GB"/>
          </a:p>
        </p:txBody>
      </p:sp>
    </p:spTree>
    <p:extLst>
      <p:ext uri="{BB962C8B-B14F-4D97-AF65-F5344CB8AC3E}">
        <p14:creationId xmlns:p14="http://schemas.microsoft.com/office/powerpoint/2010/main" val="20626216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Implementation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Castell Howell should establish a structured return-to-work (RTW) communication framework developed in collaboration with directors, human resources, and departmental managers. This framework will articulate managerial responsibilities, including specified timelines for check-ins, protocols for managing complex cases, and the integration of compliance into formal appraisal processes. </a:t>
            </a:r>
          </a:p>
          <a:p>
            <a:r>
              <a:rPr lang="en-GB" sz="1200" kern="1200" dirty="0">
                <a:solidFill>
                  <a:schemeClr val="tx1"/>
                </a:solidFill>
                <a:effectLst/>
                <a:latin typeface="+mn-lt"/>
                <a:ea typeface="+mn-ea"/>
                <a:cs typeface="+mn-cs"/>
              </a:rPr>
              <a:t>A half-day training programme will equip managers with practical guidance while emphasising the significance of consistency, transparency, and empathetic communication. The effectiveness of this framework should be evaluated annually through employee feedback surveys, enabling directors to recognise effective practice and address areas requiring improvement. Such an approach promotes accountability, facilitates continuous organisational learning, and aligns with Kotter’s principles of communicating the vision and securing early wins.</a:t>
            </a:r>
          </a:p>
          <a:p>
            <a:r>
              <a:rPr lang="en-GB" sz="1200" kern="1200" dirty="0">
                <a:solidFill>
                  <a:schemeClr val="tx1"/>
                </a:solidFill>
                <a:effectLst/>
                <a:latin typeface="+mn-lt"/>
                <a:ea typeface="+mn-ea"/>
                <a:cs typeface="+mn-cs"/>
              </a:rPr>
              <a:t>2. To implement this recommendation, Structured planning support, such as allocated timeslots for RTW tasks, should be introduced to assist managers in meeting procedural requirements. Additionally, one-day neurodiversity awareness training should be delivered to Directors, providing practical strategies to support neurodiverse colleagues and creating culture of understanding and inclusivity. Ongoing coaching or reasonable adjustments should also be offered, ensuring long-term support that aligns with individual needs.</a:t>
            </a:r>
          </a:p>
          <a:p>
            <a:r>
              <a:rPr lang="en-GB" sz="1200" kern="1200" dirty="0">
                <a:solidFill>
                  <a:schemeClr val="tx1"/>
                </a:solidFill>
                <a:effectLst/>
                <a:latin typeface="+mn-lt"/>
                <a:ea typeface="+mn-ea"/>
                <a:cs typeface="+mn-cs"/>
              </a:rPr>
              <a:t>3. Castell Howell should develop an online induction module focused on absence policy, which all new employees are required to complete. Managers will have access to completion records prior to conducting RTW procedures, ensuring that all decisions are evidence-based and aligned with organisational expectations. The module should be reviewed and updated annually to reflect any policy changes, with completion monitored and reported to HR and departmental directors and managers. This structured approach guarantees that all employees, regardless of department or role, have equitable access to essential knowledge, promoting  shared knowledge across the organisation.</a:t>
            </a:r>
          </a:p>
          <a:p>
            <a:endParaRPr lang="en-GB" dirty="0"/>
          </a:p>
        </p:txBody>
      </p:sp>
      <p:sp>
        <p:nvSpPr>
          <p:cNvPr id="4" name="Slide Number Placeholder 3"/>
          <p:cNvSpPr>
            <a:spLocks noGrp="1"/>
          </p:cNvSpPr>
          <p:nvPr>
            <p:ph type="sldNum" sz="quarter" idx="5"/>
          </p:nvPr>
        </p:nvSpPr>
        <p:spPr/>
        <p:txBody>
          <a:bodyPr/>
          <a:lstStyle/>
          <a:p>
            <a:fld id="{AEC6572F-D4F1-47A9-9C2B-BBFF67D5D79D}" type="slidenum">
              <a:rPr lang="en-GB" smtClean="0"/>
              <a:t>9</a:t>
            </a:fld>
            <a:endParaRPr lang="en-GB"/>
          </a:p>
        </p:txBody>
      </p:sp>
    </p:spTree>
    <p:extLst>
      <p:ext uri="{BB962C8B-B14F-4D97-AF65-F5344CB8AC3E}">
        <p14:creationId xmlns:p14="http://schemas.microsoft.com/office/powerpoint/2010/main" val="2609496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12806B-E732-B33B-A4F2-D270B21BE9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BD8F4D-5834-0D2A-A940-71132C65A5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E73820-7857-F81A-ABB7-0A2FF3504F19}"/>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Think about the alternative for these costs – maybe free events like Eventbrite. </a:t>
            </a:r>
          </a:p>
          <a:p>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Costings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Lastly we look at the costings for the organisation, which have been broken down from each recommendation, there are the actions what resource the organisation would need to lean on to implement these in.  </a:t>
            </a:r>
          </a:p>
          <a:p>
            <a:r>
              <a:rPr lang="en-GB" sz="1200" kern="1200" dirty="0">
                <a:solidFill>
                  <a:schemeClr val="tx1"/>
                </a:solidFill>
                <a:effectLst/>
                <a:latin typeface="+mn-lt"/>
                <a:ea typeface="+mn-ea"/>
                <a:cs typeface="+mn-cs"/>
              </a:rPr>
              <a:t>These are estimated costs and the reason why I refer to estimate costs is that as a family run business, there may be a push back on the cost to implement these changed, other alternative costings and ways to bring these implementations in.</a:t>
            </a:r>
          </a:p>
          <a:p>
            <a:endParaRPr lang="en-US"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13749A7-C135-0CA1-6B67-03355D39EAB7}"/>
              </a:ext>
            </a:extLst>
          </p:cNvPr>
          <p:cNvSpPr>
            <a:spLocks noGrp="1"/>
          </p:cNvSpPr>
          <p:nvPr>
            <p:ph type="sldNum" sz="quarter" idx="5"/>
          </p:nvPr>
        </p:nvSpPr>
        <p:spPr/>
        <p:txBody>
          <a:bodyPr/>
          <a:lstStyle/>
          <a:p>
            <a:fld id="{AEC6572F-D4F1-47A9-9C2B-BBFF67D5D79D}" type="slidenum">
              <a:rPr lang="en-GB" smtClean="0"/>
              <a:t>10</a:t>
            </a:fld>
            <a:endParaRPr lang="en-GB"/>
          </a:p>
        </p:txBody>
      </p:sp>
    </p:spTree>
    <p:extLst>
      <p:ext uri="{BB962C8B-B14F-4D97-AF65-F5344CB8AC3E}">
        <p14:creationId xmlns:p14="http://schemas.microsoft.com/office/powerpoint/2010/main" val="12405295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C6572F-D4F1-47A9-9C2B-BBFF67D5D79D}" type="slidenum">
              <a:rPr lang="en-GB" smtClean="0"/>
              <a:t>11</a:t>
            </a:fld>
            <a:endParaRPr lang="en-GB"/>
          </a:p>
        </p:txBody>
      </p:sp>
    </p:spTree>
    <p:extLst>
      <p:ext uri="{BB962C8B-B14F-4D97-AF65-F5344CB8AC3E}">
        <p14:creationId xmlns:p14="http://schemas.microsoft.com/office/powerpoint/2010/main" val="1000630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1865D-DB49-7C3B-6FEC-FA9567481DE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2B62A2-8F0C-DB4E-441F-2938B0CA64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B9336F-80BC-3E1A-E91D-7A28500C74DE}"/>
              </a:ext>
            </a:extLst>
          </p:cNvPr>
          <p:cNvSpPr>
            <a:spLocks noGrp="1"/>
          </p:cNvSpPr>
          <p:nvPr>
            <p:ph type="dt" sz="half" idx="10"/>
          </p:nvPr>
        </p:nvSpPr>
        <p:spPr/>
        <p:txBody>
          <a:bodyPr/>
          <a:lstStyle/>
          <a:p>
            <a:fld id="{A069B809-BB8A-44B9-83A1-ED8302BD72DE}" type="datetimeFigureOut">
              <a:rPr lang="en-GB" smtClean="0"/>
              <a:t>29/09/2025</a:t>
            </a:fld>
            <a:endParaRPr lang="en-GB"/>
          </a:p>
        </p:txBody>
      </p:sp>
      <p:sp>
        <p:nvSpPr>
          <p:cNvPr id="5" name="Footer Placeholder 4">
            <a:extLst>
              <a:ext uri="{FF2B5EF4-FFF2-40B4-BE49-F238E27FC236}">
                <a16:creationId xmlns:a16="http://schemas.microsoft.com/office/drawing/2014/main" id="{A2190F7D-093A-52EF-A7B0-6AF6683AA3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476DCB-DB10-DCC5-2C26-EF8E664AF869}"/>
              </a:ext>
            </a:extLst>
          </p:cNvPr>
          <p:cNvSpPr>
            <a:spLocks noGrp="1"/>
          </p:cNvSpPr>
          <p:nvPr>
            <p:ph type="sldNum" sz="quarter" idx="12"/>
          </p:nvPr>
        </p:nvSpPr>
        <p:spPr/>
        <p:txBody>
          <a:bodyPr/>
          <a:lstStyle/>
          <a:p>
            <a:fld id="{215A216B-6EB3-4DA3-8073-E07A689A31D2}" type="slidenum">
              <a:rPr lang="en-GB" smtClean="0"/>
              <a:t>‹#›</a:t>
            </a:fld>
            <a:endParaRPr lang="en-GB"/>
          </a:p>
        </p:txBody>
      </p:sp>
    </p:spTree>
    <p:extLst>
      <p:ext uri="{BB962C8B-B14F-4D97-AF65-F5344CB8AC3E}">
        <p14:creationId xmlns:p14="http://schemas.microsoft.com/office/powerpoint/2010/main" val="2051484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6A5EF-261F-03C7-C235-FE18AA4FBF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F234B0-69B4-43D1-DEE9-99FAEEE14A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D610D7-B161-F937-BE22-64513CF7FFFF}"/>
              </a:ext>
            </a:extLst>
          </p:cNvPr>
          <p:cNvSpPr>
            <a:spLocks noGrp="1"/>
          </p:cNvSpPr>
          <p:nvPr>
            <p:ph type="dt" sz="half" idx="10"/>
          </p:nvPr>
        </p:nvSpPr>
        <p:spPr/>
        <p:txBody>
          <a:bodyPr/>
          <a:lstStyle/>
          <a:p>
            <a:fld id="{A069B809-BB8A-44B9-83A1-ED8302BD72DE}" type="datetimeFigureOut">
              <a:rPr lang="en-GB" smtClean="0"/>
              <a:t>29/09/2025</a:t>
            </a:fld>
            <a:endParaRPr lang="en-GB"/>
          </a:p>
        </p:txBody>
      </p:sp>
      <p:sp>
        <p:nvSpPr>
          <p:cNvPr id="5" name="Footer Placeholder 4">
            <a:extLst>
              <a:ext uri="{FF2B5EF4-FFF2-40B4-BE49-F238E27FC236}">
                <a16:creationId xmlns:a16="http://schemas.microsoft.com/office/drawing/2014/main" id="{CC085231-4AD6-DAEC-47AC-6D1C00C005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A04B8C-0C3B-93C9-A652-653546F6B9F5}"/>
              </a:ext>
            </a:extLst>
          </p:cNvPr>
          <p:cNvSpPr>
            <a:spLocks noGrp="1"/>
          </p:cNvSpPr>
          <p:nvPr>
            <p:ph type="sldNum" sz="quarter" idx="12"/>
          </p:nvPr>
        </p:nvSpPr>
        <p:spPr/>
        <p:txBody>
          <a:bodyPr/>
          <a:lstStyle/>
          <a:p>
            <a:fld id="{215A216B-6EB3-4DA3-8073-E07A689A31D2}" type="slidenum">
              <a:rPr lang="en-GB" smtClean="0"/>
              <a:t>‹#›</a:t>
            </a:fld>
            <a:endParaRPr lang="en-GB"/>
          </a:p>
        </p:txBody>
      </p:sp>
    </p:spTree>
    <p:extLst>
      <p:ext uri="{BB962C8B-B14F-4D97-AF65-F5344CB8AC3E}">
        <p14:creationId xmlns:p14="http://schemas.microsoft.com/office/powerpoint/2010/main" val="3508144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8A6E0-0048-0BCA-9AC5-18F8F3D28A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99181DB-91DF-BC8C-4115-BB8459DDDEF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1378C5-BC16-17AC-39ED-612919436993}"/>
              </a:ext>
            </a:extLst>
          </p:cNvPr>
          <p:cNvSpPr>
            <a:spLocks noGrp="1"/>
          </p:cNvSpPr>
          <p:nvPr>
            <p:ph type="dt" sz="half" idx="10"/>
          </p:nvPr>
        </p:nvSpPr>
        <p:spPr/>
        <p:txBody>
          <a:bodyPr/>
          <a:lstStyle/>
          <a:p>
            <a:fld id="{A069B809-BB8A-44B9-83A1-ED8302BD72DE}" type="datetimeFigureOut">
              <a:rPr lang="en-GB" smtClean="0"/>
              <a:t>29/09/2025</a:t>
            </a:fld>
            <a:endParaRPr lang="en-GB"/>
          </a:p>
        </p:txBody>
      </p:sp>
      <p:sp>
        <p:nvSpPr>
          <p:cNvPr id="5" name="Footer Placeholder 4">
            <a:extLst>
              <a:ext uri="{FF2B5EF4-FFF2-40B4-BE49-F238E27FC236}">
                <a16:creationId xmlns:a16="http://schemas.microsoft.com/office/drawing/2014/main" id="{5183FC94-1ABF-C009-792E-21E1A9165E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04BB04-1B02-13F4-9CD8-00A4FF34BA5B}"/>
              </a:ext>
            </a:extLst>
          </p:cNvPr>
          <p:cNvSpPr>
            <a:spLocks noGrp="1"/>
          </p:cNvSpPr>
          <p:nvPr>
            <p:ph type="sldNum" sz="quarter" idx="12"/>
          </p:nvPr>
        </p:nvSpPr>
        <p:spPr/>
        <p:txBody>
          <a:bodyPr/>
          <a:lstStyle/>
          <a:p>
            <a:fld id="{215A216B-6EB3-4DA3-8073-E07A689A31D2}" type="slidenum">
              <a:rPr lang="en-GB" smtClean="0"/>
              <a:t>‹#›</a:t>
            </a:fld>
            <a:endParaRPr lang="en-GB"/>
          </a:p>
        </p:txBody>
      </p:sp>
    </p:spTree>
    <p:extLst>
      <p:ext uri="{BB962C8B-B14F-4D97-AF65-F5344CB8AC3E}">
        <p14:creationId xmlns:p14="http://schemas.microsoft.com/office/powerpoint/2010/main" val="1044862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D42EB-899F-85DB-4411-26F089F1A5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1950C4-9A8A-AB41-6AEE-A375523485F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C360DE-BEEE-C9E0-73BC-02ACFB31C6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59003C-A7D9-9AAB-DD8D-F40F9C032D66}"/>
              </a:ext>
            </a:extLst>
          </p:cNvPr>
          <p:cNvSpPr>
            <a:spLocks noGrp="1"/>
          </p:cNvSpPr>
          <p:nvPr>
            <p:ph type="dt" sz="half" idx="10"/>
          </p:nvPr>
        </p:nvSpPr>
        <p:spPr/>
        <p:txBody>
          <a:bodyPr/>
          <a:lstStyle/>
          <a:p>
            <a:fld id="{A069B809-BB8A-44B9-83A1-ED8302BD72DE}" type="datetimeFigureOut">
              <a:rPr lang="en-GB" smtClean="0"/>
              <a:t>29/09/2025</a:t>
            </a:fld>
            <a:endParaRPr lang="en-GB"/>
          </a:p>
        </p:txBody>
      </p:sp>
      <p:sp>
        <p:nvSpPr>
          <p:cNvPr id="6" name="Footer Placeholder 5">
            <a:extLst>
              <a:ext uri="{FF2B5EF4-FFF2-40B4-BE49-F238E27FC236}">
                <a16:creationId xmlns:a16="http://schemas.microsoft.com/office/drawing/2014/main" id="{0955408E-C720-3AC9-58D6-A4636FA497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8FAF52-7828-0710-A848-E7BAEDEB6CFB}"/>
              </a:ext>
            </a:extLst>
          </p:cNvPr>
          <p:cNvSpPr>
            <a:spLocks noGrp="1"/>
          </p:cNvSpPr>
          <p:nvPr>
            <p:ph type="sldNum" sz="quarter" idx="12"/>
          </p:nvPr>
        </p:nvSpPr>
        <p:spPr/>
        <p:txBody>
          <a:bodyPr/>
          <a:lstStyle/>
          <a:p>
            <a:fld id="{215A216B-6EB3-4DA3-8073-E07A689A31D2}" type="slidenum">
              <a:rPr lang="en-GB" smtClean="0"/>
              <a:t>‹#›</a:t>
            </a:fld>
            <a:endParaRPr lang="en-GB"/>
          </a:p>
        </p:txBody>
      </p:sp>
    </p:spTree>
    <p:extLst>
      <p:ext uri="{BB962C8B-B14F-4D97-AF65-F5344CB8AC3E}">
        <p14:creationId xmlns:p14="http://schemas.microsoft.com/office/powerpoint/2010/main" val="1795086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81C0E-7A1E-5CAD-D2D6-79474D58D80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4574A9-1FE6-E3BD-5DEC-58E0F0E2FB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6655880-7D62-05A4-063F-6FE3178D044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80F632-FAF7-9290-6312-4E3348DE50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665EF8-3248-2E8E-DF65-F9899712E9E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89892E7-5A58-F706-5E5A-6A4E43B1B789}"/>
              </a:ext>
            </a:extLst>
          </p:cNvPr>
          <p:cNvSpPr>
            <a:spLocks noGrp="1"/>
          </p:cNvSpPr>
          <p:nvPr>
            <p:ph type="dt" sz="half" idx="10"/>
          </p:nvPr>
        </p:nvSpPr>
        <p:spPr/>
        <p:txBody>
          <a:bodyPr/>
          <a:lstStyle/>
          <a:p>
            <a:fld id="{A069B809-BB8A-44B9-83A1-ED8302BD72DE}" type="datetimeFigureOut">
              <a:rPr lang="en-GB" smtClean="0"/>
              <a:t>29/09/2025</a:t>
            </a:fld>
            <a:endParaRPr lang="en-GB"/>
          </a:p>
        </p:txBody>
      </p:sp>
      <p:sp>
        <p:nvSpPr>
          <p:cNvPr id="8" name="Footer Placeholder 7">
            <a:extLst>
              <a:ext uri="{FF2B5EF4-FFF2-40B4-BE49-F238E27FC236}">
                <a16:creationId xmlns:a16="http://schemas.microsoft.com/office/drawing/2014/main" id="{8483D8FE-8125-E76C-558A-4B2BED79FA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BC3945A-D33B-8197-6E7F-737CFCBD0DF1}"/>
              </a:ext>
            </a:extLst>
          </p:cNvPr>
          <p:cNvSpPr>
            <a:spLocks noGrp="1"/>
          </p:cNvSpPr>
          <p:nvPr>
            <p:ph type="sldNum" sz="quarter" idx="12"/>
          </p:nvPr>
        </p:nvSpPr>
        <p:spPr/>
        <p:txBody>
          <a:bodyPr/>
          <a:lstStyle/>
          <a:p>
            <a:fld id="{215A216B-6EB3-4DA3-8073-E07A689A31D2}" type="slidenum">
              <a:rPr lang="en-GB" smtClean="0"/>
              <a:t>‹#›</a:t>
            </a:fld>
            <a:endParaRPr lang="en-GB"/>
          </a:p>
        </p:txBody>
      </p:sp>
    </p:spTree>
    <p:extLst>
      <p:ext uri="{BB962C8B-B14F-4D97-AF65-F5344CB8AC3E}">
        <p14:creationId xmlns:p14="http://schemas.microsoft.com/office/powerpoint/2010/main" val="304936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93DAA-6CAB-E4FF-38DD-40B69F1827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1991137-F682-2C2F-2BF0-F8B5050227A8}"/>
              </a:ext>
            </a:extLst>
          </p:cNvPr>
          <p:cNvSpPr>
            <a:spLocks noGrp="1"/>
          </p:cNvSpPr>
          <p:nvPr>
            <p:ph type="dt" sz="half" idx="10"/>
          </p:nvPr>
        </p:nvSpPr>
        <p:spPr/>
        <p:txBody>
          <a:bodyPr/>
          <a:lstStyle/>
          <a:p>
            <a:fld id="{A069B809-BB8A-44B9-83A1-ED8302BD72DE}" type="datetimeFigureOut">
              <a:rPr lang="en-GB" smtClean="0"/>
              <a:t>29/09/2025</a:t>
            </a:fld>
            <a:endParaRPr lang="en-GB"/>
          </a:p>
        </p:txBody>
      </p:sp>
      <p:sp>
        <p:nvSpPr>
          <p:cNvPr id="4" name="Footer Placeholder 3">
            <a:extLst>
              <a:ext uri="{FF2B5EF4-FFF2-40B4-BE49-F238E27FC236}">
                <a16:creationId xmlns:a16="http://schemas.microsoft.com/office/drawing/2014/main" id="{93A419F3-7D05-5426-311C-1078B94D5C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057C2D0-9F2C-2986-7CDA-4E55D0CFC50B}"/>
              </a:ext>
            </a:extLst>
          </p:cNvPr>
          <p:cNvSpPr>
            <a:spLocks noGrp="1"/>
          </p:cNvSpPr>
          <p:nvPr>
            <p:ph type="sldNum" sz="quarter" idx="12"/>
          </p:nvPr>
        </p:nvSpPr>
        <p:spPr/>
        <p:txBody>
          <a:bodyPr/>
          <a:lstStyle/>
          <a:p>
            <a:fld id="{215A216B-6EB3-4DA3-8073-E07A689A31D2}" type="slidenum">
              <a:rPr lang="en-GB" smtClean="0"/>
              <a:t>‹#›</a:t>
            </a:fld>
            <a:endParaRPr lang="en-GB"/>
          </a:p>
        </p:txBody>
      </p:sp>
    </p:spTree>
    <p:extLst>
      <p:ext uri="{BB962C8B-B14F-4D97-AF65-F5344CB8AC3E}">
        <p14:creationId xmlns:p14="http://schemas.microsoft.com/office/powerpoint/2010/main" val="2503781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D41636-F2D9-2544-2379-3E386A47410E}"/>
              </a:ext>
            </a:extLst>
          </p:cNvPr>
          <p:cNvSpPr>
            <a:spLocks noGrp="1"/>
          </p:cNvSpPr>
          <p:nvPr>
            <p:ph type="dt" sz="half" idx="10"/>
          </p:nvPr>
        </p:nvSpPr>
        <p:spPr/>
        <p:txBody>
          <a:bodyPr/>
          <a:lstStyle/>
          <a:p>
            <a:fld id="{A069B809-BB8A-44B9-83A1-ED8302BD72DE}" type="datetimeFigureOut">
              <a:rPr lang="en-GB" smtClean="0"/>
              <a:t>29/09/2025</a:t>
            </a:fld>
            <a:endParaRPr lang="en-GB"/>
          </a:p>
        </p:txBody>
      </p:sp>
      <p:sp>
        <p:nvSpPr>
          <p:cNvPr id="3" name="Footer Placeholder 2">
            <a:extLst>
              <a:ext uri="{FF2B5EF4-FFF2-40B4-BE49-F238E27FC236}">
                <a16:creationId xmlns:a16="http://schemas.microsoft.com/office/drawing/2014/main" id="{11392F16-AD65-EEF1-D64F-10B6C2D552A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56A98E-FF2A-68D4-E378-14DB0D765474}"/>
              </a:ext>
            </a:extLst>
          </p:cNvPr>
          <p:cNvSpPr>
            <a:spLocks noGrp="1"/>
          </p:cNvSpPr>
          <p:nvPr>
            <p:ph type="sldNum" sz="quarter" idx="12"/>
          </p:nvPr>
        </p:nvSpPr>
        <p:spPr/>
        <p:txBody>
          <a:bodyPr/>
          <a:lstStyle/>
          <a:p>
            <a:fld id="{215A216B-6EB3-4DA3-8073-E07A689A31D2}" type="slidenum">
              <a:rPr lang="en-GB" smtClean="0"/>
              <a:t>‹#›</a:t>
            </a:fld>
            <a:endParaRPr lang="en-GB"/>
          </a:p>
        </p:txBody>
      </p:sp>
    </p:spTree>
    <p:extLst>
      <p:ext uri="{BB962C8B-B14F-4D97-AF65-F5344CB8AC3E}">
        <p14:creationId xmlns:p14="http://schemas.microsoft.com/office/powerpoint/2010/main" val="3811296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BDA50-F505-0667-73C7-191A7827A7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A70A12F-F7BE-67F7-565B-1B3742DD41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6FBA4A3-291B-6176-894B-5985AA66BC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EF3DCA-DC04-0C80-2CCA-4C02760F0FA2}"/>
              </a:ext>
            </a:extLst>
          </p:cNvPr>
          <p:cNvSpPr>
            <a:spLocks noGrp="1"/>
          </p:cNvSpPr>
          <p:nvPr>
            <p:ph type="dt" sz="half" idx="10"/>
          </p:nvPr>
        </p:nvSpPr>
        <p:spPr/>
        <p:txBody>
          <a:bodyPr/>
          <a:lstStyle/>
          <a:p>
            <a:fld id="{A069B809-BB8A-44B9-83A1-ED8302BD72DE}" type="datetimeFigureOut">
              <a:rPr lang="en-GB" smtClean="0"/>
              <a:t>29/09/2025</a:t>
            </a:fld>
            <a:endParaRPr lang="en-GB"/>
          </a:p>
        </p:txBody>
      </p:sp>
      <p:sp>
        <p:nvSpPr>
          <p:cNvPr id="6" name="Footer Placeholder 5">
            <a:extLst>
              <a:ext uri="{FF2B5EF4-FFF2-40B4-BE49-F238E27FC236}">
                <a16:creationId xmlns:a16="http://schemas.microsoft.com/office/drawing/2014/main" id="{1E90316B-5DD5-6250-D50D-76E46D072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1FFB31-AC23-125D-0548-0F0859D659B0}"/>
              </a:ext>
            </a:extLst>
          </p:cNvPr>
          <p:cNvSpPr>
            <a:spLocks noGrp="1"/>
          </p:cNvSpPr>
          <p:nvPr>
            <p:ph type="sldNum" sz="quarter" idx="12"/>
          </p:nvPr>
        </p:nvSpPr>
        <p:spPr/>
        <p:txBody>
          <a:bodyPr/>
          <a:lstStyle/>
          <a:p>
            <a:fld id="{215A216B-6EB3-4DA3-8073-E07A689A31D2}" type="slidenum">
              <a:rPr lang="en-GB" smtClean="0"/>
              <a:t>‹#›</a:t>
            </a:fld>
            <a:endParaRPr lang="en-GB"/>
          </a:p>
        </p:txBody>
      </p:sp>
    </p:spTree>
    <p:extLst>
      <p:ext uri="{BB962C8B-B14F-4D97-AF65-F5344CB8AC3E}">
        <p14:creationId xmlns:p14="http://schemas.microsoft.com/office/powerpoint/2010/main" val="3474082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7A8B9-2182-5BDC-7326-28BC662699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C953CFE-1B76-06AF-60E4-25E548DE56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3DAC0C-2C64-B2DC-C13E-0E350607CF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80E6E0-09FB-D6CC-B483-5947979E11C5}"/>
              </a:ext>
            </a:extLst>
          </p:cNvPr>
          <p:cNvSpPr>
            <a:spLocks noGrp="1"/>
          </p:cNvSpPr>
          <p:nvPr>
            <p:ph type="dt" sz="half" idx="10"/>
          </p:nvPr>
        </p:nvSpPr>
        <p:spPr/>
        <p:txBody>
          <a:bodyPr/>
          <a:lstStyle/>
          <a:p>
            <a:fld id="{A069B809-BB8A-44B9-83A1-ED8302BD72DE}" type="datetimeFigureOut">
              <a:rPr lang="en-GB" smtClean="0"/>
              <a:t>29/09/2025</a:t>
            </a:fld>
            <a:endParaRPr lang="en-GB"/>
          </a:p>
        </p:txBody>
      </p:sp>
      <p:sp>
        <p:nvSpPr>
          <p:cNvPr id="6" name="Footer Placeholder 5">
            <a:extLst>
              <a:ext uri="{FF2B5EF4-FFF2-40B4-BE49-F238E27FC236}">
                <a16:creationId xmlns:a16="http://schemas.microsoft.com/office/drawing/2014/main" id="{E5F9576F-BAD9-B5D8-5D4B-E287DCA15D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C2900B-C57E-6DC1-9BB7-37CEFA3AF585}"/>
              </a:ext>
            </a:extLst>
          </p:cNvPr>
          <p:cNvSpPr>
            <a:spLocks noGrp="1"/>
          </p:cNvSpPr>
          <p:nvPr>
            <p:ph type="sldNum" sz="quarter" idx="12"/>
          </p:nvPr>
        </p:nvSpPr>
        <p:spPr/>
        <p:txBody>
          <a:bodyPr/>
          <a:lstStyle/>
          <a:p>
            <a:fld id="{215A216B-6EB3-4DA3-8073-E07A689A31D2}" type="slidenum">
              <a:rPr lang="en-GB" smtClean="0"/>
              <a:t>‹#›</a:t>
            </a:fld>
            <a:endParaRPr lang="en-GB"/>
          </a:p>
        </p:txBody>
      </p:sp>
    </p:spTree>
    <p:extLst>
      <p:ext uri="{BB962C8B-B14F-4D97-AF65-F5344CB8AC3E}">
        <p14:creationId xmlns:p14="http://schemas.microsoft.com/office/powerpoint/2010/main" val="1726977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1C1A8-2A14-D493-7298-4125A26049A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AF2FBE-9164-9CB3-AEBF-EC104506059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7420AF-993D-0BD9-C661-CD4993292F98}"/>
              </a:ext>
            </a:extLst>
          </p:cNvPr>
          <p:cNvSpPr>
            <a:spLocks noGrp="1"/>
          </p:cNvSpPr>
          <p:nvPr>
            <p:ph type="dt" sz="half" idx="10"/>
          </p:nvPr>
        </p:nvSpPr>
        <p:spPr/>
        <p:txBody>
          <a:bodyPr/>
          <a:lstStyle/>
          <a:p>
            <a:fld id="{A069B809-BB8A-44B9-83A1-ED8302BD72DE}" type="datetimeFigureOut">
              <a:rPr lang="en-GB" smtClean="0"/>
              <a:t>29/09/2025</a:t>
            </a:fld>
            <a:endParaRPr lang="en-GB"/>
          </a:p>
        </p:txBody>
      </p:sp>
      <p:sp>
        <p:nvSpPr>
          <p:cNvPr id="5" name="Footer Placeholder 4">
            <a:extLst>
              <a:ext uri="{FF2B5EF4-FFF2-40B4-BE49-F238E27FC236}">
                <a16:creationId xmlns:a16="http://schemas.microsoft.com/office/drawing/2014/main" id="{15D32CE3-4D68-C16F-22E0-5FDB0C98AA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5BFD1F-919F-0EC0-CA9A-D7559C1751FB}"/>
              </a:ext>
            </a:extLst>
          </p:cNvPr>
          <p:cNvSpPr>
            <a:spLocks noGrp="1"/>
          </p:cNvSpPr>
          <p:nvPr>
            <p:ph type="sldNum" sz="quarter" idx="12"/>
          </p:nvPr>
        </p:nvSpPr>
        <p:spPr/>
        <p:txBody>
          <a:bodyPr/>
          <a:lstStyle/>
          <a:p>
            <a:fld id="{215A216B-6EB3-4DA3-8073-E07A689A31D2}" type="slidenum">
              <a:rPr lang="en-GB" smtClean="0"/>
              <a:t>‹#›</a:t>
            </a:fld>
            <a:endParaRPr lang="en-GB"/>
          </a:p>
        </p:txBody>
      </p:sp>
    </p:spTree>
    <p:extLst>
      <p:ext uri="{BB962C8B-B14F-4D97-AF65-F5344CB8AC3E}">
        <p14:creationId xmlns:p14="http://schemas.microsoft.com/office/powerpoint/2010/main" val="1347209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BE1D24-3126-E35D-2CD2-9D25C5CF7E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DEE1C4-171F-5029-91A3-5BD7502A3E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FF0C2D-5A7D-A99B-EAEA-924FB3B74711}"/>
              </a:ext>
            </a:extLst>
          </p:cNvPr>
          <p:cNvSpPr>
            <a:spLocks noGrp="1"/>
          </p:cNvSpPr>
          <p:nvPr>
            <p:ph type="dt" sz="half" idx="10"/>
          </p:nvPr>
        </p:nvSpPr>
        <p:spPr/>
        <p:txBody>
          <a:bodyPr/>
          <a:lstStyle/>
          <a:p>
            <a:fld id="{A069B809-BB8A-44B9-83A1-ED8302BD72DE}" type="datetimeFigureOut">
              <a:rPr lang="en-GB" smtClean="0"/>
              <a:t>29/09/2025</a:t>
            </a:fld>
            <a:endParaRPr lang="en-GB"/>
          </a:p>
        </p:txBody>
      </p:sp>
      <p:sp>
        <p:nvSpPr>
          <p:cNvPr id="5" name="Footer Placeholder 4">
            <a:extLst>
              <a:ext uri="{FF2B5EF4-FFF2-40B4-BE49-F238E27FC236}">
                <a16:creationId xmlns:a16="http://schemas.microsoft.com/office/drawing/2014/main" id="{FA4882DC-98A2-329B-08B3-70B7D41034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8F3CF-DEF4-2FDD-FEB6-122CCC7BC618}"/>
              </a:ext>
            </a:extLst>
          </p:cNvPr>
          <p:cNvSpPr>
            <a:spLocks noGrp="1"/>
          </p:cNvSpPr>
          <p:nvPr>
            <p:ph type="sldNum" sz="quarter" idx="12"/>
          </p:nvPr>
        </p:nvSpPr>
        <p:spPr/>
        <p:txBody>
          <a:bodyPr/>
          <a:lstStyle/>
          <a:p>
            <a:fld id="{215A216B-6EB3-4DA3-8073-E07A689A31D2}" type="slidenum">
              <a:rPr lang="en-GB" smtClean="0"/>
              <a:t>‹#›</a:t>
            </a:fld>
            <a:endParaRPr lang="en-GB"/>
          </a:p>
        </p:txBody>
      </p:sp>
    </p:spTree>
    <p:extLst>
      <p:ext uri="{BB962C8B-B14F-4D97-AF65-F5344CB8AC3E}">
        <p14:creationId xmlns:p14="http://schemas.microsoft.com/office/powerpoint/2010/main" val="2533813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8E3546-8FF7-9396-7CC8-F543C734B1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842A19-A9EF-D57E-774F-06F226B8B5B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EE86B2-22FA-0E69-B72D-1EB79D4EA5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069B809-BB8A-44B9-83A1-ED8302BD72DE}" type="datetimeFigureOut">
              <a:rPr lang="en-GB" smtClean="0"/>
              <a:t>29/09/2025</a:t>
            </a:fld>
            <a:endParaRPr lang="en-GB"/>
          </a:p>
        </p:txBody>
      </p:sp>
      <p:sp>
        <p:nvSpPr>
          <p:cNvPr id="5" name="Footer Placeholder 4">
            <a:extLst>
              <a:ext uri="{FF2B5EF4-FFF2-40B4-BE49-F238E27FC236}">
                <a16:creationId xmlns:a16="http://schemas.microsoft.com/office/drawing/2014/main" id="{B30D4674-4E29-16B5-2BEA-4F6015C493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AA4AB45-14A8-DF31-5234-8981437C41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15A216B-6EB3-4DA3-8073-E07A689A31D2}" type="slidenum">
              <a:rPr lang="en-GB" smtClean="0"/>
              <a:t>‹#›</a:t>
            </a:fld>
            <a:endParaRPr lang="en-GB"/>
          </a:p>
        </p:txBody>
      </p:sp>
    </p:spTree>
    <p:extLst>
      <p:ext uri="{BB962C8B-B14F-4D97-AF65-F5344CB8AC3E}">
        <p14:creationId xmlns:p14="http://schemas.microsoft.com/office/powerpoint/2010/main" val="12635360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0.sv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0.svg"/></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0.svg"/></Relationships>
</file>

<file path=ppt/slides/_rels/slide9.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38.svg"/></Relationships>
</file>

<file path=ppt/slides/_rels/slide1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40.svg"/></Relationships>
</file>

<file path=ppt/slides/_rels/slide11.xml.rels><?xml version="1.0" encoding="UTF-8" standalone="yes"?>
<Relationships xmlns="http://schemas.openxmlformats.org/package/2006/relationships"><Relationship Id="rId8" Type="http://schemas.openxmlformats.org/officeDocument/2006/relationships/hyperlink" Target="https://www.realizecanada.org/wp-content/uploads/Recommendations-for-RtW-doc-final.pdf" TargetMode="External"/><Relationship Id="rId3" Type="http://schemas.openxmlformats.org/officeDocument/2006/relationships/hyperlink" Target="https://www.acas.org.uk/reasonable-adjustments/adjustments-for-neurodiversity" TargetMode="External"/><Relationship Id="rId7" Type="http://schemas.openxmlformats.org/officeDocument/2006/relationships/hyperlink" Target="https://pure-oai.bham.ac.uk/ws/portalfiles/portal/179144389/good_work_index_survey_report_2022_tcm18_109896.pdf" TargetMode="External"/><Relationship Id="rId12" Type="http://schemas.openxmlformats.org/officeDocument/2006/relationships/hyperlink" Target="https://www.ons.gov.uk/peoplepopulationandcommunity/healthandsocialcare/disability/articles/outcomesfordisabledpeopleintheuk/2021"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autistica.org.uk/downloads/files/PBE-improve-autistic-employment-report-Autistica.pdf" TargetMode="External"/><Relationship Id="rId11" Type="http://schemas.openxmlformats.org/officeDocument/2006/relationships/hyperlink" Target="https://www.ons.gov.uk/" TargetMode="External"/><Relationship Id="rId5" Type="http://schemas.openxmlformats.org/officeDocument/2006/relationships/hyperlink" Target="https://irglobal.com/article/acas-guidance-on-neurodiversity-at-work/" TargetMode="External"/><Relationship Id="rId10" Type="http://schemas.openxmlformats.org/officeDocument/2006/relationships/hyperlink" Target="https://www.equalityhumanrights.com/en/publication-download/employment-and-disabled-people-facts" TargetMode="External"/><Relationship Id="rId4" Type="http://schemas.openxmlformats.org/officeDocument/2006/relationships/hyperlink" Target="https://www.acas.org.uk/neurodiversity-at-work" TargetMode="External"/><Relationship Id="rId9" Type="http://schemas.openxmlformats.org/officeDocument/2006/relationships/hyperlink" Target="https://www.peoplemanagement.co.uk/article/1742063/obtaining-customer-feedback-hr"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2.xml"/><Relationship Id="rId5" Type="http://schemas.openxmlformats.org/officeDocument/2006/relationships/image" Target="../media/image44.svg"/><Relationship Id="rId4" Type="http://schemas.openxmlformats.org/officeDocument/2006/relationships/image" Target="../media/image4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0C900F3E-FAA0-612F-651D-EA8752D362E2}"/>
              </a:ext>
            </a:extLst>
          </p:cNvPr>
          <p:cNvSpPr>
            <a:spLocks noGrp="1"/>
          </p:cNvSpPr>
          <p:nvPr>
            <p:ph type="ctrTitle"/>
          </p:nvPr>
        </p:nvSpPr>
        <p:spPr>
          <a:xfrm>
            <a:off x="2910148" y="2079926"/>
            <a:ext cx="6545036" cy="1760141"/>
          </a:xfrm>
        </p:spPr>
        <p:txBody>
          <a:bodyPr anchor="b">
            <a:normAutofit/>
          </a:bodyPr>
          <a:lstStyle/>
          <a:p>
            <a:r>
              <a:rPr lang="en-US" sz="3600" dirty="0">
                <a:solidFill>
                  <a:schemeClr val="tx2"/>
                </a:solidFill>
              </a:rPr>
              <a:t>R</a:t>
            </a:r>
            <a:r>
              <a:rPr lang="en-GB" sz="3600" dirty="0" err="1">
                <a:solidFill>
                  <a:schemeClr val="tx2"/>
                </a:solidFill>
              </a:rPr>
              <a:t>ecommendations</a:t>
            </a:r>
            <a:r>
              <a:rPr lang="en-GB" sz="3600" dirty="0">
                <a:solidFill>
                  <a:schemeClr val="tx2"/>
                </a:solidFill>
              </a:rPr>
              <a:t> to enhance the return-to-work process at </a:t>
            </a:r>
            <a:br>
              <a:rPr lang="en-GB" sz="3600" dirty="0">
                <a:solidFill>
                  <a:schemeClr val="tx2"/>
                </a:solidFill>
              </a:rPr>
            </a:br>
            <a:r>
              <a:rPr lang="en-GB" sz="3600" dirty="0">
                <a:solidFill>
                  <a:schemeClr val="tx2"/>
                </a:solidFill>
              </a:rPr>
              <a:t>Castell Howell Foods</a:t>
            </a:r>
          </a:p>
        </p:txBody>
      </p:sp>
      <p:sp>
        <p:nvSpPr>
          <p:cNvPr id="3" name="Subtitle 2">
            <a:extLst>
              <a:ext uri="{FF2B5EF4-FFF2-40B4-BE49-F238E27FC236}">
                <a16:creationId xmlns:a16="http://schemas.microsoft.com/office/drawing/2014/main" id="{74FECE2F-3122-9DC5-FF18-9F5E32B75580}"/>
              </a:ext>
            </a:extLst>
          </p:cNvPr>
          <p:cNvSpPr>
            <a:spLocks noGrp="1"/>
          </p:cNvSpPr>
          <p:nvPr>
            <p:ph type="subTitle" idx="1"/>
          </p:nvPr>
        </p:nvSpPr>
        <p:spPr>
          <a:xfrm>
            <a:off x="3884511" y="4778074"/>
            <a:ext cx="4249397" cy="508197"/>
          </a:xfrm>
        </p:spPr>
        <p:txBody>
          <a:bodyPr>
            <a:noAutofit/>
          </a:bodyPr>
          <a:lstStyle/>
          <a:p>
            <a:r>
              <a:rPr lang="en-GB" dirty="0">
                <a:solidFill>
                  <a:schemeClr val="tx2"/>
                </a:solidFill>
              </a:rPr>
              <a:t>Presented by Alys Owens </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34EA4D1A-705E-D331-89D7-CAAFF0681253}"/>
              </a:ext>
            </a:extLst>
          </p:cNvPr>
          <p:cNvPicPr>
            <a:picLocks noChangeAspect="1"/>
          </p:cNvPicPr>
          <p:nvPr/>
        </p:nvPicPr>
        <p:blipFill>
          <a:blip r:embed="rId3"/>
          <a:srcRect l="1115" t="9284" r="-1115" b="-6172"/>
          <a:stretch>
            <a:fillRect/>
          </a:stretch>
        </p:blipFill>
        <p:spPr>
          <a:xfrm>
            <a:off x="126172" y="5220586"/>
            <a:ext cx="1502584" cy="1524440"/>
          </a:xfrm>
          <a:prstGeom prst="rect">
            <a:avLst/>
          </a:prstGeom>
        </p:spPr>
      </p:pic>
      <p:pic>
        <p:nvPicPr>
          <p:cNvPr id="6" name="Picture 5">
            <a:extLst>
              <a:ext uri="{FF2B5EF4-FFF2-40B4-BE49-F238E27FC236}">
                <a16:creationId xmlns:a16="http://schemas.microsoft.com/office/drawing/2014/main" id="{8854B2DE-2081-CA43-488D-4C199303D578}"/>
              </a:ext>
            </a:extLst>
          </p:cNvPr>
          <p:cNvPicPr>
            <a:picLocks noChangeAspect="1"/>
          </p:cNvPicPr>
          <p:nvPr/>
        </p:nvPicPr>
        <p:blipFill>
          <a:blip r:embed="rId3"/>
          <a:srcRect l="1115" t="9284" r="-1115" b="-6172"/>
          <a:stretch>
            <a:fillRect/>
          </a:stretch>
        </p:blipFill>
        <p:spPr>
          <a:xfrm>
            <a:off x="10596884" y="87639"/>
            <a:ext cx="1502584" cy="1524440"/>
          </a:xfrm>
          <a:prstGeom prst="rect">
            <a:avLst/>
          </a:prstGeom>
        </p:spPr>
      </p:pic>
    </p:spTree>
    <p:extLst>
      <p:ext uri="{BB962C8B-B14F-4D97-AF65-F5344CB8AC3E}">
        <p14:creationId xmlns:p14="http://schemas.microsoft.com/office/powerpoint/2010/main" val="31912337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D2C0C5-A58B-2B7B-CECE-236ED6728A4D}"/>
              </a:ext>
            </a:extLst>
          </p:cNvPr>
          <p:cNvSpPr>
            <a:spLocks noGrp="1"/>
          </p:cNvSpPr>
          <p:nvPr>
            <p:ph type="title"/>
          </p:nvPr>
        </p:nvSpPr>
        <p:spPr>
          <a:xfrm>
            <a:off x="804672" y="802955"/>
            <a:ext cx="4977976" cy="1454051"/>
          </a:xfrm>
        </p:spPr>
        <p:txBody>
          <a:bodyPr>
            <a:normAutofit/>
          </a:bodyPr>
          <a:lstStyle/>
          <a:p>
            <a:pPr algn="ctr"/>
            <a:r>
              <a:rPr lang="en-GB" sz="3600" dirty="0">
                <a:solidFill>
                  <a:schemeClr val="tx2"/>
                </a:solidFill>
              </a:rPr>
              <a:t>Introduction</a:t>
            </a:r>
          </a:p>
        </p:txBody>
      </p:sp>
      <p:sp>
        <p:nvSpPr>
          <p:cNvPr id="3" name="Content Placeholder 2">
            <a:extLst>
              <a:ext uri="{FF2B5EF4-FFF2-40B4-BE49-F238E27FC236}">
                <a16:creationId xmlns:a16="http://schemas.microsoft.com/office/drawing/2014/main" id="{AD899BF4-848C-CE43-8AFB-033EB3939599}"/>
              </a:ext>
            </a:extLst>
          </p:cNvPr>
          <p:cNvSpPr>
            <a:spLocks noGrp="1"/>
          </p:cNvSpPr>
          <p:nvPr>
            <p:ph idx="1"/>
          </p:nvPr>
        </p:nvSpPr>
        <p:spPr>
          <a:xfrm>
            <a:off x="804672" y="2421683"/>
            <a:ext cx="4977578" cy="2533090"/>
          </a:xfrm>
        </p:spPr>
        <p:txBody>
          <a:bodyPr anchor="ctr">
            <a:normAutofit fontScale="85000" lnSpcReduction="20000"/>
          </a:bodyPr>
          <a:lstStyle/>
          <a:p>
            <a:r>
              <a:rPr lang="en-GB" sz="2400" dirty="0"/>
              <a:t>Effective RTW procedures are crucial for productivity &amp; employee wellbeing</a:t>
            </a:r>
          </a:p>
          <a:p>
            <a:r>
              <a:rPr lang="en-GB" sz="2400" dirty="0"/>
              <a:t>Aim: Enhance RTW processes through evidence-based recommendations</a:t>
            </a:r>
          </a:p>
          <a:p>
            <a:r>
              <a:rPr lang="en-GB" sz="2400" dirty="0"/>
              <a:t>Focus: Align initiatives with Kotter’s 8-Step Change Model</a:t>
            </a:r>
          </a:p>
          <a:p>
            <a:r>
              <a:rPr lang="en-GB" sz="2400" dirty="0"/>
              <a:t>Goals: Ensure accountability, consistency, and sustainable cultural change</a:t>
            </a:r>
          </a:p>
          <a:p>
            <a:pPr marL="0" indent="0">
              <a:buNone/>
            </a:pPr>
            <a:endParaRPr lang="en-GB" sz="24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Statistics">
            <a:extLst>
              <a:ext uri="{FF2B5EF4-FFF2-40B4-BE49-F238E27FC236}">
                <a16:creationId xmlns:a16="http://schemas.microsoft.com/office/drawing/2014/main" id="{E80BF1A4-446C-F7DA-2E10-96D7FFCBBD7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038414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B4ACE3-F0CD-DA8C-4A29-6AE3BC61393F}"/>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936235-4BB3-57F7-E2E0-9F9AE9A35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59769F6-597D-07EC-41F2-C62B2FC20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0856BC-6F64-58D5-7DDC-7D7C89B9766A}"/>
              </a:ext>
            </a:extLst>
          </p:cNvPr>
          <p:cNvSpPr>
            <a:spLocks noGrp="1"/>
          </p:cNvSpPr>
          <p:nvPr>
            <p:ph type="title"/>
          </p:nvPr>
        </p:nvSpPr>
        <p:spPr>
          <a:xfrm>
            <a:off x="873171" y="715754"/>
            <a:ext cx="4977976" cy="768392"/>
          </a:xfrm>
        </p:spPr>
        <p:txBody>
          <a:bodyPr>
            <a:normAutofit/>
          </a:bodyPr>
          <a:lstStyle/>
          <a:p>
            <a:pPr algn="ctr"/>
            <a:r>
              <a:rPr lang="en-US" sz="3600" dirty="0">
                <a:solidFill>
                  <a:schemeClr val="tx2"/>
                </a:solidFill>
              </a:rPr>
              <a:t>M</a:t>
            </a:r>
            <a:r>
              <a:rPr lang="en-GB" sz="3600" dirty="0" err="1">
                <a:solidFill>
                  <a:schemeClr val="tx2"/>
                </a:solidFill>
              </a:rPr>
              <a:t>ethodology</a:t>
            </a:r>
            <a:endParaRPr lang="en-GB" sz="3600" dirty="0">
              <a:solidFill>
                <a:schemeClr val="tx2"/>
              </a:solidFill>
            </a:endParaRPr>
          </a:p>
        </p:txBody>
      </p:sp>
      <p:grpSp>
        <p:nvGrpSpPr>
          <p:cNvPr id="14" name="Group 13">
            <a:extLst>
              <a:ext uri="{FF2B5EF4-FFF2-40B4-BE49-F238E27FC236}">
                <a16:creationId xmlns:a16="http://schemas.microsoft.com/office/drawing/2014/main" id="{4D96E9C6-2CD9-0D60-A8F4-018E260C37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8FC1575A-DACA-BC11-D567-B9CCA4BEF0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8F3A960-394A-DC72-0F28-D4F1C086C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23B8296-E50F-9F3A-1C5E-05409CD505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D63F9FE-6253-C6C0-884A-9373B5D870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ircles with arrows outline">
            <a:extLst>
              <a:ext uri="{FF2B5EF4-FFF2-40B4-BE49-F238E27FC236}">
                <a16:creationId xmlns:a16="http://schemas.microsoft.com/office/drawing/2014/main" id="{4DEDDBFB-C4A2-5B1A-0634-44C804C77C3C}"/>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8121726" y="1629089"/>
            <a:ext cx="3620021" cy="3620021"/>
          </a:xfrm>
          <a:prstGeom prst="rect">
            <a:avLst/>
          </a:prstGeom>
        </p:spPr>
      </p:pic>
      <p:graphicFrame>
        <p:nvGraphicFramePr>
          <p:cNvPr id="6" name="Table 5">
            <a:extLst>
              <a:ext uri="{FF2B5EF4-FFF2-40B4-BE49-F238E27FC236}">
                <a16:creationId xmlns:a16="http://schemas.microsoft.com/office/drawing/2014/main" id="{7853EBCB-69D3-1518-9084-A5930D8C5C23}"/>
              </a:ext>
            </a:extLst>
          </p:cNvPr>
          <p:cNvGraphicFramePr>
            <a:graphicFrameLocks noGrp="1"/>
          </p:cNvGraphicFramePr>
          <p:nvPr>
            <p:extLst>
              <p:ext uri="{D42A27DB-BD31-4B8C-83A1-F6EECF244321}">
                <p14:modId xmlns:p14="http://schemas.microsoft.com/office/powerpoint/2010/main" val="2797167894"/>
              </p:ext>
            </p:extLst>
          </p:nvPr>
        </p:nvGraphicFramePr>
        <p:xfrm>
          <a:off x="354420" y="1902904"/>
          <a:ext cx="6015477" cy="2039176"/>
        </p:xfrm>
        <a:graphic>
          <a:graphicData uri="http://schemas.openxmlformats.org/drawingml/2006/table">
            <a:tbl>
              <a:tblPr firstRow="1" firstCol="1" bandRow="1">
                <a:tableStyleId>{5C22544A-7EE6-4342-B048-85BDC9FD1C3A}</a:tableStyleId>
              </a:tblPr>
              <a:tblGrid>
                <a:gridCol w="276072">
                  <a:extLst>
                    <a:ext uri="{9D8B030D-6E8A-4147-A177-3AD203B41FA5}">
                      <a16:colId xmlns:a16="http://schemas.microsoft.com/office/drawing/2014/main" val="1650191926"/>
                    </a:ext>
                  </a:extLst>
                </a:gridCol>
                <a:gridCol w="1423954">
                  <a:extLst>
                    <a:ext uri="{9D8B030D-6E8A-4147-A177-3AD203B41FA5}">
                      <a16:colId xmlns:a16="http://schemas.microsoft.com/office/drawing/2014/main" val="218298818"/>
                    </a:ext>
                  </a:extLst>
                </a:gridCol>
                <a:gridCol w="4315451">
                  <a:extLst>
                    <a:ext uri="{9D8B030D-6E8A-4147-A177-3AD203B41FA5}">
                      <a16:colId xmlns:a16="http://schemas.microsoft.com/office/drawing/2014/main" val="3783224046"/>
                    </a:ext>
                  </a:extLst>
                </a:gridCol>
              </a:tblGrid>
              <a:tr h="419572">
                <a:tc>
                  <a:txBody>
                    <a:bodyPr/>
                    <a:lstStyle/>
                    <a:p>
                      <a:pPr>
                        <a:lnSpc>
                          <a:spcPct val="107000"/>
                        </a:lnSpc>
                        <a:spcAft>
                          <a:spcPts val="800"/>
                        </a:spcAft>
                        <a:buNone/>
                      </a:pPr>
                      <a:r>
                        <a:rPr lang="en-GB" sz="1100" kern="100" dirty="0">
                          <a:effectLst/>
                        </a:rPr>
                        <a:t>📚</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Philosophy</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dirty="0">
                          <a:effectLst/>
                        </a:rPr>
                        <a:t>Pragmatism – practical focus, flexible methods, actionable outcomes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792933847"/>
                  </a:ext>
                </a:extLst>
              </a:tr>
              <a:tr h="419572">
                <a:tc>
                  <a:txBody>
                    <a:bodyPr/>
                    <a:lstStyle/>
                    <a:p>
                      <a:pPr>
                        <a:lnSpc>
                          <a:spcPct val="107000"/>
                        </a:lnSpc>
                        <a:spcAft>
                          <a:spcPts val="800"/>
                        </a:spcAft>
                        <a:buNone/>
                      </a:pPr>
                      <a:r>
                        <a:rPr lang="en-GB" sz="1100" kern="100">
                          <a:effectLst/>
                        </a:rPr>
                        <a: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Approach</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Quantitative – measurable, generalisable insights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571002003"/>
                  </a:ext>
                </a:extLst>
              </a:tr>
              <a:tr h="600016">
                <a:tc>
                  <a:txBody>
                    <a:bodyPr/>
                    <a:lstStyle/>
                    <a:p>
                      <a:pPr>
                        <a:lnSpc>
                          <a:spcPct val="107000"/>
                        </a:lnSpc>
                        <a:spcAft>
                          <a:spcPts val="800"/>
                        </a:spcAft>
                        <a:buNone/>
                      </a:pPr>
                      <a:r>
                        <a:rPr lang="en-GB" sz="1100" kern="100">
                          <a:effectLst/>
                        </a:rPr>
                        <a: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dirty="0">
                          <a:effectLst/>
                        </a:rPr>
                        <a:t>Data Collection</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dirty="0">
                          <a:effectLst/>
                        </a:rPr>
                        <a:t>Questionnaire (mainly closed-ended + some open-ended) covering satisfaction, support, adjustments, communication</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558972457"/>
                  </a:ext>
                </a:extLst>
              </a:tr>
              <a:tr h="600016">
                <a:tc>
                  <a:txBody>
                    <a:bodyPr/>
                    <a:lstStyle/>
                    <a:p>
                      <a:pPr>
                        <a:lnSpc>
                          <a:spcPct val="107000"/>
                        </a:lnSpc>
                        <a:spcAft>
                          <a:spcPts val="800"/>
                        </a:spcAft>
                        <a:buNone/>
                      </a:pPr>
                      <a:r>
                        <a:rPr lang="en-GB" sz="1100" kern="100">
                          <a:effectLst/>
                        </a:rPr>
                        <a: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Participants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dirty="0">
                          <a:effectLst/>
                        </a:rPr>
                        <a:t>Entire Castell Howell Foods workforce, 102 responses, analysis focused on employees with RTW experience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115500664"/>
                  </a:ext>
                </a:extLst>
              </a:tr>
            </a:tbl>
          </a:graphicData>
        </a:graphic>
      </p:graphicFrame>
      <p:graphicFrame>
        <p:nvGraphicFramePr>
          <p:cNvPr id="8" name="Table 7">
            <a:extLst>
              <a:ext uri="{FF2B5EF4-FFF2-40B4-BE49-F238E27FC236}">
                <a16:creationId xmlns:a16="http://schemas.microsoft.com/office/drawing/2014/main" id="{229DC4BD-F9DA-CA94-DA20-3AA129F67D32}"/>
              </a:ext>
            </a:extLst>
          </p:cNvPr>
          <p:cNvGraphicFramePr>
            <a:graphicFrameLocks noGrp="1"/>
          </p:cNvGraphicFramePr>
          <p:nvPr>
            <p:extLst>
              <p:ext uri="{D42A27DB-BD31-4B8C-83A1-F6EECF244321}">
                <p14:modId xmlns:p14="http://schemas.microsoft.com/office/powerpoint/2010/main" val="1570972190"/>
              </p:ext>
            </p:extLst>
          </p:nvPr>
        </p:nvGraphicFramePr>
        <p:xfrm>
          <a:off x="354420" y="4176669"/>
          <a:ext cx="6015476" cy="1878377"/>
        </p:xfrm>
        <a:graphic>
          <a:graphicData uri="http://schemas.openxmlformats.org/drawingml/2006/table">
            <a:tbl>
              <a:tblPr firstRow="1" firstCol="1" bandRow="1">
                <a:tableStyleId>{5C22544A-7EE6-4342-B048-85BDC9FD1C3A}</a:tableStyleId>
              </a:tblPr>
              <a:tblGrid>
                <a:gridCol w="263655">
                  <a:extLst>
                    <a:ext uri="{9D8B030D-6E8A-4147-A177-3AD203B41FA5}">
                      <a16:colId xmlns:a16="http://schemas.microsoft.com/office/drawing/2014/main" val="1517834563"/>
                    </a:ext>
                  </a:extLst>
                </a:gridCol>
                <a:gridCol w="1469643">
                  <a:extLst>
                    <a:ext uri="{9D8B030D-6E8A-4147-A177-3AD203B41FA5}">
                      <a16:colId xmlns:a16="http://schemas.microsoft.com/office/drawing/2014/main" val="2074046066"/>
                    </a:ext>
                  </a:extLst>
                </a:gridCol>
                <a:gridCol w="4282178">
                  <a:extLst>
                    <a:ext uri="{9D8B030D-6E8A-4147-A177-3AD203B41FA5}">
                      <a16:colId xmlns:a16="http://schemas.microsoft.com/office/drawing/2014/main" val="2960845317"/>
                    </a:ext>
                  </a:extLst>
                </a:gridCol>
              </a:tblGrid>
              <a:tr h="539352">
                <a:tc>
                  <a:txBody>
                    <a:bodyPr/>
                    <a:lstStyle/>
                    <a:p>
                      <a:pPr>
                        <a:lnSpc>
                          <a:spcPct val="107000"/>
                        </a:lnSpc>
                        <a:spcAft>
                          <a:spcPts val="800"/>
                        </a:spcAft>
                        <a:buNone/>
                      </a:pPr>
                      <a:r>
                        <a:rPr lang="en-GB" sz="1100" kern="100" dirty="0">
                          <a:effectLst/>
                        </a:rPr>
                        <a:t>✅</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Ethics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dirty="0">
                          <a:effectLst/>
                        </a:rPr>
                        <a:t>Informed consent, confidentiality, anonymity, right to withdraw</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285733849"/>
                  </a:ext>
                </a:extLst>
              </a:tr>
              <a:tr h="799673">
                <a:tc>
                  <a:txBody>
                    <a:bodyPr/>
                    <a:lstStyle/>
                    <a:p>
                      <a:pPr>
                        <a:lnSpc>
                          <a:spcPct val="107000"/>
                        </a:lnSpc>
                        <a:spcAft>
                          <a:spcPts val="800"/>
                        </a:spcAft>
                        <a:buNone/>
                      </a:pPr>
                      <a:r>
                        <a:rPr lang="en-GB" sz="1100" kern="100">
                          <a:effectLst/>
                        </a:rPr>
                        <a: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Reliability &amp; Validity</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dirty="0">
                          <a:effectLst/>
                        </a:rPr>
                        <a:t>Standardised design; based on theoretical frameworks (biopsychosocial model &amp; Organisational Support Theory); triangulated with HR data</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149129763"/>
                  </a:ext>
                </a:extLst>
              </a:tr>
              <a:tr h="539352">
                <a:tc>
                  <a:txBody>
                    <a:bodyPr/>
                    <a:lstStyle/>
                    <a:p>
                      <a:pPr>
                        <a:lnSpc>
                          <a:spcPct val="107000"/>
                        </a:lnSpc>
                        <a:spcAft>
                          <a:spcPts val="800"/>
                        </a:spcAft>
                        <a:buNone/>
                      </a:pPr>
                      <a:r>
                        <a:rPr lang="en-GB" sz="1100" kern="100">
                          <a:effectLst/>
                        </a:rPr>
                        <a: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Limitations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dirty="0">
                          <a:effectLst/>
                        </a:rPr>
                        <a:t>Single-organisation study; self-reported data (possible bias); no qualitative insights (limited depth)</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333897003"/>
                  </a:ext>
                </a:extLst>
              </a:tr>
            </a:tbl>
          </a:graphicData>
        </a:graphic>
      </p:graphicFrame>
    </p:spTree>
    <p:extLst>
      <p:ext uri="{BB962C8B-B14F-4D97-AF65-F5344CB8AC3E}">
        <p14:creationId xmlns:p14="http://schemas.microsoft.com/office/powerpoint/2010/main" val="205159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Freeform: Shape 72">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5" name="Freeform: Shape 74">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BBDFC6-16E7-4DC5-A25B-07A3F9D20323}"/>
              </a:ext>
            </a:extLst>
          </p:cNvPr>
          <p:cNvSpPr>
            <a:spLocks noGrp="1"/>
          </p:cNvSpPr>
          <p:nvPr>
            <p:ph type="title"/>
          </p:nvPr>
        </p:nvSpPr>
        <p:spPr>
          <a:xfrm>
            <a:off x="621792" y="1161288"/>
            <a:ext cx="3602736" cy="4526280"/>
          </a:xfrm>
        </p:spPr>
        <p:txBody>
          <a:bodyPr vert="horz" lIns="91440" tIns="45720" rIns="91440" bIns="45720" rtlCol="0">
            <a:normAutofit/>
          </a:bodyPr>
          <a:lstStyle/>
          <a:p>
            <a:r>
              <a:rPr lang="en-US" sz="3600" dirty="0"/>
              <a:t>Key findings</a:t>
            </a:r>
            <a:endParaRPr lang="en-US" sz="3600" kern="1200" dirty="0"/>
          </a:p>
        </p:txBody>
      </p:sp>
      <p:sp>
        <p:nvSpPr>
          <p:cNvPr id="77" name="Rectangle 76">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7" name="Content Placeholder 2">
            <a:extLst>
              <a:ext uri="{FF2B5EF4-FFF2-40B4-BE49-F238E27FC236}">
                <a16:creationId xmlns:a16="http://schemas.microsoft.com/office/drawing/2014/main" id="{1B9F4C14-5722-5D93-8F19-E6D7B2182EC5}"/>
              </a:ext>
            </a:extLst>
          </p:cNvPr>
          <p:cNvGraphicFramePr>
            <a:graphicFrameLocks noGrp="1"/>
          </p:cNvGraphicFramePr>
          <p:nvPr>
            <p:ph idx="1"/>
            <p:extLst>
              <p:ext uri="{D42A27DB-BD31-4B8C-83A1-F6EECF244321}">
                <p14:modId xmlns:p14="http://schemas.microsoft.com/office/powerpoint/2010/main" val="281960279"/>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0857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672381B2-D653-6CD6-94C8-8DFD97C25980}"/>
              </a:ext>
            </a:extLst>
          </p:cNvPr>
          <p:cNvSpPr>
            <a:spLocks noGrp="1"/>
          </p:cNvSpPr>
          <p:nvPr>
            <p:ph type="title"/>
          </p:nvPr>
        </p:nvSpPr>
        <p:spPr>
          <a:xfrm>
            <a:off x="4190999" y="1173404"/>
            <a:ext cx="3810000" cy="1045535"/>
          </a:xfrm>
        </p:spPr>
        <p:txBody>
          <a:bodyPr anchor="t">
            <a:normAutofit fontScale="90000"/>
          </a:bodyPr>
          <a:lstStyle/>
          <a:p>
            <a:pPr algn="ctr"/>
            <a:r>
              <a:rPr lang="en-US" sz="3600" dirty="0"/>
              <a:t>Link to change model</a:t>
            </a:r>
            <a:endParaRPr lang="en-GB" sz="3600" dirty="0"/>
          </a:p>
        </p:txBody>
      </p:sp>
      <p:graphicFrame>
        <p:nvGraphicFramePr>
          <p:cNvPr id="6" name="Content Placeholder 2">
            <a:extLst>
              <a:ext uri="{FF2B5EF4-FFF2-40B4-BE49-F238E27FC236}">
                <a16:creationId xmlns:a16="http://schemas.microsoft.com/office/drawing/2014/main" id="{CC585731-2EAE-1822-04BE-1AD41D5923A7}"/>
              </a:ext>
            </a:extLst>
          </p:cNvPr>
          <p:cNvGraphicFramePr>
            <a:graphicFrameLocks/>
          </p:cNvGraphicFramePr>
          <p:nvPr>
            <p:extLst>
              <p:ext uri="{D42A27DB-BD31-4B8C-83A1-F6EECF244321}">
                <p14:modId xmlns:p14="http://schemas.microsoft.com/office/powerpoint/2010/main" val="1207398613"/>
              </p:ext>
            </p:extLst>
          </p:nvPr>
        </p:nvGraphicFramePr>
        <p:xfrm>
          <a:off x="769073" y="1696172"/>
          <a:ext cx="10653853" cy="43436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2300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FD3240-AD91-87DF-2993-AD96DF12D147}"/>
              </a:ext>
            </a:extLst>
          </p:cNvPr>
          <p:cNvSpPr>
            <a:spLocks noGrp="1"/>
          </p:cNvSpPr>
          <p:nvPr>
            <p:ph type="title"/>
          </p:nvPr>
        </p:nvSpPr>
        <p:spPr>
          <a:xfrm>
            <a:off x="567159" y="547713"/>
            <a:ext cx="4408123" cy="1454051"/>
          </a:xfrm>
        </p:spPr>
        <p:txBody>
          <a:bodyPr>
            <a:normAutofit/>
          </a:bodyPr>
          <a:lstStyle/>
          <a:p>
            <a:r>
              <a:rPr lang="en-GB" sz="3600" dirty="0">
                <a:solidFill>
                  <a:schemeClr val="tx2"/>
                </a:solidFill>
              </a:rPr>
              <a:t>Recommendation  1</a:t>
            </a:r>
          </a:p>
        </p:txBody>
      </p:sp>
      <p:grpSp>
        <p:nvGrpSpPr>
          <p:cNvPr id="27" name="Group 26">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28" name="Freeform: Shape 27">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 name="Graphic 19" descr="Checkmark">
            <a:extLst>
              <a:ext uri="{FF2B5EF4-FFF2-40B4-BE49-F238E27FC236}">
                <a16:creationId xmlns:a16="http://schemas.microsoft.com/office/drawing/2014/main" id="{2685E50F-1392-0DBA-037E-F5DACC5A70C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
        <p:nvSpPr>
          <p:cNvPr id="4" name="Title 1">
            <a:extLst>
              <a:ext uri="{FF2B5EF4-FFF2-40B4-BE49-F238E27FC236}">
                <a16:creationId xmlns:a16="http://schemas.microsoft.com/office/drawing/2014/main" id="{2C0CF93F-8035-BC30-6DB2-E03DDED53F68}"/>
              </a:ext>
            </a:extLst>
          </p:cNvPr>
          <p:cNvSpPr txBox="1">
            <a:spLocks/>
          </p:cNvSpPr>
          <p:nvPr/>
        </p:nvSpPr>
        <p:spPr>
          <a:xfrm>
            <a:off x="567159" y="2335805"/>
            <a:ext cx="5528841" cy="2734103"/>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200" dirty="0">
                <a:solidFill>
                  <a:schemeClr val="tx2"/>
                </a:solidFill>
              </a:rPr>
              <a:t>Standardisation and Transparency in </a:t>
            </a:r>
          </a:p>
          <a:p>
            <a:r>
              <a:rPr lang="en-GB" sz="5200" dirty="0">
                <a:solidFill>
                  <a:schemeClr val="tx2"/>
                </a:solidFill>
              </a:rPr>
              <a:t>RTW Communication </a:t>
            </a:r>
          </a:p>
          <a:p>
            <a:r>
              <a:rPr lang="en-GB" sz="3600" dirty="0">
                <a:solidFill>
                  <a:schemeClr val="tx2"/>
                </a:solidFill>
              </a:rPr>
              <a:t>  </a:t>
            </a:r>
          </a:p>
        </p:txBody>
      </p:sp>
    </p:spTree>
    <p:extLst>
      <p:ext uri="{BB962C8B-B14F-4D97-AF65-F5344CB8AC3E}">
        <p14:creationId xmlns:p14="http://schemas.microsoft.com/office/powerpoint/2010/main" val="1092436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720C60-0DA8-59FA-5688-C701134933AA}"/>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81B2706-5D7C-0CDE-3E58-E4B3F87690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7F2B7FA-0B93-CA4F-81FC-DF5A50692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1D3B16-93A7-42DB-143D-817F761C53D2}"/>
              </a:ext>
            </a:extLst>
          </p:cNvPr>
          <p:cNvSpPr>
            <a:spLocks noGrp="1"/>
          </p:cNvSpPr>
          <p:nvPr>
            <p:ph type="title"/>
          </p:nvPr>
        </p:nvSpPr>
        <p:spPr>
          <a:xfrm>
            <a:off x="450253" y="461363"/>
            <a:ext cx="3905551" cy="1454051"/>
          </a:xfrm>
        </p:spPr>
        <p:txBody>
          <a:bodyPr>
            <a:normAutofit/>
          </a:bodyPr>
          <a:lstStyle/>
          <a:p>
            <a:r>
              <a:rPr lang="en-GB" sz="3600" dirty="0">
                <a:solidFill>
                  <a:schemeClr val="tx2"/>
                </a:solidFill>
              </a:rPr>
              <a:t>Recommendation 2 </a:t>
            </a:r>
          </a:p>
        </p:txBody>
      </p:sp>
      <p:sp>
        <p:nvSpPr>
          <p:cNvPr id="3" name="Content Placeholder 2">
            <a:extLst>
              <a:ext uri="{FF2B5EF4-FFF2-40B4-BE49-F238E27FC236}">
                <a16:creationId xmlns:a16="http://schemas.microsoft.com/office/drawing/2014/main" id="{A122D11C-69D9-57A2-D4F4-562C8C7EEE87}"/>
              </a:ext>
            </a:extLst>
          </p:cNvPr>
          <p:cNvSpPr>
            <a:spLocks noGrp="1"/>
          </p:cNvSpPr>
          <p:nvPr>
            <p:ph idx="1"/>
          </p:nvPr>
        </p:nvSpPr>
        <p:spPr>
          <a:xfrm>
            <a:off x="450253" y="2459504"/>
            <a:ext cx="5517162" cy="2789606"/>
          </a:xfrm>
        </p:spPr>
        <p:txBody>
          <a:bodyPr anchor="ctr">
            <a:noAutofit/>
          </a:bodyPr>
          <a:lstStyle/>
          <a:p>
            <a:pPr marL="0" indent="0">
              <a:buNone/>
            </a:pPr>
            <a:r>
              <a:rPr lang="en-GB" sz="4800" dirty="0">
                <a:solidFill>
                  <a:schemeClr val="tx2"/>
                </a:solidFill>
              </a:rPr>
              <a:t>Consistent Departmental Practices</a:t>
            </a:r>
          </a:p>
          <a:p>
            <a:endParaRPr lang="en-GB" sz="4000" dirty="0">
              <a:solidFill>
                <a:schemeClr val="tx2"/>
              </a:solidFill>
            </a:endParaRPr>
          </a:p>
        </p:txBody>
      </p:sp>
      <p:grpSp>
        <p:nvGrpSpPr>
          <p:cNvPr id="27" name="Group 26">
            <a:extLst>
              <a:ext uri="{FF2B5EF4-FFF2-40B4-BE49-F238E27FC236}">
                <a16:creationId xmlns:a16="http://schemas.microsoft.com/office/drawing/2014/main" id="{CA134735-A7FD-1113-6799-2606890040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28" name="Freeform: Shape 27">
              <a:extLst>
                <a:ext uri="{FF2B5EF4-FFF2-40B4-BE49-F238E27FC236}">
                  <a16:creationId xmlns:a16="http://schemas.microsoft.com/office/drawing/2014/main" id="{4ED3A4C6-B727-400F-E48A-1B4CC3D9E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637AB753-9DB9-5FB6-398C-69B321D570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017638D9-53C1-BC68-EE34-AE8DFF5EC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E9C05990-270D-F58C-6F93-285D8E76D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 name="Graphic 19" descr="Checkmark">
            <a:extLst>
              <a:ext uri="{FF2B5EF4-FFF2-40B4-BE49-F238E27FC236}">
                <a16:creationId xmlns:a16="http://schemas.microsoft.com/office/drawing/2014/main" id="{71192545-1244-3923-0F5C-644686BD064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69326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E2E7D01-9C57-9015-0447-971ACBBB855C}"/>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8300952-8EAD-7ED1-E55B-86738E021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479B358-C836-330B-BB58-236FBDB4B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F00EF7-350C-A1A8-AD5B-FAF229664B39}"/>
              </a:ext>
            </a:extLst>
          </p:cNvPr>
          <p:cNvSpPr>
            <a:spLocks noGrp="1"/>
          </p:cNvSpPr>
          <p:nvPr>
            <p:ph type="title"/>
          </p:nvPr>
        </p:nvSpPr>
        <p:spPr>
          <a:xfrm>
            <a:off x="636608" y="600260"/>
            <a:ext cx="4408123" cy="1454051"/>
          </a:xfrm>
        </p:spPr>
        <p:txBody>
          <a:bodyPr>
            <a:normAutofit/>
          </a:bodyPr>
          <a:lstStyle/>
          <a:p>
            <a:r>
              <a:rPr lang="en-GB" sz="3600" dirty="0">
                <a:solidFill>
                  <a:schemeClr val="tx2"/>
                </a:solidFill>
              </a:rPr>
              <a:t>Recommendation 3 </a:t>
            </a:r>
          </a:p>
        </p:txBody>
      </p:sp>
      <p:sp>
        <p:nvSpPr>
          <p:cNvPr id="3" name="Content Placeholder 2">
            <a:extLst>
              <a:ext uri="{FF2B5EF4-FFF2-40B4-BE49-F238E27FC236}">
                <a16:creationId xmlns:a16="http://schemas.microsoft.com/office/drawing/2014/main" id="{2D709D3F-AB40-FB91-3136-1E98EAAF9A25}"/>
              </a:ext>
            </a:extLst>
          </p:cNvPr>
          <p:cNvSpPr>
            <a:spLocks noGrp="1"/>
          </p:cNvSpPr>
          <p:nvPr>
            <p:ph idx="1"/>
          </p:nvPr>
        </p:nvSpPr>
        <p:spPr>
          <a:xfrm>
            <a:off x="636608" y="2374430"/>
            <a:ext cx="5330807" cy="2874680"/>
          </a:xfrm>
        </p:spPr>
        <p:txBody>
          <a:bodyPr anchor="ctr">
            <a:normAutofit/>
          </a:bodyPr>
          <a:lstStyle/>
          <a:p>
            <a:pPr marL="0" indent="0">
              <a:buNone/>
            </a:pPr>
            <a:r>
              <a:rPr lang="en-GB" sz="4800" dirty="0">
                <a:solidFill>
                  <a:schemeClr val="tx2"/>
                </a:solidFill>
              </a:rPr>
              <a:t>Mandatory Policy Awareness Training through Induction</a:t>
            </a:r>
          </a:p>
          <a:p>
            <a:pPr marL="0" indent="0">
              <a:buNone/>
            </a:pPr>
            <a:endParaRPr lang="en-GB" sz="1800" dirty="0">
              <a:solidFill>
                <a:schemeClr val="tx2"/>
              </a:solidFill>
            </a:endParaRPr>
          </a:p>
          <a:p>
            <a:endParaRPr lang="en-GB" sz="1800" dirty="0">
              <a:solidFill>
                <a:schemeClr val="tx2"/>
              </a:solidFill>
            </a:endParaRPr>
          </a:p>
        </p:txBody>
      </p:sp>
      <p:grpSp>
        <p:nvGrpSpPr>
          <p:cNvPr id="27" name="Group 26">
            <a:extLst>
              <a:ext uri="{FF2B5EF4-FFF2-40B4-BE49-F238E27FC236}">
                <a16:creationId xmlns:a16="http://schemas.microsoft.com/office/drawing/2014/main" id="{573EE28E-213D-1287-5E7E-FD541FC841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28" name="Freeform: Shape 27">
              <a:extLst>
                <a:ext uri="{FF2B5EF4-FFF2-40B4-BE49-F238E27FC236}">
                  <a16:creationId xmlns:a16="http://schemas.microsoft.com/office/drawing/2014/main" id="{7CF370EC-E3EB-40EA-4FD6-01D5549F9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C3EB80FC-31BF-9E1E-48A0-842B02753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938C7CBE-702D-D83D-8B62-77F30DEC3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26A565ED-EA04-604F-B7F7-BB48C626E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 name="Graphic 19" descr="Checkmark">
            <a:extLst>
              <a:ext uri="{FF2B5EF4-FFF2-40B4-BE49-F238E27FC236}">
                <a16:creationId xmlns:a16="http://schemas.microsoft.com/office/drawing/2014/main" id="{BE058431-7F15-6555-14C9-95E4B358CC2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883044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75AD06-DFC4-4B3A-8490-330823D0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C587C93-0840-40DF-96D5-D1F2137E6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9283E8A4-B70A-4CA2-EE15-C95194E64DFE}"/>
              </a:ext>
            </a:extLst>
          </p:cNvPr>
          <p:cNvSpPr>
            <a:spLocks noGrp="1"/>
          </p:cNvSpPr>
          <p:nvPr>
            <p:ph type="title"/>
          </p:nvPr>
        </p:nvSpPr>
        <p:spPr>
          <a:xfrm>
            <a:off x="610906" y="2188278"/>
            <a:ext cx="4130185" cy="2481444"/>
          </a:xfrm>
        </p:spPr>
        <p:txBody>
          <a:bodyPr>
            <a:normAutofit/>
          </a:bodyPr>
          <a:lstStyle/>
          <a:p>
            <a:r>
              <a:rPr lang="en-US" sz="3600" dirty="0">
                <a:solidFill>
                  <a:schemeClr val="tx2"/>
                </a:solidFill>
              </a:rPr>
              <a:t>I</a:t>
            </a:r>
            <a:r>
              <a:rPr lang="en-GB" sz="3600" dirty="0" err="1">
                <a:solidFill>
                  <a:schemeClr val="tx2"/>
                </a:solidFill>
              </a:rPr>
              <a:t>mplementation</a:t>
            </a:r>
            <a:endParaRPr lang="en-GB" sz="3600" dirty="0">
              <a:solidFill>
                <a:schemeClr val="tx2"/>
              </a:solidFill>
            </a:endParaRPr>
          </a:p>
        </p:txBody>
      </p:sp>
      <p:grpSp>
        <p:nvGrpSpPr>
          <p:cNvPr id="12" name="Group 11">
            <a:extLst>
              <a:ext uri="{FF2B5EF4-FFF2-40B4-BE49-F238E27FC236}">
                <a16:creationId xmlns:a16="http://schemas.microsoft.com/office/drawing/2014/main" id="{5E02D55A-F529-4B19-BAF9-F63240A7B4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839"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60367E3C-3947-493D-9458-5955DB20A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E8D9785-21DB-4CE6-B138-2999AD61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43AA5AD5-8F29-4165-8112-305DDDDDD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A4EC0CF-F38F-4D7F-B48D-9A26E814DF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24" name="Content Placeholder 2">
            <a:extLst>
              <a:ext uri="{FF2B5EF4-FFF2-40B4-BE49-F238E27FC236}">
                <a16:creationId xmlns:a16="http://schemas.microsoft.com/office/drawing/2014/main" id="{6488FB5F-980D-EA27-8D92-E0F7A9DEDB02}"/>
              </a:ext>
            </a:extLst>
          </p:cNvPr>
          <p:cNvGraphicFramePr>
            <a:graphicFrameLocks noGrp="1"/>
          </p:cNvGraphicFramePr>
          <p:nvPr>
            <p:ph idx="1"/>
            <p:extLst>
              <p:ext uri="{D42A27DB-BD31-4B8C-83A1-F6EECF244321}">
                <p14:modId xmlns:p14="http://schemas.microsoft.com/office/powerpoint/2010/main" val="317827546"/>
              </p:ext>
            </p:extLst>
          </p:nvPr>
        </p:nvGraphicFramePr>
        <p:xfrm>
          <a:off x="4891752" y="501445"/>
          <a:ext cx="7086360" cy="58846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8" name="Group 17">
            <a:extLst>
              <a:ext uri="{FF2B5EF4-FFF2-40B4-BE49-F238E27FC236}">
                <a16:creationId xmlns:a16="http://schemas.microsoft.com/office/drawing/2014/main" id="{47A3A52F-BCB3-444D-9372-EE018B135C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535970" y="4114799"/>
            <a:ext cx="3655725" cy="2743201"/>
            <a:chOff x="-305" y="-1"/>
            <a:chExt cx="3832880" cy="2876136"/>
          </a:xfrm>
        </p:grpSpPr>
        <p:sp>
          <p:nvSpPr>
            <p:cNvPr id="19" name="Freeform: Shape 18">
              <a:extLst>
                <a:ext uri="{FF2B5EF4-FFF2-40B4-BE49-F238E27FC236}">
                  <a16:creationId xmlns:a16="http://schemas.microsoft.com/office/drawing/2014/main" id="{91E32C13-DED6-4967-85B8-68DD77103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8DDA515-BC6A-47FB-951E-E1E792875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97EEFA7-6787-4EC0-8284-6D3D273061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A9621AC-50AB-4B43-896D-78FE571A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Graphic 4" descr="Lightbulb and gear with solid fill">
            <a:extLst>
              <a:ext uri="{FF2B5EF4-FFF2-40B4-BE49-F238E27FC236}">
                <a16:creationId xmlns:a16="http://schemas.microsoft.com/office/drawing/2014/main" id="{76E3BA79-554A-16A7-129E-7BEC506E12C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77153" y="3596779"/>
            <a:ext cx="2465294" cy="2465294"/>
          </a:xfrm>
          <a:prstGeom prst="rect">
            <a:avLst/>
          </a:prstGeom>
        </p:spPr>
      </p:pic>
    </p:spTree>
    <p:extLst>
      <p:ext uri="{BB962C8B-B14F-4D97-AF65-F5344CB8AC3E}">
        <p14:creationId xmlns:p14="http://schemas.microsoft.com/office/powerpoint/2010/main" val="18641641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017AE0-C98C-E6E6-EACE-9B920CDE337F}"/>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4E54356-F73A-445D-FFDC-92CB44E4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587BC4D-70F5-98E9-42B9-D1B1CD4A2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456997-F8FC-664D-83BB-58B5C3B8BD34}"/>
              </a:ext>
            </a:extLst>
          </p:cNvPr>
          <p:cNvSpPr>
            <a:spLocks noGrp="1"/>
          </p:cNvSpPr>
          <p:nvPr>
            <p:ph type="title"/>
          </p:nvPr>
        </p:nvSpPr>
        <p:spPr>
          <a:xfrm>
            <a:off x="1963868" y="141538"/>
            <a:ext cx="1877859" cy="757451"/>
          </a:xfrm>
        </p:spPr>
        <p:txBody>
          <a:bodyPr>
            <a:normAutofit/>
          </a:bodyPr>
          <a:lstStyle/>
          <a:p>
            <a:r>
              <a:rPr lang="en-GB" sz="3600" dirty="0">
                <a:solidFill>
                  <a:schemeClr val="tx2"/>
                </a:solidFill>
              </a:rPr>
              <a:t>Costings </a:t>
            </a:r>
          </a:p>
        </p:txBody>
      </p:sp>
      <p:grpSp>
        <p:nvGrpSpPr>
          <p:cNvPr id="27" name="Group 26">
            <a:extLst>
              <a:ext uri="{FF2B5EF4-FFF2-40B4-BE49-F238E27FC236}">
                <a16:creationId xmlns:a16="http://schemas.microsoft.com/office/drawing/2014/main" id="{35F403EA-30A6-7F3D-8B79-D9DC62616F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28" name="Freeform: Shape 27">
              <a:extLst>
                <a:ext uri="{FF2B5EF4-FFF2-40B4-BE49-F238E27FC236}">
                  <a16:creationId xmlns:a16="http://schemas.microsoft.com/office/drawing/2014/main" id="{35322688-BC37-B4BA-5960-7F03AD1599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B5B383E5-64BA-F90C-8552-3AE91CF33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E6C9C8D-73FE-0A96-4029-D76C5D6D6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86D3201E-99A9-14A9-9B30-6106922ED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 name="Graphic 19" descr="Pound with solid fill">
            <a:extLst>
              <a:ext uri="{FF2B5EF4-FFF2-40B4-BE49-F238E27FC236}">
                <a16:creationId xmlns:a16="http://schemas.microsoft.com/office/drawing/2014/main" id="{536EC37D-F2ED-EFBC-7D30-E0DB66D0398D}"/>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8103796" y="1281727"/>
            <a:ext cx="3620021" cy="3620021"/>
          </a:xfrm>
          <a:prstGeom prst="rect">
            <a:avLst/>
          </a:prstGeom>
        </p:spPr>
      </p:pic>
      <p:graphicFrame>
        <p:nvGraphicFramePr>
          <p:cNvPr id="6" name="Table 5">
            <a:extLst>
              <a:ext uri="{FF2B5EF4-FFF2-40B4-BE49-F238E27FC236}">
                <a16:creationId xmlns:a16="http://schemas.microsoft.com/office/drawing/2014/main" id="{36BCED8B-47C4-D1D6-3FE0-E5151F8E12E6}"/>
              </a:ext>
            </a:extLst>
          </p:cNvPr>
          <p:cNvGraphicFramePr>
            <a:graphicFrameLocks noGrp="1"/>
          </p:cNvGraphicFramePr>
          <p:nvPr>
            <p:extLst>
              <p:ext uri="{D42A27DB-BD31-4B8C-83A1-F6EECF244321}">
                <p14:modId xmlns:p14="http://schemas.microsoft.com/office/powerpoint/2010/main" val="540280307"/>
              </p:ext>
            </p:extLst>
          </p:nvPr>
        </p:nvGraphicFramePr>
        <p:xfrm>
          <a:off x="273898" y="2724600"/>
          <a:ext cx="5257800" cy="1408800"/>
        </p:xfrm>
        <a:graphic>
          <a:graphicData uri="http://schemas.openxmlformats.org/drawingml/2006/table">
            <a:tbl>
              <a:tblPr firstRow="1" firstCol="1" bandRow="1">
                <a:tableStyleId>{5C22544A-7EE6-4342-B048-85BDC9FD1C3A}</a:tableStyleId>
              </a:tblPr>
              <a:tblGrid>
                <a:gridCol w="1752600">
                  <a:extLst>
                    <a:ext uri="{9D8B030D-6E8A-4147-A177-3AD203B41FA5}">
                      <a16:colId xmlns:a16="http://schemas.microsoft.com/office/drawing/2014/main" val="2359853271"/>
                    </a:ext>
                  </a:extLst>
                </a:gridCol>
                <a:gridCol w="1752600">
                  <a:extLst>
                    <a:ext uri="{9D8B030D-6E8A-4147-A177-3AD203B41FA5}">
                      <a16:colId xmlns:a16="http://schemas.microsoft.com/office/drawing/2014/main" val="1350076424"/>
                    </a:ext>
                  </a:extLst>
                </a:gridCol>
                <a:gridCol w="1752600">
                  <a:extLst>
                    <a:ext uri="{9D8B030D-6E8A-4147-A177-3AD203B41FA5}">
                      <a16:colId xmlns:a16="http://schemas.microsoft.com/office/drawing/2014/main" val="1209099601"/>
                    </a:ext>
                  </a:extLst>
                </a:gridCol>
              </a:tblGrid>
              <a:tr h="306694">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US" sz="1100" kern="100" dirty="0">
                          <a:effectLst/>
                          <a:latin typeface="Aptos" panose="020B0004020202020204" pitchFamily="34" charset="0"/>
                          <a:ea typeface="Aptos" panose="020B0004020202020204" pitchFamily="34" charset="0"/>
                          <a:cs typeface="Times New Roman" panose="02020603050405020304" pitchFamily="18" charset="0"/>
                        </a:rPr>
                        <a:t>R</a:t>
                      </a:r>
                      <a:r>
                        <a:rPr lang="en-GB" sz="1100" kern="100" dirty="0" err="1">
                          <a:effectLst/>
                          <a:latin typeface="Aptos" panose="020B0004020202020204" pitchFamily="34" charset="0"/>
                          <a:ea typeface="Aptos" panose="020B0004020202020204" pitchFamily="34" charset="0"/>
                          <a:cs typeface="Times New Roman" panose="02020603050405020304" pitchFamily="18" charset="0"/>
                        </a:rPr>
                        <a:t>ecommendation</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2</a:t>
                      </a:r>
                    </a:p>
                  </a:txBody>
                  <a:tcPr marL="9525" marR="9525" marT="9525" marB="9525" anchor="ctr"/>
                </a:tc>
                <a:tc>
                  <a:txBody>
                    <a:bodyPr/>
                    <a:lstStyle/>
                    <a:p>
                      <a:pPr>
                        <a:lnSpc>
                          <a:spcPct val="107000"/>
                        </a:lnSpc>
                        <a:spcAft>
                          <a:spcPts val="800"/>
                        </a:spcAft>
                        <a:buNone/>
                      </a:pPr>
                      <a:r>
                        <a:rPr lang="en-GB" sz="1100" kern="100" dirty="0">
                          <a:effectLst/>
                        </a:rPr>
                        <a:t>Action</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Cost Estimate</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839679893"/>
                  </a:ext>
                </a:extLst>
              </a:tr>
              <a:tr h="306694">
                <a:tc>
                  <a:txBody>
                    <a:bodyPr/>
                    <a:lstStyle/>
                    <a:p>
                      <a:pPr>
                        <a:lnSpc>
                          <a:spcPct val="107000"/>
                        </a:lnSpc>
                        <a:spcAft>
                          <a:spcPts val="800"/>
                        </a:spcAft>
                        <a:buNone/>
                      </a:pPr>
                      <a:r>
                        <a:rPr lang="en-GB" sz="1100" kern="100">
                          <a:effectLst/>
                        </a:rPr>
                        <a:t>RTW Questionnaire Review &amp; Alignment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Develop/revise questionnaire, director-manager meetings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£1,200 – £1,700 (one-off)</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703476208"/>
                  </a:ext>
                </a:extLst>
              </a:tr>
              <a:tr h="306694">
                <a:tc>
                  <a:txBody>
                    <a:bodyPr/>
                    <a:lstStyle/>
                    <a:p>
                      <a:pPr>
                        <a:lnSpc>
                          <a:spcPct val="107000"/>
                        </a:lnSpc>
                        <a:spcAft>
                          <a:spcPts val="800"/>
                        </a:spcAft>
                        <a:buNone/>
                      </a:pPr>
                      <a:r>
                        <a:rPr lang="en-GB" sz="1100" kern="100">
                          <a:effectLst/>
                        </a:rPr>
                        <a:t>Structured Planning Support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Task scheduling tools, admin support for RTW timeslots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dirty="0">
                          <a:effectLst/>
                        </a:rPr>
                        <a:t>£2,900 – £3,200 (per year)</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013451070"/>
                  </a:ext>
                </a:extLst>
              </a:tr>
            </a:tbl>
          </a:graphicData>
        </a:graphic>
      </p:graphicFrame>
      <p:graphicFrame>
        <p:nvGraphicFramePr>
          <p:cNvPr id="7" name="Table 6">
            <a:extLst>
              <a:ext uri="{FF2B5EF4-FFF2-40B4-BE49-F238E27FC236}">
                <a16:creationId xmlns:a16="http://schemas.microsoft.com/office/drawing/2014/main" id="{E53AA27A-19B6-898C-C3B2-79A1569DCE9E}"/>
              </a:ext>
            </a:extLst>
          </p:cNvPr>
          <p:cNvGraphicFramePr>
            <a:graphicFrameLocks noGrp="1"/>
          </p:cNvGraphicFramePr>
          <p:nvPr>
            <p:extLst>
              <p:ext uri="{D42A27DB-BD31-4B8C-83A1-F6EECF244321}">
                <p14:modId xmlns:p14="http://schemas.microsoft.com/office/powerpoint/2010/main" val="2171793238"/>
              </p:ext>
            </p:extLst>
          </p:nvPr>
        </p:nvGraphicFramePr>
        <p:xfrm>
          <a:off x="273898" y="820576"/>
          <a:ext cx="5257800" cy="1567025"/>
        </p:xfrm>
        <a:graphic>
          <a:graphicData uri="http://schemas.openxmlformats.org/drawingml/2006/table">
            <a:tbl>
              <a:tblPr firstRow="1" firstCol="1" bandRow="1">
                <a:tableStyleId>{5C22544A-7EE6-4342-B048-85BDC9FD1C3A}</a:tableStyleId>
              </a:tblPr>
              <a:tblGrid>
                <a:gridCol w="1752600">
                  <a:extLst>
                    <a:ext uri="{9D8B030D-6E8A-4147-A177-3AD203B41FA5}">
                      <a16:colId xmlns:a16="http://schemas.microsoft.com/office/drawing/2014/main" val="218873680"/>
                    </a:ext>
                  </a:extLst>
                </a:gridCol>
                <a:gridCol w="1752600">
                  <a:extLst>
                    <a:ext uri="{9D8B030D-6E8A-4147-A177-3AD203B41FA5}">
                      <a16:colId xmlns:a16="http://schemas.microsoft.com/office/drawing/2014/main" val="12854295"/>
                    </a:ext>
                  </a:extLst>
                </a:gridCol>
                <a:gridCol w="1752600">
                  <a:extLst>
                    <a:ext uri="{9D8B030D-6E8A-4147-A177-3AD203B41FA5}">
                      <a16:colId xmlns:a16="http://schemas.microsoft.com/office/drawing/2014/main" val="965547573"/>
                    </a:ext>
                  </a:extLst>
                </a:gridCol>
              </a:tblGrid>
              <a:tr h="399183">
                <a:tc>
                  <a:txBody>
                    <a:bodyPr/>
                    <a:lstStyle/>
                    <a:p>
                      <a:pPr>
                        <a:lnSpc>
                          <a:spcPct val="107000"/>
                        </a:lnSpc>
                        <a:spcAft>
                          <a:spcPts val="800"/>
                        </a:spcAft>
                        <a:buNone/>
                      </a:pPr>
                      <a:r>
                        <a:rPr lang="en-US" sz="1100" kern="100" dirty="0">
                          <a:effectLst/>
                          <a:latin typeface="Aptos" panose="020B0004020202020204" pitchFamily="34" charset="0"/>
                          <a:ea typeface="Aptos" panose="020B0004020202020204" pitchFamily="34" charset="0"/>
                          <a:cs typeface="Times New Roman" panose="02020603050405020304" pitchFamily="18" charset="0"/>
                        </a:rPr>
                        <a:t>R</a:t>
                      </a:r>
                      <a:r>
                        <a:rPr lang="en-GB" sz="1100" kern="100" dirty="0" err="1">
                          <a:effectLst/>
                          <a:latin typeface="Aptos" panose="020B0004020202020204" pitchFamily="34" charset="0"/>
                          <a:ea typeface="Aptos" panose="020B0004020202020204" pitchFamily="34" charset="0"/>
                          <a:cs typeface="Times New Roman" panose="02020603050405020304" pitchFamily="18" charset="0"/>
                        </a:rPr>
                        <a:t>ecommendation</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1</a:t>
                      </a:r>
                    </a:p>
                  </a:txBody>
                  <a:tcPr marL="9525" marR="9525" marT="9525" marB="9525" anchor="ctr"/>
                </a:tc>
                <a:tc>
                  <a:txBody>
                    <a:bodyPr/>
                    <a:lstStyle/>
                    <a:p>
                      <a:pPr>
                        <a:lnSpc>
                          <a:spcPct val="107000"/>
                        </a:lnSpc>
                        <a:spcAft>
                          <a:spcPts val="800"/>
                        </a:spcAft>
                        <a:buNone/>
                      </a:pPr>
                      <a:r>
                        <a:rPr lang="en-GB" sz="1100" kern="100">
                          <a:effectLst/>
                        </a:rPr>
                        <a:t>Action</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Cost Estimate</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54867624"/>
                  </a:ext>
                </a:extLst>
              </a:tr>
              <a:tr h="583921">
                <a:tc>
                  <a:txBody>
                    <a:bodyPr/>
                    <a:lstStyle/>
                    <a:p>
                      <a:pPr>
                        <a:lnSpc>
                          <a:spcPct val="107000"/>
                        </a:lnSpc>
                        <a:spcAft>
                          <a:spcPts val="800"/>
                        </a:spcAft>
                        <a:buNone/>
                      </a:pPr>
                      <a:r>
                        <a:rPr lang="en-GB" sz="1100" kern="100">
                          <a:effectLst/>
                        </a:rPr>
                        <a:t>RTW Questionnaire Review &amp; Alignment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Develop/revise questionnaire, director-manager meetings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£1,200 – £1,700 (one-off)</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464705945"/>
                  </a:ext>
                </a:extLst>
              </a:tr>
              <a:tr h="583921">
                <a:tc>
                  <a:txBody>
                    <a:bodyPr/>
                    <a:lstStyle/>
                    <a:p>
                      <a:pPr>
                        <a:lnSpc>
                          <a:spcPct val="107000"/>
                        </a:lnSpc>
                        <a:spcAft>
                          <a:spcPts val="800"/>
                        </a:spcAft>
                        <a:buNone/>
                      </a:pPr>
                      <a:r>
                        <a:rPr lang="en-GB" sz="1100" kern="100">
                          <a:effectLst/>
                        </a:rPr>
                        <a:t>Structured Planning Support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Task scheduling tools, admin support for RTW timeslots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dirty="0">
                          <a:effectLst/>
                        </a:rPr>
                        <a:t>£2,900 – £3,200 (per year)</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047377393"/>
                  </a:ext>
                </a:extLst>
              </a:tr>
            </a:tbl>
          </a:graphicData>
        </a:graphic>
      </p:graphicFrame>
      <p:graphicFrame>
        <p:nvGraphicFramePr>
          <p:cNvPr id="8" name="Table 7">
            <a:extLst>
              <a:ext uri="{FF2B5EF4-FFF2-40B4-BE49-F238E27FC236}">
                <a16:creationId xmlns:a16="http://schemas.microsoft.com/office/drawing/2014/main" id="{3E411419-DFF3-7DF4-8C9B-209BC153C1F8}"/>
              </a:ext>
            </a:extLst>
          </p:cNvPr>
          <p:cNvGraphicFramePr>
            <a:graphicFrameLocks noGrp="1"/>
          </p:cNvGraphicFramePr>
          <p:nvPr>
            <p:extLst>
              <p:ext uri="{D42A27DB-BD31-4B8C-83A1-F6EECF244321}">
                <p14:modId xmlns:p14="http://schemas.microsoft.com/office/powerpoint/2010/main" val="2340549989"/>
              </p:ext>
            </p:extLst>
          </p:nvPr>
        </p:nvGraphicFramePr>
        <p:xfrm>
          <a:off x="273898" y="4436462"/>
          <a:ext cx="5257800" cy="2072715"/>
        </p:xfrm>
        <a:graphic>
          <a:graphicData uri="http://schemas.openxmlformats.org/drawingml/2006/table">
            <a:tbl>
              <a:tblPr firstRow="1" firstCol="1" bandRow="1">
                <a:tableStyleId>{5C22544A-7EE6-4342-B048-85BDC9FD1C3A}</a:tableStyleId>
              </a:tblPr>
              <a:tblGrid>
                <a:gridCol w="1752600">
                  <a:extLst>
                    <a:ext uri="{9D8B030D-6E8A-4147-A177-3AD203B41FA5}">
                      <a16:colId xmlns:a16="http://schemas.microsoft.com/office/drawing/2014/main" val="1842941656"/>
                    </a:ext>
                  </a:extLst>
                </a:gridCol>
                <a:gridCol w="1752600">
                  <a:extLst>
                    <a:ext uri="{9D8B030D-6E8A-4147-A177-3AD203B41FA5}">
                      <a16:colId xmlns:a16="http://schemas.microsoft.com/office/drawing/2014/main" val="3185853626"/>
                    </a:ext>
                  </a:extLst>
                </a:gridCol>
                <a:gridCol w="1752600">
                  <a:extLst>
                    <a:ext uri="{9D8B030D-6E8A-4147-A177-3AD203B41FA5}">
                      <a16:colId xmlns:a16="http://schemas.microsoft.com/office/drawing/2014/main" val="2981004372"/>
                    </a:ext>
                  </a:extLst>
                </a:gridCol>
              </a:tblGrid>
              <a:tr h="240167">
                <a:tc>
                  <a:txBody>
                    <a:bodyPr/>
                    <a:lstStyle/>
                    <a:p>
                      <a:pPr>
                        <a:lnSpc>
                          <a:spcPct val="107000"/>
                        </a:lnSpc>
                        <a:spcAft>
                          <a:spcPts val="800"/>
                        </a:spcAft>
                        <a:buNone/>
                      </a:pPr>
                      <a:r>
                        <a:rPr lang="en-US" sz="1100" kern="100" dirty="0">
                          <a:effectLst/>
                          <a:latin typeface="Aptos" panose="020B0004020202020204" pitchFamily="34" charset="0"/>
                          <a:ea typeface="Aptos" panose="020B0004020202020204" pitchFamily="34" charset="0"/>
                          <a:cs typeface="Times New Roman" panose="02020603050405020304" pitchFamily="18" charset="0"/>
                        </a:rPr>
                        <a:t>R</a:t>
                      </a:r>
                      <a:r>
                        <a:rPr lang="en-GB" sz="1100" kern="100" dirty="0" err="1">
                          <a:effectLst/>
                          <a:latin typeface="Aptos" panose="020B0004020202020204" pitchFamily="34" charset="0"/>
                          <a:ea typeface="Aptos" panose="020B0004020202020204" pitchFamily="34" charset="0"/>
                          <a:cs typeface="Times New Roman" panose="02020603050405020304" pitchFamily="18" charset="0"/>
                        </a:rPr>
                        <a:t>ecommendation</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3 </a:t>
                      </a:r>
                    </a:p>
                  </a:txBody>
                  <a:tcPr marL="9525" marR="9525" marT="9525" marB="9525" anchor="ctr"/>
                </a:tc>
                <a:tc>
                  <a:txBody>
                    <a:bodyPr/>
                    <a:lstStyle/>
                    <a:p>
                      <a:pPr>
                        <a:lnSpc>
                          <a:spcPct val="107000"/>
                        </a:lnSpc>
                        <a:spcAft>
                          <a:spcPts val="800"/>
                        </a:spcAft>
                        <a:buNone/>
                      </a:pPr>
                      <a:r>
                        <a:rPr lang="en-GB" sz="1100" kern="100">
                          <a:effectLst/>
                        </a:rPr>
                        <a:t>Action</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Cost Estimate</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887873293"/>
                  </a:ext>
                </a:extLst>
              </a:tr>
              <a:tr h="464233">
                <a:tc>
                  <a:txBody>
                    <a:bodyPr/>
                    <a:lstStyle/>
                    <a:p>
                      <a:pPr>
                        <a:lnSpc>
                          <a:spcPct val="107000"/>
                        </a:lnSpc>
                        <a:spcAft>
                          <a:spcPts val="800"/>
                        </a:spcAft>
                        <a:buNone/>
                      </a:pPr>
                      <a:r>
                        <a:rPr lang="en-GB" sz="1100" kern="100">
                          <a:effectLst/>
                        </a:rPr>
                        <a:t>Module Development (One-off)</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HR &amp; L&amp;D team design policy training module; external e-learning developer if needed</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£3,000 – £5,000</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800820819"/>
                  </a:ext>
                </a:extLst>
              </a:tr>
              <a:tr h="464233">
                <a:tc>
                  <a:txBody>
                    <a:bodyPr/>
                    <a:lstStyle/>
                    <a:p>
                      <a:pPr>
                        <a:lnSpc>
                          <a:spcPct val="107000"/>
                        </a:lnSpc>
                        <a:spcAft>
                          <a:spcPts val="800"/>
                        </a:spcAft>
                        <a:buNone/>
                      </a:pPr>
                      <a:r>
                        <a:rPr lang="en-GB" sz="1100" kern="100">
                          <a:effectLst/>
                        </a:rPr>
                        <a:t>Platform/Hosting</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dirty="0">
                          <a:effectLst/>
                        </a:rPr>
                        <a:t>Use existing LMS (minimal cost) or purchase LMS licences for new users (est. £10–£20 per user × 100 staff)</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£1,000 – £2,000/year</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67052341"/>
                  </a:ext>
                </a:extLst>
              </a:tr>
              <a:tr h="240167">
                <a:tc>
                  <a:txBody>
                    <a:bodyPr/>
                    <a:lstStyle/>
                    <a:p>
                      <a:pPr>
                        <a:lnSpc>
                          <a:spcPct val="107000"/>
                        </a:lnSpc>
                        <a:spcAft>
                          <a:spcPts val="800"/>
                        </a:spcAft>
                        <a:buNone/>
                      </a:pPr>
                      <a:r>
                        <a:rPr lang="en-GB" sz="1100" kern="100">
                          <a:effectLst/>
                        </a:rPr>
                        <a:t>Induction Delivery (Ongoing)</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Employee time (1 hr × £15/hr × 100 staff/year)</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dirty="0">
                          <a:effectLst/>
                        </a:rPr>
                        <a:t>£1,500/year</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72923965"/>
                  </a:ext>
                </a:extLst>
              </a:tr>
            </a:tbl>
          </a:graphicData>
        </a:graphic>
      </p:graphicFrame>
    </p:spTree>
    <p:extLst>
      <p:ext uri="{BB962C8B-B14F-4D97-AF65-F5344CB8AC3E}">
        <p14:creationId xmlns:p14="http://schemas.microsoft.com/office/powerpoint/2010/main" val="21823936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9BEA3A5-0595-0F65-BB61-441D65C3279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9A2BA74-DB64-4A9D-2F31-B11EC620F1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CC9FE0C-F2BD-9737-FCA7-B0A5C077AC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1782F72-A83E-2A50-9EE8-3219155BA9CD}"/>
              </a:ext>
            </a:extLst>
          </p:cNvPr>
          <p:cNvSpPr>
            <a:spLocks noGrp="1"/>
          </p:cNvSpPr>
          <p:nvPr>
            <p:ph type="title"/>
          </p:nvPr>
        </p:nvSpPr>
        <p:spPr>
          <a:xfrm>
            <a:off x="3991018" y="167859"/>
            <a:ext cx="3388354" cy="468066"/>
          </a:xfrm>
        </p:spPr>
        <p:txBody>
          <a:bodyPr>
            <a:normAutofit fontScale="90000"/>
          </a:bodyPr>
          <a:lstStyle/>
          <a:p>
            <a:pPr algn="ctr"/>
            <a:r>
              <a:rPr lang="en-US" sz="3600" dirty="0">
                <a:solidFill>
                  <a:schemeClr val="tx2"/>
                </a:solidFill>
              </a:rPr>
              <a:t>References</a:t>
            </a:r>
            <a:endParaRPr lang="en-GB" sz="3600" dirty="0">
              <a:solidFill>
                <a:schemeClr val="tx2"/>
              </a:solidFill>
            </a:endParaRPr>
          </a:p>
        </p:txBody>
      </p:sp>
      <p:grpSp>
        <p:nvGrpSpPr>
          <p:cNvPr id="12" name="Group 11">
            <a:extLst>
              <a:ext uri="{FF2B5EF4-FFF2-40B4-BE49-F238E27FC236}">
                <a16:creationId xmlns:a16="http://schemas.microsoft.com/office/drawing/2014/main" id="{69EDE46C-C156-6C8B-D8D9-4D5F171751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839"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B96BE9E2-932D-1994-3F07-03B461F789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B78E5C10-34F5-523B-313E-F4446DC4E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1D2EB-D43D-D43F-4805-3A3837C0B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4CBF0D6-F81F-A329-28D4-8BAB92E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F4BC02A8-4ACD-2FE0-7428-4DB0C8BBEDC4}"/>
              </a:ext>
            </a:extLst>
          </p:cNvPr>
          <p:cNvSpPr>
            <a:spLocks noGrp="1"/>
          </p:cNvSpPr>
          <p:nvPr>
            <p:ph idx="1"/>
          </p:nvPr>
        </p:nvSpPr>
        <p:spPr>
          <a:xfrm>
            <a:off x="2620926" y="2470343"/>
            <a:ext cx="6128539" cy="3751732"/>
          </a:xfrm>
        </p:spPr>
        <p:txBody>
          <a:bodyPr anchor="ctr">
            <a:normAutofit/>
          </a:bodyPr>
          <a:lstStyle/>
          <a:p>
            <a:endParaRPr lang="en-GB" sz="1800" dirty="0">
              <a:solidFill>
                <a:schemeClr val="tx2"/>
              </a:solidFill>
            </a:endParaRPr>
          </a:p>
          <a:p>
            <a:endParaRPr lang="en-GB" sz="1800" dirty="0">
              <a:solidFill>
                <a:schemeClr val="tx2"/>
              </a:solidFill>
            </a:endParaRPr>
          </a:p>
          <a:p>
            <a:endParaRPr lang="en-GB" sz="1800" dirty="0">
              <a:solidFill>
                <a:schemeClr val="tx2"/>
              </a:solidFill>
            </a:endParaRPr>
          </a:p>
        </p:txBody>
      </p:sp>
      <p:grpSp>
        <p:nvGrpSpPr>
          <p:cNvPr id="18" name="Group 17">
            <a:extLst>
              <a:ext uri="{FF2B5EF4-FFF2-40B4-BE49-F238E27FC236}">
                <a16:creationId xmlns:a16="http://schemas.microsoft.com/office/drawing/2014/main" id="{7B6E765C-1C9E-241C-2832-94AFC343A4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535970" y="4114799"/>
            <a:ext cx="3655725" cy="2743201"/>
            <a:chOff x="-305" y="-1"/>
            <a:chExt cx="3832880" cy="2876136"/>
          </a:xfrm>
        </p:grpSpPr>
        <p:sp>
          <p:nvSpPr>
            <p:cNvPr id="19" name="Freeform: Shape 18">
              <a:extLst>
                <a:ext uri="{FF2B5EF4-FFF2-40B4-BE49-F238E27FC236}">
                  <a16:creationId xmlns:a16="http://schemas.microsoft.com/office/drawing/2014/main" id="{25B6601F-E4C7-EF14-4C97-D128E264C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7BC9F6B7-3E7B-FD9B-B185-BC655A7E0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A70A2DB-EE08-EE38-1981-3333F818D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32D5D2F8-45AC-A5DB-0E79-A0FD84260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19C62C65-E0F5-E464-7C28-A7BE12422F27}"/>
              </a:ext>
            </a:extLst>
          </p:cNvPr>
          <p:cNvSpPr txBox="1"/>
          <p:nvPr/>
        </p:nvSpPr>
        <p:spPr>
          <a:xfrm>
            <a:off x="243687" y="639952"/>
            <a:ext cx="11704320" cy="6186309"/>
          </a:xfrm>
          <a:prstGeom prst="rect">
            <a:avLst/>
          </a:prstGeom>
          <a:noFill/>
        </p:spPr>
        <p:txBody>
          <a:bodyPr wrap="square" rtlCol="0">
            <a:spAutoFit/>
          </a:bodyPr>
          <a:lstStyle/>
          <a:p>
            <a:r>
              <a:rPr lang="en-US" sz="1200" dirty="0" err="1"/>
              <a:t>Acas</a:t>
            </a:r>
            <a:r>
              <a:rPr lang="en-US" sz="1200" dirty="0"/>
              <a:t> (2023a) </a:t>
            </a:r>
            <a:r>
              <a:rPr lang="en-US" sz="1200" i="1" dirty="0"/>
              <a:t>Neurodiversity in the workplace</a:t>
            </a:r>
            <a:r>
              <a:rPr lang="en-US" sz="1200" dirty="0"/>
              <a:t>. London</a:t>
            </a:r>
            <a:br>
              <a:rPr lang="en-US" sz="1200" dirty="0"/>
            </a:br>
            <a:r>
              <a:rPr lang="en-US" sz="1200" dirty="0" err="1"/>
              <a:t>Acas</a:t>
            </a:r>
            <a:r>
              <a:rPr lang="en-US" sz="1200" dirty="0"/>
              <a:t> (2023b) </a:t>
            </a:r>
            <a:r>
              <a:rPr lang="en-US" sz="1200" i="1" dirty="0"/>
              <a:t>Reasonable adjustments for neurodiversity</a:t>
            </a:r>
            <a:r>
              <a:rPr lang="en-US" sz="1200" dirty="0"/>
              <a:t>. Available at: </a:t>
            </a:r>
            <a:r>
              <a:rPr lang="en-US" sz="1200" dirty="0">
                <a:hlinkClick r:id="rId3"/>
              </a:rPr>
              <a:t>https://www.acas.org.uk/reasonable-adjustments/adjustments-for-neurodiversity</a:t>
            </a:r>
            <a:r>
              <a:rPr lang="en-US" sz="1200" dirty="0"/>
              <a:t> (Accessed: 24 September 2025).</a:t>
            </a:r>
            <a:br>
              <a:rPr lang="en-US" sz="1200" dirty="0"/>
            </a:br>
            <a:r>
              <a:rPr lang="en-US" sz="1200" dirty="0" err="1"/>
              <a:t>Acas</a:t>
            </a:r>
            <a:r>
              <a:rPr lang="en-US" sz="1200" dirty="0"/>
              <a:t> (2023c) </a:t>
            </a:r>
            <a:r>
              <a:rPr lang="en-US" sz="1200" i="1" dirty="0"/>
              <a:t>Understanding neurodiversity at work</a:t>
            </a:r>
            <a:r>
              <a:rPr lang="en-US" sz="1200" dirty="0"/>
              <a:t>. Available at: </a:t>
            </a:r>
            <a:r>
              <a:rPr lang="en-US" sz="1200" dirty="0">
                <a:hlinkClick r:id="rId4"/>
              </a:rPr>
              <a:t>https://www.acas.org.uk/neurodiversity-at-work</a:t>
            </a:r>
            <a:r>
              <a:rPr lang="en-US" sz="1200" dirty="0"/>
              <a:t> (Accessed: 24 September 2025).</a:t>
            </a:r>
            <a:br>
              <a:rPr lang="en-US" sz="1200" dirty="0"/>
            </a:br>
            <a:r>
              <a:rPr lang="en-US" sz="1200" dirty="0" err="1"/>
              <a:t>Acas</a:t>
            </a:r>
            <a:r>
              <a:rPr lang="en-US" sz="1200" dirty="0"/>
              <a:t> (2023d) </a:t>
            </a:r>
            <a:r>
              <a:rPr lang="en-US" sz="1200" i="1" dirty="0" err="1"/>
              <a:t>Acas</a:t>
            </a:r>
            <a:r>
              <a:rPr lang="en-US" sz="1200" i="1" dirty="0"/>
              <a:t> guidance on neurodiversity at work</a:t>
            </a:r>
            <a:r>
              <a:rPr lang="en-US" sz="1200" dirty="0"/>
              <a:t>. Available at: </a:t>
            </a:r>
            <a:r>
              <a:rPr lang="en-US" sz="1200" dirty="0">
                <a:hlinkClick r:id="rId5"/>
              </a:rPr>
              <a:t>https://irglobal.com/article/acas-guidance-on-neurodiversity-at-work/</a:t>
            </a:r>
            <a:r>
              <a:rPr lang="en-US" sz="1200" dirty="0"/>
              <a:t> (Accessed: 24 September 2025).</a:t>
            </a:r>
            <a:br>
              <a:rPr lang="en-US" sz="1200" dirty="0"/>
            </a:br>
            <a:r>
              <a:rPr lang="en-US" sz="1200" dirty="0" err="1"/>
              <a:t>Autistica</a:t>
            </a:r>
            <a:r>
              <a:rPr lang="en-US" sz="1200" dirty="0"/>
              <a:t> (2023) </a:t>
            </a:r>
            <a:r>
              <a:rPr lang="en-US" sz="1200" i="1" dirty="0"/>
              <a:t>Improving employment prospects for autistic people</a:t>
            </a:r>
            <a:r>
              <a:rPr lang="en-US" sz="1200" dirty="0"/>
              <a:t>. Available at: </a:t>
            </a:r>
            <a:r>
              <a:rPr lang="en-US" sz="1200" dirty="0">
                <a:hlinkClick r:id="rId6"/>
              </a:rPr>
              <a:t>https://www.autistica.org.uk/downloads/files/PBE-improve-autistic-employment-report-Autistica.pdf</a:t>
            </a:r>
            <a:r>
              <a:rPr lang="en-US" sz="1200" dirty="0"/>
              <a:t> (Accessed: 24 September 2025).</a:t>
            </a:r>
            <a:br>
              <a:rPr lang="en-US" sz="1200" dirty="0"/>
            </a:br>
            <a:r>
              <a:rPr lang="en-US" sz="1200" dirty="0"/>
              <a:t>Black, C. and Frost, D. (2011) </a:t>
            </a:r>
            <a:r>
              <a:rPr lang="en-US" sz="1200" i="1" dirty="0"/>
              <a:t>Health at work: an independent review of sickness absence</a:t>
            </a:r>
            <a:r>
              <a:rPr lang="en-US" sz="1200" dirty="0"/>
              <a:t>. London: Department for Work and Pensions.</a:t>
            </a:r>
            <a:br>
              <a:rPr lang="en-US" sz="1200" dirty="0"/>
            </a:br>
            <a:r>
              <a:rPr lang="en-US" sz="1200" dirty="0"/>
              <a:t>Black, C. and Frost, D. (2011) </a:t>
            </a:r>
            <a:r>
              <a:rPr lang="en-US" sz="1200" i="1" dirty="0"/>
              <a:t>Health, work and well-being: caring for our future</a:t>
            </a:r>
            <a:r>
              <a:rPr lang="en-US" sz="1200" dirty="0"/>
              <a:t>. London: The Stationery Office.</a:t>
            </a:r>
            <a:br>
              <a:rPr lang="en-US" sz="1200" dirty="0"/>
            </a:br>
            <a:r>
              <a:rPr lang="en-US" sz="1200" dirty="0"/>
              <a:t>CIPD (2022a) </a:t>
            </a:r>
            <a:r>
              <a:rPr lang="en-US" sz="1200" i="1" dirty="0"/>
              <a:t>Employee absence and wellbeing</a:t>
            </a:r>
            <a:r>
              <a:rPr lang="en-US" sz="1200" dirty="0"/>
              <a:t>. London: CIPD.</a:t>
            </a:r>
            <a:br>
              <a:rPr lang="en-US" sz="1200" dirty="0"/>
            </a:br>
            <a:r>
              <a:rPr lang="en-US" sz="1200" dirty="0"/>
              <a:t>CIPD (2022b) </a:t>
            </a:r>
            <a:r>
              <a:rPr lang="en-US" sz="1200" i="1" dirty="0"/>
              <a:t>Good Work Index 2022</a:t>
            </a:r>
            <a:r>
              <a:rPr lang="en-US" sz="1200" dirty="0"/>
              <a:t>. Available at: </a:t>
            </a:r>
            <a:r>
              <a:rPr lang="en-US" sz="1200" dirty="0">
                <a:hlinkClick r:id="rId7"/>
              </a:rPr>
              <a:t>https://pure-oai.bham.ac.uk/ws/portalfiles/portal/179144389/good_work_index_survey_report_2022_tcm18_109896.pdf</a:t>
            </a:r>
            <a:r>
              <a:rPr lang="en-US" sz="1200" dirty="0"/>
              <a:t> (Accessed: 24 September 2025).</a:t>
            </a:r>
            <a:br>
              <a:rPr lang="en-US" sz="1200" dirty="0"/>
            </a:br>
            <a:r>
              <a:rPr lang="en-US" sz="1200" dirty="0"/>
              <a:t>CIPD(2022c) </a:t>
            </a:r>
            <a:r>
              <a:rPr lang="en-US" sz="1200" i="1" dirty="0"/>
              <a:t>Working with long COVID: Guidance for employers</a:t>
            </a:r>
            <a:r>
              <a:rPr lang="en-US" sz="1200" dirty="0"/>
              <a:t>. Available at: </a:t>
            </a:r>
            <a:r>
              <a:rPr lang="en-US" sz="1200" dirty="0">
                <a:hlinkClick r:id="rId8"/>
              </a:rPr>
              <a:t>https://www.realizecanada.org/wp-content/uploads/Recommendations-for-RtW-doc-final.pdf</a:t>
            </a:r>
            <a:r>
              <a:rPr lang="en-US" sz="1200" dirty="0"/>
              <a:t> (Accessed: 24 September 2025).</a:t>
            </a:r>
            <a:br>
              <a:rPr lang="en-US" sz="1200" dirty="0"/>
            </a:br>
            <a:r>
              <a:rPr lang="en-US" sz="1200" dirty="0"/>
              <a:t>CIPD (2022d) </a:t>
            </a:r>
            <a:r>
              <a:rPr lang="en-US" sz="1200" i="1" dirty="0"/>
              <a:t>Obtaining customer feedback on HR: Who dares wins</a:t>
            </a:r>
            <a:r>
              <a:rPr lang="en-US" sz="1200" dirty="0"/>
              <a:t>. Available at: </a:t>
            </a:r>
            <a:r>
              <a:rPr lang="en-US" sz="1200" dirty="0">
                <a:hlinkClick r:id="rId9"/>
              </a:rPr>
              <a:t>https://www.peoplemanagement.co.uk/article/1742063/obtaining-customer-feedback-hr</a:t>
            </a:r>
            <a:r>
              <a:rPr lang="en-US" sz="1200" dirty="0"/>
              <a:t> (Accessed: 24 September 2025).</a:t>
            </a:r>
            <a:br>
              <a:rPr lang="en-US" sz="1200" dirty="0"/>
            </a:br>
            <a:r>
              <a:rPr lang="en-US" sz="1200" dirty="0"/>
              <a:t>CIPD (2023) </a:t>
            </a:r>
            <a:r>
              <a:rPr lang="en-US" sz="1200" i="1" dirty="0"/>
              <a:t>Health and wellbeing at work survey</a:t>
            </a:r>
            <a:r>
              <a:rPr lang="en-US" sz="1200" dirty="0"/>
              <a:t>. London: CIPD.</a:t>
            </a:r>
            <a:br>
              <a:rPr lang="en-US" sz="1200" dirty="0"/>
            </a:br>
            <a:r>
              <a:rPr lang="en-US" sz="1200" dirty="0"/>
              <a:t>Equality and Human Rights Commission (EHRC) (2021) </a:t>
            </a:r>
            <a:r>
              <a:rPr lang="en-US" sz="1200" i="1" dirty="0"/>
              <a:t>Employment and disabled people: The facts</a:t>
            </a:r>
            <a:r>
              <a:rPr lang="en-US" sz="1200" dirty="0"/>
              <a:t>. Available at: </a:t>
            </a:r>
            <a:r>
              <a:rPr lang="en-US" sz="1200" dirty="0">
                <a:hlinkClick r:id="rId10"/>
              </a:rPr>
              <a:t>https://www.equalityhumanrights.com/en/publication-download/employment-and-disabled-people-facts</a:t>
            </a:r>
            <a:r>
              <a:rPr lang="en-US" sz="1200" dirty="0"/>
              <a:t> (Accessed: 24 September 2025).</a:t>
            </a:r>
            <a:br>
              <a:rPr lang="en-US" sz="1200" dirty="0"/>
            </a:br>
            <a:r>
              <a:rPr lang="en-US" sz="1200" dirty="0"/>
              <a:t>Kotter, J.P. (1996) </a:t>
            </a:r>
            <a:r>
              <a:rPr lang="en-US" sz="1200" i="1" dirty="0"/>
              <a:t>Leading change</a:t>
            </a:r>
            <a:r>
              <a:rPr lang="en-US" sz="1200" dirty="0"/>
              <a:t>. Boston, MA: Harvard Business School Press.</a:t>
            </a:r>
            <a:br>
              <a:rPr lang="en-US" sz="1200" dirty="0"/>
            </a:br>
            <a:r>
              <a:rPr lang="en-US" sz="1200" dirty="0"/>
              <a:t>Liebel, S., Archer, T. and Robertson, S. (2023) ‘Neurodiversity in management: challenges and opportunities’, </a:t>
            </a:r>
            <a:r>
              <a:rPr lang="en-US" sz="1200" i="1" dirty="0"/>
              <a:t>Journal of </a:t>
            </a:r>
            <a:r>
              <a:rPr lang="en-US" sz="1200" i="1" dirty="0" err="1"/>
              <a:t>Organisational</a:t>
            </a:r>
            <a:r>
              <a:rPr lang="en-US" sz="1200" i="1" dirty="0"/>
              <a:t> Psychology</a:t>
            </a:r>
            <a:r>
              <a:rPr lang="en-US" sz="1200" dirty="0"/>
              <a:t>, 19(2), pp. 45–63.</a:t>
            </a:r>
            <a:br>
              <a:rPr lang="en-US" sz="1200" dirty="0"/>
            </a:br>
            <a:r>
              <a:rPr lang="en-US" sz="1200" dirty="0"/>
              <a:t>MacEachen, E., Jetha, A., Le </a:t>
            </a:r>
            <a:r>
              <a:rPr lang="en-US" sz="1200" dirty="0" err="1"/>
              <a:t>Pouésard</a:t>
            </a:r>
            <a:r>
              <a:rPr lang="en-US" sz="1200" dirty="0"/>
              <a:t>, M., Mustard, C., Backman, C., &amp; Gignac, M. A. (2021) “Getting the message right: Evidence-based insights to improve </a:t>
            </a:r>
            <a:r>
              <a:rPr lang="en-US" sz="1200" dirty="0" err="1"/>
              <a:t>organisational</a:t>
            </a:r>
            <a:r>
              <a:rPr lang="en-US" sz="1200" dirty="0"/>
              <a:t> return-to-work communication practices”, </a:t>
            </a:r>
            <a:r>
              <a:rPr lang="en-US" sz="1200" i="1" dirty="0"/>
              <a:t>Journal of Occupational Rehabilitation</a:t>
            </a:r>
            <a:r>
              <a:rPr lang="en-US" sz="1200" dirty="0"/>
              <a:t>, 31, pp. 636–648.</a:t>
            </a:r>
            <a:br>
              <a:rPr lang="en-US" sz="1200" dirty="0">
                <a:solidFill>
                  <a:srgbClr val="FF0000"/>
                </a:solidFill>
              </a:rPr>
            </a:br>
            <a:r>
              <a:rPr lang="en-US" sz="1200" dirty="0"/>
              <a:t>Kreuger, D. C. C.; Donker-Cools, B. H. P. M.; Oomens, S.; </a:t>
            </a:r>
            <a:r>
              <a:rPr lang="en-US" sz="1200" dirty="0" err="1"/>
              <a:t>Luymes</a:t>
            </a:r>
            <a:r>
              <a:rPr lang="en-US" sz="1200" dirty="0"/>
              <a:t>, C.; (plus other authors) (2024) “Return-to-work journey: Experiences of individuals on long-term sick leave during the RTW process”, </a:t>
            </a:r>
            <a:r>
              <a:rPr lang="en-US" sz="1200" i="1" dirty="0"/>
              <a:t>Disability and Rehabilitation</a:t>
            </a:r>
            <a:r>
              <a:rPr lang="en-US" sz="1200" dirty="0"/>
              <a:t>.</a:t>
            </a:r>
            <a:br>
              <a:rPr lang="en-US" sz="1200" dirty="0">
                <a:solidFill>
                  <a:srgbClr val="FF0000"/>
                </a:solidFill>
              </a:rPr>
            </a:br>
            <a:r>
              <a:rPr lang="en-US" sz="1200" dirty="0"/>
              <a:t>Office for National Statistics (ONS) (2021a) </a:t>
            </a:r>
            <a:r>
              <a:rPr lang="en-US" sz="1200" i="1" dirty="0"/>
              <a:t>Autistic adults in employment</a:t>
            </a:r>
            <a:r>
              <a:rPr lang="en-US" sz="1200" dirty="0"/>
              <a:t>. Office for National Statistics. Available at: </a:t>
            </a:r>
            <a:r>
              <a:rPr lang="en-US" sz="1200" dirty="0">
                <a:hlinkClick r:id="rId11"/>
              </a:rPr>
              <a:t>https://www.ons.gov.uk</a:t>
            </a:r>
            <a:r>
              <a:rPr lang="en-US" sz="1200" dirty="0"/>
              <a:t> (Accessed: 24 September 2025).</a:t>
            </a:r>
            <a:br>
              <a:rPr lang="en-US" sz="1200" dirty="0"/>
            </a:br>
            <a:r>
              <a:rPr lang="en-US" sz="1200" dirty="0"/>
              <a:t>Office for National Statistics (ONS) (2021b) </a:t>
            </a:r>
            <a:r>
              <a:rPr lang="en-US" sz="1200" i="1" dirty="0"/>
              <a:t>Outcomes for disabled people in the UK: 2021</a:t>
            </a:r>
            <a:r>
              <a:rPr lang="en-US" sz="1200" dirty="0"/>
              <a:t>. Available at: </a:t>
            </a:r>
            <a:r>
              <a:rPr lang="en-US" sz="1200" dirty="0">
                <a:hlinkClick r:id="rId12"/>
              </a:rPr>
              <a:t>https://www.ons.gov.uk/peoplepopulationandcommunity/healthandsocialcare/disability/articles/outcomesfordisabledpeopleintheuk/2021</a:t>
            </a:r>
            <a:r>
              <a:rPr lang="en-US" sz="1200" dirty="0"/>
              <a:t> (Accessed: 24 September 2025).</a:t>
            </a:r>
            <a:br>
              <a:rPr lang="en-US" sz="1200" dirty="0"/>
            </a:br>
            <a:r>
              <a:rPr lang="en-GB" sz="1200" dirty="0"/>
              <a:t>Stergiou-Kita, M.; Pritlove, C.; van </a:t>
            </a:r>
            <a:r>
              <a:rPr lang="en-GB" sz="1200" dirty="0" err="1"/>
              <a:t>Eerd</a:t>
            </a:r>
            <a:r>
              <a:rPr lang="en-GB" sz="1200" dirty="0"/>
              <a:t>, D.; Holness, D. L.; Kirsh, B.; Duncan, A.; Jones, J. (2014) “Managerial practices in supporting return to work after serious illness: A systematic review”, </a:t>
            </a:r>
            <a:r>
              <a:rPr lang="en-GB" sz="1200" i="1" dirty="0"/>
              <a:t>Journal of Occupational Rehabilitation</a:t>
            </a:r>
            <a:r>
              <a:rPr lang="en-GB" sz="1200" dirty="0"/>
              <a:t>, 24(4), pp. 633–641.</a:t>
            </a:r>
            <a:br>
              <a:rPr lang="en-US" sz="1200" dirty="0">
                <a:solidFill>
                  <a:srgbClr val="FF0000"/>
                </a:solidFill>
              </a:rPr>
            </a:br>
            <a:r>
              <a:rPr lang="en-US" sz="1200" dirty="0"/>
              <a:t>Tiedtke, C.; de Rijk, A.; Dierckx de </a:t>
            </a:r>
            <a:r>
              <a:rPr lang="en-US" sz="1200" dirty="0" err="1"/>
              <a:t>Casterlé</a:t>
            </a:r>
            <a:r>
              <a:rPr lang="en-US" sz="1200" dirty="0"/>
              <a:t>, B.; Pavlic, D.; </a:t>
            </a:r>
            <a:r>
              <a:rPr lang="en-US" sz="1200" dirty="0" err="1"/>
              <a:t>Donceel</a:t>
            </a:r>
            <a:r>
              <a:rPr lang="en-US" sz="1200" dirty="0"/>
              <a:t>, P. (2010) “Survived but feeling vulnerable: Return-to-work experiences following cancer”, </a:t>
            </a:r>
            <a:r>
              <a:rPr lang="en-US" sz="1200" i="1" dirty="0"/>
              <a:t>European Journal of Cancer Care</a:t>
            </a:r>
            <a:r>
              <a:rPr lang="en-US" sz="1200" dirty="0"/>
              <a:t>, 19(6), pp. 648–655.</a:t>
            </a:r>
            <a:endParaRPr lang="en-GB" sz="1200" dirty="0">
              <a:solidFill>
                <a:srgbClr val="FF0000"/>
              </a:solidFill>
            </a:endParaRPr>
          </a:p>
        </p:txBody>
      </p:sp>
    </p:spTree>
    <p:extLst>
      <p:ext uri="{BB962C8B-B14F-4D97-AF65-F5344CB8AC3E}">
        <p14:creationId xmlns:p14="http://schemas.microsoft.com/office/powerpoint/2010/main" val="1966813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8DFF5E-A72C-5CCA-2164-DB058441FD36}"/>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B92FAF7-0AD3-4B47-9111-D0E9CD79E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D6A77139-BADB-4B2C-BD41-B67A4D37D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526" y="2227167"/>
            <a:ext cx="4336168" cy="4630834"/>
            <a:chOff x="7855526" y="2145638"/>
            <a:chExt cx="4336168" cy="4630834"/>
          </a:xfr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p:grpSpPr>
        <p:sp useBgFill="1">
          <p:nvSpPr>
            <p:cNvPr id="30" name="Freeform: Shape 29">
              <a:extLst>
                <a:ext uri="{FF2B5EF4-FFF2-40B4-BE49-F238E27FC236}">
                  <a16:creationId xmlns:a16="http://schemas.microsoft.com/office/drawing/2014/main" id="{DAC7B25D-E1A6-459A-B45A-1912B0CD9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208150 h 4312749"/>
                <a:gd name="connsiteX4" fmla="*/ 4145996 w 4315791"/>
                <a:gd name="connsiteY4" fmla="*/ 1085198 h 4312749"/>
                <a:gd name="connsiteX5" fmla="*/ 3631470 w 4315791"/>
                <a:gd name="connsiteY5" fmla="*/ 767158 h 4312749"/>
                <a:gd name="connsiteX6" fmla="*/ 2987009 w 4315791"/>
                <a:gd name="connsiteY6" fmla="*/ 611504 h 4312749"/>
                <a:gd name="connsiteX7" fmla="*/ 1985110 w 4315791"/>
                <a:gd name="connsiteY7" fmla="*/ 855943 h 4312749"/>
                <a:gd name="connsiteX8" fmla="*/ 1223061 w 4315791"/>
                <a:gd name="connsiteY8" fmla="*/ 1585590 h 4312749"/>
                <a:gd name="connsiteX9" fmla="*/ 1023311 w 4315791"/>
                <a:gd name="connsiteY9" fmla="*/ 1849089 h 4312749"/>
                <a:gd name="connsiteX10" fmla="*/ 652067 w 4315791"/>
                <a:gd name="connsiteY10" fmla="*/ 2610233 h 4312749"/>
                <a:gd name="connsiteX11" fmla="*/ 876921 w 4315791"/>
                <a:gd name="connsiteY11" fmla="*/ 3447930 h 4312749"/>
                <a:gd name="connsiteX12" fmla="*/ 1504428 w 4315791"/>
                <a:gd name="connsiteY12" fmla="*/ 4177169 h 4312749"/>
                <a:gd name="connsiteX13" fmla="*/ 1689053 w 4315791"/>
                <a:gd name="connsiteY13" fmla="*/ 4312749 h 4312749"/>
                <a:gd name="connsiteX14" fmla="*/ 729636 w 4315791"/>
                <a:gd name="connsiteY14" fmla="*/ 4312749 h 4312749"/>
                <a:gd name="connsiteX15" fmla="*/ 638463 w 4315791"/>
                <a:gd name="connsiteY15" fmla="*/ 4216521 h 4312749"/>
                <a:gd name="connsiteX16" fmla="*/ 0 w 4315791"/>
                <a:gd name="connsiteY16" fmla="*/ 2610335 h 4312749"/>
                <a:gd name="connsiteX17" fmla="*/ 683474 w 4315791"/>
                <a:gd name="connsiteY17" fmla="*/ 1242376 h 4312749"/>
                <a:gd name="connsiteX18" fmla="*/ 2987009 w 4315791"/>
                <a:gd name="connsiteY18"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15791" h="4312749">
                  <a:moveTo>
                    <a:pt x="2987009" y="0"/>
                  </a:moveTo>
                  <a:cubicBezTo>
                    <a:pt x="3434423" y="0"/>
                    <a:pt x="3798884" y="137413"/>
                    <a:pt x="4136908" y="333995"/>
                  </a:cubicBezTo>
                  <a:lnTo>
                    <a:pt x="4315791" y="445229"/>
                  </a:lnTo>
                  <a:lnTo>
                    <a:pt x="4315791" y="1208150"/>
                  </a:lnTo>
                  <a:lnTo>
                    <a:pt x="4145996" y="1085198"/>
                  </a:lnTo>
                  <a:cubicBezTo>
                    <a:pt x="3968282" y="958859"/>
                    <a:pt x="3800518" y="848961"/>
                    <a:pt x="3631470" y="767158"/>
                  </a:cubicBezTo>
                  <a:cubicBezTo>
                    <a:pt x="3411941" y="660943"/>
                    <a:pt x="3207191" y="611504"/>
                    <a:pt x="2987009" y="611504"/>
                  </a:cubicBezTo>
                  <a:cubicBezTo>
                    <a:pt x="2599030" y="611504"/>
                    <a:pt x="2271258" y="691421"/>
                    <a:pt x="1985110" y="855943"/>
                  </a:cubicBezTo>
                  <a:cubicBezTo>
                    <a:pt x="1715153" y="1011087"/>
                    <a:pt x="1465955" y="1249819"/>
                    <a:pt x="1223061" y="1585590"/>
                  </a:cubicBezTo>
                  <a:cubicBezTo>
                    <a:pt x="1154375" y="1680490"/>
                    <a:pt x="1087756" y="1766217"/>
                    <a:pt x="1023311" y="1849089"/>
                  </a:cubicBezTo>
                  <a:cubicBezTo>
                    <a:pt x="765853" y="2180172"/>
                    <a:pt x="652067" y="2338069"/>
                    <a:pt x="652067" y="2610233"/>
                  </a:cubicBezTo>
                  <a:cubicBezTo>
                    <a:pt x="652067" y="2895038"/>
                    <a:pt x="727707" y="3176887"/>
                    <a:pt x="876921" y="3447930"/>
                  </a:cubicBezTo>
                  <a:cubicBezTo>
                    <a:pt x="1022224" y="3711838"/>
                    <a:pt x="1239145" y="3964023"/>
                    <a:pt x="1504428" y="4177169"/>
                  </a:cubicBezTo>
                  <a:lnTo>
                    <a:pt x="1689053"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1" name="Freeform: Shape 30">
              <a:extLst>
                <a:ext uri="{FF2B5EF4-FFF2-40B4-BE49-F238E27FC236}">
                  <a16:creationId xmlns:a16="http://schemas.microsoft.com/office/drawing/2014/main" id="{920A7C7E-00F6-490C-A8E7-5167EA6A4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079495 h 4312749"/>
                <a:gd name="connsiteX4" fmla="*/ 4206793 w 4315791"/>
                <a:gd name="connsiteY4" fmla="*/ 1000737 h 4312749"/>
                <a:gd name="connsiteX5" fmla="*/ 2987119 w 4315791"/>
                <a:gd name="connsiteY5" fmla="*/ 509571 h 4312749"/>
                <a:gd name="connsiteX6" fmla="*/ 1133184 w 4315791"/>
                <a:gd name="connsiteY6" fmla="*/ 1528405 h 4312749"/>
                <a:gd name="connsiteX7" fmla="*/ 935607 w 4315791"/>
                <a:gd name="connsiteY7" fmla="*/ 1789050 h 4312749"/>
                <a:gd name="connsiteX8" fmla="*/ 543498 w 4315791"/>
                <a:gd name="connsiteY8" fmla="*/ 2610233 h 4312749"/>
                <a:gd name="connsiteX9" fmla="*/ 780416 w 4315791"/>
                <a:gd name="connsiteY9" fmla="*/ 3494616 h 4312749"/>
                <a:gd name="connsiteX10" fmla="*/ 1433786 w 4315791"/>
                <a:gd name="connsiteY10" fmla="*/ 4254537 h 4312749"/>
                <a:gd name="connsiteX11" fmla="*/ 1513041 w 4315791"/>
                <a:gd name="connsiteY11" fmla="*/ 4312749 h 4312749"/>
                <a:gd name="connsiteX12" fmla="*/ 729636 w 4315791"/>
                <a:gd name="connsiteY12" fmla="*/ 4312749 h 4312749"/>
                <a:gd name="connsiteX13" fmla="*/ 638463 w 4315791"/>
                <a:gd name="connsiteY13" fmla="*/ 4216521 h 4312749"/>
                <a:gd name="connsiteX14" fmla="*/ 0 w 4315791"/>
                <a:gd name="connsiteY14" fmla="*/ 2610335 h 4312749"/>
                <a:gd name="connsiteX15" fmla="*/ 683474 w 4315791"/>
                <a:gd name="connsiteY15" fmla="*/ 1242376 h 4312749"/>
                <a:gd name="connsiteX16" fmla="*/ 2987009 w 4315791"/>
                <a:gd name="connsiteY16"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15791" h="4312749">
                  <a:moveTo>
                    <a:pt x="2987009" y="0"/>
                  </a:moveTo>
                  <a:cubicBezTo>
                    <a:pt x="3434423" y="0"/>
                    <a:pt x="3798884" y="137413"/>
                    <a:pt x="4136908" y="333995"/>
                  </a:cubicBezTo>
                  <a:lnTo>
                    <a:pt x="4315791" y="445229"/>
                  </a:lnTo>
                  <a:lnTo>
                    <a:pt x="4315791" y="1079495"/>
                  </a:lnTo>
                  <a:lnTo>
                    <a:pt x="4206793" y="1000737"/>
                  </a:lnTo>
                  <a:cubicBezTo>
                    <a:pt x="3781561" y="699607"/>
                    <a:pt x="3436718" y="509571"/>
                    <a:pt x="2987119" y="509571"/>
                  </a:cubicBezTo>
                  <a:cubicBezTo>
                    <a:pt x="2204204" y="509571"/>
                    <a:pt x="1649730" y="814251"/>
                    <a:pt x="1133184" y="1528405"/>
                  </a:cubicBezTo>
                  <a:cubicBezTo>
                    <a:pt x="1065585" y="1621878"/>
                    <a:pt x="999510" y="1706892"/>
                    <a:pt x="935607" y="1789050"/>
                  </a:cubicBezTo>
                  <a:cubicBezTo>
                    <a:pt x="670760" y="2129716"/>
                    <a:pt x="543498" y="2306877"/>
                    <a:pt x="543498" y="2610233"/>
                  </a:cubicBezTo>
                  <a:cubicBezTo>
                    <a:pt x="543498" y="2911449"/>
                    <a:pt x="623267" y="3208997"/>
                    <a:pt x="780416" y="3494616"/>
                  </a:cubicBezTo>
                  <a:cubicBezTo>
                    <a:pt x="934194" y="3774018"/>
                    <a:pt x="1154050" y="4029772"/>
                    <a:pt x="1433786" y="4254537"/>
                  </a:cubicBezTo>
                  <a:lnTo>
                    <a:pt x="1513041"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2" name="Freeform: Shape 31">
              <a:extLst>
                <a:ext uri="{FF2B5EF4-FFF2-40B4-BE49-F238E27FC236}">
                  <a16:creationId xmlns:a16="http://schemas.microsoft.com/office/drawing/2014/main" id="{2E166FC5-8F23-41C3-879A-BFF8D5B70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7037" y="2411531"/>
              <a:ext cx="4314657" cy="4364939"/>
            </a:xfrm>
            <a:custGeom>
              <a:avLst/>
              <a:gdLst>
                <a:gd name="connsiteX0" fmla="*/ 3028307 w 4314657"/>
                <a:gd name="connsiteY0" fmla="*/ 21 h 4364939"/>
                <a:gd name="connsiteX1" fmla="*/ 3066670 w 4314657"/>
                <a:gd name="connsiteY1" fmla="*/ 836 h 4364939"/>
                <a:gd name="connsiteX2" fmla="*/ 3220125 w 4314657"/>
                <a:gd name="connsiteY2" fmla="*/ 9909 h 4364939"/>
                <a:gd name="connsiteX3" fmla="*/ 3816113 w 4314657"/>
                <a:gd name="connsiteY3" fmla="*/ 150272 h 4364939"/>
                <a:gd name="connsiteX4" fmla="*/ 4089981 w 4314657"/>
                <a:gd name="connsiteY4" fmla="*/ 272287 h 4364939"/>
                <a:gd name="connsiteX5" fmla="*/ 4314657 w 4314657"/>
                <a:gd name="connsiteY5" fmla="*/ 398926 h 4364939"/>
                <a:gd name="connsiteX6" fmla="*/ 4314657 w 4314657"/>
                <a:gd name="connsiteY6" fmla="*/ 911199 h 4364939"/>
                <a:gd name="connsiteX7" fmla="*/ 4310597 w 4314657"/>
                <a:gd name="connsiteY7" fmla="*/ 908154 h 4364939"/>
                <a:gd name="connsiteX8" fmla="*/ 4203223 w 4314657"/>
                <a:gd name="connsiteY8" fmla="*/ 829562 h 4364939"/>
                <a:gd name="connsiteX9" fmla="*/ 4095850 w 4314657"/>
                <a:gd name="connsiteY9" fmla="*/ 753520 h 4364939"/>
                <a:gd name="connsiteX10" fmla="*/ 3652987 w 4314657"/>
                <a:gd name="connsiteY10" fmla="*/ 494811 h 4364939"/>
                <a:gd name="connsiteX11" fmla="*/ 3173610 w 4314657"/>
                <a:gd name="connsiteY11" fmla="*/ 347209 h 4364939"/>
                <a:gd name="connsiteX12" fmla="*/ 3047760 w 4314657"/>
                <a:gd name="connsiteY12" fmla="*/ 332632 h 4364939"/>
                <a:gd name="connsiteX13" fmla="*/ 3016027 w 4314657"/>
                <a:gd name="connsiteY13" fmla="*/ 330186 h 4364939"/>
                <a:gd name="connsiteX14" fmla="*/ 2984184 w 4314657"/>
                <a:gd name="connsiteY14" fmla="*/ 328658 h 4364939"/>
                <a:gd name="connsiteX15" fmla="*/ 2952233 w 4314657"/>
                <a:gd name="connsiteY15" fmla="*/ 327332 h 4364939"/>
                <a:gd name="connsiteX16" fmla="*/ 2919085 w 4314657"/>
                <a:gd name="connsiteY16" fmla="*/ 327026 h 4364939"/>
                <a:gd name="connsiteX17" fmla="*/ 2852901 w 4314657"/>
                <a:gd name="connsiteY17" fmla="*/ 326720 h 4364939"/>
                <a:gd name="connsiteX18" fmla="*/ 2786826 w 4314657"/>
                <a:gd name="connsiteY18" fmla="*/ 328148 h 4364939"/>
                <a:gd name="connsiteX19" fmla="*/ 2720965 w 4314657"/>
                <a:gd name="connsiteY19" fmla="*/ 331409 h 4364939"/>
                <a:gd name="connsiteX20" fmla="*/ 2655325 w 4314657"/>
                <a:gd name="connsiteY20" fmla="*/ 336098 h 4364939"/>
                <a:gd name="connsiteX21" fmla="*/ 2524803 w 4314657"/>
                <a:gd name="connsiteY21" fmla="*/ 350573 h 4364939"/>
                <a:gd name="connsiteX22" fmla="*/ 2460139 w 4314657"/>
                <a:gd name="connsiteY22" fmla="*/ 360664 h 4364939"/>
                <a:gd name="connsiteX23" fmla="*/ 2396019 w 4314657"/>
                <a:gd name="connsiteY23" fmla="*/ 372693 h 4364939"/>
                <a:gd name="connsiteX24" fmla="*/ 2145843 w 4314657"/>
                <a:gd name="connsiteY24" fmla="*/ 440989 h 4364939"/>
                <a:gd name="connsiteX25" fmla="*/ 1698635 w 4314657"/>
                <a:gd name="connsiteY25" fmla="*/ 682676 h 4364939"/>
                <a:gd name="connsiteX26" fmla="*/ 1498450 w 4314657"/>
                <a:gd name="connsiteY26" fmla="*/ 835474 h 4364939"/>
                <a:gd name="connsiteX27" fmla="*/ 1307285 w 4314657"/>
                <a:gd name="connsiteY27" fmla="*/ 1001220 h 4364939"/>
                <a:gd name="connsiteX28" fmla="*/ 947780 w 4314657"/>
                <a:gd name="connsiteY28" fmla="*/ 1369612 h 4364939"/>
                <a:gd name="connsiteX29" fmla="*/ 905939 w 4314657"/>
                <a:gd name="connsiteY29" fmla="*/ 1419458 h 4364939"/>
                <a:gd name="connsiteX30" fmla="*/ 863228 w 4314657"/>
                <a:gd name="connsiteY30" fmla="*/ 1471545 h 4364939"/>
                <a:gd name="connsiteX31" fmla="*/ 774330 w 4314657"/>
                <a:gd name="connsiteY31" fmla="*/ 1577659 h 4364939"/>
                <a:gd name="connsiteX32" fmla="*/ 595554 w 4314657"/>
                <a:gd name="connsiteY32" fmla="*/ 1780916 h 4364939"/>
                <a:gd name="connsiteX33" fmla="*/ 430365 w 4314657"/>
                <a:gd name="connsiteY33" fmla="*/ 1982644 h 4364939"/>
                <a:gd name="connsiteX34" fmla="*/ 358855 w 4314657"/>
                <a:gd name="connsiteY34" fmla="*/ 2087025 h 4364939"/>
                <a:gd name="connsiteX35" fmla="*/ 296583 w 4314657"/>
                <a:gd name="connsiteY35" fmla="*/ 2194872 h 4364939"/>
                <a:gd name="connsiteX36" fmla="*/ 207358 w 4314657"/>
                <a:gd name="connsiteY36" fmla="*/ 2423918 h 4364939"/>
                <a:gd name="connsiteX37" fmla="*/ 177146 w 4314657"/>
                <a:gd name="connsiteY37" fmla="*/ 2668765 h 4364939"/>
                <a:gd name="connsiteX38" fmla="*/ 248763 w 4314657"/>
                <a:gd name="connsiteY38" fmla="*/ 3168854 h 4364939"/>
                <a:gd name="connsiteX39" fmla="*/ 445688 w 4314657"/>
                <a:gd name="connsiteY39" fmla="*/ 3637956 h 4364939"/>
                <a:gd name="connsiteX40" fmla="*/ 735859 w 4314657"/>
                <a:gd name="connsiteY40" fmla="*/ 4062310 h 4364939"/>
                <a:gd name="connsiteX41" fmla="*/ 910884 w 4314657"/>
                <a:gd name="connsiteY41" fmla="*/ 4254366 h 4364939"/>
                <a:gd name="connsiteX42" fmla="*/ 1030507 w 4314657"/>
                <a:gd name="connsiteY42" fmla="*/ 4364939 h 4364939"/>
                <a:gd name="connsiteX43" fmla="*/ 676755 w 4314657"/>
                <a:gd name="connsiteY43" fmla="*/ 4364939 h 4364939"/>
                <a:gd name="connsiteX44" fmla="*/ 538105 w 4314657"/>
                <a:gd name="connsiteY44" fmla="*/ 4202315 h 4364939"/>
                <a:gd name="connsiteX45" fmla="*/ 241592 w 4314657"/>
                <a:gd name="connsiteY45" fmla="*/ 3731226 h 4364939"/>
                <a:gd name="connsiteX46" fmla="*/ 60317 w 4314657"/>
                <a:gd name="connsiteY46" fmla="*/ 3211362 h 4364939"/>
                <a:gd name="connsiteX47" fmla="*/ 0 w 4314657"/>
                <a:gd name="connsiteY47" fmla="*/ 2668765 h 4364939"/>
                <a:gd name="connsiteX48" fmla="*/ 21736 w 4314657"/>
                <a:gd name="connsiteY48" fmla="*/ 2390280 h 4364939"/>
                <a:gd name="connsiteX49" fmla="*/ 27605 w 4314657"/>
                <a:gd name="connsiteY49" fmla="*/ 2355521 h 4364939"/>
                <a:gd name="connsiteX50" fmla="*/ 34669 w 4314657"/>
                <a:gd name="connsiteY50" fmla="*/ 2320862 h 4364939"/>
                <a:gd name="connsiteX51" fmla="*/ 50753 w 4314657"/>
                <a:gd name="connsiteY51" fmla="*/ 2251750 h 4364939"/>
                <a:gd name="connsiteX52" fmla="*/ 93899 w 4314657"/>
                <a:gd name="connsiteY52" fmla="*/ 2116179 h 4364939"/>
                <a:gd name="connsiteX53" fmla="*/ 150194 w 4314657"/>
                <a:gd name="connsiteY53" fmla="*/ 1985498 h 4364939"/>
                <a:gd name="connsiteX54" fmla="*/ 216486 w 4314657"/>
                <a:gd name="connsiteY54" fmla="*/ 1860628 h 4364939"/>
                <a:gd name="connsiteX55" fmla="*/ 363527 w 4314657"/>
                <a:gd name="connsiteY55" fmla="*/ 1625058 h 4364939"/>
                <a:gd name="connsiteX56" fmla="*/ 514155 w 4314657"/>
                <a:gd name="connsiteY56" fmla="*/ 1402231 h 4364939"/>
                <a:gd name="connsiteX57" fmla="*/ 586861 w 4314657"/>
                <a:gd name="connsiteY57" fmla="*/ 1293160 h 4364939"/>
                <a:gd name="connsiteX58" fmla="*/ 623702 w 4314657"/>
                <a:gd name="connsiteY58" fmla="*/ 1236892 h 4364939"/>
                <a:gd name="connsiteX59" fmla="*/ 662283 w 4314657"/>
                <a:gd name="connsiteY59" fmla="*/ 1178892 h 4364939"/>
                <a:gd name="connsiteX60" fmla="*/ 827364 w 4314657"/>
                <a:gd name="connsiteY60" fmla="*/ 951170 h 4364939"/>
                <a:gd name="connsiteX61" fmla="*/ 1016355 w 4314657"/>
                <a:gd name="connsiteY61" fmla="*/ 736089 h 4364939"/>
                <a:gd name="connsiteX62" fmla="*/ 1482474 w 4314657"/>
                <a:gd name="connsiteY62" fmla="*/ 378707 h 4364939"/>
                <a:gd name="connsiteX63" fmla="*/ 2035644 w 4314657"/>
                <a:gd name="connsiteY63" fmla="*/ 149151 h 4364939"/>
                <a:gd name="connsiteX64" fmla="*/ 2324619 w 4314657"/>
                <a:gd name="connsiteY64" fmla="*/ 72802 h 4364939"/>
                <a:gd name="connsiteX65" fmla="*/ 2618809 w 4314657"/>
                <a:gd name="connsiteY65" fmla="*/ 24078 h 4364939"/>
                <a:gd name="connsiteX66" fmla="*/ 2914849 w 4314657"/>
                <a:gd name="connsiteY66" fmla="*/ 1957 h 4364939"/>
                <a:gd name="connsiteX67" fmla="*/ 2951907 w 4314657"/>
                <a:gd name="connsiteY67" fmla="*/ 633 h 4364939"/>
                <a:gd name="connsiteX68" fmla="*/ 2990052 w 4314657"/>
                <a:gd name="connsiteY68" fmla="*/ 224 h 4364939"/>
                <a:gd name="connsiteX69" fmla="*/ 3028307 w 4314657"/>
                <a:gd name="connsiteY69" fmla="*/ 21 h 436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314657" h="4364939">
                  <a:moveTo>
                    <a:pt x="3028307" y="21"/>
                  </a:moveTo>
                  <a:lnTo>
                    <a:pt x="3066670" y="836"/>
                  </a:lnTo>
                  <a:cubicBezTo>
                    <a:pt x="3117749" y="1856"/>
                    <a:pt x="3168937" y="5320"/>
                    <a:pt x="3220125" y="9909"/>
                  </a:cubicBezTo>
                  <a:cubicBezTo>
                    <a:pt x="3424763" y="29073"/>
                    <a:pt x="3627448" y="77898"/>
                    <a:pt x="3816113" y="150272"/>
                  </a:cubicBezTo>
                  <a:cubicBezTo>
                    <a:pt x="3910880" y="185950"/>
                    <a:pt x="4001951" y="227538"/>
                    <a:pt x="4089981" y="272287"/>
                  </a:cubicBezTo>
                  <a:lnTo>
                    <a:pt x="4314657" y="398926"/>
                  </a:lnTo>
                  <a:lnTo>
                    <a:pt x="4314657" y="911199"/>
                  </a:lnTo>
                  <a:lnTo>
                    <a:pt x="4310597" y="908154"/>
                  </a:lnTo>
                  <a:cubicBezTo>
                    <a:pt x="4274842" y="881549"/>
                    <a:pt x="4239087" y="855352"/>
                    <a:pt x="4203223" y="829562"/>
                  </a:cubicBezTo>
                  <a:cubicBezTo>
                    <a:pt x="4167576" y="803773"/>
                    <a:pt x="4131821" y="778086"/>
                    <a:pt x="4095850" y="753520"/>
                  </a:cubicBezTo>
                  <a:cubicBezTo>
                    <a:pt x="3951852" y="654949"/>
                    <a:pt x="3806115" y="565043"/>
                    <a:pt x="3652987" y="494811"/>
                  </a:cubicBezTo>
                  <a:cubicBezTo>
                    <a:pt x="3500404" y="423761"/>
                    <a:pt x="3340213" y="373101"/>
                    <a:pt x="3173610" y="347209"/>
                  </a:cubicBezTo>
                  <a:cubicBezTo>
                    <a:pt x="3131987" y="341093"/>
                    <a:pt x="3090036" y="335792"/>
                    <a:pt x="3047760" y="332632"/>
                  </a:cubicBezTo>
                  <a:lnTo>
                    <a:pt x="3016027" y="330186"/>
                  </a:lnTo>
                  <a:cubicBezTo>
                    <a:pt x="3005485" y="329472"/>
                    <a:pt x="2994834" y="329168"/>
                    <a:pt x="2984184" y="328658"/>
                  </a:cubicBezTo>
                  <a:cubicBezTo>
                    <a:pt x="2973533" y="328249"/>
                    <a:pt x="2962992" y="327638"/>
                    <a:pt x="2952233" y="327332"/>
                  </a:cubicBezTo>
                  <a:lnTo>
                    <a:pt x="2919085" y="327026"/>
                  </a:lnTo>
                  <a:cubicBezTo>
                    <a:pt x="2897025" y="326925"/>
                    <a:pt x="2874854" y="326212"/>
                    <a:pt x="2852901" y="326720"/>
                  </a:cubicBezTo>
                  <a:lnTo>
                    <a:pt x="2786826" y="328148"/>
                  </a:lnTo>
                  <a:cubicBezTo>
                    <a:pt x="2764763" y="328759"/>
                    <a:pt x="2742919" y="330391"/>
                    <a:pt x="2720965" y="331409"/>
                  </a:cubicBezTo>
                  <a:cubicBezTo>
                    <a:pt x="2699013" y="332326"/>
                    <a:pt x="2677170" y="334162"/>
                    <a:pt x="2655325" y="336098"/>
                  </a:cubicBezTo>
                  <a:cubicBezTo>
                    <a:pt x="2611528" y="339463"/>
                    <a:pt x="2568165" y="345170"/>
                    <a:pt x="2524803" y="350573"/>
                  </a:cubicBezTo>
                  <a:lnTo>
                    <a:pt x="2460139" y="360664"/>
                  </a:lnTo>
                  <a:cubicBezTo>
                    <a:pt x="2438622" y="364130"/>
                    <a:pt x="2417430" y="368717"/>
                    <a:pt x="2396019" y="372693"/>
                  </a:cubicBezTo>
                  <a:cubicBezTo>
                    <a:pt x="2310709" y="389513"/>
                    <a:pt x="2226809" y="411836"/>
                    <a:pt x="2145843" y="440989"/>
                  </a:cubicBezTo>
                  <a:cubicBezTo>
                    <a:pt x="1983479" y="499295"/>
                    <a:pt x="1835678" y="585838"/>
                    <a:pt x="1698635" y="682676"/>
                  </a:cubicBezTo>
                  <a:cubicBezTo>
                    <a:pt x="1629841" y="730992"/>
                    <a:pt x="1563549" y="782367"/>
                    <a:pt x="1498450" y="835474"/>
                  </a:cubicBezTo>
                  <a:cubicBezTo>
                    <a:pt x="1433352" y="888583"/>
                    <a:pt x="1369775" y="943932"/>
                    <a:pt x="1307285" y="1001220"/>
                  </a:cubicBezTo>
                  <a:cubicBezTo>
                    <a:pt x="1182958" y="1116304"/>
                    <a:pt x="1060588" y="1237708"/>
                    <a:pt x="947780" y="1369612"/>
                  </a:cubicBezTo>
                  <a:cubicBezTo>
                    <a:pt x="933325" y="1385818"/>
                    <a:pt x="919958" y="1402841"/>
                    <a:pt x="905939" y="1419458"/>
                  </a:cubicBezTo>
                  <a:lnTo>
                    <a:pt x="863228" y="1471545"/>
                  </a:lnTo>
                  <a:cubicBezTo>
                    <a:pt x="833776" y="1507529"/>
                    <a:pt x="804215" y="1543001"/>
                    <a:pt x="774330" y="1577659"/>
                  </a:cubicBezTo>
                  <a:cubicBezTo>
                    <a:pt x="714665" y="1647178"/>
                    <a:pt x="653806" y="1714046"/>
                    <a:pt x="595554" y="1780916"/>
                  </a:cubicBezTo>
                  <a:cubicBezTo>
                    <a:pt x="537303" y="1847683"/>
                    <a:pt x="481009" y="1914144"/>
                    <a:pt x="430365" y="1982644"/>
                  </a:cubicBezTo>
                  <a:cubicBezTo>
                    <a:pt x="405369" y="2016995"/>
                    <a:pt x="381351" y="2051756"/>
                    <a:pt x="358855" y="2087025"/>
                  </a:cubicBezTo>
                  <a:cubicBezTo>
                    <a:pt x="336685" y="2122396"/>
                    <a:pt x="315601" y="2158277"/>
                    <a:pt x="296583" y="2194872"/>
                  </a:cubicBezTo>
                  <a:cubicBezTo>
                    <a:pt x="258980" y="2268161"/>
                    <a:pt x="227572" y="2344307"/>
                    <a:pt x="207358" y="2423918"/>
                  </a:cubicBezTo>
                  <a:cubicBezTo>
                    <a:pt x="186817" y="2503426"/>
                    <a:pt x="178124" y="2585790"/>
                    <a:pt x="177146" y="2668765"/>
                  </a:cubicBezTo>
                  <a:cubicBezTo>
                    <a:pt x="177037" y="2837670"/>
                    <a:pt x="201490" y="3006472"/>
                    <a:pt x="248763" y="3168854"/>
                  </a:cubicBezTo>
                  <a:cubicBezTo>
                    <a:pt x="295931" y="3331644"/>
                    <a:pt x="363962" y="3488316"/>
                    <a:pt x="445688" y="3637956"/>
                  </a:cubicBezTo>
                  <a:cubicBezTo>
                    <a:pt x="527413" y="3787697"/>
                    <a:pt x="625115" y="3929794"/>
                    <a:pt x="735859" y="4062310"/>
                  </a:cubicBezTo>
                  <a:cubicBezTo>
                    <a:pt x="791121" y="4128668"/>
                    <a:pt x="849589" y="4192733"/>
                    <a:pt x="910884" y="4254366"/>
                  </a:cubicBezTo>
                  <a:lnTo>
                    <a:pt x="1030507" y="4364939"/>
                  </a:lnTo>
                  <a:lnTo>
                    <a:pt x="676755" y="4364939"/>
                  </a:lnTo>
                  <a:lnTo>
                    <a:pt x="538105" y="4202315"/>
                  </a:lnTo>
                  <a:cubicBezTo>
                    <a:pt x="423518" y="4054791"/>
                    <a:pt x="323372" y="3897379"/>
                    <a:pt x="241592" y="3731226"/>
                  </a:cubicBezTo>
                  <a:cubicBezTo>
                    <a:pt x="160193" y="3565073"/>
                    <a:pt x="99768" y="3389950"/>
                    <a:pt x="60317" y="3211362"/>
                  </a:cubicBezTo>
                  <a:cubicBezTo>
                    <a:pt x="20759" y="3032669"/>
                    <a:pt x="435" y="2850716"/>
                    <a:pt x="0" y="2668765"/>
                  </a:cubicBezTo>
                  <a:cubicBezTo>
                    <a:pt x="0" y="2576309"/>
                    <a:pt x="6413" y="2483039"/>
                    <a:pt x="21736" y="2390280"/>
                  </a:cubicBezTo>
                  <a:lnTo>
                    <a:pt x="27605" y="2355521"/>
                  </a:lnTo>
                  <a:lnTo>
                    <a:pt x="34669" y="2320862"/>
                  </a:lnTo>
                  <a:cubicBezTo>
                    <a:pt x="39343" y="2297723"/>
                    <a:pt x="45102" y="2274686"/>
                    <a:pt x="50753" y="2251750"/>
                  </a:cubicBezTo>
                  <a:cubicBezTo>
                    <a:pt x="62708" y="2205881"/>
                    <a:pt x="77379" y="2160723"/>
                    <a:pt x="93899" y="2116179"/>
                  </a:cubicBezTo>
                  <a:cubicBezTo>
                    <a:pt x="110744" y="2071734"/>
                    <a:pt x="129762" y="2028209"/>
                    <a:pt x="150194" y="1985498"/>
                  </a:cubicBezTo>
                  <a:cubicBezTo>
                    <a:pt x="170734" y="1942890"/>
                    <a:pt x="193229" y="1901402"/>
                    <a:pt x="216486" y="1860628"/>
                  </a:cubicBezTo>
                  <a:cubicBezTo>
                    <a:pt x="263109" y="1779183"/>
                    <a:pt x="312993" y="1701000"/>
                    <a:pt x="363527" y="1625058"/>
                  </a:cubicBezTo>
                  <a:lnTo>
                    <a:pt x="514155" y="1402231"/>
                  </a:lnTo>
                  <a:cubicBezTo>
                    <a:pt x="538825" y="1365636"/>
                    <a:pt x="563277" y="1329551"/>
                    <a:pt x="586861" y="1293160"/>
                  </a:cubicBezTo>
                  <a:lnTo>
                    <a:pt x="623702" y="1236892"/>
                  </a:lnTo>
                  <a:cubicBezTo>
                    <a:pt x="636526" y="1217525"/>
                    <a:pt x="649025" y="1198055"/>
                    <a:pt x="662283" y="1178892"/>
                  </a:cubicBezTo>
                  <a:cubicBezTo>
                    <a:pt x="713905" y="1101523"/>
                    <a:pt x="769222" y="1025786"/>
                    <a:pt x="827364" y="951170"/>
                  </a:cubicBezTo>
                  <a:cubicBezTo>
                    <a:pt x="885834" y="876861"/>
                    <a:pt x="947997" y="804283"/>
                    <a:pt x="1016355" y="736089"/>
                  </a:cubicBezTo>
                  <a:cubicBezTo>
                    <a:pt x="1152311" y="599497"/>
                    <a:pt x="1308047" y="476054"/>
                    <a:pt x="1482474" y="378707"/>
                  </a:cubicBezTo>
                  <a:cubicBezTo>
                    <a:pt x="1656793" y="281156"/>
                    <a:pt x="1845132" y="207966"/>
                    <a:pt x="2035644" y="149151"/>
                  </a:cubicBezTo>
                  <a:cubicBezTo>
                    <a:pt x="2131063" y="119997"/>
                    <a:pt x="2227460" y="94412"/>
                    <a:pt x="2324619" y="72802"/>
                  </a:cubicBezTo>
                  <a:cubicBezTo>
                    <a:pt x="2421885" y="51396"/>
                    <a:pt x="2520239" y="35291"/>
                    <a:pt x="2618809" y="24078"/>
                  </a:cubicBezTo>
                  <a:cubicBezTo>
                    <a:pt x="2717272" y="12252"/>
                    <a:pt x="2816168" y="4914"/>
                    <a:pt x="2914849" y="1957"/>
                  </a:cubicBezTo>
                  <a:lnTo>
                    <a:pt x="2951907" y="633"/>
                  </a:lnTo>
                  <a:lnTo>
                    <a:pt x="2990052" y="224"/>
                  </a:lnTo>
                  <a:cubicBezTo>
                    <a:pt x="3002768" y="224"/>
                    <a:pt x="3015592" y="-81"/>
                    <a:pt x="3028307" y="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3" name="Freeform: Shape 32">
              <a:extLst>
                <a:ext uri="{FF2B5EF4-FFF2-40B4-BE49-F238E27FC236}">
                  <a16:creationId xmlns:a16="http://schemas.microsoft.com/office/drawing/2014/main" id="{5C727C6A-DB0B-482E-B0E4-4F035FC02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5526" y="2145638"/>
              <a:ext cx="4336168" cy="4630833"/>
            </a:xfrm>
            <a:custGeom>
              <a:avLst/>
              <a:gdLst>
                <a:gd name="connsiteX0" fmla="*/ 3053738 w 4336168"/>
                <a:gd name="connsiteY0" fmla="*/ 111 h 4630833"/>
                <a:gd name="connsiteX1" fmla="*/ 3093948 w 4336168"/>
                <a:gd name="connsiteY1" fmla="*/ 316 h 4630833"/>
                <a:gd name="connsiteX2" fmla="*/ 3134268 w 4336168"/>
                <a:gd name="connsiteY2" fmla="*/ 1743 h 4630833"/>
                <a:gd name="connsiteX3" fmla="*/ 3295438 w 4336168"/>
                <a:gd name="connsiteY3" fmla="*/ 13058 h 4630833"/>
                <a:gd name="connsiteX4" fmla="*/ 3918813 w 4336168"/>
                <a:gd name="connsiteY4" fmla="*/ 169935 h 4630833"/>
                <a:gd name="connsiteX5" fmla="*/ 4203331 w 4336168"/>
                <a:gd name="connsiteY5" fmla="*/ 305405 h 4630833"/>
                <a:gd name="connsiteX6" fmla="*/ 4336168 w 4336168"/>
                <a:gd name="connsiteY6" fmla="*/ 386579 h 4630833"/>
                <a:gd name="connsiteX7" fmla="*/ 4336168 w 4336168"/>
                <a:gd name="connsiteY7" fmla="*/ 772673 h 4630833"/>
                <a:gd name="connsiteX8" fmla="*/ 4270820 w 4336168"/>
                <a:gd name="connsiteY8" fmla="*/ 728127 h 4630833"/>
                <a:gd name="connsiteX9" fmla="*/ 4030208 w 4336168"/>
                <a:gd name="connsiteY9" fmla="*/ 587253 h 4630833"/>
                <a:gd name="connsiteX10" fmla="*/ 3781010 w 4336168"/>
                <a:gd name="connsiteY10" fmla="*/ 471455 h 4630833"/>
                <a:gd name="connsiteX11" fmla="*/ 3254466 w 4336168"/>
                <a:gd name="connsiteY11" fmla="*/ 338024 h 4630833"/>
                <a:gd name="connsiteX12" fmla="*/ 3117966 w 4336168"/>
                <a:gd name="connsiteY12" fmla="*/ 326812 h 4630833"/>
                <a:gd name="connsiteX13" fmla="*/ 3083625 w 4336168"/>
                <a:gd name="connsiteY13" fmla="*/ 325179 h 4630833"/>
                <a:gd name="connsiteX14" fmla="*/ 3049173 w 4336168"/>
                <a:gd name="connsiteY14" fmla="*/ 324366 h 4630833"/>
                <a:gd name="connsiteX15" fmla="*/ 2978858 w 4336168"/>
                <a:gd name="connsiteY15" fmla="*/ 323855 h 4630833"/>
                <a:gd name="connsiteX16" fmla="*/ 2695862 w 4336168"/>
                <a:gd name="connsiteY16" fmla="*/ 335373 h 4630833"/>
                <a:gd name="connsiteX17" fmla="*/ 2417972 w 4336168"/>
                <a:gd name="connsiteY17" fmla="*/ 372070 h 4630833"/>
                <a:gd name="connsiteX18" fmla="*/ 2148451 w 4336168"/>
                <a:gd name="connsiteY18" fmla="*/ 437613 h 4630833"/>
                <a:gd name="connsiteX19" fmla="*/ 1889690 w 4336168"/>
                <a:gd name="connsiteY19" fmla="*/ 532515 h 4630833"/>
                <a:gd name="connsiteX20" fmla="*/ 1644512 w 4336168"/>
                <a:gd name="connsiteY20" fmla="*/ 658098 h 4630833"/>
                <a:gd name="connsiteX21" fmla="*/ 1200999 w 4336168"/>
                <a:gd name="connsiteY21" fmla="*/ 992137 h 4630833"/>
                <a:gd name="connsiteX22" fmla="*/ 1003531 w 4336168"/>
                <a:gd name="connsiteY22" fmla="*/ 1192234 h 4630833"/>
                <a:gd name="connsiteX23" fmla="*/ 910394 w 4336168"/>
                <a:gd name="connsiteY23" fmla="*/ 1298347 h 4630833"/>
                <a:gd name="connsiteX24" fmla="*/ 821278 w 4336168"/>
                <a:gd name="connsiteY24" fmla="*/ 1408233 h 4630833"/>
                <a:gd name="connsiteX25" fmla="*/ 732162 w 4336168"/>
                <a:gd name="connsiteY25" fmla="*/ 1521993 h 4630833"/>
                <a:gd name="connsiteX26" fmla="*/ 640548 w 4336168"/>
                <a:gd name="connsiteY26" fmla="*/ 1634323 h 4630833"/>
                <a:gd name="connsiteX27" fmla="*/ 457317 w 4336168"/>
                <a:gd name="connsiteY27" fmla="*/ 1855930 h 4630833"/>
                <a:gd name="connsiteX28" fmla="*/ 369288 w 4336168"/>
                <a:gd name="connsiteY28" fmla="*/ 1967955 h 4630833"/>
                <a:gd name="connsiteX29" fmla="*/ 287128 w 4336168"/>
                <a:gd name="connsiteY29" fmla="*/ 2083243 h 4630833"/>
                <a:gd name="connsiteX30" fmla="*/ 212683 w 4336168"/>
                <a:gd name="connsiteY30" fmla="*/ 2202607 h 4630833"/>
                <a:gd name="connsiteX31" fmla="*/ 179101 w 4336168"/>
                <a:gd name="connsiteY31" fmla="*/ 2264177 h 4630833"/>
                <a:gd name="connsiteX32" fmla="*/ 148890 w 4336168"/>
                <a:gd name="connsiteY32" fmla="*/ 2327172 h 4630833"/>
                <a:gd name="connsiteX33" fmla="*/ 61295 w 4336168"/>
                <a:gd name="connsiteY33" fmla="*/ 2590672 h 4630833"/>
                <a:gd name="connsiteX34" fmla="*/ 32604 w 4336168"/>
                <a:gd name="connsiteY34" fmla="*/ 2866202 h 4630833"/>
                <a:gd name="connsiteX35" fmla="*/ 100853 w 4336168"/>
                <a:gd name="connsiteY35" fmla="*/ 3418074 h 4630833"/>
                <a:gd name="connsiteX36" fmla="*/ 184971 w 4336168"/>
                <a:gd name="connsiteY36" fmla="*/ 3684428 h 4630833"/>
                <a:gd name="connsiteX37" fmla="*/ 210836 w 4336168"/>
                <a:gd name="connsiteY37" fmla="*/ 3749462 h 4630833"/>
                <a:gd name="connsiteX38" fmla="*/ 238440 w 4336168"/>
                <a:gd name="connsiteY38" fmla="*/ 3813783 h 4630833"/>
                <a:gd name="connsiteX39" fmla="*/ 252894 w 4336168"/>
                <a:gd name="connsiteY39" fmla="*/ 3845688 h 4630833"/>
                <a:gd name="connsiteX40" fmla="*/ 268109 w 4336168"/>
                <a:gd name="connsiteY40" fmla="*/ 3877287 h 4630833"/>
                <a:gd name="connsiteX41" fmla="*/ 299409 w 4336168"/>
                <a:gd name="connsiteY41" fmla="*/ 3939978 h 4630833"/>
                <a:gd name="connsiteX42" fmla="*/ 440689 w 4336168"/>
                <a:gd name="connsiteY42" fmla="*/ 4182378 h 4630833"/>
                <a:gd name="connsiteX43" fmla="*/ 606640 w 4336168"/>
                <a:gd name="connsiteY43" fmla="*/ 4409488 h 4630833"/>
                <a:gd name="connsiteX44" fmla="*/ 792425 w 4336168"/>
                <a:gd name="connsiteY44" fmla="*/ 4621205 h 4630833"/>
                <a:gd name="connsiteX45" fmla="*/ 802442 w 4336168"/>
                <a:gd name="connsiteY45" fmla="*/ 4630833 h 4630833"/>
                <a:gd name="connsiteX46" fmla="*/ 592561 w 4336168"/>
                <a:gd name="connsiteY46" fmla="*/ 4630833 h 4630833"/>
                <a:gd name="connsiteX47" fmla="*/ 489377 w 4336168"/>
                <a:gd name="connsiteY47" fmla="*/ 4483185 h 4630833"/>
                <a:gd name="connsiteX48" fmla="*/ 344944 w 4336168"/>
                <a:gd name="connsiteY48" fmla="*/ 4231611 h 4630833"/>
                <a:gd name="connsiteX49" fmla="*/ 224311 w 4336168"/>
                <a:gd name="connsiteY49" fmla="*/ 3970456 h 4630833"/>
                <a:gd name="connsiteX50" fmla="*/ 0 w 4336168"/>
                <a:gd name="connsiteY50" fmla="*/ 2866202 h 4630833"/>
                <a:gd name="connsiteX51" fmla="*/ 25105 w 4336168"/>
                <a:gd name="connsiteY51" fmla="*/ 2584351 h 4630833"/>
                <a:gd name="connsiteX52" fmla="*/ 105200 w 4336168"/>
                <a:gd name="connsiteY52" fmla="*/ 2310863 h 4630833"/>
                <a:gd name="connsiteX53" fmla="*/ 232245 w 4336168"/>
                <a:gd name="connsiteY53" fmla="*/ 2053172 h 4630833"/>
                <a:gd name="connsiteX54" fmla="*/ 307667 w 4336168"/>
                <a:gd name="connsiteY54" fmla="*/ 1930341 h 4630833"/>
                <a:gd name="connsiteX55" fmla="*/ 386893 w 4336168"/>
                <a:gd name="connsiteY55" fmla="*/ 1810161 h 4630833"/>
                <a:gd name="connsiteX56" fmla="*/ 548823 w 4336168"/>
                <a:gd name="connsiteY56" fmla="*/ 1573876 h 4630833"/>
                <a:gd name="connsiteX57" fmla="*/ 626419 w 4336168"/>
                <a:gd name="connsiteY57" fmla="*/ 1455224 h 4630833"/>
                <a:gd name="connsiteX58" fmla="*/ 701081 w 4336168"/>
                <a:gd name="connsiteY58" fmla="*/ 1334534 h 4630833"/>
                <a:gd name="connsiteX59" fmla="*/ 861162 w 4336168"/>
                <a:gd name="connsiteY59" fmla="*/ 1091320 h 4630833"/>
                <a:gd name="connsiteX60" fmla="*/ 1042329 w 4336168"/>
                <a:gd name="connsiteY60" fmla="*/ 858093 h 4630833"/>
                <a:gd name="connsiteX61" fmla="*/ 1487799 w 4336168"/>
                <a:gd name="connsiteY61" fmla="*/ 446686 h 4630833"/>
                <a:gd name="connsiteX62" fmla="*/ 1754060 w 4336168"/>
                <a:gd name="connsiteY62" fmla="*/ 283388 h 4630833"/>
                <a:gd name="connsiteX63" fmla="*/ 2044121 w 4336168"/>
                <a:gd name="connsiteY63" fmla="*/ 157906 h 4630833"/>
                <a:gd name="connsiteX64" fmla="*/ 2349287 w 4336168"/>
                <a:gd name="connsiteY64" fmla="*/ 71364 h 4630833"/>
                <a:gd name="connsiteX65" fmla="*/ 2661411 w 4336168"/>
                <a:gd name="connsiteY65" fmla="*/ 21213 h 4630833"/>
                <a:gd name="connsiteX66" fmla="*/ 2818124 w 4336168"/>
                <a:gd name="connsiteY66" fmla="*/ 7146 h 4630833"/>
                <a:gd name="connsiteX67" fmla="*/ 2974728 w 4336168"/>
                <a:gd name="connsiteY67" fmla="*/ 1029 h 4630833"/>
                <a:gd name="connsiteX68" fmla="*/ 3053738 w 4336168"/>
                <a:gd name="connsiteY68" fmla="*/ 111 h 463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4336168" h="4630833">
                  <a:moveTo>
                    <a:pt x="3053738" y="111"/>
                  </a:moveTo>
                  <a:lnTo>
                    <a:pt x="3093948" y="316"/>
                  </a:lnTo>
                  <a:lnTo>
                    <a:pt x="3134268" y="1743"/>
                  </a:lnTo>
                  <a:cubicBezTo>
                    <a:pt x="3187955" y="3475"/>
                    <a:pt x="3241749" y="7756"/>
                    <a:pt x="3295438" y="13058"/>
                  </a:cubicBezTo>
                  <a:cubicBezTo>
                    <a:pt x="3510076" y="35585"/>
                    <a:pt x="3722324" y="89406"/>
                    <a:pt x="3918813" y="169935"/>
                  </a:cubicBezTo>
                  <a:cubicBezTo>
                    <a:pt x="4017384" y="209689"/>
                    <a:pt x="4111933" y="255763"/>
                    <a:pt x="4203331" y="305405"/>
                  </a:cubicBezTo>
                  <a:lnTo>
                    <a:pt x="4336168" y="386579"/>
                  </a:lnTo>
                  <a:lnTo>
                    <a:pt x="4336168" y="772673"/>
                  </a:lnTo>
                  <a:lnTo>
                    <a:pt x="4270820" y="728127"/>
                  </a:lnTo>
                  <a:cubicBezTo>
                    <a:pt x="4191920" y="677771"/>
                    <a:pt x="4111825" y="630168"/>
                    <a:pt x="4030208" y="587253"/>
                  </a:cubicBezTo>
                  <a:cubicBezTo>
                    <a:pt x="3948699" y="544136"/>
                    <a:pt x="3865886" y="504687"/>
                    <a:pt x="3781010" y="471455"/>
                  </a:cubicBezTo>
                  <a:cubicBezTo>
                    <a:pt x="3611688" y="404384"/>
                    <a:pt x="3435522" y="358818"/>
                    <a:pt x="3254466" y="338024"/>
                  </a:cubicBezTo>
                  <a:cubicBezTo>
                    <a:pt x="3209255" y="333029"/>
                    <a:pt x="3163720" y="328748"/>
                    <a:pt x="3117966" y="326812"/>
                  </a:cubicBezTo>
                  <a:lnTo>
                    <a:pt x="3083625" y="325179"/>
                  </a:lnTo>
                  <a:lnTo>
                    <a:pt x="3049173" y="324366"/>
                  </a:lnTo>
                  <a:cubicBezTo>
                    <a:pt x="3026568" y="323447"/>
                    <a:pt x="3002550" y="323855"/>
                    <a:pt x="2978858" y="323855"/>
                  </a:cubicBezTo>
                  <a:cubicBezTo>
                    <a:pt x="2883983" y="323956"/>
                    <a:pt x="2789434" y="327423"/>
                    <a:pt x="2695862" y="335373"/>
                  </a:cubicBezTo>
                  <a:cubicBezTo>
                    <a:pt x="2602290" y="343223"/>
                    <a:pt x="2509371" y="354945"/>
                    <a:pt x="2417972" y="372070"/>
                  </a:cubicBezTo>
                  <a:cubicBezTo>
                    <a:pt x="2326683" y="389500"/>
                    <a:pt x="2236697" y="411009"/>
                    <a:pt x="2148451" y="437613"/>
                  </a:cubicBezTo>
                  <a:cubicBezTo>
                    <a:pt x="2060204" y="464116"/>
                    <a:pt x="1973588" y="495411"/>
                    <a:pt x="1889690" y="532515"/>
                  </a:cubicBezTo>
                  <a:cubicBezTo>
                    <a:pt x="1805247" y="568599"/>
                    <a:pt x="1723848" y="611411"/>
                    <a:pt x="1644512" y="658098"/>
                  </a:cubicBezTo>
                  <a:cubicBezTo>
                    <a:pt x="1486169" y="751979"/>
                    <a:pt x="1338149" y="865229"/>
                    <a:pt x="1200999" y="992137"/>
                  </a:cubicBezTo>
                  <a:cubicBezTo>
                    <a:pt x="1132531" y="1055744"/>
                    <a:pt x="1066782" y="1122715"/>
                    <a:pt x="1003531" y="1192234"/>
                  </a:cubicBezTo>
                  <a:cubicBezTo>
                    <a:pt x="971688" y="1226790"/>
                    <a:pt x="941150" y="1262568"/>
                    <a:pt x="910394" y="1298347"/>
                  </a:cubicBezTo>
                  <a:cubicBezTo>
                    <a:pt x="880507" y="1334738"/>
                    <a:pt x="850187" y="1370925"/>
                    <a:pt x="821278" y="1408233"/>
                  </a:cubicBezTo>
                  <a:cubicBezTo>
                    <a:pt x="792152" y="1444624"/>
                    <a:pt x="762266" y="1484480"/>
                    <a:pt x="732162" y="1521993"/>
                  </a:cubicBezTo>
                  <a:cubicBezTo>
                    <a:pt x="701950" y="1559810"/>
                    <a:pt x="671302" y="1597219"/>
                    <a:pt x="640548" y="1634323"/>
                  </a:cubicBezTo>
                  <a:cubicBezTo>
                    <a:pt x="579362" y="1708838"/>
                    <a:pt x="516980" y="1781618"/>
                    <a:pt x="457317" y="1855930"/>
                  </a:cubicBezTo>
                  <a:cubicBezTo>
                    <a:pt x="427540" y="1893033"/>
                    <a:pt x="397870" y="1930239"/>
                    <a:pt x="369288" y="1967955"/>
                  </a:cubicBezTo>
                  <a:cubicBezTo>
                    <a:pt x="341141" y="2005976"/>
                    <a:pt x="313211" y="2044100"/>
                    <a:pt x="287128" y="2083243"/>
                  </a:cubicBezTo>
                  <a:cubicBezTo>
                    <a:pt x="260936" y="2122284"/>
                    <a:pt x="235506" y="2161835"/>
                    <a:pt x="212683" y="2202607"/>
                  </a:cubicBezTo>
                  <a:cubicBezTo>
                    <a:pt x="200728" y="2222791"/>
                    <a:pt x="190187" y="2243586"/>
                    <a:pt x="179101" y="2264177"/>
                  </a:cubicBezTo>
                  <a:cubicBezTo>
                    <a:pt x="168886" y="2285072"/>
                    <a:pt x="158127" y="2305867"/>
                    <a:pt x="148890" y="2327172"/>
                  </a:cubicBezTo>
                  <a:cubicBezTo>
                    <a:pt x="109982" y="2411777"/>
                    <a:pt x="81183" y="2500256"/>
                    <a:pt x="61295" y="2590672"/>
                  </a:cubicBezTo>
                  <a:cubicBezTo>
                    <a:pt x="42386" y="2681292"/>
                    <a:pt x="33147" y="2773643"/>
                    <a:pt x="32604" y="2866202"/>
                  </a:cubicBezTo>
                  <a:cubicBezTo>
                    <a:pt x="32495" y="3051925"/>
                    <a:pt x="55643" y="3237650"/>
                    <a:pt x="100853" y="3418074"/>
                  </a:cubicBezTo>
                  <a:cubicBezTo>
                    <a:pt x="123133" y="3508490"/>
                    <a:pt x="151498" y="3597377"/>
                    <a:pt x="184971" y="3684428"/>
                  </a:cubicBezTo>
                  <a:cubicBezTo>
                    <a:pt x="192796" y="3706344"/>
                    <a:pt x="202250" y="3727751"/>
                    <a:pt x="210836" y="3749462"/>
                  </a:cubicBezTo>
                  <a:cubicBezTo>
                    <a:pt x="219421" y="3771175"/>
                    <a:pt x="228985" y="3792479"/>
                    <a:pt x="238440" y="3813783"/>
                  </a:cubicBezTo>
                  <a:lnTo>
                    <a:pt x="252894" y="3845688"/>
                  </a:lnTo>
                  <a:lnTo>
                    <a:pt x="268109" y="3877287"/>
                  </a:lnTo>
                  <a:cubicBezTo>
                    <a:pt x="278215" y="3898287"/>
                    <a:pt x="288432" y="3919284"/>
                    <a:pt x="299409" y="3939978"/>
                  </a:cubicBezTo>
                  <a:cubicBezTo>
                    <a:pt x="341792" y="4023258"/>
                    <a:pt x="389828" y="4103787"/>
                    <a:pt x="440689" y="4182378"/>
                  </a:cubicBezTo>
                  <a:cubicBezTo>
                    <a:pt x="492420" y="4260561"/>
                    <a:pt x="547953" y="4336299"/>
                    <a:pt x="606640" y="4409488"/>
                  </a:cubicBezTo>
                  <a:cubicBezTo>
                    <a:pt x="665381" y="4482677"/>
                    <a:pt x="727435" y="4553292"/>
                    <a:pt x="792425" y="4621205"/>
                  </a:cubicBezTo>
                  <a:lnTo>
                    <a:pt x="802442" y="4630833"/>
                  </a:lnTo>
                  <a:lnTo>
                    <a:pt x="592561" y="4630833"/>
                  </a:lnTo>
                  <a:lnTo>
                    <a:pt x="489377" y="4483185"/>
                  </a:lnTo>
                  <a:cubicBezTo>
                    <a:pt x="437212" y="4401230"/>
                    <a:pt x="388850" y="4317339"/>
                    <a:pt x="344944" y="4231611"/>
                  </a:cubicBezTo>
                  <a:cubicBezTo>
                    <a:pt x="300386" y="4146191"/>
                    <a:pt x="260828" y="4058731"/>
                    <a:pt x="224311" y="3970456"/>
                  </a:cubicBezTo>
                  <a:cubicBezTo>
                    <a:pt x="78901" y="3617049"/>
                    <a:pt x="1413" y="3242136"/>
                    <a:pt x="0" y="2866202"/>
                  </a:cubicBezTo>
                  <a:cubicBezTo>
                    <a:pt x="0" y="2771912"/>
                    <a:pt x="8043" y="2677417"/>
                    <a:pt x="25105" y="2584351"/>
                  </a:cubicBezTo>
                  <a:cubicBezTo>
                    <a:pt x="42928" y="2491285"/>
                    <a:pt x="69446" y="2399444"/>
                    <a:pt x="105200" y="2310863"/>
                  </a:cubicBezTo>
                  <a:cubicBezTo>
                    <a:pt x="140304" y="2221974"/>
                    <a:pt x="184318" y="2136351"/>
                    <a:pt x="232245" y="2053172"/>
                  </a:cubicBezTo>
                  <a:cubicBezTo>
                    <a:pt x="256154" y="2011379"/>
                    <a:pt x="281802" y="1970810"/>
                    <a:pt x="307667" y="1930341"/>
                  </a:cubicBezTo>
                  <a:cubicBezTo>
                    <a:pt x="333533" y="1889873"/>
                    <a:pt x="360049" y="1849915"/>
                    <a:pt x="386893" y="1810161"/>
                  </a:cubicBezTo>
                  <a:lnTo>
                    <a:pt x="548823" y="1573876"/>
                  </a:lnTo>
                  <a:cubicBezTo>
                    <a:pt x="575341" y="1534529"/>
                    <a:pt x="601098" y="1494877"/>
                    <a:pt x="626419" y="1455224"/>
                  </a:cubicBezTo>
                  <a:cubicBezTo>
                    <a:pt x="651959" y="1415266"/>
                    <a:pt x="675434" y="1376225"/>
                    <a:pt x="701081" y="1334534"/>
                  </a:cubicBezTo>
                  <a:cubicBezTo>
                    <a:pt x="751290" y="1252070"/>
                    <a:pt x="804324" y="1170828"/>
                    <a:pt x="861162" y="1091320"/>
                  </a:cubicBezTo>
                  <a:cubicBezTo>
                    <a:pt x="917894" y="1011810"/>
                    <a:pt x="977884" y="933729"/>
                    <a:pt x="1042329" y="858093"/>
                  </a:cubicBezTo>
                  <a:cubicBezTo>
                    <a:pt x="1171765" y="707536"/>
                    <a:pt x="1319348" y="566764"/>
                    <a:pt x="1487799" y="446686"/>
                  </a:cubicBezTo>
                  <a:cubicBezTo>
                    <a:pt x="1571699" y="386340"/>
                    <a:pt x="1661031" y="332010"/>
                    <a:pt x="1754060" y="283388"/>
                  </a:cubicBezTo>
                  <a:cubicBezTo>
                    <a:pt x="1847414" y="235478"/>
                    <a:pt x="1944463" y="193278"/>
                    <a:pt x="2044121" y="157906"/>
                  </a:cubicBezTo>
                  <a:cubicBezTo>
                    <a:pt x="2143778" y="122638"/>
                    <a:pt x="2245936" y="93789"/>
                    <a:pt x="2349287" y="71364"/>
                  </a:cubicBezTo>
                  <a:cubicBezTo>
                    <a:pt x="2452641" y="48939"/>
                    <a:pt x="2556971" y="32935"/>
                    <a:pt x="2661411" y="21213"/>
                  </a:cubicBezTo>
                  <a:cubicBezTo>
                    <a:pt x="2713576" y="14994"/>
                    <a:pt x="2765850" y="11222"/>
                    <a:pt x="2818124" y="7146"/>
                  </a:cubicBezTo>
                  <a:cubicBezTo>
                    <a:pt x="2870290" y="4596"/>
                    <a:pt x="2922672" y="1640"/>
                    <a:pt x="2974728" y="1029"/>
                  </a:cubicBezTo>
                  <a:cubicBezTo>
                    <a:pt x="3000811" y="519"/>
                    <a:pt x="3026568" y="-296"/>
                    <a:pt x="3053738" y="11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5" name="Group 34">
            <a:extLst>
              <a:ext uri="{FF2B5EF4-FFF2-40B4-BE49-F238E27FC236}">
                <a16:creationId xmlns:a16="http://schemas.microsoft.com/office/drawing/2014/main" id="{2786ABD8-AB9F-46F2-A7D9-36F1F7338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112326" y="0"/>
            <a:ext cx="4683941" cy="3456291"/>
            <a:chOff x="4345582" y="0"/>
            <a:chExt cx="5069918" cy="3741104"/>
          </a:xfrm>
          <a:solidFill>
            <a:schemeClr val="accent5">
              <a:alpha val="5000"/>
            </a:schemeClr>
          </a:solidFill>
        </p:grpSpPr>
        <p:sp>
          <p:nvSpPr>
            <p:cNvPr id="36" name="Freeform: Shape 35">
              <a:extLst>
                <a:ext uri="{FF2B5EF4-FFF2-40B4-BE49-F238E27FC236}">
                  <a16:creationId xmlns:a16="http://schemas.microsoft.com/office/drawing/2014/main" id="{DB26E49F-E19A-487B-A8A4-A26128CFD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5582" y="1"/>
              <a:ext cx="5069918" cy="3741103"/>
            </a:xfrm>
            <a:custGeom>
              <a:avLst/>
              <a:gdLst>
                <a:gd name="connsiteX0" fmla="*/ 475344 w 5069918"/>
                <a:gd name="connsiteY0" fmla="*/ 0 h 3741103"/>
                <a:gd name="connsiteX1" fmla="*/ 643707 w 5069918"/>
                <a:gd name="connsiteY1" fmla="*/ 0 h 3741103"/>
                <a:gd name="connsiteX2" fmla="*/ 635672 w 5069918"/>
                <a:gd name="connsiteY2" fmla="*/ 7778 h 3741103"/>
                <a:gd name="connsiteX3" fmla="*/ 486638 w 5069918"/>
                <a:gd name="connsiteY3" fmla="*/ 178818 h 3741103"/>
                <a:gd name="connsiteX4" fmla="*/ 353514 w 5069918"/>
                <a:gd name="connsiteY4" fmla="*/ 362293 h 3741103"/>
                <a:gd name="connsiteX5" fmla="*/ 240181 w 5069918"/>
                <a:gd name="connsiteY5" fmla="*/ 558120 h 3741103"/>
                <a:gd name="connsiteX6" fmla="*/ 215073 w 5069918"/>
                <a:gd name="connsiteY6" fmla="*/ 608766 h 3741103"/>
                <a:gd name="connsiteX7" fmla="*/ 202868 w 5069918"/>
                <a:gd name="connsiteY7" fmla="*/ 634294 h 3741103"/>
                <a:gd name="connsiteX8" fmla="*/ 191273 w 5069918"/>
                <a:gd name="connsiteY8" fmla="*/ 660069 h 3741103"/>
                <a:gd name="connsiteX9" fmla="*/ 169129 w 5069918"/>
                <a:gd name="connsiteY9" fmla="*/ 712032 h 3741103"/>
                <a:gd name="connsiteX10" fmla="*/ 148381 w 5069918"/>
                <a:gd name="connsiteY10" fmla="*/ 764571 h 3741103"/>
                <a:gd name="connsiteX11" fmla="*/ 80903 w 5069918"/>
                <a:gd name="connsiteY11" fmla="*/ 979750 h 3741103"/>
                <a:gd name="connsiteX12" fmla="*/ 26154 w 5069918"/>
                <a:gd name="connsiteY12" fmla="*/ 1425590 h 3741103"/>
                <a:gd name="connsiteX13" fmla="*/ 49170 w 5069918"/>
                <a:gd name="connsiteY13" fmla="*/ 1648182 h 3741103"/>
                <a:gd name="connsiteX14" fmla="*/ 119437 w 5069918"/>
                <a:gd name="connsiteY14" fmla="*/ 1861055 h 3741103"/>
                <a:gd name="connsiteX15" fmla="*/ 143672 w 5069918"/>
                <a:gd name="connsiteY15" fmla="*/ 1911947 h 3741103"/>
                <a:gd name="connsiteX16" fmla="*/ 170611 w 5069918"/>
                <a:gd name="connsiteY16" fmla="*/ 1961687 h 3741103"/>
                <a:gd name="connsiteX17" fmla="*/ 230330 w 5069918"/>
                <a:gd name="connsiteY17" fmla="*/ 2058118 h 3741103"/>
                <a:gd name="connsiteX18" fmla="*/ 296237 w 5069918"/>
                <a:gd name="connsiteY18" fmla="*/ 2151255 h 3741103"/>
                <a:gd name="connsiteX19" fmla="*/ 366853 w 5069918"/>
                <a:gd name="connsiteY19" fmla="*/ 2241757 h 3741103"/>
                <a:gd name="connsiteX20" fmla="*/ 513838 w 5069918"/>
                <a:gd name="connsiteY20" fmla="*/ 2420786 h 3741103"/>
                <a:gd name="connsiteX21" fmla="*/ 587330 w 5069918"/>
                <a:gd name="connsiteY21" fmla="*/ 2511534 h 3741103"/>
                <a:gd name="connsiteX22" fmla="*/ 658817 w 5069918"/>
                <a:gd name="connsiteY22" fmla="*/ 2603437 h 3741103"/>
                <a:gd name="connsiteX23" fmla="*/ 730305 w 5069918"/>
                <a:gd name="connsiteY23" fmla="*/ 2692210 h 3741103"/>
                <a:gd name="connsiteX24" fmla="*/ 805018 w 5069918"/>
                <a:gd name="connsiteY24" fmla="*/ 2777936 h 3741103"/>
                <a:gd name="connsiteX25" fmla="*/ 963424 w 5069918"/>
                <a:gd name="connsiteY25" fmla="*/ 2939588 h 3741103"/>
                <a:gd name="connsiteX26" fmla="*/ 1319204 w 5069918"/>
                <a:gd name="connsiteY26" fmla="*/ 3209447 h 3741103"/>
                <a:gd name="connsiteX27" fmla="*/ 1515882 w 5069918"/>
                <a:gd name="connsiteY27" fmla="*/ 3310902 h 3741103"/>
                <a:gd name="connsiteX28" fmla="*/ 1723456 w 5069918"/>
                <a:gd name="connsiteY28" fmla="*/ 3387570 h 3741103"/>
                <a:gd name="connsiteX29" fmla="*/ 1939662 w 5069918"/>
                <a:gd name="connsiteY29" fmla="*/ 3440520 h 3741103"/>
                <a:gd name="connsiteX30" fmla="*/ 2162581 w 5069918"/>
                <a:gd name="connsiteY30" fmla="*/ 3470167 h 3741103"/>
                <a:gd name="connsiteX31" fmla="*/ 2389597 w 5069918"/>
                <a:gd name="connsiteY31" fmla="*/ 3479472 h 3741103"/>
                <a:gd name="connsiteX32" fmla="*/ 2446002 w 5069918"/>
                <a:gd name="connsiteY32" fmla="*/ 3479059 h 3741103"/>
                <a:gd name="connsiteX33" fmla="*/ 2473639 w 5069918"/>
                <a:gd name="connsiteY33" fmla="*/ 3478402 h 3741103"/>
                <a:gd name="connsiteX34" fmla="*/ 2501187 w 5069918"/>
                <a:gd name="connsiteY34" fmla="*/ 3477083 h 3741103"/>
                <a:gd name="connsiteX35" fmla="*/ 2610685 w 5069918"/>
                <a:gd name="connsiteY35" fmla="*/ 3468025 h 3741103"/>
                <a:gd name="connsiteX36" fmla="*/ 3033071 w 5069918"/>
                <a:gd name="connsiteY36" fmla="*/ 3360230 h 3741103"/>
                <a:gd name="connsiteX37" fmla="*/ 3232974 w 5069918"/>
                <a:gd name="connsiteY37" fmla="*/ 3266681 h 3741103"/>
                <a:gd name="connsiteX38" fmla="*/ 3425990 w 5069918"/>
                <a:gd name="connsiteY38" fmla="*/ 3152873 h 3741103"/>
                <a:gd name="connsiteX39" fmla="*/ 3613601 w 5069918"/>
                <a:gd name="connsiteY39" fmla="*/ 3024078 h 3741103"/>
                <a:gd name="connsiteX40" fmla="*/ 3706185 w 5069918"/>
                <a:gd name="connsiteY40" fmla="*/ 2955893 h 3741103"/>
                <a:gd name="connsiteX41" fmla="*/ 3799729 w 5069918"/>
                <a:gd name="connsiteY41" fmla="*/ 2885155 h 3741103"/>
                <a:gd name="connsiteX42" fmla="*/ 4175561 w 5069918"/>
                <a:gd name="connsiteY42" fmla="*/ 2606072 h 3741103"/>
                <a:gd name="connsiteX43" fmla="*/ 4517132 w 5069918"/>
                <a:gd name="connsiteY43" fmla="*/ 2312331 h 3741103"/>
                <a:gd name="connsiteX44" fmla="*/ 4659758 w 5069918"/>
                <a:gd name="connsiteY44" fmla="*/ 2148703 h 3741103"/>
                <a:gd name="connsiteX45" fmla="*/ 4773178 w 5069918"/>
                <a:gd name="connsiteY45" fmla="*/ 1969674 h 3741103"/>
                <a:gd name="connsiteX46" fmla="*/ 4892092 w 5069918"/>
                <a:gd name="connsiteY46" fmla="*/ 1567562 h 3741103"/>
                <a:gd name="connsiteX47" fmla="*/ 4898804 w 5069918"/>
                <a:gd name="connsiteY47" fmla="*/ 1460754 h 3741103"/>
                <a:gd name="connsiteX48" fmla="*/ 4899153 w 5069918"/>
                <a:gd name="connsiteY48" fmla="*/ 1406239 h 3741103"/>
                <a:gd name="connsiteX49" fmla="*/ 4898456 w 5069918"/>
                <a:gd name="connsiteY49" fmla="*/ 1350735 h 3741103"/>
                <a:gd name="connsiteX50" fmla="*/ 4886774 w 5069918"/>
                <a:gd name="connsiteY50" fmla="*/ 1128886 h 3741103"/>
                <a:gd name="connsiteX51" fmla="*/ 4815896 w 5069918"/>
                <a:gd name="connsiteY51" fmla="*/ 689221 h 3741103"/>
                <a:gd name="connsiteX52" fmla="*/ 4673183 w 5069918"/>
                <a:gd name="connsiteY52" fmla="*/ 264874 h 3741103"/>
                <a:gd name="connsiteX53" fmla="*/ 4625496 w 5069918"/>
                <a:gd name="connsiteY53" fmla="*/ 162925 h 3741103"/>
                <a:gd name="connsiteX54" fmla="*/ 4572490 w 5069918"/>
                <a:gd name="connsiteY54" fmla="*/ 63364 h 3741103"/>
                <a:gd name="connsiteX55" fmla="*/ 4532299 w 5069918"/>
                <a:gd name="connsiteY55" fmla="*/ 0 h 3741103"/>
                <a:gd name="connsiteX56" fmla="*/ 4626680 w 5069918"/>
                <a:gd name="connsiteY56" fmla="*/ 0 h 3741103"/>
                <a:gd name="connsiteX57" fmla="*/ 4643978 w 5069918"/>
                <a:gd name="connsiteY57" fmla="*/ 26636 h 3741103"/>
                <a:gd name="connsiteX58" fmla="*/ 4700644 w 5069918"/>
                <a:gd name="connsiteY58" fmla="*/ 128338 h 3741103"/>
                <a:gd name="connsiteX59" fmla="*/ 4753214 w 5069918"/>
                <a:gd name="connsiteY59" fmla="*/ 232016 h 3741103"/>
                <a:gd name="connsiteX60" fmla="*/ 4921297 w 5069918"/>
                <a:gd name="connsiteY60" fmla="*/ 663363 h 3741103"/>
                <a:gd name="connsiteX61" fmla="*/ 5027482 w 5069918"/>
                <a:gd name="connsiteY61" fmla="*/ 1112991 h 3741103"/>
                <a:gd name="connsiteX62" fmla="*/ 5058082 w 5069918"/>
                <a:gd name="connsiteY62" fmla="*/ 1342088 h 3741103"/>
                <a:gd name="connsiteX63" fmla="*/ 5063486 w 5069918"/>
                <a:gd name="connsiteY63" fmla="*/ 1399651 h 3741103"/>
                <a:gd name="connsiteX64" fmla="*/ 5067846 w 5069918"/>
                <a:gd name="connsiteY64" fmla="*/ 1458284 h 3741103"/>
                <a:gd name="connsiteX65" fmla="*/ 5069414 w 5069918"/>
                <a:gd name="connsiteY65" fmla="*/ 1577772 h 3741103"/>
                <a:gd name="connsiteX66" fmla="*/ 5040732 w 5069918"/>
                <a:gd name="connsiteY66" fmla="*/ 1817822 h 3741103"/>
                <a:gd name="connsiteX67" fmla="*/ 4964102 w 5069918"/>
                <a:gd name="connsiteY67" fmla="*/ 2050871 h 3741103"/>
                <a:gd name="connsiteX68" fmla="*/ 4689486 w 5069918"/>
                <a:gd name="connsiteY68" fmla="*/ 2458008 h 3741103"/>
                <a:gd name="connsiteX69" fmla="*/ 4333792 w 5069918"/>
                <a:gd name="connsiteY69" fmla="*/ 2784606 h 3741103"/>
                <a:gd name="connsiteX70" fmla="*/ 3965197 w 5069918"/>
                <a:gd name="connsiteY70" fmla="*/ 3076041 h 3741103"/>
                <a:gd name="connsiteX71" fmla="*/ 3873745 w 5069918"/>
                <a:gd name="connsiteY71" fmla="*/ 3149167 h 3741103"/>
                <a:gd name="connsiteX72" fmla="*/ 3779416 w 5069918"/>
                <a:gd name="connsiteY72" fmla="*/ 3222705 h 3741103"/>
                <a:gd name="connsiteX73" fmla="*/ 3582739 w 5069918"/>
                <a:gd name="connsiteY73" fmla="*/ 3364594 h 3741103"/>
                <a:gd name="connsiteX74" fmla="*/ 3371851 w 5069918"/>
                <a:gd name="connsiteY74" fmla="*/ 3494377 h 3741103"/>
                <a:gd name="connsiteX75" fmla="*/ 3143615 w 5069918"/>
                <a:gd name="connsiteY75" fmla="*/ 3603819 h 3741103"/>
                <a:gd name="connsiteX76" fmla="*/ 2643552 w 5069918"/>
                <a:gd name="connsiteY76" fmla="*/ 3730555 h 3741103"/>
                <a:gd name="connsiteX77" fmla="*/ 2514264 w 5069918"/>
                <a:gd name="connsiteY77" fmla="*/ 3739696 h 3741103"/>
                <a:gd name="connsiteX78" fmla="*/ 2481920 w 5069918"/>
                <a:gd name="connsiteY78" fmla="*/ 3740849 h 3741103"/>
                <a:gd name="connsiteX79" fmla="*/ 2449664 w 5069918"/>
                <a:gd name="connsiteY79" fmla="*/ 3741014 h 3741103"/>
                <a:gd name="connsiteX80" fmla="*/ 2386284 w 5069918"/>
                <a:gd name="connsiteY80" fmla="*/ 3740273 h 3741103"/>
                <a:gd name="connsiteX81" fmla="*/ 2260658 w 5069918"/>
                <a:gd name="connsiteY81" fmla="*/ 3735331 h 3741103"/>
                <a:gd name="connsiteX82" fmla="*/ 2134945 w 5069918"/>
                <a:gd name="connsiteY82" fmla="*/ 3723967 h 3741103"/>
                <a:gd name="connsiteX83" fmla="*/ 1884564 w 5069918"/>
                <a:gd name="connsiteY83" fmla="*/ 3683451 h 3741103"/>
                <a:gd name="connsiteX84" fmla="*/ 1639764 w 5069918"/>
                <a:gd name="connsiteY84" fmla="*/ 3613537 h 3741103"/>
                <a:gd name="connsiteX85" fmla="*/ 1407081 w 5069918"/>
                <a:gd name="connsiteY85" fmla="*/ 3512164 h 3741103"/>
                <a:gd name="connsiteX86" fmla="*/ 1193491 w 5069918"/>
                <a:gd name="connsiteY86" fmla="*/ 3380240 h 3741103"/>
                <a:gd name="connsiteX87" fmla="*/ 836141 w 5069918"/>
                <a:gd name="connsiteY87" fmla="*/ 3047878 h 3741103"/>
                <a:gd name="connsiteX88" fmla="*/ 690812 w 5069918"/>
                <a:gd name="connsiteY88" fmla="*/ 2859461 h 3741103"/>
                <a:gd name="connsiteX89" fmla="*/ 562397 w 5069918"/>
                <a:gd name="connsiteY89" fmla="*/ 2662976 h 3741103"/>
                <a:gd name="connsiteX90" fmla="*/ 502504 w 5069918"/>
                <a:gd name="connsiteY90" fmla="*/ 2565474 h 3741103"/>
                <a:gd name="connsiteX91" fmla="*/ 440258 w 5069918"/>
                <a:gd name="connsiteY91" fmla="*/ 2469619 h 3741103"/>
                <a:gd name="connsiteX92" fmla="*/ 310360 w 5069918"/>
                <a:gd name="connsiteY92" fmla="*/ 2278732 h 3741103"/>
                <a:gd name="connsiteX93" fmla="*/ 246806 w 5069918"/>
                <a:gd name="connsiteY93" fmla="*/ 2181642 h 3741103"/>
                <a:gd name="connsiteX94" fmla="*/ 186303 w 5069918"/>
                <a:gd name="connsiteY94" fmla="*/ 2082411 h 3741103"/>
                <a:gd name="connsiteX95" fmla="*/ 84390 w 5069918"/>
                <a:gd name="connsiteY95" fmla="*/ 1874231 h 3741103"/>
                <a:gd name="connsiteX96" fmla="*/ 20139 w 5069918"/>
                <a:gd name="connsiteY96" fmla="*/ 1653288 h 3741103"/>
                <a:gd name="connsiteX97" fmla="*/ 0 w 5069918"/>
                <a:gd name="connsiteY97" fmla="*/ 1425590 h 3741103"/>
                <a:gd name="connsiteX98" fmla="*/ 179939 w 5069918"/>
                <a:gd name="connsiteY98" fmla="*/ 533498 h 3741103"/>
                <a:gd name="connsiteX99" fmla="*/ 276709 w 5069918"/>
                <a:gd name="connsiteY99" fmla="*/ 322519 h 3741103"/>
                <a:gd name="connsiteX100" fmla="*/ 392571 w 5069918"/>
                <a:gd name="connsiteY100" fmla="*/ 119280 h 374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5069918" h="3741103">
                  <a:moveTo>
                    <a:pt x="475344" y="0"/>
                  </a:moveTo>
                  <a:lnTo>
                    <a:pt x="643707" y="0"/>
                  </a:lnTo>
                  <a:lnTo>
                    <a:pt x="635672" y="7778"/>
                  </a:lnTo>
                  <a:cubicBezTo>
                    <a:pt x="583538" y="62643"/>
                    <a:pt x="533759" y="119691"/>
                    <a:pt x="486638" y="178818"/>
                  </a:cubicBezTo>
                  <a:cubicBezTo>
                    <a:pt x="439560" y="237945"/>
                    <a:pt x="395012" y="299131"/>
                    <a:pt x="353514" y="362293"/>
                  </a:cubicBezTo>
                  <a:cubicBezTo>
                    <a:pt x="312714" y="425784"/>
                    <a:pt x="274180" y="490841"/>
                    <a:pt x="240181" y="558120"/>
                  </a:cubicBezTo>
                  <a:cubicBezTo>
                    <a:pt x="231376" y="574838"/>
                    <a:pt x="223180" y="591801"/>
                    <a:pt x="215073" y="608766"/>
                  </a:cubicBezTo>
                  <a:lnTo>
                    <a:pt x="202868" y="634294"/>
                  </a:lnTo>
                  <a:lnTo>
                    <a:pt x="191273" y="660069"/>
                  </a:lnTo>
                  <a:cubicBezTo>
                    <a:pt x="183688" y="677280"/>
                    <a:pt x="176016" y="694491"/>
                    <a:pt x="169129" y="712032"/>
                  </a:cubicBezTo>
                  <a:cubicBezTo>
                    <a:pt x="162242" y="729572"/>
                    <a:pt x="154658" y="746866"/>
                    <a:pt x="148381" y="764571"/>
                  </a:cubicBezTo>
                  <a:cubicBezTo>
                    <a:pt x="121529" y="834897"/>
                    <a:pt x="98775" y="906706"/>
                    <a:pt x="80903" y="979750"/>
                  </a:cubicBezTo>
                  <a:cubicBezTo>
                    <a:pt x="44636" y="1125509"/>
                    <a:pt x="26067" y="1275550"/>
                    <a:pt x="26154" y="1425590"/>
                  </a:cubicBezTo>
                  <a:cubicBezTo>
                    <a:pt x="26590" y="1500365"/>
                    <a:pt x="34001" y="1574973"/>
                    <a:pt x="49170" y="1648182"/>
                  </a:cubicBezTo>
                  <a:cubicBezTo>
                    <a:pt x="65124" y="1721226"/>
                    <a:pt x="88226" y="1792705"/>
                    <a:pt x="119437" y="1861055"/>
                  </a:cubicBezTo>
                  <a:cubicBezTo>
                    <a:pt x="126847" y="1878267"/>
                    <a:pt x="135478" y="1895066"/>
                    <a:pt x="143672" y="1911947"/>
                  </a:cubicBezTo>
                  <a:cubicBezTo>
                    <a:pt x="152565" y="1928582"/>
                    <a:pt x="161021" y="1945381"/>
                    <a:pt x="170611" y="1961687"/>
                  </a:cubicBezTo>
                  <a:cubicBezTo>
                    <a:pt x="188919" y="1994626"/>
                    <a:pt x="209319" y="2026578"/>
                    <a:pt x="230330" y="2058118"/>
                  </a:cubicBezTo>
                  <a:cubicBezTo>
                    <a:pt x="251253" y="2089740"/>
                    <a:pt x="273658" y="2120539"/>
                    <a:pt x="296237" y="2151255"/>
                  </a:cubicBezTo>
                  <a:cubicBezTo>
                    <a:pt x="319165" y="2181725"/>
                    <a:pt x="342966" y="2211782"/>
                    <a:pt x="366853" y="2241757"/>
                  </a:cubicBezTo>
                  <a:cubicBezTo>
                    <a:pt x="414714" y="2301791"/>
                    <a:pt x="464756" y="2360588"/>
                    <a:pt x="513838" y="2420786"/>
                  </a:cubicBezTo>
                  <a:cubicBezTo>
                    <a:pt x="538509" y="2450761"/>
                    <a:pt x="563094" y="2480983"/>
                    <a:pt x="587330" y="2511534"/>
                  </a:cubicBezTo>
                  <a:cubicBezTo>
                    <a:pt x="611479" y="2541839"/>
                    <a:pt x="635453" y="2574038"/>
                    <a:pt x="658817" y="2603437"/>
                  </a:cubicBezTo>
                  <a:cubicBezTo>
                    <a:pt x="682008" y="2633577"/>
                    <a:pt x="706330" y="2662811"/>
                    <a:pt x="730305" y="2692210"/>
                  </a:cubicBezTo>
                  <a:cubicBezTo>
                    <a:pt x="754977" y="2721115"/>
                    <a:pt x="779474" y="2750019"/>
                    <a:pt x="805018" y="2777936"/>
                  </a:cubicBezTo>
                  <a:cubicBezTo>
                    <a:pt x="855757" y="2834098"/>
                    <a:pt x="908500" y="2888202"/>
                    <a:pt x="963424" y="2939588"/>
                  </a:cubicBezTo>
                  <a:cubicBezTo>
                    <a:pt x="1073444" y="3042113"/>
                    <a:pt x="1192183" y="3133604"/>
                    <a:pt x="1319204" y="3209447"/>
                  </a:cubicBezTo>
                  <a:cubicBezTo>
                    <a:pt x="1382846" y="3247164"/>
                    <a:pt x="1448143" y="3281751"/>
                    <a:pt x="1515882" y="3310902"/>
                  </a:cubicBezTo>
                  <a:cubicBezTo>
                    <a:pt x="1583184" y="3340877"/>
                    <a:pt x="1652666" y="3366159"/>
                    <a:pt x="1723456" y="3387570"/>
                  </a:cubicBezTo>
                  <a:cubicBezTo>
                    <a:pt x="1794246" y="3409063"/>
                    <a:pt x="1866431" y="3426439"/>
                    <a:pt x="1939662" y="3440520"/>
                  </a:cubicBezTo>
                  <a:cubicBezTo>
                    <a:pt x="2012981" y="3454355"/>
                    <a:pt x="2087519" y="3463825"/>
                    <a:pt x="2162581" y="3470167"/>
                  </a:cubicBezTo>
                  <a:cubicBezTo>
                    <a:pt x="2237643" y="3476589"/>
                    <a:pt x="2313489" y="3479390"/>
                    <a:pt x="2389597" y="3479472"/>
                  </a:cubicBezTo>
                  <a:cubicBezTo>
                    <a:pt x="2408602" y="3479472"/>
                    <a:pt x="2427869" y="3479801"/>
                    <a:pt x="2446002" y="3479059"/>
                  </a:cubicBezTo>
                  <a:lnTo>
                    <a:pt x="2473639" y="3478402"/>
                  </a:lnTo>
                  <a:lnTo>
                    <a:pt x="2501187" y="3477083"/>
                  </a:lnTo>
                  <a:cubicBezTo>
                    <a:pt x="2537890" y="3475519"/>
                    <a:pt x="2574418" y="3472060"/>
                    <a:pt x="2610685" y="3468025"/>
                  </a:cubicBezTo>
                  <a:cubicBezTo>
                    <a:pt x="2755926" y="3451226"/>
                    <a:pt x="2897244" y="3414415"/>
                    <a:pt x="3033071" y="3360230"/>
                  </a:cubicBezTo>
                  <a:cubicBezTo>
                    <a:pt x="3101158" y="3333383"/>
                    <a:pt x="3167589" y="3301514"/>
                    <a:pt x="3232974" y="3266681"/>
                  </a:cubicBezTo>
                  <a:cubicBezTo>
                    <a:pt x="3298446" y="3232011"/>
                    <a:pt x="3362697" y="3193554"/>
                    <a:pt x="3425990" y="3152873"/>
                  </a:cubicBezTo>
                  <a:cubicBezTo>
                    <a:pt x="3489282" y="3112110"/>
                    <a:pt x="3551529" y="3068712"/>
                    <a:pt x="3613601" y="3024078"/>
                  </a:cubicBezTo>
                  <a:cubicBezTo>
                    <a:pt x="3644549" y="3001762"/>
                    <a:pt x="3675411" y="2978868"/>
                    <a:pt x="3706185" y="2955893"/>
                  </a:cubicBezTo>
                  <a:lnTo>
                    <a:pt x="3799729" y="2885155"/>
                  </a:lnTo>
                  <a:cubicBezTo>
                    <a:pt x="3926402" y="2790205"/>
                    <a:pt x="4053597" y="2699374"/>
                    <a:pt x="4175561" y="2606072"/>
                  </a:cubicBezTo>
                  <a:cubicBezTo>
                    <a:pt x="4297526" y="2512852"/>
                    <a:pt x="4414084" y="2416833"/>
                    <a:pt x="4517132" y="2312331"/>
                  </a:cubicBezTo>
                  <a:cubicBezTo>
                    <a:pt x="4568480" y="2259956"/>
                    <a:pt x="4616604" y="2205689"/>
                    <a:pt x="4659758" y="2148703"/>
                  </a:cubicBezTo>
                  <a:cubicBezTo>
                    <a:pt x="4702650" y="2091634"/>
                    <a:pt x="4741184" y="2032096"/>
                    <a:pt x="4773178" y="1969674"/>
                  </a:cubicBezTo>
                  <a:cubicBezTo>
                    <a:pt x="4837865" y="1845080"/>
                    <a:pt x="4877446" y="1709038"/>
                    <a:pt x="4892092" y="1567562"/>
                  </a:cubicBezTo>
                  <a:cubicBezTo>
                    <a:pt x="4895666" y="1532233"/>
                    <a:pt x="4897845" y="1496576"/>
                    <a:pt x="4898804" y="1460754"/>
                  </a:cubicBezTo>
                  <a:cubicBezTo>
                    <a:pt x="4899066" y="1442884"/>
                    <a:pt x="4899414" y="1425015"/>
                    <a:pt x="4899153" y="1406239"/>
                  </a:cubicBezTo>
                  <a:cubicBezTo>
                    <a:pt x="4898979" y="1387711"/>
                    <a:pt x="4899066" y="1369263"/>
                    <a:pt x="4898456" y="1350735"/>
                  </a:cubicBezTo>
                  <a:cubicBezTo>
                    <a:pt x="4896974" y="1276703"/>
                    <a:pt x="4893226" y="1202753"/>
                    <a:pt x="4886774" y="1128886"/>
                  </a:cubicBezTo>
                  <a:cubicBezTo>
                    <a:pt x="4873610" y="981232"/>
                    <a:pt x="4851030" y="833991"/>
                    <a:pt x="4815896" y="689221"/>
                  </a:cubicBezTo>
                  <a:cubicBezTo>
                    <a:pt x="4780676" y="544533"/>
                    <a:pt x="4733860" y="402068"/>
                    <a:pt x="4673183" y="264874"/>
                  </a:cubicBezTo>
                  <a:cubicBezTo>
                    <a:pt x="4658101" y="230533"/>
                    <a:pt x="4642147" y="196605"/>
                    <a:pt x="4625496" y="162925"/>
                  </a:cubicBezTo>
                  <a:cubicBezTo>
                    <a:pt x="4608583" y="129326"/>
                    <a:pt x="4590885" y="96222"/>
                    <a:pt x="4572490" y="63364"/>
                  </a:cubicBezTo>
                  <a:lnTo>
                    <a:pt x="4532299" y="0"/>
                  </a:lnTo>
                  <a:lnTo>
                    <a:pt x="4626680" y="0"/>
                  </a:lnTo>
                  <a:lnTo>
                    <a:pt x="4643978" y="26636"/>
                  </a:lnTo>
                  <a:cubicBezTo>
                    <a:pt x="4663594" y="60152"/>
                    <a:pt x="4682598" y="94080"/>
                    <a:pt x="4700644" y="128338"/>
                  </a:cubicBezTo>
                  <a:cubicBezTo>
                    <a:pt x="4718866" y="162595"/>
                    <a:pt x="4736476" y="197100"/>
                    <a:pt x="4753214" y="232016"/>
                  </a:cubicBezTo>
                  <a:cubicBezTo>
                    <a:pt x="4820082" y="371681"/>
                    <a:pt x="4875964" y="515957"/>
                    <a:pt x="4921297" y="663363"/>
                  </a:cubicBezTo>
                  <a:cubicBezTo>
                    <a:pt x="4966630" y="810687"/>
                    <a:pt x="5002460" y="960975"/>
                    <a:pt x="5027482" y="1112991"/>
                  </a:cubicBezTo>
                  <a:cubicBezTo>
                    <a:pt x="5040123" y="1189000"/>
                    <a:pt x="5050323" y="1265421"/>
                    <a:pt x="5058082" y="1342088"/>
                  </a:cubicBezTo>
                  <a:cubicBezTo>
                    <a:pt x="5060261" y="1361276"/>
                    <a:pt x="5061743" y="1380464"/>
                    <a:pt x="5063486" y="1399651"/>
                  </a:cubicBezTo>
                  <a:cubicBezTo>
                    <a:pt x="5065318" y="1418591"/>
                    <a:pt x="5066625" y="1438437"/>
                    <a:pt x="5067846" y="1458284"/>
                  </a:cubicBezTo>
                  <a:cubicBezTo>
                    <a:pt x="5069851" y="1497894"/>
                    <a:pt x="5070461" y="1537751"/>
                    <a:pt x="5069414" y="1577772"/>
                  </a:cubicBezTo>
                  <a:cubicBezTo>
                    <a:pt x="5067060" y="1657734"/>
                    <a:pt x="5057820" y="1738272"/>
                    <a:pt x="5040732" y="1817822"/>
                  </a:cubicBezTo>
                  <a:cubicBezTo>
                    <a:pt x="5023123" y="1897289"/>
                    <a:pt x="4997578" y="1975686"/>
                    <a:pt x="4964102" y="2050871"/>
                  </a:cubicBezTo>
                  <a:cubicBezTo>
                    <a:pt x="4897409" y="2201736"/>
                    <a:pt x="4799942" y="2338271"/>
                    <a:pt x="4689486" y="2458008"/>
                  </a:cubicBezTo>
                  <a:cubicBezTo>
                    <a:pt x="4579116" y="2578485"/>
                    <a:pt x="4456716" y="2684139"/>
                    <a:pt x="4333792" y="2784606"/>
                  </a:cubicBezTo>
                  <a:cubicBezTo>
                    <a:pt x="4210520" y="2884908"/>
                    <a:pt x="4085853" y="2979775"/>
                    <a:pt x="3965197" y="3076041"/>
                  </a:cubicBezTo>
                  <a:lnTo>
                    <a:pt x="3873745" y="3149167"/>
                  </a:lnTo>
                  <a:cubicBezTo>
                    <a:pt x="3842621" y="3173790"/>
                    <a:pt x="3811325" y="3198413"/>
                    <a:pt x="3779416" y="3222705"/>
                  </a:cubicBezTo>
                  <a:cubicBezTo>
                    <a:pt x="3715863" y="3271374"/>
                    <a:pt x="3650652" y="3319055"/>
                    <a:pt x="3582739" y="3364594"/>
                  </a:cubicBezTo>
                  <a:cubicBezTo>
                    <a:pt x="3514913" y="3410051"/>
                    <a:pt x="3445170" y="3454190"/>
                    <a:pt x="3371851" y="3494377"/>
                  </a:cubicBezTo>
                  <a:cubicBezTo>
                    <a:pt x="3298533" y="3534481"/>
                    <a:pt x="3222687" y="3571703"/>
                    <a:pt x="3143615" y="3603819"/>
                  </a:cubicBezTo>
                  <a:cubicBezTo>
                    <a:pt x="2985994" y="3668876"/>
                    <a:pt x="2815732" y="3712356"/>
                    <a:pt x="2643552" y="3730555"/>
                  </a:cubicBezTo>
                  <a:cubicBezTo>
                    <a:pt x="2600484" y="3734838"/>
                    <a:pt x="2557331" y="3738297"/>
                    <a:pt x="2514264" y="3739696"/>
                  </a:cubicBezTo>
                  <a:lnTo>
                    <a:pt x="2481920" y="3740849"/>
                  </a:lnTo>
                  <a:lnTo>
                    <a:pt x="2449664" y="3741014"/>
                  </a:lnTo>
                  <a:cubicBezTo>
                    <a:pt x="2427869" y="3741343"/>
                    <a:pt x="2407207" y="3740685"/>
                    <a:pt x="2386284" y="3740273"/>
                  </a:cubicBezTo>
                  <a:cubicBezTo>
                    <a:pt x="2344525" y="3739779"/>
                    <a:pt x="2302505" y="3737391"/>
                    <a:pt x="2260658" y="3735331"/>
                  </a:cubicBezTo>
                  <a:cubicBezTo>
                    <a:pt x="2218725" y="3732038"/>
                    <a:pt x="2176791" y="3728991"/>
                    <a:pt x="2134945" y="3723967"/>
                  </a:cubicBezTo>
                  <a:cubicBezTo>
                    <a:pt x="2051165" y="3714497"/>
                    <a:pt x="1967473" y="3701568"/>
                    <a:pt x="1884564" y="3683451"/>
                  </a:cubicBezTo>
                  <a:cubicBezTo>
                    <a:pt x="1801657" y="3665335"/>
                    <a:pt x="1719708" y="3642029"/>
                    <a:pt x="1639764" y="3613537"/>
                  </a:cubicBezTo>
                  <a:cubicBezTo>
                    <a:pt x="1559820" y="3584961"/>
                    <a:pt x="1481969" y="3550869"/>
                    <a:pt x="1407081" y="3512164"/>
                  </a:cubicBezTo>
                  <a:cubicBezTo>
                    <a:pt x="1332455" y="3472884"/>
                    <a:pt x="1260794" y="3428992"/>
                    <a:pt x="1193491" y="3380240"/>
                  </a:cubicBezTo>
                  <a:cubicBezTo>
                    <a:pt x="1058362" y="3283233"/>
                    <a:pt x="939973" y="3169508"/>
                    <a:pt x="836141" y="3047878"/>
                  </a:cubicBezTo>
                  <a:cubicBezTo>
                    <a:pt x="784444" y="2986774"/>
                    <a:pt x="736321" y="2923695"/>
                    <a:pt x="690812" y="2859461"/>
                  </a:cubicBezTo>
                  <a:cubicBezTo>
                    <a:pt x="645217" y="2795229"/>
                    <a:pt x="602674" y="2729596"/>
                    <a:pt x="562397" y="2662976"/>
                  </a:cubicBezTo>
                  <a:cubicBezTo>
                    <a:pt x="541823" y="2629295"/>
                    <a:pt x="522992" y="2597755"/>
                    <a:pt x="502504" y="2565474"/>
                  </a:cubicBezTo>
                  <a:cubicBezTo>
                    <a:pt x="482192" y="2533440"/>
                    <a:pt x="461530" y="2501406"/>
                    <a:pt x="440258" y="2469619"/>
                  </a:cubicBezTo>
                  <a:lnTo>
                    <a:pt x="310360" y="2278732"/>
                  </a:lnTo>
                  <a:cubicBezTo>
                    <a:pt x="288826" y="2246616"/>
                    <a:pt x="267555" y="2214335"/>
                    <a:pt x="246806" y="2181642"/>
                  </a:cubicBezTo>
                  <a:cubicBezTo>
                    <a:pt x="226057" y="2148949"/>
                    <a:pt x="205483" y="2116174"/>
                    <a:pt x="186303" y="2082411"/>
                  </a:cubicBezTo>
                  <a:cubicBezTo>
                    <a:pt x="147857" y="2015213"/>
                    <a:pt x="112550" y="1946041"/>
                    <a:pt x="84390" y="1874231"/>
                  </a:cubicBezTo>
                  <a:cubicBezTo>
                    <a:pt x="55708" y="1802669"/>
                    <a:pt x="34436" y="1728473"/>
                    <a:pt x="20139" y="1653288"/>
                  </a:cubicBezTo>
                  <a:cubicBezTo>
                    <a:pt x="6452" y="1578103"/>
                    <a:pt x="0" y="1501764"/>
                    <a:pt x="0" y="1425590"/>
                  </a:cubicBezTo>
                  <a:cubicBezTo>
                    <a:pt x="1133" y="1121885"/>
                    <a:pt x="63293" y="819004"/>
                    <a:pt x="179939" y="533498"/>
                  </a:cubicBezTo>
                  <a:cubicBezTo>
                    <a:pt x="209232" y="462183"/>
                    <a:pt x="240965" y="391527"/>
                    <a:pt x="276709" y="322519"/>
                  </a:cubicBezTo>
                  <a:cubicBezTo>
                    <a:pt x="311930" y="253262"/>
                    <a:pt x="350725" y="185489"/>
                    <a:pt x="392571" y="11928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58E67742-7BE5-458C-BC8D-9EE855763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2838" y="1"/>
              <a:ext cx="4960548" cy="3526297"/>
            </a:xfrm>
            <a:custGeom>
              <a:avLst/>
              <a:gdLst>
                <a:gd name="connsiteX0" fmla="*/ 542883 w 4960548"/>
                <a:gd name="connsiteY0" fmla="*/ 0 h 3526297"/>
                <a:gd name="connsiteX1" fmla="*/ 826658 w 4960548"/>
                <a:gd name="connsiteY1" fmla="*/ 0 h 3526297"/>
                <a:gd name="connsiteX2" fmla="*/ 730698 w 4960548"/>
                <a:gd name="connsiteY2" fmla="*/ 89329 h 3526297"/>
                <a:gd name="connsiteX3" fmla="*/ 590295 w 4960548"/>
                <a:gd name="connsiteY3" fmla="*/ 244485 h 3526297"/>
                <a:gd name="connsiteX4" fmla="*/ 357524 w 4960548"/>
                <a:gd name="connsiteY4" fmla="*/ 587307 h 3526297"/>
                <a:gd name="connsiteX5" fmla="*/ 199554 w 4960548"/>
                <a:gd name="connsiteY5" fmla="*/ 966280 h 3526297"/>
                <a:gd name="connsiteX6" fmla="*/ 142104 w 4960548"/>
                <a:gd name="connsiteY6" fmla="*/ 1370286 h 3526297"/>
                <a:gd name="connsiteX7" fmla="*/ 166339 w 4960548"/>
                <a:gd name="connsiteY7" fmla="*/ 1568090 h 3526297"/>
                <a:gd name="connsiteX8" fmla="*/ 237914 w 4960548"/>
                <a:gd name="connsiteY8" fmla="*/ 1753129 h 3526297"/>
                <a:gd name="connsiteX9" fmla="*/ 287868 w 4960548"/>
                <a:gd name="connsiteY9" fmla="*/ 1840255 h 3526297"/>
                <a:gd name="connsiteX10" fmla="*/ 345232 w 4960548"/>
                <a:gd name="connsiteY10" fmla="*/ 1924581 h 3526297"/>
                <a:gd name="connsiteX11" fmla="*/ 477745 w 4960548"/>
                <a:gd name="connsiteY11" fmla="*/ 2087551 h 3526297"/>
                <a:gd name="connsiteX12" fmla="*/ 621156 w 4960548"/>
                <a:gd name="connsiteY12" fmla="*/ 2251756 h 3526297"/>
                <a:gd name="connsiteX13" fmla="*/ 692469 w 4960548"/>
                <a:gd name="connsiteY13" fmla="*/ 2337482 h 3526297"/>
                <a:gd name="connsiteX14" fmla="*/ 726731 w 4960548"/>
                <a:gd name="connsiteY14" fmla="*/ 2379562 h 3526297"/>
                <a:gd name="connsiteX15" fmla="*/ 760295 w 4960548"/>
                <a:gd name="connsiteY15" fmla="*/ 2419831 h 3526297"/>
                <a:gd name="connsiteX16" fmla="*/ 1048685 w 4960548"/>
                <a:gd name="connsiteY16" fmla="*/ 2717443 h 3526297"/>
                <a:gd name="connsiteX17" fmla="*/ 1202035 w 4960548"/>
                <a:gd name="connsiteY17" fmla="*/ 2851344 h 3526297"/>
                <a:gd name="connsiteX18" fmla="*/ 1362620 w 4960548"/>
                <a:gd name="connsiteY18" fmla="*/ 2974785 h 3526297"/>
                <a:gd name="connsiteX19" fmla="*/ 1721364 w 4960548"/>
                <a:gd name="connsiteY19" fmla="*/ 3170036 h 3526297"/>
                <a:gd name="connsiteX20" fmla="*/ 1922052 w 4960548"/>
                <a:gd name="connsiteY20" fmla="*/ 3225210 h 3526297"/>
                <a:gd name="connsiteX21" fmla="*/ 1973488 w 4960548"/>
                <a:gd name="connsiteY21" fmla="*/ 3234928 h 3526297"/>
                <a:gd name="connsiteX22" fmla="*/ 2025360 w 4960548"/>
                <a:gd name="connsiteY22" fmla="*/ 3243080 h 3526297"/>
                <a:gd name="connsiteX23" fmla="*/ 2130063 w 4960548"/>
                <a:gd name="connsiteY23" fmla="*/ 3254774 h 3526297"/>
                <a:gd name="connsiteX24" fmla="*/ 2182719 w 4960548"/>
                <a:gd name="connsiteY24" fmla="*/ 3258562 h 3526297"/>
                <a:gd name="connsiteX25" fmla="*/ 2235551 w 4960548"/>
                <a:gd name="connsiteY25" fmla="*/ 3261197 h 3526297"/>
                <a:gd name="connsiteX26" fmla="*/ 2288556 w 4960548"/>
                <a:gd name="connsiteY26" fmla="*/ 3262350 h 3526297"/>
                <a:gd name="connsiteX27" fmla="*/ 2341648 w 4960548"/>
                <a:gd name="connsiteY27" fmla="*/ 3262103 h 3526297"/>
                <a:gd name="connsiteX28" fmla="*/ 2368238 w 4960548"/>
                <a:gd name="connsiteY28" fmla="*/ 3261856 h 3526297"/>
                <a:gd name="connsiteX29" fmla="*/ 2393869 w 4960548"/>
                <a:gd name="connsiteY29" fmla="*/ 3260785 h 3526297"/>
                <a:gd name="connsiteX30" fmla="*/ 2419413 w 4960548"/>
                <a:gd name="connsiteY30" fmla="*/ 3259550 h 3526297"/>
                <a:gd name="connsiteX31" fmla="*/ 2444869 w 4960548"/>
                <a:gd name="connsiteY31" fmla="*/ 3257574 h 3526297"/>
                <a:gd name="connsiteX32" fmla="*/ 2545824 w 4960548"/>
                <a:gd name="connsiteY32" fmla="*/ 3245798 h 3526297"/>
                <a:gd name="connsiteX33" fmla="*/ 2930373 w 4960548"/>
                <a:gd name="connsiteY33" fmla="*/ 3126555 h 3526297"/>
                <a:gd name="connsiteX34" fmla="*/ 3285631 w 4960548"/>
                <a:gd name="connsiteY34" fmla="*/ 2917552 h 3526297"/>
                <a:gd name="connsiteX35" fmla="*/ 3371764 w 4960548"/>
                <a:gd name="connsiteY35" fmla="*/ 2856120 h 3526297"/>
                <a:gd name="connsiteX36" fmla="*/ 3457898 w 4960548"/>
                <a:gd name="connsiteY36" fmla="*/ 2792628 h 3526297"/>
                <a:gd name="connsiteX37" fmla="*/ 3632344 w 4960548"/>
                <a:gd name="connsiteY37" fmla="*/ 2660869 h 3526297"/>
                <a:gd name="connsiteX38" fmla="*/ 3990915 w 4960548"/>
                <a:gd name="connsiteY38" fmla="*/ 2405832 h 3526297"/>
                <a:gd name="connsiteX39" fmla="*/ 4324988 w 4960548"/>
                <a:gd name="connsiteY39" fmla="*/ 2152196 h 3526297"/>
                <a:gd name="connsiteX40" fmla="*/ 4592106 w 4960548"/>
                <a:gd name="connsiteY40" fmla="*/ 1861501 h 3526297"/>
                <a:gd name="connsiteX41" fmla="*/ 4683122 w 4960548"/>
                <a:gd name="connsiteY41" fmla="*/ 1692521 h 3526297"/>
                <a:gd name="connsiteX42" fmla="*/ 4738568 w 4960548"/>
                <a:gd name="connsiteY42" fmla="*/ 1507893 h 3526297"/>
                <a:gd name="connsiteX43" fmla="*/ 4753912 w 4960548"/>
                <a:gd name="connsiteY43" fmla="*/ 1411050 h 3526297"/>
                <a:gd name="connsiteX44" fmla="*/ 4756440 w 4960548"/>
                <a:gd name="connsiteY44" fmla="*/ 1386509 h 3526297"/>
                <a:gd name="connsiteX45" fmla="*/ 4758358 w 4960548"/>
                <a:gd name="connsiteY45" fmla="*/ 1361475 h 3526297"/>
                <a:gd name="connsiteX46" fmla="*/ 4761148 w 4960548"/>
                <a:gd name="connsiteY46" fmla="*/ 1309759 h 3526297"/>
                <a:gd name="connsiteX47" fmla="*/ 4756354 w 4960548"/>
                <a:gd name="connsiteY47" fmla="*/ 1102980 h 3526297"/>
                <a:gd name="connsiteX48" fmla="*/ 4725578 w 4960548"/>
                <a:gd name="connsiteY48" fmla="*/ 898753 h 3526297"/>
                <a:gd name="connsiteX49" fmla="*/ 4673358 w 4960548"/>
                <a:gd name="connsiteY49" fmla="*/ 699384 h 3526297"/>
                <a:gd name="connsiteX50" fmla="*/ 4538491 w 4960548"/>
                <a:gd name="connsiteY50" fmla="*/ 312754 h 3526297"/>
                <a:gd name="connsiteX51" fmla="*/ 4446604 w 4960548"/>
                <a:gd name="connsiteY51" fmla="*/ 129196 h 3526297"/>
                <a:gd name="connsiteX52" fmla="*/ 4419840 w 4960548"/>
                <a:gd name="connsiteY52" fmla="*/ 85222 h 3526297"/>
                <a:gd name="connsiteX53" fmla="*/ 4391680 w 4960548"/>
                <a:gd name="connsiteY53" fmla="*/ 42071 h 3526297"/>
                <a:gd name="connsiteX54" fmla="*/ 4361930 w 4960548"/>
                <a:gd name="connsiteY54" fmla="*/ 0 h 3526297"/>
                <a:gd name="connsiteX55" fmla="*/ 4588871 w 4960548"/>
                <a:gd name="connsiteY55" fmla="*/ 0 h 3526297"/>
                <a:gd name="connsiteX56" fmla="*/ 4613640 w 4960548"/>
                <a:gd name="connsiteY56" fmla="*/ 38859 h 3526297"/>
                <a:gd name="connsiteX57" fmla="*/ 4724445 w 4960548"/>
                <a:gd name="connsiteY57" fmla="*/ 234687 h 3526297"/>
                <a:gd name="connsiteX58" fmla="*/ 4876138 w 4960548"/>
                <a:gd name="connsiteY58" fmla="*/ 653022 h 3526297"/>
                <a:gd name="connsiteX59" fmla="*/ 4911707 w 4960548"/>
                <a:gd name="connsiteY59" fmla="*/ 870671 h 3526297"/>
                <a:gd name="connsiteX60" fmla="*/ 4934810 w 4960548"/>
                <a:gd name="connsiteY60" fmla="*/ 1088487 h 3526297"/>
                <a:gd name="connsiteX61" fmla="*/ 4953206 w 4960548"/>
                <a:gd name="connsiteY61" fmla="*/ 1306301 h 3526297"/>
                <a:gd name="connsiteX62" fmla="*/ 4956954 w 4960548"/>
                <a:gd name="connsiteY62" fmla="*/ 1360899 h 3526297"/>
                <a:gd name="connsiteX63" fmla="*/ 4958610 w 4960548"/>
                <a:gd name="connsiteY63" fmla="*/ 1388980 h 3526297"/>
                <a:gd name="connsiteX64" fmla="*/ 4959830 w 4960548"/>
                <a:gd name="connsiteY64" fmla="*/ 1417555 h 3526297"/>
                <a:gd name="connsiteX65" fmla="*/ 4958174 w 4960548"/>
                <a:gd name="connsiteY65" fmla="*/ 1532680 h 3526297"/>
                <a:gd name="connsiteX66" fmla="*/ 4834030 w 4960548"/>
                <a:gd name="connsiteY66" fmla="*/ 1984861 h 3526297"/>
                <a:gd name="connsiteX67" fmla="*/ 4558106 w 4960548"/>
                <a:gd name="connsiteY67" fmla="*/ 2368857 h 3526297"/>
                <a:gd name="connsiteX68" fmla="*/ 4389936 w 4960548"/>
                <a:gd name="connsiteY68" fmla="*/ 2528945 h 3526297"/>
                <a:gd name="connsiteX69" fmla="*/ 4214618 w 4960548"/>
                <a:gd name="connsiteY69" fmla="*/ 2674457 h 3526297"/>
                <a:gd name="connsiteX70" fmla="*/ 3858489 w 4960548"/>
                <a:gd name="connsiteY70" fmla="*/ 2936658 h 3526297"/>
                <a:gd name="connsiteX71" fmla="*/ 3768868 w 4960548"/>
                <a:gd name="connsiteY71" fmla="*/ 3000643 h 3526297"/>
                <a:gd name="connsiteX72" fmla="*/ 3676806 w 4960548"/>
                <a:gd name="connsiteY72" fmla="*/ 3065040 h 3526297"/>
                <a:gd name="connsiteX73" fmla="*/ 3582477 w 4960548"/>
                <a:gd name="connsiteY73" fmla="*/ 3128614 h 3526297"/>
                <a:gd name="connsiteX74" fmla="*/ 3485185 w 4960548"/>
                <a:gd name="connsiteY74" fmla="*/ 3190377 h 3526297"/>
                <a:gd name="connsiteX75" fmla="*/ 3280923 w 4960548"/>
                <a:gd name="connsiteY75" fmla="*/ 3306325 h 3526297"/>
                <a:gd name="connsiteX76" fmla="*/ 3061230 w 4960548"/>
                <a:gd name="connsiteY76" fmla="*/ 3404897 h 3526297"/>
                <a:gd name="connsiteX77" fmla="*/ 2583137 w 4960548"/>
                <a:gd name="connsiteY77" fmla="*/ 3518292 h 3526297"/>
                <a:gd name="connsiteX78" fmla="*/ 2460038 w 4960548"/>
                <a:gd name="connsiteY78" fmla="*/ 3525622 h 3526297"/>
                <a:gd name="connsiteX79" fmla="*/ 2429264 w 4960548"/>
                <a:gd name="connsiteY79" fmla="*/ 3526280 h 3526297"/>
                <a:gd name="connsiteX80" fmla="*/ 2398576 w 4960548"/>
                <a:gd name="connsiteY80" fmla="*/ 3526116 h 3526297"/>
                <a:gd name="connsiteX81" fmla="*/ 2367977 w 4960548"/>
                <a:gd name="connsiteY81" fmla="*/ 3525786 h 3526297"/>
                <a:gd name="connsiteX82" fmla="*/ 2338249 w 4960548"/>
                <a:gd name="connsiteY82" fmla="*/ 3524716 h 3526297"/>
                <a:gd name="connsiteX83" fmla="*/ 2100770 w 4960548"/>
                <a:gd name="connsiteY83" fmla="*/ 3506845 h 3526297"/>
                <a:gd name="connsiteX84" fmla="*/ 1864776 w 4960548"/>
                <a:gd name="connsiteY84" fmla="*/ 3467483 h 3526297"/>
                <a:gd name="connsiteX85" fmla="*/ 1632964 w 4960548"/>
                <a:gd name="connsiteY85" fmla="*/ 3405803 h 3526297"/>
                <a:gd name="connsiteX86" fmla="*/ 1189219 w 4960548"/>
                <a:gd name="connsiteY86" fmla="*/ 3220352 h 3526297"/>
                <a:gd name="connsiteX87" fmla="*/ 815305 w 4960548"/>
                <a:gd name="connsiteY87" fmla="*/ 2931634 h 3526297"/>
                <a:gd name="connsiteX88" fmla="*/ 663699 w 4960548"/>
                <a:gd name="connsiteY88" fmla="*/ 2757877 h 3526297"/>
                <a:gd name="connsiteX89" fmla="*/ 531274 w 4960548"/>
                <a:gd name="connsiteY89" fmla="*/ 2573907 h 3526297"/>
                <a:gd name="connsiteX90" fmla="*/ 500325 w 4960548"/>
                <a:gd name="connsiteY90" fmla="*/ 2527051 h 3526297"/>
                <a:gd name="connsiteX91" fmla="*/ 470771 w 4960548"/>
                <a:gd name="connsiteY91" fmla="*/ 2481594 h 3526297"/>
                <a:gd name="connsiteX92" fmla="*/ 412448 w 4960548"/>
                <a:gd name="connsiteY92" fmla="*/ 2393479 h 3526297"/>
                <a:gd name="connsiteX93" fmla="*/ 291616 w 4960548"/>
                <a:gd name="connsiteY93" fmla="*/ 2213464 h 3526297"/>
                <a:gd name="connsiteX94" fmla="*/ 173662 w 4960548"/>
                <a:gd name="connsiteY94" fmla="*/ 2023154 h 3526297"/>
                <a:gd name="connsiteX95" fmla="*/ 120483 w 4960548"/>
                <a:gd name="connsiteY95" fmla="*/ 1922276 h 3526297"/>
                <a:gd name="connsiteX96" fmla="*/ 75324 w 4960548"/>
                <a:gd name="connsiteY96" fmla="*/ 1816703 h 3526297"/>
                <a:gd name="connsiteX97" fmla="*/ 40713 w 4960548"/>
                <a:gd name="connsiteY97" fmla="*/ 1707179 h 3526297"/>
                <a:gd name="connsiteX98" fmla="*/ 27811 w 4960548"/>
                <a:gd name="connsiteY98" fmla="*/ 1651346 h 3526297"/>
                <a:gd name="connsiteX99" fmla="*/ 22144 w 4960548"/>
                <a:gd name="connsiteY99" fmla="*/ 1623346 h 3526297"/>
                <a:gd name="connsiteX100" fmla="*/ 17436 w 4960548"/>
                <a:gd name="connsiteY100" fmla="*/ 1595265 h 3526297"/>
                <a:gd name="connsiteX101" fmla="*/ 0 w 4960548"/>
                <a:gd name="connsiteY101" fmla="*/ 1370286 h 3526297"/>
                <a:gd name="connsiteX102" fmla="*/ 48385 w 4960548"/>
                <a:gd name="connsiteY102" fmla="*/ 931939 h 3526297"/>
                <a:gd name="connsiteX103" fmla="*/ 193801 w 4960548"/>
                <a:gd name="connsiteY103" fmla="*/ 511957 h 3526297"/>
                <a:gd name="connsiteX104" fmla="*/ 431660 w 4960548"/>
                <a:gd name="connsiteY104" fmla="*/ 131379 h 352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960548" h="3526297">
                  <a:moveTo>
                    <a:pt x="542883" y="0"/>
                  </a:moveTo>
                  <a:lnTo>
                    <a:pt x="826658" y="0"/>
                  </a:lnTo>
                  <a:lnTo>
                    <a:pt x="730698" y="89329"/>
                  </a:lnTo>
                  <a:cubicBezTo>
                    <a:pt x="681528" y="139120"/>
                    <a:pt x="634626" y="190876"/>
                    <a:pt x="590295" y="244485"/>
                  </a:cubicBezTo>
                  <a:cubicBezTo>
                    <a:pt x="501458" y="351540"/>
                    <a:pt x="423083" y="466336"/>
                    <a:pt x="357524" y="587307"/>
                  </a:cubicBezTo>
                  <a:cubicBezTo>
                    <a:pt x="291965" y="708196"/>
                    <a:pt x="237391" y="834767"/>
                    <a:pt x="199554" y="966280"/>
                  </a:cubicBezTo>
                  <a:cubicBezTo>
                    <a:pt x="161632" y="1097463"/>
                    <a:pt x="142016" y="1233833"/>
                    <a:pt x="142104" y="1370286"/>
                  </a:cubicBezTo>
                  <a:cubicBezTo>
                    <a:pt x="142888" y="1437319"/>
                    <a:pt x="149862" y="1503858"/>
                    <a:pt x="166339" y="1568090"/>
                  </a:cubicBezTo>
                  <a:cubicBezTo>
                    <a:pt x="182555" y="1632405"/>
                    <a:pt x="207750" y="1693921"/>
                    <a:pt x="237914" y="1753129"/>
                  </a:cubicBezTo>
                  <a:cubicBezTo>
                    <a:pt x="253170" y="1782693"/>
                    <a:pt x="270084" y="1811680"/>
                    <a:pt x="287868" y="1840255"/>
                  </a:cubicBezTo>
                  <a:cubicBezTo>
                    <a:pt x="305914" y="1868748"/>
                    <a:pt x="325181" y="1896830"/>
                    <a:pt x="345232" y="1924581"/>
                  </a:cubicBezTo>
                  <a:cubicBezTo>
                    <a:pt x="385858" y="1979920"/>
                    <a:pt x="431017" y="2033612"/>
                    <a:pt x="477745" y="2087551"/>
                  </a:cubicBezTo>
                  <a:cubicBezTo>
                    <a:pt x="524474" y="2141573"/>
                    <a:pt x="573294" y="2195594"/>
                    <a:pt x="621156" y="2251756"/>
                  </a:cubicBezTo>
                  <a:cubicBezTo>
                    <a:pt x="645130" y="2279755"/>
                    <a:pt x="668843" y="2308412"/>
                    <a:pt x="692469" y="2337482"/>
                  </a:cubicBezTo>
                  <a:lnTo>
                    <a:pt x="726731" y="2379562"/>
                  </a:lnTo>
                  <a:cubicBezTo>
                    <a:pt x="737977" y="2392986"/>
                    <a:pt x="748700" y="2406738"/>
                    <a:pt x="760295" y="2419831"/>
                  </a:cubicBezTo>
                  <a:cubicBezTo>
                    <a:pt x="850788" y="2526392"/>
                    <a:pt x="948952" y="2624470"/>
                    <a:pt x="1048685" y="2717443"/>
                  </a:cubicBezTo>
                  <a:cubicBezTo>
                    <a:pt x="1098814" y="2763724"/>
                    <a:pt x="1149814" y="2808439"/>
                    <a:pt x="1202035" y="2851344"/>
                  </a:cubicBezTo>
                  <a:cubicBezTo>
                    <a:pt x="1254256" y="2894248"/>
                    <a:pt x="1307435" y="2935752"/>
                    <a:pt x="1362620" y="2974785"/>
                  </a:cubicBezTo>
                  <a:cubicBezTo>
                    <a:pt x="1472554" y="3053017"/>
                    <a:pt x="1591118" y="3122932"/>
                    <a:pt x="1721364" y="3170036"/>
                  </a:cubicBezTo>
                  <a:cubicBezTo>
                    <a:pt x="1786314" y="3193588"/>
                    <a:pt x="1853617" y="3211622"/>
                    <a:pt x="1922052" y="3225210"/>
                  </a:cubicBezTo>
                  <a:cubicBezTo>
                    <a:pt x="1939227" y="3228422"/>
                    <a:pt x="1956227" y="3232128"/>
                    <a:pt x="1973488" y="3234928"/>
                  </a:cubicBezTo>
                  <a:lnTo>
                    <a:pt x="2025360" y="3243080"/>
                  </a:lnTo>
                  <a:cubicBezTo>
                    <a:pt x="2060145" y="3247445"/>
                    <a:pt x="2094930" y="3252056"/>
                    <a:pt x="2130063" y="3254774"/>
                  </a:cubicBezTo>
                  <a:cubicBezTo>
                    <a:pt x="2147587" y="3256338"/>
                    <a:pt x="2165109" y="3257821"/>
                    <a:pt x="2182719" y="3258562"/>
                  </a:cubicBezTo>
                  <a:cubicBezTo>
                    <a:pt x="2200330" y="3259385"/>
                    <a:pt x="2217853" y="3260703"/>
                    <a:pt x="2235551" y="3261197"/>
                  </a:cubicBezTo>
                  <a:lnTo>
                    <a:pt x="2288556" y="3262350"/>
                  </a:lnTo>
                  <a:cubicBezTo>
                    <a:pt x="2306166" y="3262761"/>
                    <a:pt x="2323951" y="3262185"/>
                    <a:pt x="2341648" y="3262103"/>
                  </a:cubicBezTo>
                  <a:lnTo>
                    <a:pt x="2368238" y="3261856"/>
                  </a:lnTo>
                  <a:cubicBezTo>
                    <a:pt x="2376869" y="3261609"/>
                    <a:pt x="2385325" y="3261115"/>
                    <a:pt x="2393869" y="3260785"/>
                  </a:cubicBezTo>
                  <a:cubicBezTo>
                    <a:pt x="2402412" y="3260373"/>
                    <a:pt x="2410956" y="3260127"/>
                    <a:pt x="2419413" y="3259550"/>
                  </a:cubicBezTo>
                  <a:lnTo>
                    <a:pt x="2444869" y="3257574"/>
                  </a:lnTo>
                  <a:cubicBezTo>
                    <a:pt x="2478782" y="3255021"/>
                    <a:pt x="2512434" y="3250739"/>
                    <a:pt x="2545824" y="3245798"/>
                  </a:cubicBezTo>
                  <a:cubicBezTo>
                    <a:pt x="2679470" y="3224881"/>
                    <a:pt x="2807973" y="3183954"/>
                    <a:pt x="2930373" y="3126555"/>
                  </a:cubicBezTo>
                  <a:cubicBezTo>
                    <a:pt x="3053210" y="3069817"/>
                    <a:pt x="3170118" y="2997184"/>
                    <a:pt x="3285631" y="2917552"/>
                  </a:cubicBezTo>
                  <a:cubicBezTo>
                    <a:pt x="3314487" y="2897706"/>
                    <a:pt x="3343169" y="2876954"/>
                    <a:pt x="3371764" y="2856120"/>
                  </a:cubicBezTo>
                  <a:cubicBezTo>
                    <a:pt x="3400534" y="2835285"/>
                    <a:pt x="3429216" y="2814121"/>
                    <a:pt x="3457898" y="2792628"/>
                  </a:cubicBezTo>
                  <a:lnTo>
                    <a:pt x="3632344" y="2660869"/>
                  </a:lnTo>
                  <a:cubicBezTo>
                    <a:pt x="3752043" y="2571190"/>
                    <a:pt x="3872873" y="2487687"/>
                    <a:pt x="3990915" y="2405832"/>
                  </a:cubicBezTo>
                  <a:cubicBezTo>
                    <a:pt x="4108869" y="2323976"/>
                    <a:pt x="4222378" y="2241297"/>
                    <a:pt x="4324988" y="2152196"/>
                  </a:cubicBezTo>
                  <a:cubicBezTo>
                    <a:pt x="4427598" y="2063258"/>
                    <a:pt x="4520270" y="1968474"/>
                    <a:pt x="4592106" y="1861501"/>
                  </a:cubicBezTo>
                  <a:cubicBezTo>
                    <a:pt x="4628024" y="1808057"/>
                    <a:pt x="4658712" y="1751730"/>
                    <a:pt x="4683122" y="1692521"/>
                  </a:cubicBezTo>
                  <a:cubicBezTo>
                    <a:pt x="4707706" y="1633393"/>
                    <a:pt x="4725404" y="1571467"/>
                    <a:pt x="4738568" y="1507893"/>
                  </a:cubicBezTo>
                  <a:cubicBezTo>
                    <a:pt x="4745106" y="1476106"/>
                    <a:pt x="4750338" y="1443742"/>
                    <a:pt x="4753912" y="1411050"/>
                  </a:cubicBezTo>
                  <a:cubicBezTo>
                    <a:pt x="4754958" y="1402897"/>
                    <a:pt x="4755656" y="1394662"/>
                    <a:pt x="4756440" y="1386509"/>
                  </a:cubicBezTo>
                  <a:cubicBezTo>
                    <a:pt x="4757138" y="1378274"/>
                    <a:pt x="4758010" y="1370204"/>
                    <a:pt x="4758358" y="1361475"/>
                  </a:cubicBezTo>
                  <a:lnTo>
                    <a:pt x="4761148" y="1309759"/>
                  </a:lnTo>
                  <a:cubicBezTo>
                    <a:pt x="4763676" y="1240751"/>
                    <a:pt x="4762106" y="1171659"/>
                    <a:pt x="4756354" y="1102980"/>
                  </a:cubicBezTo>
                  <a:cubicBezTo>
                    <a:pt x="4750774" y="1034218"/>
                    <a:pt x="4740050" y="966033"/>
                    <a:pt x="4725578" y="898753"/>
                  </a:cubicBezTo>
                  <a:cubicBezTo>
                    <a:pt x="4710932" y="831473"/>
                    <a:pt x="4692624" y="765100"/>
                    <a:pt x="4673358" y="699384"/>
                  </a:cubicBezTo>
                  <a:cubicBezTo>
                    <a:pt x="4634912" y="568037"/>
                    <a:pt x="4592456" y="438419"/>
                    <a:pt x="4538491" y="312754"/>
                  </a:cubicBezTo>
                  <a:cubicBezTo>
                    <a:pt x="4511464" y="250003"/>
                    <a:pt x="4481301" y="188406"/>
                    <a:pt x="4446604" y="129196"/>
                  </a:cubicBezTo>
                  <a:cubicBezTo>
                    <a:pt x="4438147" y="114291"/>
                    <a:pt x="4428819" y="99798"/>
                    <a:pt x="4419840" y="85222"/>
                  </a:cubicBezTo>
                  <a:cubicBezTo>
                    <a:pt x="4410598" y="70728"/>
                    <a:pt x="4401008" y="56482"/>
                    <a:pt x="4391680" y="42071"/>
                  </a:cubicBezTo>
                  <a:lnTo>
                    <a:pt x="4361930" y="0"/>
                  </a:lnTo>
                  <a:lnTo>
                    <a:pt x="4588871" y="0"/>
                  </a:lnTo>
                  <a:lnTo>
                    <a:pt x="4613640" y="38859"/>
                  </a:lnTo>
                  <a:cubicBezTo>
                    <a:pt x="4653306" y="102762"/>
                    <a:pt x="4690706" y="167901"/>
                    <a:pt x="4724445" y="234687"/>
                  </a:cubicBezTo>
                  <a:cubicBezTo>
                    <a:pt x="4792096" y="368257"/>
                    <a:pt x="4844230" y="508828"/>
                    <a:pt x="4876138" y="653022"/>
                  </a:cubicBezTo>
                  <a:cubicBezTo>
                    <a:pt x="4892005" y="725161"/>
                    <a:pt x="4903077" y="797874"/>
                    <a:pt x="4911707" y="870671"/>
                  </a:cubicBezTo>
                  <a:cubicBezTo>
                    <a:pt x="4920513" y="943386"/>
                    <a:pt x="4927574" y="1016019"/>
                    <a:pt x="4934810" y="1088487"/>
                  </a:cubicBezTo>
                  <a:cubicBezTo>
                    <a:pt x="4941697" y="1161036"/>
                    <a:pt x="4947799" y="1233586"/>
                    <a:pt x="4953206" y="1306301"/>
                  </a:cubicBezTo>
                  <a:lnTo>
                    <a:pt x="4956954" y="1360899"/>
                  </a:lnTo>
                  <a:cubicBezTo>
                    <a:pt x="4957651" y="1369875"/>
                    <a:pt x="4958087" y="1379510"/>
                    <a:pt x="4958610" y="1388980"/>
                  </a:cubicBezTo>
                  <a:cubicBezTo>
                    <a:pt x="4959133" y="1398450"/>
                    <a:pt x="4959656" y="1408003"/>
                    <a:pt x="4959830" y="1417555"/>
                  </a:cubicBezTo>
                  <a:cubicBezTo>
                    <a:pt x="4961138" y="1455683"/>
                    <a:pt x="4960702" y="1494140"/>
                    <a:pt x="4958174" y="1532680"/>
                  </a:cubicBezTo>
                  <a:cubicBezTo>
                    <a:pt x="4948760" y="1686920"/>
                    <a:pt x="4904908" y="1842314"/>
                    <a:pt x="4834030" y="1984861"/>
                  </a:cubicBezTo>
                  <a:cubicBezTo>
                    <a:pt x="4763328" y="2127820"/>
                    <a:pt x="4665860" y="2256121"/>
                    <a:pt x="4558106" y="2368857"/>
                  </a:cubicBezTo>
                  <a:cubicBezTo>
                    <a:pt x="4504230" y="2425432"/>
                    <a:pt x="4447650" y="2478465"/>
                    <a:pt x="4389936" y="2528945"/>
                  </a:cubicBezTo>
                  <a:cubicBezTo>
                    <a:pt x="4332223" y="2579425"/>
                    <a:pt x="4273726" y="2628011"/>
                    <a:pt x="4214618" y="2674457"/>
                  </a:cubicBezTo>
                  <a:cubicBezTo>
                    <a:pt x="4096664" y="2767759"/>
                    <a:pt x="3976094" y="2852826"/>
                    <a:pt x="3858489" y="2936658"/>
                  </a:cubicBezTo>
                  <a:lnTo>
                    <a:pt x="3768868" y="3000643"/>
                  </a:lnTo>
                  <a:cubicBezTo>
                    <a:pt x="3738530" y="3022136"/>
                    <a:pt x="3707929" y="3043794"/>
                    <a:pt x="3676806" y="3065040"/>
                  </a:cubicBezTo>
                  <a:cubicBezTo>
                    <a:pt x="3645770" y="3086369"/>
                    <a:pt x="3614386" y="3107615"/>
                    <a:pt x="3582477" y="3128614"/>
                  </a:cubicBezTo>
                  <a:cubicBezTo>
                    <a:pt x="3550483" y="3149449"/>
                    <a:pt x="3518226" y="3170118"/>
                    <a:pt x="3485185" y="3190377"/>
                  </a:cubicBezTo>
                  <a:cubicBezTo>
                    <a:pt x="3419452" y="3230975"/>
                    <a:pt x="3351625" y="3270338"/>
                    <a:pt x="3280923" y="3306325"/>
                  </a:cubicBezTo>
                  <a:cubicBezTo>
                    <a:pt x="3210307" y="3342476"/>
                    <a:pt x="3137251" y="3376074"/>
                    <a:pt x="3061230" y="3404897"/>
                  </a:cubicBezTo>
                  <a:cubicBezTo>
                    <a:pt x="2909886" y="3463366"/>
                    <a:pt x="2747295" y="3502810"/>
                    <a:pt x="2583137" y="3518292"/>
                  </a:cubicBezTo>
                  <a:cubicBezTo>
                    <a:pt x="2542075" y="3521999"/>
                    <a:pt x="2501013" y="3524798"/>
                    <a:pt x="2460038" y="3525622"/>
                  </a:cubicBezTo>
                  <a:lnTo>
                    <a:pt x="2429264" y="3526280"/>
                  </a:lnTo>
                  <a:cubicBezTo>
                    <a:pt x="2419064" y="3526363"/>
                    <a:pt x="2408777" y="3526116"/>
                    <a:pt x="2398576" y="3526116"/>
                  </a:cubicBezTo>
                  <a:lnTo>
                    <a:pt x="2367977" y="3525786"/>
                  </a:lnTo>
                  <a:lnTo>
                    <a:pt x="2338249" y="3524716"/>
                  </a:lnTo>
                  <a:cubicBezTo>
                    <a:pt x="2259089" y="3522327"/>
                    <a:pt x="2179756" y="3516399"/>
                    <a:pt x="2100770" y="3506845"/>
                  </a:cubicBezTo>
                  <a:cubicBezTo>
                    <a:pt x="2021699" y="3497787"/>
                    <a:pt x="1942801" y="3484776"/>
                    <a:pt x="1864776" y="3467483"/>
                  </a:cubicBezTo>
                  <a:cubicBezTo>
                    <a:pt x="1786836" y="3450025"/>
                    <a:pt x="1709508" y="3429355"/>
                    <a:pt x="1632964" y="3405803"/>
                  </a:cubicBezTo>
                  <a:cubicBezTo>
                    <a:pt x="1480138" y="3358288"/>
                    <a:pt x="1329055" y="3299160"/>
                    <a:pt x="1189219" y="3220352"/>
                  </a:cubicBezTo>
                  <a:cubicBezTo>
                    <a:pt x="1049296" y="3141708"/>
                    <a:pt x="924367" y="3041982"/>
                    <a:pt x="815305" y="2931634"/>
                  </a:cubicBezTo>
                  <a:cubicBezTo>
                    <a:pt x="760469" y="2876542"/>
                    <a:pt x="710603" y="2817909"/>
                    <a:pt x="663699" y="2757877"/>
                  </a:cubicBezTo>
                  <a:cubicBezTo>
                    <a:pt x="617059" y="2697597"/>
                    <a:pt x="572684" y="2636411"/>
                    <a:pt x="531274" y="2573907"/>
                  </a:cubicBezTo>
                  <a:cubicBezTo>
                    <a:pt x="520638" y="2558426"/>
                    <a:pt x="510612" y="2542697"/>
                    <a:pt x="500325" y="2527051"/>
                  </a:cubicBezTo>
                  <a:lnTo>
                    <a:pt x="470771" y="2481594"/>
                  </a:lnTo>
                  <a:cubicBezTo>
                    <a:pt x="451853" y="2452195"/>
                    <a:pt x="432238" y="2423043"/>
                    <a:pt x="412448" y="2393479"/>
                  </a:cubicBezTo>
                  <a:lnTo>
                    <a:pt x="291616" y="2213464"/>
                  </a:lnTo>
                  <a:cubicBezTo>
                    <a:pt x="251078" y="2152113"/>
                    <a:pt x="211062" y="2088951"/>
                    <a:pt x="173662" y="2023154"/>
                  </a:cubicBezTo>
                  <a:cubicBezTo>
                    <a:pt x="155005" y="1990214"/>
                    <a:pt x="136960" y="1956697"/>
                    <a:pt x="120483" y="1922276"/>
                  </a:cubicBezTo>
                  <a:cubicBezTo>
                    <a:pt x="104093" y="1887771"/>
                    <a:pt x="88837" y="1852608"/>
                    <a:pt x="75324" y="1816703"/>
                  </a:cubicBezTo>
                  <a:cubicBezTo>
                    <a:pt x="62072" y="1780717"/>
                    <a:pt x="50303" y="1744235"/>
                    <a:pt x="40713" y="1707179"/>
                  </a:cubicBezTo>
                  <a:cubicBezTo>
                    <a:pt x="36180" y="1688650"/>
                    <a:pt x="31560" y="1670039"/>
                    <a:pt x="27811" y="1651346"/>
                  </a:cubicBezTo>
                  <a:lnTo>
                    <a:pt x="22144" y="1623346"/>
                  </a:lnTo>
                  <a:lnTo>
                    <a:pt x="17436" y="1595265"/>
                  </a:lnTo>
                  <a:cubicBezTo>
                    <a:pt x="5144" y="1520328"/>
                    <a:pt x="0" y="1444978"/>
                    <a:pt x="0" y="1370286"/>
                  </a:cubicBezTo>
                  <a:cubicBezTo>
                    <a:pt x="349" y="1223293"/>
                    <a:pt x="16652" y="1076299"/>
                    <a:pt x="48385" y="931939"/>
                  </a:cubicBezTo>
                  <a:cubicBezTo>
                    <a:pt x="80032" y="787663"/>
                    <a:pt x="128504" y="646187"/>
                    <a:pt x="193801" y="511957"/>
                  </a:cubicBezTo>
                  <a:cubicBezTo>
                    <a:pt x="259404" y="377727"/>
                    <a:pt x="339740" y="250559"/>
                    <a:pt x="431660" y="13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EB03BE98-6C07-41CD-ACA9-5244A3DA1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213739 w 4934374"/>
                <a:gd name="connsiteY1" fmla="*/ 0 h 3484134"/>
                <a:gd name="connsiteX2" fmla="*/ 1150162 w 4934374"/>
                <a:gd name="connsiteY2" fmla="*/ 47028 h 3484134"/>
                <a:gd name="connsiteX3" fmla="*/ 626038 w 4934374"/>
                <a:gd name="connsiteY3" fmla="*/ 660944 h 3484134"/>
                <a:gd name="connsiteX4" fmla="*/ 435986 w 4934374"/>
                <a:gd name="connsiteY4" fmla="*/ 1375409 h 3484134"/>
                <a:gd name="connsiteX5" fmla="*/ 750530 w 4934374"/>
                <a:gd name="connsiteY5" fmla="*/ 2038817 h 3484134"/>
                <a:gd name="connsiteX6" fmla="*/ 909024 w 4934374"/>
                <a:gd name="connsiteY6" fmla="*/ 2249384 h 3484134"/>
                <a:gd name="connsiteX7" fmla="*/ 2396223 w 4934374"/>
                <a:gd name="connsiteY7" fmla="*/ 3072468 h 3484134"/>
                <a:gd name="connsiteX8" fmla="*/ 3525201 w 4934374"/>
                <a:gd name="connsiteY8" fmla="*/ 2566101 h 3484134"/>
                <a:gd name="connsiteX9" fmla="*/ 3662596 w 4934374"/>
                <a:gd name="connsiteY9" fmla="*/ 2465552 h 3484134"/>
                <a:gd name="connsiteX10" fmla="*/ 4287500 w 4934374"/>
                <a:gd name="connsiteY10" fmla="*/ 1939915 h 3484134"/>
                <a:gd name="connsiteX11" fmla="*/ 4498563 w 4934374"/>
                <a:gd name="connsiteY11" fmla="*/ 1375409 h 3484134"/>
                <a:gd name="connsiteX12" fmla="*/ 4132831 w 4934374"/>
                <a:gd name="connsiteY12" fmla="*/ 134540 h 3484134"/>
                <a:gd name="connsiteX13" fmla="*/ 4025590 w 4934374"/>
                <a:gd name="connsiteY13" fmla="*/ 0 h 3484134"/>
                <a:gd name="connsiteX14" fmla="*/ 4555675 w 4934374"/>
                <a:gd name="connsiteY14" fmla="*/ 0 h 3484134"/>
                <a:gd name="connsiteX15" fmla="*/ 4605933 w 4934374"/>
                <a:gd name="connsiteY15" fmla="*/ 77740 h 3484134"/>
                <a:gd name="connsiteX16" fmla="*/ 4934374 w 4934374"/>
                <a:gd name="connsiteY16" fmla="*/ 1375327 h 3484134"/>
                <a:gd name="connsiteX17" fmla="*/ 3793540 w 4934374"/>
                <a:gd name="connsiteY17" fmla="*/ 2890475 h 3484134"/>
                <a:gd name="connsiteX18" fmla="*/ 2396135 w 4934374"/>
                <a:gd name="connsiteY18" fmla="*/ 3484134 h 3484134"/>
                <a:gd name="connsiteX19" fmla="*/ 548273 w 4934374"/>
                <a:gd name="connsiteY19" fmla="*/ 2480458 h 3484134"/>
                <a:gd name="connsiteX20" fmla="*/ 0 w 4934374"/>
                <a:gd name="connsiteY20" fmla="*/ 1375327 h 3484134"/>
                <a:gd name="connsiteX21" fmla="*/ 512166 w 4934374"/>
                <a:gd name="connsiteY21"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34374" h="3484134">
                  <a:moveTo>
                    <a:pt x="585303" y="0"/>
                  </a:moveTo>
                  <a:lnTo>
                    <a:pt x="1213739" y="0"/>
                  </a:lnTo>
                  <a:lnTo>
                    <a:pt x="1150162" y="47028"/>
                  </a:lnTo>
                  <a:cubicBezTo>
                    <a:pt x="925762" y="228608"/>
                    <a:pt x="749397" y="435224"/>
                    <a:pt x="626038" y="660944"/>
                  </a:cubicBezTo>
                  <a:cubicBezTo>
                    <a:pt x="499976" y="891687"/>
                    <a:pt x="435986" y="1132066"/>
                    <a:pt x="435986" y="1375409"/>
                  </a:cubicBezTo>
                  <a:cubicBezTo>
                    <a:pt x="435986" y="1620481"/>
                    <a:pt x="538074" y="1763604"/>
                    <a:pt x="750530" y="2038817"/>
                  </a:cubicBezTo>
                  <a:cubicBezTo>
                    <a:pt x="801792" y="2105190"/>
                    <a:pt x="854797" y="2173870"/>
                    <a:pt x="909024" y="2249384"/>
                  </a:cubicBezTo>
                  <a:cubicBezTo>
                    <a:pt x="1323389" y="2826326"/>
                    <a:pt x="1768180" y="3072468"/>
                    <a:pt x="2396223" y="3072468"/>
                  </a:cubicBezTo>
                  <a:cubicBezTo>
                    <a:pt x="2808409" y="3072468"/>
                    <a:pt x="3110835" y="2871947"/>
                    <a:pt x="3525201" y="2566101"/>
                  </a:cubicBezTo>
                  <a:cubicBezTo>
                    <a:pt x="3571493" y="2531926"/>
                    <a:pt x="3617786" y="2498162"/>
                    <a:pt x="3662596" y="2465552"/>
                  </a:cubicBezTo>
                  <a:cubicBezTo>
                    <a:pt x="3905479" y="2288583"/>
                    <a:pt x="4134849" y="2121414"/>
                    <a:pt x="4287500" y="1939915"/>
                  </a:cubicBezTo>
                  <a:cubicBezTo>
                    <a:pt x="4433440" y="1766404"/>
                    <a:pt x="4498563" y="1592317"/>
                    <a:pt x="4498563" y="1375409"/>
                  </a:cubicBezTo>
                  <a:cubicBezTo>
                    <a:pt x="4498563" y="899696"/>
                    <a:pt x="4369741" y="465973"/>
                    <a:pt x="4132831" y="134540"/>
                  </a:cubicBezTo>
                  <a:lnTo>
                    <a:pt x="4025590"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D13CCE92-2C5E-48BC-9713-FBEEDBAE6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354934 w 4934374"/>
                <a:gd name="connsiteY1" fmla="*/ 0 h 3484134"/>
                <a:gd name="connsiteX2" fmla="*/ 1206830 w 4934374"/>
                <a:gd name="connsiteY2" fmla="*/ 109531 h 3484134"/>
                <a:gd name="connsiteX3" fmla="*/ 703453 w 4934374"/>
                <a:gd name="connsiteY3" fmla="*/ 698660 h 3484134"/>
                <a:gd name="connsiteX4" fmla="*/ 523079 w 4934374"/>
                <a:gd name="connsiteY4" fmla="*/ 1375409 h 3484134"/>
                <a:gd name="connsiteX5" fmla="*/ 820885 w 4934374"/>
                <a:gd name="connsiteY5" fmla="*/ 1990313 h 3484134"/>
                <a:gd name="connsiteX6" fmla="*/ 981122 w 4934374"/>
                <a:gd name="connsiteY6" fmla="*/ 2203186 h 3484134"/>
                <a:gd name="connsiteX7" fmla="*/ 1592426 w 4934374"/>
                <a:gd name="connsiteY7" fmla="*/ 2792645 h 3484134"/>
                <a:gd name="connsiteX8" fmla="*/ 2396135 w 4934374"/>
                <a:gd name="connsiteY8" fmla="*/ 2990119 h 3484134"/>
                <a:gd name="connsiteX9" fmla="*/ 2913112 w 4934374"/>
                <a:gd name="connsiteY9" fmla="*/ 2864371 h 3484134"/>
                <a:gd name="connsiteX10" fmla="*/ 3471411 w 4934374"/>
                <a:gd name="connsiteY10" fmla="*/ 2501292 h 3484134"/>
                <a:gd name="connsiteX11" fmla="*/ 3609242 w 4934374"/>
                <a:gd name="connsiteY11" fmla="*/ 2400414 h 3484134"/>
                <a:gd name="connsiteX12" fmla="*/ 4219151 w 4934374"/>
                <a:gd name="connsiteY12" fmla="*/ 1888693 h 3484134"/>
                <a:gd name="connsiteX13" fmla="*/ 4411296 w 4934374"/>
                <a:gd name="connsiteY13" fmla="*/ 1375409 h 3484134"/>
                <a:gd name="connsiteX14" fmla="*/ 3957874 w 4934374"/>
                <a:gd name="connsiteY14" fmla="*/ 51887 h 3484134"/>
                <a:gd name="connsiteX15" fmla="*/ 3906637 w 4934374"/>
                <a:gd name="connsiteY15" fmla="*/ 0 h 3484134"/>
                <a:gd name="connsiteX16" fmla="*/ 4555675 w 4934374"/>
                <a:gd name="connsiteY16" fmla="*/ 0 h 3484134"/>
                <a:gd name="connsiteX17" fmla="*/ 4605933 w 4934374"/>
                <a:gd name="connsiteY17" fmla="*/ 77740 h 3484134"/>
                <a:gd name="connsiteX18" fmla="*/ 4934374 w 4934374"/>
                <a:gd name="connsiteY18" fmla="*/ 1375327 h 3484134"/>
                <a:gd name="connsiteX19" fmla="*/ 3793540 w 4934374"/>
                <a:gd name="connsiteY19" fmla="*/ 2890475 h 3484134"/>
                <a:gd name="connsiteX20" fmla="*/ 2396135 w 4934374"/>
                <a:gd name="connsiteY20" fmla="*/ 3484134 h 3484134"/>
                <a:gd name="connsiteX21" fmla="*/ 548273 w 4934374"/>
                <a:gd name="connsiteY21" fmla="*/ 2480458 h 3484134"/>
                <a:gd name="connsiteX22" fmla="*/ 0 w 4934374"/>
                <a:gd name="connsiteY22" fmla="*/ 1375327 h 3484134"/>
                <a:gd name="connsiteX23" fmla="*/ 512166 w 4934374"/>
                <a:gd name="connsiteY23"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34374" h="3484134">
                  <a:moveTo>
                    <a:pt x="585303" y="0"/>
                  </a:moveTo>
                  <a:lnTo>
                    <a:pt x="1354934" y="0"/>
                  </a:lnTo>
                  <a:lnTo>
                    <a:pt x="1206830" y="109531"/>
                  </a:lnTo>
                  <a:cubicBezTo>
                    <a:pt x="994024" y="281725"/>
                    <a:pt x="820013" y="485457"/>
                    <a:pt x="703453" y="698660"/>
                  </a:cubicBezTo>
                  <a:cubicBezTo>
                    <a:pt x="583756" y="917627"/>
                    <a:pt x="523079" y="1145324"/>
                    <a:pt x="523079" y="1375409"/>
                  </a:cubicBezTo>
                  <a:cubicBezTo>
                    <a:pt x="523079" y="1595282"/>
                    <a:pt x="614356" y="1722842"/>
                    <a:pt x="820885" y="1990313"/>
                  </a:cubicBezTo>
                  <a:cubicBezTo>
                    <a:pt x="872582" y="2057263"/>
                    <a:pt x="926023" y="2126519"/>
                    <a:pt x="981122" y="2203186"/>
                  </a:cubicBezTo>
                  <a:cubicBezTo>
                    <a:pt x="1175968" y="2474445"/>
                    <a:pt x="1375871" y="2667309"/>
                    <a:pt x="1592426" y="2792645"/>
                  </a:cubicBezTo>
                  <a:cubicBezTo>
                    <a:pt x="1821970" y="2925557"/>
                    <a:pt x="2084904" y="2990119"/>
                    <a:pt x="2396135" y="2990119"/>
                  </a:cubicBezTo>
                  <a:cubicBezTo>
                    <a:pt x="2572762" y="2990119"/>
                    <a:pt x="2737009" y="2950179"/>
                    <a:pt x="2913112" y="2864371"/>
                  </a:cubicBezTo>
                  <a:cubicBezTo>
                    <a:pt x="3093922" y="2776257"/>
                    <a:pt x="3272903" y="2647792"/>
                    <a:pt x="3471411" y="2501292"/>
                  </a:cubicBezTo>
                  <a:cubicBezTo>
                    <a:pt x="3517964" y="2466952"/>
                    <a:pt x="3564344" y="2433106"/>
                    <a:pt x="3609242" y="2400414"/>
                  </a:cubicBezTo>
                  <a:cubicBezTo>
                    <a:pt x="3847766" y="2226574"/>
                    <a:pt x="4073038" y="2062368"/>
                    <a:pt x="4219151" y="1888693"/>
                  </a:cubicBezTo>
                  <a:cubicBezTo>
                    <a:pt x="4353844" y="1728606"/>
                    <a:pt x="4411296" y="1575106"/>
                    <a:pt x="4411296" y="1375409"/>
                  </a:cubicBezTo>
                  <a:cubicBezTo>
                    <a:pt x="4411296" y="851089"/>
                    <a:pt x="4250274" y="381038"/>
                    <a:pt x="3957874" y="51887"/>
                  </a:cubicBezTo>
                  <a:lnTo>
                    <a:pt x="3906637"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5BDD58B-2EAD-3DD9-8C39-01FA125C04AA}"/>
              </a:ext>
            </a:extLst>
          </p:cNvPr>
          <p:cNvSpPr>
            <a:spLocks noGrp="1"/>
          </p:cNvSpPr>
          <p:nvPr>
            <p:ph type="title"/>
          </p:nvPr>
        </p:nvSpPr>
        <p:spPr>
          <a:xfrm>
            <a:off x="804672" y="2828492"/>
            <a:ext cx="5145024" cy="1454051"/>
          </a:xfrm>
        </p:spPr>
        <p:txBody>
          <a:bodyPr anchor="b">
            <a:noAutofit/>
          </a:bodyPr>
          <a:lstStyle/>
          <a:p>
            <a:pPr algn="ctr"/>
            <a:br>
              <a:rPr lang="en-US" sz="3200" dirty="0">
                <a:solidFill>
                  <a:schemeClr val="tx2"/>
                </a:solidFill>
              </a:rPr>
            </a:br>
            <a:r>
              <a:rPr lang="en-US" sz="3200" dirty="0">
                <a:solidFill>
                  <a:schemeClr val="tx2"/>
                </a:solidFill>
              </a:rPr>
              <a:t>Thank you!</a:t>
            </a:r>
            <a:br>
              <a:rPr lang="en-US" sz="3200" dirty="0">
                <a:solidFill>
                  <a:schemeClr val="tx2"/>
                </a:solidFill>
              </a:rPr>
            </a:br>
            <a:r>
              <a:rPr lang="en-US" sz="3200" dirty="0">
                <a:solidFill>
                  <a:schemeClr val="tx2"/>
                </a:solidFill>
              </a:rPr>
              <a:t> </a:t>
            </a:r>
            <a:br>
              <a:rPr lang="en-US" sz="3200" dirty="0">
                <a:solidFill>
                  <a:schemeClr val="tx2"/>
                </a:solidFill>
              </a:rPr>
            </a:br>
            <a:r>
              <a:rPr lang="en-US" sz="3200" dirty="0">
                <a:solidFill>
                  <a:schemeClr val="tx2"/>
                </a:solidFill>
              </a:rPr>
              <a:t>Any Questions?</a:t>
            </a:r>
            <a:endParaRPr lang="en-GB" sz="3200" dirty="0">
              <a:solidFill>
                <a:schemeClr val="tx2"/>
              </a:solidFill>
            </a:endParaRPr>
          </a:p>
        </p:txBody>
      </p:sp>
      <p:pic>
        <p:nvPicPr>
          <p:cNvPr id="7" name="Graphic 6" descr="Raised hand with solid fill">
            <a:extLst>
              <a:ext uri="{FF2B5EF4-FFF2-40B4-BE49-F238E27FC236}">
                <a16:creationId xmlns:a16="http://schemas.microsoft.com/office/drawing/2014/main" id="{5DDBAF08-DFCA-36B4-69E6-7B81EF402E4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651792" y="268595"/>
            <a:ext cx="1723494" cy="1723494"/>
          </a:xfrm>
          <a:prstGeom prst="rect">
            <a:avLst/>
          </a:prstGeom>
        </p:spPr>
      </p:pic>
      <p:sp>
        <p:nvSpPr>
          <p:cNvPr id="3" name="Content Placeholder 2">
            <a:extLst>
              <a:ext uri="{FF2B5EF4-FFF2-40B4-BE49-F238E27FC236}">
                <a16:creationId xmlns:a16="http://schemas.microsoft.com/office/drawing/2014/main" id="{8AE3A7EE-DC7D-C0CE-FC80-BFEA2960692F}"/>
              </a:ext>
            </a:extLst>
          </p:cNvPr>
          <p:cNvSpPr>
            <a:spLocks noGrp="1"/>
          </p:cNvSpPr>
          <p:nvPr>
            <p:ph idx="1"/>
          </p:nvPr>
        </p:nvSpPr>
        <p:spPr>
          <a:xfrm>
            <a:off x="804672" y="2421682"/>
            <a:ext cx="4553909" cy="3639289"/>
          </a:xfrm>
        </p:spPr>
        <p:txBody>
          <a:bodyPr anchor="ctr">
            <a:normAutofit/>
          </a:bodyPr>
          <a:lstStyle/>
          <a:p>
            <a:pPr marL="0" indent="0">
              <a:buNone/>
            </a:pPr>
            <a:endParaRPr lang="en-GB" sz="1800" dirty="0">
              <a:solidFill>
                <a:schemeClr val="tx2"/>
              </a:solidFill>
            </a:endParaRPr>
          </a:p>
          <a:p>
            <a:endParaRPr lang="en-GB" sz="1800" dirty="0">
              <a:solidFill>
                <a:schemeClr val="tx2"/>
              </a:solidFill>
            </a:endParaRPr>
          </a:p>
          <a:p>
            <a:endParaRPr lang="en-GB" sz="1800" dirty="0">
              <a:solidFill>
                <a:schemeClr val="tx2"/>
              </a:solidFill>
            </a:endParaRPr>
          </a:p>
        </p:txBody>
      </p:sp>
      <p:pic>
        <p:nvPicPr>
          <p:cNvPr id="5" name="Graphic 4" descr="Thought with solid fill">
            <a:extLst>
              <a:ext uri="{FF2B5EF4-FFF2-40B4-BE49-F238E27FC236}">
                <a16:creationId xmlns:a16="http://schemas.microsoft.com/office/drawing/2014/main" id="{5C96372C-EAE9-ABE1-27B8-DD81A7D55A3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633727" y="3863170"/>
            <a:ext cx="1996361" cy="1996361"/>
          </a:xfrm>
          <a:prstGeom prst="rect">
            <a:avLst/>
          </a:prstGeom>
        </p:spPr>
      </p:pic>
    </p:spTree>
    <p:extLst>
      <p:ext uri="{BB962C8B-B14F-4D97-AF65-F5344CB8AC3E}">
        <p14:creationId xmlns:p14="http://schemas.microsoft.com/office/powerpoint/2010/main" val="36079040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2645</Words>
  <Application>Microsoft Office PowerPoint</Application>
  <PresentationFormat>Widescreen</PresentationFormat>
  <Paragraphs>152</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Recommendations to enhance the return-to-work process at  Castell Howell Foods</vt:lpstr>
      <vt:lpstr>Introduction</vt:lpstr>
      <vt:lpstr>Methodology</vt:lpstr>
      <vt:lpstr>Key findings</vt:lpstr>
      <vt:lpstr>Link to change model</vt:lpstr>
      <vt:lpstr>Recommendation  1</vt:lpstr>
      <vt:lpstr>Recommendation 2 </vt:lpstr>
      <vt:lpstr>Recommendation 3 </vt:lpstr>
      <vt:lpstr>Implementation</vt:lpstr>
      <vt:lpstr>Costings </vt:lpstr>
      <vt:lpstr>References</vt:lpstr>
      <vt:lpstr> Thank you!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 Jones</dc:creator>
  <cp:lastModifiedBy>Alys Owens</cp:lastModifiedBy>
  <cp:revision>11</cp:revision>
  <dcterms:created xsi:type="dcterms:W3CDTF">2025-09-27T18:04:19Z</dcterms:created>
  <dcterms:modified xsi:type="dcterms:W3CDTF">2025-09-29T20:11:18Z</dcterms:modified>
</cp:coreProperties>
</file>