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368" autoAdjust="0"/>
    <p:restoredTop sz="94660"/>
  </p:normalViewPr>
  <p:slideViewPr>
    <p:cSldViewPr snapToGrid="0">
      <p:cViewPr varScale="1">
        <p:scale>
          <a:sx n="77" d="100"/>
          <a:sy n="77" d="100"/>
        </p:scale>
        <p:origin x="9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016F8-3FD7-4426-9177-D574C2AB4D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DE8726-C19A-4BE6-92A8-BE603B9D13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451342-5ED5-4595-B609-28F18AB56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C199-752A-4981-B711-344582A72165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66D99D-547F-46D5-A473-4B2F1C4CF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BE328D-0BD2-4C6C-BC7F-FB29FFCED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F1134-7367-431B-A85E-6DEDDDEE7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973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B41C8-0FCF-4D39-9AC4-6E7107F35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25CF5-C14C-4ADC-96BE-8B17DB1D8C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F5B6D3-8244-49FB-ADB8-1C9F2286E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C199-752A-4981-B711-344582A72165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7B316C-5005-4209-BAF5-160144057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3F7434-138D-4EB1-890C-17D102E70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F1134-7367-431B-A85E-6DEDDDEE7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752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2D410-527C-4C96-8BC1-DF763729E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806707-B5A7-49F4-98ED-FC603C8445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B56D6D-7D80-4EED-AC06-DB069F778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C199-752A-4981-B711-344582A72165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D89566-0455-42E1-82B8-2E39F30AE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BA44E8-A6E3-4968-ABA5-F45D03B32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F1134-7367-431B-A85E-6DEDDDEE7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982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8FCA97-2701-4C34-B232-D36EA9B8A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AA564F-1E88-49B3-B541-0500A6FAB7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2500BB-EFA7-4A1F-94AF-901ED9EE89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48BEF6-B4ED-484B-AB66-0E3141E6E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C199-752A-4981-B711-344582A72165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DC74E3-F5B0-4C3E-8E14-369203170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424F48-F244-442F-A64A-63C3A2E86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F1134-7367-431B-A85E-6DEDDDEE7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50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77677-87BE-41AB-ABC9-C21BD2000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001A8A-6281-4E12-A227-AAFA92EA5A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45A983-624C-49F5-951F-219F50DBF5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5C1EF3-10E6-47F6-9CD7-0E06944373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023199-4D32-4249-ABBF-EC1CE644BD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0DBE5E-2821-46AF-A13F-C90230CAB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C199-752A-4981-B711-344582A72165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7016F7-4EA6-4B9F-BC5F-6D6C1CA44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A8BFAF-4E40-4149-B9C7-21956E2AA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F1134-7367-431B-A85E-6DEDDDEE7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343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34D2E-18E0-4F11-A1F8-2FCCAC932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E6103C-0FEA-4B3F-9B95-E74BF34B2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C199-752A-4981-B711-344582A72165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126777-E70A-435C-B8C7-CB15D4317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A5A5C9-192E-440F-B4BB-16FAB96A0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F1134-7367-431B-A85E-6DEDDDEE7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125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B04067F-54BF-426F-8118-E5AFF3D8B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C199-752A-4981-B711-344582A72165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CB814A-7073-4A44-8FDD-4B7A5D64F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9EF3AE-F0AF-4C6D-AB4D-30CD093DC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F1134-7367-431B-A85E-6DEDDDEE7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183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64588-0580-4A68-8FD3-18B939B26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9B5E57-D5A2-40FF-B146-1F1A55AE5C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0DA8A-1948-4C12-8BDD-A11E0DB7DB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3F2C2C-82FA-4379-8839-DFD14A816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C199-752A-4981-B711-344582A72165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B88BEF-A92D-4155-AF9D-DE695DEC6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6C9D3D-C395-46BA-A71D-48B7A8C90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F1134-7367-431B-A85E-6DEDDDEE7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648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2BB0E-2678-49B0-B42B-AF1BB73D6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68812B-16D3-4B27-8614-D5ABED994D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1FAFD1-B210-44C9-A6AA-E8EAB19EAE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B2CFFF-5B85-4EA0-83A8-DE364400D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C199-752A-4981-B711-344582A72165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CCD87C-EB46-4E0A-8510-AB2F0523F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7988AB-FD50-4B36-8BBA-FE1B1EFE7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F1134-7367-431B-A85E-6DEDDDEE7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721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FF52E-E704-469C-A01D-E90FE4DB3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544995-A0F5-43CA-97F3-51EDB686F3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A7829-6B17-4CC5-83F5-D73F09AF5C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C199-752A-4981-B711-344582A72165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7B109E-BBA5-4A43-89F5-8FF8A36F6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DFBE6E-DDD6-4D9F-97CD-66FEF94ED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F1134-7367-431B-A85E-6DEDDDEE7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116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D3F700-B3A4-4AA5-AD0D-6820C62B48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B53FD7-2841-4B25-BF47-611F301993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A6E6CD-F6E6-4668-8715-ACCE46819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1C199-752A-4981-B711-344582A72165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AA311D-A753-412E-A5C9-F4E166F45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DBB975-2CAA-4DAE-94AD-2078F58C6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F1134-7367-431B-A85E-6DEDDDEE7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342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820250-3AF3-4271-8043-22E3D88D6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DF489F-1618-4D3F-A9C7-89766C7A3B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262587-8273-4202-AA13-18969FA926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1C199-752A-4981-B711-344582A72165}" type="datetimeFigureOut">
              <a:rPr lang="en-GB" smtClean="0"/>
              <a:t>16/01/2019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8F12D3-6357-4421-98A6-736CD2683A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524225-80D0-4A4E-B86F-CDD89A481D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F1134-7367-431B-A85E-6DEDDDEE7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252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urseryworld.co.uk/nursery-world/other/1105692/to-a-degree" TargetMode="External"/><Relationship Id="rId3" Type="http://schemas.openxmlformats.org/officeDocument/2006/relationships/hyperlink" Target="https://www.tandfonline.com/doi/full/10.1080/10409280802582795" TargetMode="External"/><Relationship Id="rId7" Type="http://schemas.openxmlformats.org/officeDocument/2006/relationships/hyperlink" Target="https://assets.publishing.service.gov.uk/government/uploads/system/uploads/attachment_data/file/417696/Archived-information_sharing_guidance_for_practitioners_and_managers.pdf" TargetMode="External"/><Relationship Id="rId2" Type="http://schemas.openxmlformats.org/officeDocument/2006/relationships/hyperlink" Target="http://www.assembly.wales/research%20documents/18-023/18-23-web-english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urseryworld.co.uk/nursery-world/news/1159248/early-years-pay-and-conditions-survey-2016" TargetMode="External"/><Relationship Id="rId5" Type="http://schemas.openxmlformats.org/officeDocument/2006/relationships/hyperlink" Target="https://www.gov.uk/national-minimum-wage-rates" TargetMode="External"/><Relationship Id="rId10" Type="http://schemas.openxmlformats.org/officeDocument/2006/relationships/hyperlink" Target="https://www.childcomwales.org.uk/uncrc-childrens-rights/" TargetMode="External"/><Relationship Id="rId4" Type="http://schemas.openxmlformats.org/officeDocument/2006/relationships/hyperlink" Target="http://buildinitiative.org/Portals/0/Uploads/Documents/Work/Learning%20Tables/ReportFINAL.pdf" TargetMode="External"/><Relationship Id="rId9" Type="http://schemas.openxmlformats.org/officeDocument/2006/relationships/hyperlink" Target="https://www.pacey.org.uk/training-and-qualifications/the-importance-of-training-and-cp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90B25EE-CC3B-41F7-9509-7DAA9F311266}"/>
              </a:ext>
            </a:extLst>
          </p:cNvPr>
          <p:cNvSpPr txBox="1"/>
          <p:nvPr/>
        </p:nvSpPr>
        <p:spPr>
          <a:xfrm>
            <a:off x="116911" y="42404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u="sng" dirty="0"/>
              <a:t>Deddf Anghenion Dysgu Ychwanegol a Tribiwnlys Addysg (Cymru) 2018</a:t>
            </a:r>
            <a:endParaRPr lang="en-GB" u="sn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9F8342-CF39-446B-9B90-F6CD7D4EDB33}"/>
              </a:ext>
            </a:extLst>
          </p:cNvPr>
          <p:cNvSpPr txBox="1"/>
          <p:nvPr/>
        </p:nvSpPr>
        <p:spPr>
          <a:xfrm>
            <a:off x="116911" y="582622"/>
            <a:ext cx="5636712" cy="397031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Ddeddf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Anghenion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Ychwanegol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Thribiwnlys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Addysg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(Cymru) 2018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yw’r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Ddeddf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newydd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fydd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cymryd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dros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fframwaith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cyfredol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Anghenion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Addysgol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Arbennig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(AAA)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system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wedi’i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seilio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Anghenion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Ychwanegol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(ADY).</a:t>
            </a:r>
          </a:p>
          <a:p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Darparu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Cynlluniau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Datblygu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Unigol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statudol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cyffredinol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pherson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ifanc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ag ADY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pwrpas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Ddeddf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dod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diwedd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i’r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gwahaniaeth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presennol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rhwng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ymyriadau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arweiniad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ysgolion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datganiadau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gyhoeddir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awdurdodau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lleol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integreiddio’r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trefniadau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deddfwriaeth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wahân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bodoli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disgyblion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ysgolion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myfyrwyr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dros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16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oed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colegau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Ceisio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gwella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cydweithio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rhwng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awdurdodau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lleol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byrddau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iechyd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ogystal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â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sefydlu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system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decach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mwy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tryloyw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gyda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mwy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bwyslais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osgoi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anghytundeb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datrys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anghydfodau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pwrpas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Ddeddf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yma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Duancey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2018).</a:t>
            </a:r>
          </a:p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golygu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yna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gofyn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addysgwyr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plentyndod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dealltwriaeth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gymhleth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ddatblygiad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plant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manteision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addysg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gynnar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ddarparu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profiadau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addysgol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cyfoethog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ystyrlon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holl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blant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theuluoedd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gofal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(Sheridan et al., 2008).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Fodd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bynnag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cyflog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byw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cenedlaethol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ym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2019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£8.21, ac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ymarferwyr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21-14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oed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£7.70 ((GOV.UK, dim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dyddiad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gyfartaledd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dyma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faint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ymarferwyr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talu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awr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nid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dderbyniol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am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ddisgwylir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oddi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wrthynt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a’r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cyfrifoldeb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dod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gyda’r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pwysigrwydd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swydd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Whitebook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Phillips a Howes, (2014).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edrych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am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ymchwil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ba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mor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debygol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cyflog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ymarferwyr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codi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nid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oes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llawer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wybodaeth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ond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Hawthorne a Brown (2016)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dweud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bod 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sector â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chyflog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isel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cydnabuwyd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Comisiwn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Tâl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Isel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Adroddiad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Gwanwyn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2016,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ddywedodd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isafswm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cyflog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cenedlaethol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werth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o'i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gymharu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â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chyflogau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sector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nodweddiadol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84.8 y cant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flynyddoedd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uwch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nag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mewn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gofal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cymdeithasol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(79.5 y cant)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manwerthu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(79.1 y cant), ac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llawer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uwch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chyfartaledd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y 54.1 y cant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sector.</a:t>
            </a:r>
          </a:p>
          <a:p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nodedig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datgelodd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ein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harolwg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hefyd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athrawon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gweithwyr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gyfartaledd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ennill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dim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ond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£ 10.01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awr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llai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hanner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cyflog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gweithwyr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proffesiynol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addysgol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cymwys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(£ 21.97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awr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Maen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nhw’r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dweud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mai’r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cyflog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codi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un sail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chyflog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byw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cenedlaethol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Nid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dderbyniol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llwyth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disgwyliadau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ymarferwyr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llawer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ormod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bwysig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gael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talu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gyflog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byw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cenedlaethol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F1002CA-7BE3-4D52-B9D4-279895040A5F}"/>
              </a:ext>
            </a:extLst>
          </p:cNvPr>
          <p:cNvSpPr txBox="1"/>
          <p:nvPr/>
        </p:nvSpPr>
        <p:spPr>
          <a:xfrm>
            <a:off x="5912285" y="350102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87794F5-5921-46E4-B574-0E8FEC63C504}"/>
              </a:ext>
            </a:extLst>
          </p:cNvPr>
          <p:cNvSpPr txBox="1"/>
          <p:nvPr/>
        </p:nvSpPr>
        <p:spPr>
          <a:xfrm>
            <a:off x="5870532" y="582622"/>
            <a:ext cx="5841304" cy="3308598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cy-GB" sz="900" dirty="0">
                <a:latin typeface="Arial" panose="020B0604020202020204" pitchFamily="34" charset="0"/>
                <a:cs typeface="Arial" panose="020B0604020202020204" pitchFamily="34" charset="0"/>
              </a:rPr>
              <a:t>Yn ôl GOV.UK (2008) mae’n bwysig iawn rhannu gwybodaeth, a gwneud hyn yn effeithiol, wrth fynd ar gyrsiau, os yw rhifau yn broblem o ran faint sydd yn gallu mynd yna dylai’r arweinir penderfynu gyda’r staff pwy sydd yn hyderus a pwy sydd orau yn dadansoddi ac ailadrodd ffeithiau pwysig. Fodd bynnag, nid yw hyn oherwydd yn gweithio yn ymarferol gan gall aelod o staff fod yn sâl ar y diwrnod mae pawb yn cael yr adborth, neu nid yw’r aelod o staff a wnaeth mynychu’r cenedlaethau neu hyfforddiant cofio popeth pwysig ac yna gall gwallau cael eu gwneud.</a:t>
            </a:r>
          </a:p>
          <a:p>
            <a:r>
              <a:rPr lang="cy-GB" sz="900" dirty="0">
                <a:latin typeface="Arial" panose="020B0604020202020204" pitchFamily="34" charset="0"/>
                <a:cs typeface="Arial" panose="020B0604020202020204" pitchFamily="34" charset="0"/>
              </a:rPr>
              <a:t>Mae diffyg help a chyllid yn golygu nid yw’n bosib i bob aelod o staff i fyd ar bob cwrs er mwyn cael dealltwriaeth well. Fodd bynnag, o brofiad, yn dod yn ôl at gyflog a hefyd cymwysterau, nid yw pawb yn y safle yn ddigon gymwys, a dyma pam mae yna gwympo allan dros gyflog, gan gall rhywun sydd â chymhwyster Gofal Plant Lefel 3 cael eu talu yr un faint a rhywun sydd â gradd yn addysg a blynyddoedd cynnar, sydd yn golygu person gyda mwy gwybyddol (i rai graddau) ac sydd wedi cael fwy o brofiad efallai mewn gwahanol leoliadau, gan gynnwys lleoliadau arbennig i blant ag anghenion dysgu ychwanegol (Nursery World, 2017).</a:t>
            </a:r>
          </a:p>
          <a:p>
            <a:r>
              <a:rPr lang="cy-GB" sz="900" dirty="0">
                <a:latin typeface="Arial" panose="020B0604020202020204" pitchFamily="34" charset="0"/>
                <a:cs typeface="Arial" panose="020B0604020202020204" pitchFamily="34" charset="0"/>
              </a:rPr>
              <a:t>Mae PACEY (2019) yn dweud, fel gweithiwr gofal plant proffesiynol, rydych chi'n helpu plant i fod yn wydn a'u paratoi ar gyfer yr hyn sydd i ddod yn eu bywyd. Dyna pam mae hyfforddiant wedi'i deilwra mor bwysig. Mae datblygiad proffesiynol parhaus (DPP) yn gyfuniad o ddulliau, syniadau a thechnegau a fydd yn eich helpu i ddeall mwy am yr amgylchedd rydych chi'n gweithio ynddo, y swydd a wnewch chi a sut i'w wneud yn well. Mae CPD yn broses barhaus trwy gydol eich bywyd gwaith. Mae'n ofynnol gan gyrff proffesiynol, gan gynnwys PACEY, ac mae'n eich helpu i gofnodi eich sgiliau, eich gwybodaeth a'ch profiad. Fodd bynnag, mae hyfforddiant yn cymryd amser ac arian sydd dim gyda nifer o leoliadau blynyddoedd cynnar, yn enwedig meithrinfeydd. Yn theori mae hyn yn gweithio gan fod nifer fawr o bobl yn hoffi gwella eu hun a gwella eu sgiliau ac yn fodlon mynd ar y cyrsiau yma. Fodd bynnag nid oes digon o staff yn lleoliadau yn enwedig oherwydd ratio, felly nid yw pob aelod o staff yn gallu mynychu’r un cyrsiau.</a:t>
            </a:r>
          </a:p>
          <a:p>
            <a:endParaRPr lang="cy-GB" sz="11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6BFB9E-3A43-49F2-81B6-709D52201218}"/>
              </a:ext>
            </a:extLst>
          </p:cNvPr>
          <p:cNvSpPr txBox="1"/>
          <p:nvPr/>
        </p:nvSpPr>
        <p:spPr>
          <a:xfrm>
            <a:off x="5870532" y="4079961"/>
            <a:ext cx="5841304" cy="258532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ôl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Dauncey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(2018)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Llywodraeth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Cymru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disgwyl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i'r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Cod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a'r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holl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is-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ddeddfwriaeth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fod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waith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erbyn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diwedd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2019,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i'r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hyfforddiant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gweithredu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gael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gyflwyno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gynnar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2020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a'r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bwriad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gyflwyno'r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system ADY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newydd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fis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Medi 2020.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Fodd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bynnag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am 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rhesymau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blaenorol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goblygiadau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fydd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gall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aelod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o staff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gallu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mynychu’r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hyfforddiant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yma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os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nid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oes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unrhyw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help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o’r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Llywodraeth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Mae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pontio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anghenion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penodol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pobl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ifanc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ag AAA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iddynt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adael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addysg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uwchradd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symud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addysg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bellach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uwch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hyfforddiant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neu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gyflogaeth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hanfodol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Dauncey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2018).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Fodd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bynnag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goblygiadau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mai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angen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hyfforddiant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staff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o’r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tîm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blynyddoedd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cynnar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hyd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ddarlithwyr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gostus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iawn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er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mwyn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hyfforddi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pob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aelod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o staff, felly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mae’n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ansicr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digwydd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syth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pan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fydd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Ddeddf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Newydd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dechrau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cy-GB" sz="900" dirty="0">
                <a:latin typeface="Arial" panose="020B0604020202020204" pitchFamily="34" charset="0"/>
                <a:cs typeface="Arial" panose="020B0604020202020204" pitchFamily="34" charset="0"/>
              </a:rPr>
              <a:t>Mae Dauncey (2018) yn cefnogi beth yr hyn mae’n dweud am hyfforddiant wrth ddweud, tynnodd Pwyllgor CYPE sylw at yr angen am adnoddau digonol, cynllunio gweithlu a threfniadau hyfforddi i gefnogi gweithredu'r Mesur a Rhaglen Trawsnewid ADY ehangach Llywodraeth Cymru. Gwnaeth y Pwyllgor argymhellion yn y meysydd canlynol. Galwodd rhai o'r rhain am welliannau i'r Mesur ei hun, eraill am ragor o fanylion yn y Cod, tra bod nifer yn codi materion i Lywodraeth Cymru ystyried yn fwy cyffredinol yn ei hymagwedd at y diwygiadau. Mae hyn yn bwysig gan fod yn golygu gall ymarferwyr blynyddoedd cynnar cael yr amser a chyfle i gael hyfforddiant penodol er mwyn helpu nhw gyda’r rolau ychwanegol gyda’i swyddi. Fodd bynnag, bydd rhaid i arweinwyr newid contract pob aelod o staff er mwyn cynnwys y rolau newydd yma, sydd yn golygu fwy o waith i arweinwyr.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BDBF497-25B7-4C1A-991E-457FE1841BF3}"/>
              </a:ext>
            </a:extLst>
          </p:cNvPr>
          <p:cNvSpPr txBox="1"/>
          <p:nvPr/>
        </p:nvSpPr>
        <p:spPr>
          <a:xfrm>
            <a:off x="116911" y="4723826"/>
            <a:ext cx="5636712" cy="1892826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cy-GB" sz="900" dirty="0">
                <a:latin typeface="Arial" panose="020B0604020202020204" pitchFamily="34" charset="0"/>
                <a:cs typeface="Arial" panose="020B0604020202020204" pitchFamily="34" charset="0"/>
              </a:rPr>
              <a:t>Mae newid yn derminoleg yn wael gan gall achosi i ymarferwyr drysu. Mae llywodraeth Cymru (2018) yn dweud mai'r Papur Gwyn Gynigion Deddfwriaethol ar gyfer Anghenion Dysgu Ychwanegol, a gyhoeddwyd ym Mai 2014, yn nodi'r rhesymeg y tu ôl i gynigion Llywodraeth Cymru ar gyfer newid deddfwriaethol er mwyn mynd i'r afael â'r gwendidau yn y system gyfredol. Mae'r gwendidau hyn yn cynnwys mae'r derminoleg gyfredol yn stigmata plant a phobl ifanc ac mae sy'n gysylltiedig â system sydd angen diwygio sylfaenol. Yn ôl Childcomwales (2019), mae hawl gan blant i gael eu trin gyda pharch ac urddas, a dim cael eu gwahaniaethu. </a:t>
            </a:r>
          </a:p>
          <a:p>
            <a:r>
              <a:rPr lang="cy-GB" sz="900" dirty="0">
                <a:latin typeface="Arial" panose="020B0604020202020204" pitchFamily="34" charset="0"/>
                <a:cs typeface="Arial" panose="020B0604020202020204" pitchFamily="34" charset="0"/>
              </a:rPr>
              <a:t>Mae’r derminoleg hen yn barnu ac yn gwahaniaethu plant o’r eiliad maent yn dweud beth yw’r angen dysgu ychwanegol sydd gyda nhw. Mae’n beth da bod y plant yn cael eu hawliau nhw a bod Llywodraeth Cymru yn gwella pethau i’r plant yma. Fodd bynnag, nid yw newid yn derminoleg o hyd yn dda, gall effeithio ymarferwyr ac achosi nhw i ddrysu pan wynebir ef. Gall hyn hefyd fod yn broblem o ddealltwriaeth yn enwedig rhwng gwahanol siroedd. Dylai Llywodraeth Cymru cadarnhau bod pob ardal yn defnyddio’r un derminoleg ac yn cael yr un hyfforddiant er mwyn osgoi dryswch.</a:t>
            </a:r>
          </a:p>
        </p:txBody>
      </p:sp>
    </p:spTree>
    <p:extLst>
      <p:ext uri="{BB962C8B-B14F-4D97-AF65-F5344CB8AC3E}">
        <p14:creationId xmlns:p14="http://schemas.microsoft.com/office/powerpoint/2010/main" val="1485673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CA98BB-AAEE-442C-875B-8D1C7E380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411489"/>
          </a:xfrm>
        </p:spPr>
        <p:txBody>
          <a:bodyPr>
            <a:normAutofit/>
          </a:bodyPr>
          <a:lstStyle/>
          <a:p>
            <a:r>
              <a:rPr lang="cy-GB" sz="1800" dirty="0">
                <a:latin typeface="Arial" panose="020B0604020202020204" pitchFamily="34" charset="0"/>
                <a:cs typeface="Arial" panose="020B0604020202020204" pitchFamily="34" charset="0"/>
              </a:rPr>
              <a:t>Cyfeirnodi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E8A5D8-0579-4D3E-94BD-2BCB35B38530}"/>
              </a:ext>
            </a:extLst>
          </p:cNvPr>
          <p:cNvSpPr txBox="1"/>
          <p:nvPr/>
        </p:nvSpPr>
        <p:spPr>
          <a:xfrm>
            <a:off x="-75156" y="551145"/>
            <a:ext cx="1207926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100" dirty="0"/>
              <a:t>Duancey, M. (2018) ‘Research Briefing Act Summary: Additional Learning Needs and Education Tribunal (Wales) Act 2018’ </a:t>
            </a:r>
            <a:r>
              <a:rPr lang="cy-GB" sz="1100" dirty="0">
                <a:hlinkClick r:id="rId2"/>
              </a:rPr>
              <a:t>http://www.assembly.wales/research%20documents/18-023/18-23-web-english.pdf</a:t>
            </a:r>
            <a:r>
              <a:rPr lang="cy-GB" sz="1100" dirty="0"/>
              <a:t> [Darllenwyd: 13 Ionawr 2019].</a:t>
            </a:r>
          </a:p>
          <a:p>
            <a:r>
              <a:rPr lang="cy-GB" sz="1100" dirty="0"/>
              <a:t>Sheridan, S. M.., Edwards, C. P., Marvin, C. A. a Knocke, L.. L. (2008) ‘Professional Developmental in Early Childhood Programs: Process Issues and Research Needs’, </a:t>
            </a:r>
            <a:r>
              <a:rPr lang="cy-GB" sz="1100" i="1" dirty="0"/>
              <a:t>Early Education and Development, </a:t>
            </a:r>
            <a:r>
              <a:rPr lang="cy-GB" sz="1100" dirty="0"/>
              <a:t>Cyfrol 20, Rhif 3, tt. 337-401. [Ar-lein]. </a:t>
            </a:r>
            <a:r>
              <a:rPr lang="cy-GB" sz="1100" dirty="0">
                <a:hlinkClick r:id="rId3"/>
              </a:rPr>
              <a:t>https://www.tandfonline.com/doi/full/10.1080/10409280802582795</a:t>
            </a:r>
            <a:r>
              <a:rPr lang="cy-GB" sz="1100" dirty="0"/>
              <a:t> [Darllenwyd: 13 Ionawr 2019].</a:t>
            </a:r>
          </a:p>
          <a:p>
            <a:r>
              <a:rPr lang="cy-GB" sz="1100" dirty="0"/>
              <a:t>Whitebook, M., Phillips, D. A Howes, C. (2014) Worthy Work, STILL unlivable wages: The early childhood workforce 25 years after the national child care staffing study</a:t>
            </a:r>
            <a:r>
              <a:rPr lang="cy-GB" sz="1100" i="1"/>
              <a:t>’ </a:t>
            </a:r>
            <a:r>
              <a:rPr lang="cy-GB" sz="1100"/>
              <a:t>Ar </a:t>
            </a:r>
            <a:r>
              <a:rPr lang="cy-GB" sz="1100" dirty="0"/>
              <a:t>gael yn: </a:t>
            </a:r>
            <a:r>
              <a:rPr lang="cy-GB" sz="1100" dirty="0">
                <a:hlinkClick r:id="rId4"/>
              </a:rPr>
              <a:t>http://buildinitiative.org/Portals/0/Uploads/Documents/Work/Learning%20Tables/ReportFINAL.pdf</a:t>
            </a:r>
            <a:r>
              <a:rPr lang="cy-GB" sz="1100" dirty="0"/>
              <a:t> [Darllenwyd: 13 Ionawr 2019].</a:t>
            </a:r>
          </a:p>
          <a:p>
            <a:r>
              <a:rPr lang="cy-GB" sz="1100" dirty="0"/>
              <a:t>GOV. (Dim dyddiad) ‘National minimum wage and National living wage rates’ </a:t>
            </a:r>
            <a:r>
              <a:rPr lang="en-GB" sz="1100" dirty="0">
                <a:hlinkClick r:id="rId5"/>
              </a:rPr>
              <a:t>https://www.gov.uk/national-minimum-wage-rates</a:t>
            </a:r>
            <a:r>
              <a:rPr lang="en-GB" sz="1100" dirty="0"/>
              <a:t> [</a:t>
            </a:r>
            <a:r>
              <a:rPr lang="en-GB" sz="1100" dirty="0" err="1"/>
              <a:t>Darllenwyd</a:t>
            </a:r>
            <a:r>
              <a:rPr lang="en-GB" sz="1100" dirty="0"/>
              <a:t>: 13 </a:t>
            </a:r>
            <a:r>
              <a:rPr lang="en-GB" sz="1100" dirty="0" err="1"/>
              <a:t>Ionawr</a:t>
            </a:r>
            <a:r>
              <a:rPr lang="en-GB" sz="1100" dirty="0"/>
              <a:t> 2019].</a:t>
            </a:r>
          </a:p>
          <a:p>
            <a:r>
              <a:rPr lang="cy-GB" sz="1100" dirty="0"/>
              <a:t>H</a:t>
            </a:r>
            <a:r>
              <a:rPr lang="en-GB" sz="1100" dirty="0" err="1"/>
              <a:t>awthorne</a:t>
            </a:r>
            <a:r>
              <a:rPr lang="en-GB" sz="1100" dirty="0"/>
              <a:t>, S. a Brown, M. (2016) ‘Early Years Pay and Conditions Survey 2016’ </a:t>
            </a:r>
            <a:r>
              <a:rPr lang="en-GB" sz="1100" dirty="0">
                <a:hlinkClick r:id="rId6"/>
              </a:rPr>
              <a:t>https://www.nurseryworld.co.uk/nursery-world/news/1159248/early-years-pay-and-conditions-survey-2016</a:t>
            </a:r>
            <a:r>
              <a:rPr lang="en-GB" sz="1100" dirty="0"/>
              <a:t> [</a:t>
            </a:r>
            <a:r>
              <a:rPr lang="en-GB" sz="1100" dirty="0" err="1"/>
              <a:t>Darllenwyd</a:t>
            </a:r>
            <a:r>
              <a:rPr lang="en-GB" sz="1100" dirty="0"/>
              <a:t>: 14 </a:t>
            </a:r>
            <a:r>
              <a:rPr lang="en-GB" sz="1100" dirty="0" err="1"/>
              <a:t>Ionawr</a:t>
            </a:r>
            <a:r>
              <a:rPr lang="en-GB" sz="1100" dirty="0"/>
              <a:t> 2019].</a:t>
            </a:r>
          </a:p>
          <a:p>
            <a:r>
              <a:rPr lang="cy-GB" sz="1100" dirty="0"/>
              <a:t>GOV.UK. (2008) ‘Information sharing: Guidance for Practitioners and Managers’ </a:t>
            </a:r>
            <a:r>
              <a:rPr lang="cy-GB" sz="1100" dirty="0">
                <a:hlinkClick r:id="rId7"/>
              </a:rPr>
              <a:t>https://assets.publishing.service.gov.uk/government/uploads/system/uploads/attachment_data/file/417696/Archived-information_sharing_guidance_for_practitioners_and_managers.pdf</a:t>
            </a:r>
            <a:r>
              <a:rPr lang="cy-GB" sz="1100" dirty="0"/>
              <a:t> [Darllenwyd: 14 Ionawr 2019].</a:t>
            </a:r>
          </a:p>
          <a:p>
            <a:r>
              <a:rPr lang="cy-GB" sz="1100" dirty="0"/>
              <a:t>Nursery World. (2017) ‘To a Degree’ </a:t>
            </a:r>
            <a:r>
              <a:rPr lang="cy-GB" sz="1100" dirty="0">
                <a:hlinkClick r:id="rId8"/>
              </a:rPr>
              <a:t>https://www.nurseryworld.co.uk/nursery-world/other/1105692/to-a-degree</a:t>
            </a:r>
            <a:r>
              <a:rPr lang="cy-GB" sz="1100" dirty="0"/>
              <a:t> [Darllenwyd: 15 Ionawr 2019].</a:t>
            </a:r>
          </a:p>
          <a:p>
            <a:r>
              <a:rPr lang="cy-GB" sz="1100" dirty="0"/>
              <a:t>PACEY. (2019) ‘Why your training and development is important’ </a:t>
            </a:r>
            <a:r>
              <a:rPr lang="cy-GB" sz="1100" dirty="0">
                <a:hlinkClick r:id="rId9"/>
              </a:rPr>
              <a:t>https://www.pacey.org.uk/training-and-qualifications/the-importance-of-training-and-cpd/</a:t>
            </a:r>
            <a:r>
              <a:rPr lang="cy-GB" sz="1100" dirty="0"/>
              <a:t> [Darllenwyd: 15 Ionawr 2019].</a:t>
            </a:r>
          </a:p>
          <a:p>
            <a:r>
              <a:rPr lang="cy-GB" sz="1100" dirty="0"/>
              <a:t>Llywodraeth Cymru (2018) ‘Additional Learning Needs and Education Tribunal (Wales) Act’ [Ar-lein]. Ar gael o: https://beta.gov.wales/sites/default/files/publications/2018-02/additional-learning-needs-and-education-tribunal-wales-act-2018-explanatory-memorandum.pdf [Darllenwyd: Dyddiad].</a:t>
            </a:r>
          </a:p>
          <a:p>
            <a:r>
              <a:rPr lang="cy-GB" sz="1100" dirty="0"/>
              <a:t>Childcomwales. (2019) ‘UNCRC – Childrens rights’ </a:t>
            </a:r>
            <a:r>
              <a:rPr lang="cy-GB" sz="1100" dirty="0">
                <a:hlinkClick r:id="rId10"/>
              </a:rPr>
              <a:t>https://www.childcomwales.org.uk/uncrc-childrens-rights/</a:t>
            </a:r>
            <a:r>
              <a:rPr lang="cy-GB" sz="1100" dirty="0"/>
              <a:t> [Darllenwyd 15 Ionawr 2019].</a:t>
            </a:r>
          </a:p>
        </p:txBody>
      </p:sp>
    </p:spTree>
    <p:extLst>
      <p:ext uri="{BB962C8B-B14F-4D97-AF65-F5344CB8AC3E}">
        <p14:creationId xmlns:p14="http://schemas.microsoft.com/office/powerpoint/2010/main" val="8331666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600</TotalTime>
  <Words>1941</Words>
  <Application>Microsoft Office PowerPoint</Application>
  <PresentationFormat>Widescreen</PresentationFormat>
  <Paragraphs>25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Cyfeirnodi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Davies (1602190)</dc:creator>
  <cp:lastModifiedBy>Ffion Davies (1602190)</cp:lastModifiedBy>
  <cp:revision>26</cp:revision>
  <dcterms:created xsi:type="dcterms:W3CDTF">2019-01-16T08:17:21Z</dcterms:created>
  <dcterms:modified xsi:type="dcterms:W3CDTF">2019-01-16T18:18:00Z</dcterms:modified>
</cp:coreProperties>
</file>