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handoutMasterIdLst>
    <p:handoutMasterId r:id="rId21"/>
  </p:handoutMasterIdLst>
  <p:sldIdLst>
    <p:sldId id="257" r:id="rId5"/>
    <p:sldId id="282" r:id="rId6"/>
    <p:sldId id="290" r:id="rId7"/>
    <p:sldId id="291" r:id="rId8"/>
    <p:sldId id="279" r:id="rId9"/>
    <p:sldId id="287" r:id="rId10"/>
    <p:sldId id="292" r:id="rId11"/>
    <p:sldId id="283" r:id="rId12"/>
    <p:sldId id="284" r:id="rId13"/>
    <p:sldId id="280" r:id="rId14"/>
    <p:sldId id="281" r:id="rId15"/>
    <p:sldId id="285" r:id="rId16"/>
    <p:sldId id="289" r:id="rId17"/>
    <p:sldId id="286" r:id="rId18"/>
    <p:sldId id="293" r:id="rId19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D4614B-234A-436B-9F44-7306A34B7A92}" v="2" dt="2022-10-11T20:59:31.896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22" autoAdjust="0"/>
    <p:restoredTop sz="94280" autoAdjust="0"/>
  </p:normalViewPr>
  <p:slideViewPr>
    <p:cSldViewPr>
      <p:cViewPr varScale="1">
        <p:scale>
          <a:sx n="94" d="100"/>
          <a:sy n="94" d="100"/>
        </p:scale>
        <p:origin x="84" y="188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qui Jones" userId="67ebcc1a-b75c-4eb5-9b86-38230d81d233" providerId="ADAL" clId="{78D4614B-234A-436B-9F44-7306A34B7A92}"/>
    <pc:docChg chg="custSel addSld delSld modSld">
      <pc:chgData name="Jacqui Jones" userId="67ebcc1a-b75c-4eb5-9b86-38230d81d233" providerId="ADAL" clId="{78D4614B-234A-436B-9F44-7306A34B7A92}" dt="2022-10-11T21:00:00.215" v="19" actId="47"/>
      <pc:docMkLst>
        <pc:docMk/>
      </pc:docMkLst>
      <pc:sldChg chg="addSp delSp modSp new del mod">
        <pc:chgData name="Jacqui Jones" userId="67ebcc1a-b75c-4eb5-9b86-38230d81d233" providerId="ADAL" clId="{78D4614B-234A-436B-9F44-7306A34B7A92}" dt="2022-10-11T20:52:22.056" v="11" actId="47"/>
        <pc:sldMkLst>
          <pc:docMk/>
          <pc:sldMk cId="1234351633" sldId="294"/>
        </pc:sldMkLst>
        <pc:spChg chg="del mod">
          <ac:chgData name="Jacqui Jones" userId="67ebcc1a-b75c-4eb5-9b86-38230d81d233" providerId="ADAL" clId="{78D4614B-234A-436B-9F44-7306A34B7A92}" dt="2022-10-11T20:51:11.388" v="5"/>
          <ac:spMkLst>
            <pc:docMk/>
            <pc:sldMk cId="1234351633" sldId="294"/>
            <ac:spMk id="3" creationId="{1822E14E-BCC5-CE01-8CC9-6DDFD79D79C9}"/>
          </ac:spMkLst>
        </pc:spChg>
        <pc:spChg chg="add mod">
          <ac:chgData name="Jacqui Jones" userId="67ebcc1a-b75c-4eb5-9b86-38230d81d233" providerId="ADAL" clId="{78D4614B-234A-436B-9F44-7306A34B7A92}" dt="2022-10-11T20:52:12.224" v="10" actId="478"/>
          <ac:spMkLst>
            <pc:docMk/>
            <pc:sldMk cId="1234351633" sldId="294"/>
            <ac:spMk id="6" creationId="{B4AB3CB8-7218-BB0D-36B2-908FC2EC96FD}"/>
          </ac:spMkLst>
        </pc:spChg>
        <pc:picChg chg="add del mod">
          <ac:chgData name="Jacqui Jones" userId="67ebcc1a-b75c-4eb5-9b86-38230d81d233" providerId="ADAL" clId="{78D4614B-234A-436B-9F44-7306A34B7A92}" dt="2022-10-11T20:52:12.224" v="10" actId="478"/>
          <ac:picMkLst>
            <pc:docMk/>
            <pc:sldMk cId="1234351633" sldId="294"/>
            <ac:picMk id="4" creationId="{9B4424F2-6CC6-8D2A-3798-CA0AF5525F75}"/>
          </ac:picMkLst>
        </pc:picChg>
      </pc:sldChg>
      <pc:sldChg chg="addSp delSp modSp new del mod">
        <pc:chgData name="Jacqui Jones" userId="67ebcc1a-b75c-4eb5-9b86-38230d81d233" providerId="ADAL" clId="{78D4614B-234A-436B-9F44-7306A34B7A92}" dt="2022-10-11T21:00:00.215" v="19" actId="47"/>
        <pc:sldMkLst>
          <pc:docMk/>
          <pc:sldMk cId="3856071017" sldId="294"/>
        </pc:sldMkLst>
        <pc:spChg chg="del">
          <ac:chgData name="Jacqui Jones" userId="67ebcc1a-b75c-4eb5-9b86-38230d81d233" providerId="ADAL" clId="{78D4614B-234A-436B-9F44-7306A34B7A92}" dt="2022-10-11T20:59:31.896" v="13"/>
          <ac:spMkLst>
            <pc:docMk/>
            <pc:sldMk cId="3856071017" sldId="294"/>
            <ac:spMk id="3" creationId="{F3BD3B63-EA12-7B25-E8EA-770E438998B4}"/>
          </ac:spMkLst>
        </pc:spChg>
        <pc:picChg chg="add mod">
          <ac:chgData name="Jacqui Jones" userId="67ebcc1a-b75c-4eb5-9b86-38230d81d233" providerId="ADAL" clId="{78D4614B-234A-436B-9F44-7306A34B7A92}" dt="2022-10-11T20:59:50.209" v="18" actId="14100"/>
          <ac:picMkLst>
            <pc:docMk/>
            <pc:sldMk cId="3856071017" sldId="294"/>
            <ac:picMk id="4" creationId="{78EDF9C9-DEC0-C66E-9D79-8E2CF3ABBF9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5A207F-0F91-42F2-96D0-049C6003623B}" type="datetimeFigureOut">
              <a:rPr lang="en-US"/>
              <a:t>10/11/2022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567D4A-04CB-4EDF-8FB1-342A02FC8EC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8012531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CC13F5-F2B1-464B-BE8F-27ABFBD2FBDE}" type="datetimeFigureOut">
              <a:rPr lang="en-US"/>
              <a:t>10/11/2022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1351F-DBB1-4664-ADA9-83BC7CB8848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42362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990600"/>
            <a:ext cx="8458200" cy="3200400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3813" y="4267200"/>
            <a:ext cx="8458200" cy="1371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3538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7688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3" y="2057400"/>
            <a:ext cx="8458201" cy="2666999"/>
          </a:xfrm>
        </p:spPr>
        <p:txBody>
          <a:bodyPr anchor="b">
            <a:normAutofit/>
          </a:bodyPr>
          <a:lstStyle>
            <a:lvl1pPr algn="l">
              <a:defRPr sz="4800" b="0" i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4876800"/>
            <a:ext cx="8458201" cy="1143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620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3812" y="1676400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035" y="1676401"/>
            <a:ext cx="4700016" cy="4495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46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399"/>
            <a:ext cx="4701142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3813" y="2516457"/>
            <a:ext cx="4701142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1754" y="1676399"/>
            <a:ext cx="4703259" cy="762001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1754" y="2516457"/>
            <a:ext cx="4703259" cy="365574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 marL="1600200">
              <a:defRPr sz="1600"/>
            </a:lvl6pPr>
            <a:lvl7pPr marL="1874520">
              <a:defRPr sz="1600"/>
            </a:lvl7pPr>
            <a:lvl8pPr marL="2148840">
              <a:defRPr sz="1600"/>
            </a:lvl8pPr>
            <a:lvl9pPr marL="2423160"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552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1595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39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1" y="1676400"/>
            <a:ext cx="3810000" cy="2438400"/>
          </a:xfrm>
        </p:spPr>
        <p:txBody>
          <a:bodyPr anchor="b">
            <a:norm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3813" y="685800"/>
            <a:ext cx="61722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1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858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0812" y="1676400"/>
            <a:ext cx="3810000" cy="2438400"/>
          </a:xfrm>
        </p:spPr>
        <p:txBody>
          <a:bodyPr anchor="b">
            <a:noAutofit/>
          </a:bodyPr>
          <a:lstStyle>
            <a:lvl1pPr algn="l">
              <a:defRPr sz="32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522412" y="0"/>
            <a:ext cx="5943601" cy="6858000"/>
          </a:xfrm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70812" y="4191000"/>
            <a:ext cx="3810000" cy="15240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3949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 marL="1600200">
              <a:defRPr/>
            </a:lvl6pPr>
            <a:lvl7pPr marL="1874520">
              <a:defRPr/>
            </a:lvl7pPr>
            <a:lvl8pPr marL="2148840">
              <a:defRPr/>
            </a:lvl8pPr>
            <a:lvl9pPr marL="2423160"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75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52014" y="381000"/>
            <a:ext cx="1904998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3814" y="381000"/>
            <a:ext cx="8305800" cy="57912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100"/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100"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100"/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264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36614" y="0"/>
            <a:ext cx="11352212" cy="6858000"/>
          </a:xfrm>
          <a:prstGeom prst="rect">
            <a:avLst/>
          </a:prstGeom>
          <a:gradFill>
            <a:gsLst>
              <a:gs pos="0">
                <a:schemeClr val="bg1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1676400"/>
            <a:ext cx="9601200" cy="4495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7178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3CD9712D-992A-4AB1-A5C2-575F75921AA2}" type="datetimeFigureOut">
              <a:rPr lang="en-US" smtClean="0"/>
              <a:pPr/>
              <a:t>10/11/2022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512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</a:lstStyle>
          <a:p>
            <a:fld id="{81FEFA0A-2F20-4B60-98C6-5FFDA469AA1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872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8600" algn="l" defTabSz="914400" rtl="0" eaLnBrk="1" latinLnBrk="0" hangingPunct="1">
        <a:lnSpc>
          <a:spcPct val="90000"/>
        </a:lnSpc>
        <a:spcBef>
          <a:spcPts val="16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lnSpc>
          <a:spcPct val="90000"/>
        </a:lnSpc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228600" algn="l" defTabSz="914400" rtl="0" eaLnBrk="1" latinLnBrk="0" hangingPunct="1">
        <a:spcBef>
          <a:spcPts val="600"/>
        </a:spcBef>
        <a:buFont typeface="Euphemia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3814" y="476672"/>
            <a:ext cx="9769150" cy="2232248"/>
          </a:xfrm>
        </p:spPr>
        <p:txBody>
          <a:bodyPr>
            <a:normAutofit/>
          </a:bodyPr>
          <a:lstStyle/>
          <a:p>
            <a:r>
              <a:rPr lang="en-US" dirty="0"/>
              <a:t>    COASTAL TOURISM DESTINATIONS &amp; RESORTS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8107" y="4267200"/>
            <a:ext cx="6393905" cy="1371600"/>
          </a:xfrm>
        </p:spPr>
        <p:txBody>
          <a:bodyPr/>
          <a:lstStyle/>
          <a:p>
            <a:r>
              <a:rPr lang="en-US" dirty="0"/>
              <a:t>LEVEL 6 </a:t>
            </a:r>
          </a:p>
        </p:txBody>
      </p:sp>
    </p:spTree>
    <p:extLst>
      <p:ext uri="{BB962C8B-B14F-4D97-AF65-F5344CB8AC3E}">
        <p14:creationId xmlns:p14="http://schemas.microsoft.com/office/powerpoint/2010/main" val="3198176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B9017-46E8-4407-0106-926C74ACD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COASTAL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8F796A-D5B8-1955-7305-34C1C6819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676400"/>
            <a:ext cx="10273207" cy="4495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“Most important tourism activity worldwide”</a:t>
            </a:r>
          </a:p>
          <a:p>
            <a:endParaRPr lang="en-GB" dirty="0"/>
          </a:p>
          <a:p>
            <a:r>
              <a:rPr lang="en-GB" dirty="0"/>
              <a:t>Over Development</a:t>
            </a:r>
          </a:p>
          <a:p>
            <a:r>
              <a:rPr lang="en-GB" dirty="0"/>
              <a:t>Environmental, Cultural, Economic &amp; Social Impacts</a:t>
            </a:r>
          </a:p>
          <a:p>
            <a:r>
              <a:rPr lang="en-GB" dirty="0"/>
              <a:t>Communities </a:t>
            </a:r>
          </a:p>
          <a:p>
            <a:r>
              <a:rPr lang="en-GB" dirty="0"/>
              <a:t>Infrastructure</a:t>
            </a:r>
          </a:p>
          <a:p>
            <a:r>
              <a:rPr lang="en-GB" dirty="0"/>
              <a:t>Sustainable Models</a:t>
            </a:r>
          </a:p>
          <a:p>
            <a:endParaRPr lang="en-GB" dirty="0"/>
          </a:p>
          <a:p>
            <a:r>
              <a:rPr lang="en-GB" sz="1500" dirty="0" err="1"/>
              <a:t>Papageorgiou</a:t>
            </a:r>
            <a:r>
              <a:rPr lang="en-GB" sz="1500" dirty="0"/>
              <a:t>, A (2019) Developing a sufficient and effective coastal Tourism Model University of West Attica</a:t>
            </a:r>
          </a:p>
        </p:txBody>
      </p:sp>
    </p:spTree>
    <p:extLst>
      <p:ext uri="{BB962C8B-B14F-4D97-AF65-F5344CB8AC3E}">
        <p14:creationId xmlns:p14="http://schemas.microsoft.com/office/powerpoint/2010/main" val="1086658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7732E-21CF-A941-78E2-5D920D686B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Tourism Destination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BE045-152B-E7B1-767A-26B246DE54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2060848"/>
            <a:ext cx="9601200" cy="4111352"/>
          </a:xfrm>
        </p:spPr>
        <p:txBody>
          <a:bodyPr/>
          <a:lstStyle/>
          <a:p>
            <a:r>
              <a:rPr lang="en-GB" dirty="0"/>
              <a:t>Spatial Distribution of Tourism is highly fragmented</a:t>
            </a:r>
          </a:p>
          <a:p>
            <a:r>
              <a:rPr lang="en-GB" dirty="0"/>
              <a:t>Concentrated in specific destinations &amp; environments</a:t>
            </a:r>
          </a:p>
          <a:p>
            <a:r>
              <a:rPr lang="en-GB" dirty="0"/>
              <a:t>Coastal Dominance</a:t>
            </a:r>
          </a:p>
          <a:p>
            <a:r>
              <a:rPr lang="en-GB" dirty="0"/>
              <a:t>Variety of environmental, cultural, social &amp; physical attractions</a:t>
            </a:r>
          </a:p>
          <a:p>
            <a:r>
              <a:rPr lang="en-GB" dirty="0"/>
              <a:t>Concentration of pressures = Negative impacts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8933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24973-D502-E9D6-BE2F-1485DBD849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0"/>
            <a:ext cx="9601200" cy="908720"/>
          </a:xfrm>
        </p:spPr>
        <p:txBody>
          <a:bodyPr/>
          <a:lstStyle/>
          <a:p>
            <a:r>
              <a:rPr lang="en-GB" dirty="0"/>
              <a:t>Coastal Tourism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3E726-0D9C-C072-FD0A-41BF65932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1844" y="1052736"/>
            <a:ext cx="11089231" cy="5805264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Historic Developments</a:t>
            </a:r>
          </a:p>
          <a:p>
            <a:r>
              <a:rPr lang="en-GB" dirty="0"/>
              <a:t>Unique resource base</a:t>
            </a:r>
          </a:p>
          <a:p>
            <a:r>
              <a:rPr lang="en-GB" dirty="0"/>
              <a:t>Amenities – Water, beaches, scenic beauty, marine bio diversity,</a:t>
            </a:r>
          </a:p>
          <a:p>
            <a:r>
              <a:rPr lang="en-GB" dirty="0"/>
              <a:t>Diversified cultural and Historic Heritage</a:t>
            </a:r>
          </a:p>
          <a:p>
            <a:r>
              <a:rPr lang="en-GB" dirty="0"/>
              <a:t>Health Food</a:t>
            </a:r>
          </a:p>
          <a:p>
            <a:r>
              <a:rPr lang="en-GB" dirty="0"/>
              <a:t>Activities &amp; Recreation</a:t>
            </a:r>
          </a:p>
          <a:p>
            <a:r>
              <a:rPr lang="en-GB" dirty="0"/>
              <a:t>Capacity –Resorts, hotels, 2</a:t>
            </a:r>
            <a:r>
              <a:rPr lang="en-GB" baseline="30000" dirty="0"/>
              <a:t>nd</a:t>
            </a:r>
            <a:r>
              <a:rPr lang="en-GB" dirty="0"/>
              <a:t> homes, F&amp;B </a:t>
            </a:r>
          </a:p>
          <a:p>
            <a:r>
              <a:rPr lang="en-GB" dirty="0"/>
              <a:t>Support Infrastructure – Ports, Marinas, fishing, diving &amp; Sport</a:t>
            </a:r>
          </a:p>
          <a:p>
            <a:r>
              <a:rPr lang="en-GB" dirty="0"/>
              <a:t>Global Impacts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Socio Economic features relating to community interests, H&amp;S, Political factors, crisis and traditional tourism models</a:t>
            </a:r>
          </a:p>
          <a:p>
            <a:endParaRPr lang="en-GB" dirty="0"/>
          </a:p>
          <a:p>
            <a:r>
              <a:rPr lang="en-GB" sz="1900" dirty="0"/>
              <a:t>Sustainable Coastal Tourism An Integrated planning &amp; Management Approach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03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AA5935-9988-B56E-3FFA-07BE890C8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COASTAL TOURISM DOMINANCE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1152D-D039-C8E0-29B9-E7E05623D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676400"/>
            <a:ext cx="10273207" cy="4495800"/>
          </a:xfrm>
        </p:spPr>
        <p:txBody>
          <a:bodyPr/>
          <a:lstStyle/>
          <a:p>
            <a:r>
              <a:rPr lang="en-GB" dirty="0"/>
              <a:t>Coastal Zones occupy less than 15% of Earth’s Land</a:t>
            </a:r>
          </a:p>
          <a:p>
            <a:r>
              <a:rPr lang="en-GB" dirty="0"/>
              <a:t>Host 40% of World Population</a:t>
            </a:r>
          </a:p>
          <a:p>
            <a:r>
              <a:rPr lang="en-GB" dirty="0"/>
              <a:t>1.2B live within 100km of sea</a:t>
            </a:r>
          </a:p>
          <a:p>
            <a:r>
              <a:rPr lang="en-GB" dirty="0"/>
              <a:t>Forecast that by 2025 2/3</a:t>
            </a:r>
            <a:r>
              <a:rPr lang="en-GB" baseline="30000" dirty="0"/>
              <a:t>rd</a:t>
            </a:r>
            <a:r>
              <a:rPr lang="en-GB" dirty="0"/>
              <a:t>’s of population will reside in coastal zones</a:t>
            </a:r>
          </a:p>
          <a:p>
            <a:r>
              <a:rPr lang="en-GB" dirty="0"/>
              <a:t>Tourism Impacts</a:t>
            </a:r>
          </a:p>
          <a:p>
            <a:r>
              <a:rPr lang="en-GB" dirty="0"/>
              <a:t>Seasonality</a:t>
            </a:r>
          </a:p>
          <a:p>
            <a:r>
              <a:rPr lang="en-GB" dirty="0"/>
              <a:t>Reliance on Tourism</a:t>
            </a:r>
          </a:p>
        </p:txBody>
      </p:sp>
    </p:spTree>
    <p:extLst>
      <p:ext uri="{BB962C8B-B14F-4D97-AF65-F5344CB8AC3E}">
        <p14:creationId xmlns:p14="http://schemas.microsoft.com/office/powerpoint/2010/main" val="3743271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83778-525A-1A0A-314C-EDB1DFBB4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0"/>
            <a:ext cx="9601200" cy="836712"/>
          </a:xfrm>
        </p:spPr>
        <p:txBody>
          <a:bodyPr/>
          <a:lstStyle/>
          <a:p>
            <a:r>
              <a:rPr lang="en-GB" dirty="0"/>
              <a:t>Sun, Sea &amp; Sand Models!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4EEA6-685E-1518-259E-A0C68FBDF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980728"/>
            <a:ext cx="9601200" cy="56886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Mass Tourism</a:t>
            </a:r>
          </a:p>
          <a:p>
            <a:r>
              <a:rPr lang="en-GB" dirty="0"/>
              <a:t>Overcrowded Tourism Destinations</a:t>
            </a:r>
          </a:p>
          <a:p>
            <a:r>
              <a:rPr lang="en-GB" dirty="0"/>
              <a:t>Golf Clubs</a:t>
            </a:r>
          </a:p>
          <a:p>
            <a:r>
              <a:rPr lang="en-GB" dirty="0"/>
              <a:t>Overdevelopment &amp; over saturation</a:t>
            </a:r>
          </a:p>
          <a:p>
            <a:r>
              <a:rPr lang="en-GB" dirty="0"/>
              <a:t>Reliance on Tourism</a:t>
            </a:r>
          </a:p>
          <a:p>
            <a:r>
              <a:rPr lang="en-GB" dirty="0"/>
              <a:t>Effected by new trends &amp; competition</a:t>
            </a:r>
          </a:p>
          <a:p>
            <a:r>
              <a:rPr lang="en-GB" dirty="0"/>
              <a:t>Need to maintain &amp; update existing destinations &amp; resorts</a:t>
            </a:r>
          </a:p>
          <a:p>
            <a:r>
              <a:rPr lang="en-GB" dirty="0"/>
              <a:t>Require innovative activities &amp; quality services </a:t>
            </a:r>
          </a:p>
          <a:p>
            <a:r>
              <a:rPr lang="en-GB" dirty="0"/>
              <a:t>Extend Tourism Season</a:t>
            </a:r>
          </a:p>
          <a:p>
            <a:r>
              <a:rPr lang="en-GB" dirty="0"/>
              <a:t>Development to be restricted to under developed areas? </a:t>
            </a:r>
          </a:p>
          <a:p>
            <a:r>
              <a:rPr lang="en-GB" dirty="0"/>
              <a:t>Environmentally friendly developments</a:t>
            </a:r>
          </a:p>
          <a:p>
            <a:r>
              <a:rPr lang="en-GB" dirty="0"/>
              <a:t>Respect Destination Character – Authenticity &amp; Sense of Place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86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AF63D-8DC3-F689-7C03-05D5C601E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Conceptual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75291-E421-CF38-C5FD-4F8454B85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Conflict</a:t>
            </a:r>
          </a:p>
          <a:p>
            <a:r>
              <a:rPr lang="en-GB" dirty="0"/>
              <a:t>Soft Industry</a:t>
            </a:r>
          </a:p>
          <a:p>
            <a:r>
              <a:rPr lang="en-GB" dirty="0"/>
              <a:t>Economic environment v social environment</a:t>
            </a:r>
          </a:p>
          <a:p>
            <a:r>
              <a:rPr lang="en-GB" dirty="0"/>
              <a:t>Urban Sprawl – Linear Development </a:t>
            </a:r>
          </a:p>
          <a:p>
            <a:r>
              <a:rPr lang="en-GB" dirty="0"/>
              <a:t>Pressures on sensitive areas</a:t>
            </a:r>
          </a:p>
          <a:p>
            <a:r>
              <a:rPr lang="en-GB" dirty="0"/>
              <a:t>Production of Waste</a:t>
            </a:r>
          </a:p>
          <a:p>
            <a:r>
              <a:rPr lang="en-GB" dirty="0"/>
              <a:t>Fragmentation of Habitats</a:t>
            </a:r>
          </a:p>
          <a:p>
            <a:r>
              <a:rPr lang="en-GB" dirty="0"/>
              <a:t>Loss of Social &amp; Cultural Identities</a:t>
            </a:r>
          </a:p>
          <a:p>
            <a:r>
              <a:rPr lang="en-GB" dirty="0"/>
              <a:t>Integrated Coastal Zone Management</a:t>
            </a:r>
          </a:p>
          <a:p>
            <a:endParaRPr lang="en-GB" dirty="0"/>
          </a:p>
          <a:p>
            <a:r>
              <a:rPr lang="en-GB" dirty="0"/>
              <a:t>Sustainable Coastal Tourism An Integrated planning &amp; Management Approach</a:t>
            </a:r>
          </a:p>
        </p:txBody>
      </p:sp>
    </p:spTree>
    <p:extLst>
      <p:ext uri="{BB962C8B-B14F-4D97-AF65-F5344CB8AC3E}">
        <p14:creationId xmlns:p14="http://schemas.microsoft.com/office/powerpoint/2010/main" val="527707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F49F6-746C-F0F6-6EED-255936F74D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-243408"/>
            <a:ext cx="9601200" cy="792088"/>
          </a:xfrm>
        </p:spPr>
        <p:txBody>
          <a:bodyPr/>
          <a:lstStyle/>
          <a:p>
            <a:r>
              <a:rPr lang="en-GB" dirty="0"/>
              <a:t>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752B1-D096-7492-1221-F1FF66E48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836" y="620688"/>
            <a:ext cx="11233248" cy="6264696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Loss of marine resources</a:t>
            </a:r>
          </a:p>
          <a:p>
            <a:r>
              <a:rPr lang="en-GB" dirty="0"/>
              <a:t>Pollution of water resources</a:t>
            </a:r>
          </a:p>
          <a:p>
            <a:r>
              <a:rPr lang="en-GB" dirty="0"/>
              <a:t>Soil degradation (impact of high water consumption, fertilizers &amp; corrosion</a:t>
            </a:r>
          </a:p>
          <a:p>
            <a:r>
              <a:rPr lang="en-GB" dirty="0"/>
              <a:t>Air &amp; Sea Pollution</a:t>
            </a:r>
          </a:p>
          <a:p>
            <a:r>
              <a:rPr lang="en-GB" dirty="0"/>
              <a:t>Social &amp; cultural Impacts – Destination Change</a:t>
            </a:r>
          </a:p>
          <a:p>
            <a:r>
              <a:rPr lang="en-GB" dirty="0"/>
              <a:t>Urbanisation – Increase in living costs &amp; quality of life issues</a:t>
            </a:r>
          </a:p>
          <a:p>
            <a:r>
              <a:rPr lang="en-GB" dirty="0"/>
              <a:t>High Cost of infrastructure maintenance</a:t>
            </a:r>
          </a:p>
          <a:p>
            <a:r>
              <a:rPr lang="en-GB" dirty="0"/>
              <a:t>Limited positive economic benefits</a:t>
            </a:r>
          </a:p>
          <a:p>
            <a:r>
              <a:rPr lang="en-GB" dirty="0"/>
              <a:t>Restricted public access</a:t>
            </a:r>
          </a:p>
          <a:p>
            <a:r>
              <a:rPr lang="en-GB" dirty="0"/>
              <a:t>Tourism expansion to hinterland impacting neighbouring communities and creating economic imbalances</a:t>
            </a:r>
          </a:p>
          <a:p>
            <a:r>
              <a:rPr lang="en-GB" dirty="0"/>
              <a:t>Maritime Transport</a:t>
            </a:r>
          </a:p>
          <a:p>
            <a:r>
              <a:rPr lang="en-GB" dirty="0"/>
              <a:t>Marine </a:t>
            </a:r>
            <a:r>
              <a:rPr lang="en-GB" dirty="0" err="1"/>
              <a:t>Polution</a:t>
            </a:r>
            <a:endParaRPr lang="en-GB" dirty="0"/>
          </a:p>
          <a:p>
            <a:r>
              <a:rPr lang="en-GB" dirty="0"/>
              <a:t>Infrastructure</a:t>
            </a:r>
          </a:p>
          <a:p>
            <a:r>
              <a:rPr lang="en-GB" dirty="0"/>
              <a:t>Golf Courses</a:t>
            </a:r>
          </a:p>
          <a:p>
            <a:r>
              <a:rPr lang="en-GB" dirty="0"/>
              <a:t>Fragile Eco Systems </a:t>
            </a:r>
          </a:p>
          <a:p>
            <a:r>
              <a:rPr lang="en-GB" dirty="0"/>
              <a:t>Cruise Ships</a:t>
            </a:r>
          </a:p>
          <a:p>
            <a:r>
              <a:rPr lang="en-GB" dirty="0"/>
              <a:t>Risk of sea level rise due to climate change</a:t>
            </a:r>
          </a:p>
          <a:p>
            <a:endParaRPr lang="en-GB" dirty="0"/>
          </a:p>
          <a:p>
            <a:r>
              <a:rPr lang="en-GB" sz="1700" dirty="0" err="1"/>
              <a:t>Papageorgiou</a:t>
            </a:r>
            <a:r>
              <a:rPr lang="en-GB" sz="1700" dirty="0"/>
              <a:t>, A (2019) Developing a sufficient and effective coastal Tourism Model University of West Attica &amp; </a:t>
            </a:r>
            <a:r>
              <a:rPr lang="en-GB" sz="1800" dirty="0"/>
              <a:t>Honey, M &amp; Krantz, D Global Trends in Coastal Tourism (2007)</a:t>
            </a:r>
          </a:p>
          <a:p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4517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BD018-D529-7B15-D06E-F67587113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599728"/>
          </a:xfrm>
        </p:spPr>
        <p:txBody>
          <a:bodyPr/>
          <a:lstStyle/>
          <a:p>
            <a:r>
              <a:rPr lang="en-GB" dirty="0"/>
              <a:t>Med Coastal Tourism Regions at Risk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38132-C57D-FB8F-7949-FBAA7BBF8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2" y="1124744"/>
            <a:ext cx="10489231" cy="5904656"/>
          </a:xfrm>
        </p:spPr>
        <p:txBody>
          <a:bodyPr>
            <a:normAutofit/>
          </a:bodyPr>
          <a:lstStyle/>
          <a:p>
            <a:r>
              <a:rPr lang="en-GB" dirty="0"/>
              <a:t>Moroccan Coast (Spain, </a:t>
            </a:r>
            <a:r>
              <a:rPr lang="en-GB" dirty="0" err="1"/>
              <a:t>Morocca</a:t>
            </a:r>
            <a:r>
              <a:rPr lang="en-GB" dirty="0"/>
              <a:t> &amp; Tunisia)</a:t>
            </a:r>
          </a:p>
          <a:p>
            <a:r>
              <a:rPr lang="en-GB" dirty="0"/>
              <a:t>Dalmatian Coast (Croatia)</a:t>
            </a:r>
          </a:p>
          <a:p>
            <a:r>
              <a:rPr lang="en-GB" dirty="0"/>
              <a:t>Gulfs of Libya &amp; Tunisia</a:t>
            </a:r>
          </a:p>
          <a:p>
            <a:r>
              <a:rPr lang="en-GB" dirty="0"/>
              <a:t>Aegean Sea (Turkey &amp; Greece)</a:t>
            </a:r>
          </a:p>
          <a:p>
            <a:r>
              <a:rPr lang="en-GB" dirty="0"/>
              <a:t>Sardinia &amp; Corsica</a:t>
            </a:r>
          </a:p>
          <a:p>
            <a:r>
              <a:rPr lang="en-GB" dirty="0"/>
              <a:t>Balearic Islands</a:t>
            </a:r>
          </a:p>
          <a:p>
            <a:r>
              <a:rPr lang="en-GB" dirty="0" err="1"/>
              <a:t>Liguro</a:t>
            </a:r>
            <a:r>
              <a:rPr lang="en-GB" dirty="0"/>
              <a:t> Provencal (France &amp; Italy)</a:t>
            </a:r>
          </a:p>
          <a:p>
            <a:r>
              <a:rPr lang="en-GB" dirty="0"/>
              <a:t>Southern Tyrrhenian Coast &amp; Sea (Italy)</a:t>
            </a:r>
          </a:p>
          <a:p>
            <a:r>
              <a:rPr lang="en-GB" dirty="0"/>
              <a:t>South West Balkan Coast</a:t>
            </a:r>
          </a:p>
          <a:p>
            <a:r>
              <a:rPr lang="en-GB" dirty="0"/>
              <a:t>Ionian Sea (Albania &amp; Greece)</a:t>
            </a:r>
          </a:p>
          <a:p>
            <a:r>
              <a:rPr lang="en-GB" sz="1600" dirty="0" err="1"/>
              <a:t>Papageorgiou</a:t>
            </a:r>
            <a:r>
              <a:rPr lang="en-GB" sz="1600" dirty="0"/>
              <a:t>, A (2019) Developing a sufficient and effective coastal Tourism Model University of West Attica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053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58130-6D8C-1E06-1201-684ECDC5F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COASTAL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06B0A-4BE9-7B32-94D2-26E4B009E4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FLOODING</a:t>
            </a:r>
          </a:p>
          <a:p>
            <a:r>
              <a:rPr lang="en-GB" dirty="0"/>
              <a:t>EROSION</a:t>
            </a:r>
          </a:p>
          <a:p>
            <a:r>
              <a:rPr lang="en-GB" dirty="0"/>
              <a:t>RISING SEA LEVELS</a:t>
            </a:r>
          </a:p>
          <a:p>
            <a:r>
              <a:rPr lang="en-GB" dirty="0"/>
              <a:t>IMPACTS OF DEVELOPMENTS ON COASTAL SYSTEMS</a:t>
            </a:r>
          </a:p>
          <a:p>
            <a:r>
              <a:rPr lang="en-GB" dirty="0"/>
              <a:t>POLLUTION</a:t>
            </a:r>
          </a:p>
          <a:p>
            <a:r>
              <a:rPr lang="en-GB" dirty="0"/>
              <a:t>CLIMATE CHANGE</a:t>
            </a:r>
          </a:p>
          <a:p>
            <a:r>
              <a:rPr lang="en-GB" dirty="0"/>
              <a:t>TSUNAMI’S</a:t>
            </a:r>
          </a:p>
        </p:txBody>
      </p:sp>
    </p:spTree>
    <p:extLst>
      <p:ext uri="{BB962C8B-B14F-4D97-AF65-F5344CB8AC3E}">
        <p14:creationId xmlns:p14="http://schemas.microsoft.com/office/powerpoint/2010/main" val="3666444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AADEFC-7775-4FC0-24FC-F85B5A0B6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GENERIC COASTAL DEFENCE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0D3862-1DC2-3E13-36AB-48CA97EEC7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ABANDONEMENT </a:t>
            </a:r>
          </a:p>
          <a:p>
            <a:r>
              <a:rPr lang="en-GB" dirty="0"/>
              <a:t>MANAGE RETREAT /REALIGNMENT (ENGINEERING SOLUTION TO ACCOMMODATE NATURAL ADJUSTMENTS</a:t>
            </a:r>
          </a:p>
          <a:p>
            <a:r>
              <a:rPr lang="en-GB" dirty="0"/>
              <a:t>BUILD SEA DEFENCES &amp; SEA WALLS</a:t>
            </a:r>
          </a:p>
          <a:p>
            <a:r>
              <a:rPr lang="en-GB" dirty="0"/>
              <a:t>CONSTRUCT DEFENCES SEAWARD  OF THE COAST</a:t>
            </a:r>
          </a:p>
          <a:p>
            <a:r>
              <a:rPr lang="en-GB" dirty="0"/>
              <a:t>ADAPT VERTICALLY BY ELEVATING LAND &amp; BUILDINGS</a:t>
            </a:r>
          </a:p>
          <a:p>
            <a:endParaRPr lang="en-GB" dirty="0"/>
          </a:p>
          <a:p>
            <a:r>
              <a:rPr lang="en-GB" sz="1600" dirty="0"/>
              <a:t>Honey, M &amp; Krantz, D Global Trends in Coastal Tourism (2007)</a:t>
            </a:r>
          </a:p>
        </p:txBody>
      </p:sp>
    </p:spTree>
    <p:extLst>
      <p:ext uri="{BB962C8B-B14F-4D97-AF65-F5344CB8AC3E}">
        <p14:creationId xmlns:p14="http://schemas.microsoft.com/office/powerpoint/2010/main" val="13309187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97BEA-E727-A735-8AB2-A61CF614B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Coastal Tourism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DDBB5-3B34-A42C-F3D9-FC4EDB6265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Ecological footprint of the destination</a:t>
            </a:r>
          </a:p>
          <a:p>
            <a:r>
              <a:rPr lang="en-GB" dirty="0"/>
              <a:t>Tourism Carrying Capacity</a:t>
            </a:r>
          </a:p>
          <a:p>
            <a:r>
              <a:rPr lang="en-GB" dirty="0"/>
              <a:t>Environmental Impacts</a:t>
            </a:r>
          </a:p>
          <a:p>
            <a:r>
              <a:rPr lang="en-GB" dirty="0"/>
              <a:t>Integrated Coastal Zone Management </a:t>
            </a:r>
          </a:p>
          <a:p>
            <a:r>
              <a:rPr lang="en-GB" dirty="0"/>
              <a:t>Marketing Approaches</a:t>
            </a:r>
          </a:p>
          <a:p>
            <a:r>
              <a:rPr lang="en-GB" dirty="0"/>
              <a:t>Management of Crises</a:t>
            </a:r>
          </a:p>
          <a:p>
            <a:r>
              <a:rPr lang="en-GB" dirty="0"/>
              <a:t>Step by Step Strategic Planning Processes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36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D4B18-A68E-96A8-AC07-6F90A527F4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0"/>
            <a:ext cx="9601200" cy="692696"/>
          </a:xfrm>
        </p:spPr>
        <p:txBody>
          <a:bodyPr/>
          <a:lstStyle/>
          <a:p>
            <a:r>
              <a:rPr lang="en-GB" dirty="0"/>
              <a:t>Coastal Tourism Strategic Planning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5B64B-9BBE-D648-4309-F1A022C9C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836" y="404664"/>
            <a:ext cx="11161240" cy="6453336"/>
          </a:xfrm>
        </p:spPr>
        <p:txBody>
          <a:bodyPr>
            <a:normAutofit fontScale="77500" lnSpcReduction="20000"/>
          </a:bodyPr>
          <a:lstStyle/>
          <a:p>
            <a:endParaRPr lang="en-GB" b="1" dirty="0"/>
          </a:p>
          <a:p>
            <a:r>
              <a:rPr lang="en-GB" b="1" dirty="0"/>
              <a:t>Key Principles</a:t>
            </a:r>
          </a:p>
          <a:p>
            <a:r>
              <a:rPr lang="en-GB" dirty="0"/>
              <a:t>Concept of integral local development</a:t>
            </a:r>
          </a:p>
          <a:p>
            <a:r>
              <a:rPr lang="en-GB" dirty="0"/>
              <a:t>Visualization of alternative future scenarios</a:t>
            </a:r>
          </a:p>
          <a:p>
            <a:r>
              <a:rPr lang="en-GB" dirty="0"/>
              <a:t>Use of indicators to access sustainability &amp; local quality of life</a:t>
            </a:r>
          </a:p>
          <a:p>
            <a:r>
              <a:rPr lang="en-GB" dirty="0"/>
              <a:t>Partnerships (Private Sector)</a:t>
            </a:r>
          </a:p>
          <a:p>
            <a:r>
              <a:rPr lang="en-GB" dirty="0"/>
              <a:t>Citizen Participation in Projects</a:t>
            </a:r>
          </a:p>
          <a:p>
            <a:r>
              <a:rPr lang="en-GB" dirty="0"/>
              <a:t>ST, MT &amp; LT action programmes</a:t>
            </a:r>
          </a:p>
          <a:p>
            <a:endParaRPr lang="en-GB" dirty="0"/>
          </a:p>
          <a:p>
            <a:r>
              <a:rPr lang="en-GB" b="1" dirty="0"/>
              <a:t>Framework</a:t>
            </a:r>
          </a:p>
          <a:p>
            <a:r>
              <a:rPr lang="en-GB" dirty="0"/>
              <a:t>Prosperity of locals, Quality employment, Social Equity, Community Wellbeing</a:t>
            </a:r>
          </a:p>
          <a:p>
            <a:r>
              <a:rPr lang="en-GB" dirty="0"/>
              <a:t>Visitor Fulfilment &amp; safety, cultural richness</a:t>
            </a:r>
          </a:p>
          <a:p>
            <a:r>
              <a:rPr lang="en-GB" dirty="0"/>
              <a:t>Local controlled planning &amp; decision making</a:t>
            </a:r>
          </a:p>
          <a:p>
            <a:r>
              <a:rPr lang="en-GB" dirty="0"/>
              <a:t>Physical integrity, biological diversity, environmental purity &amp; resource efficiency</a:t>
            </a:r>
          </a:p>
          <a:p>
            <a:endParaRPr lang="en-GB" dirty="0"/>
          </a:p>
          <a:p>
            <a:r>
              <a:rPr lang="en-GB" sz="1700" dirty="0" err="1"/>
              <a:t>Papageorgiou</a:t>
            </a:r>
            <a:r>
              <a:rPr lang="en-GB" sz="1700" dirty="0"/>
              <a:t>, A (2019) Developing a sufficient and effective coastal Tourism Model University of West Attica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391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4129D-569D-34D2-FDDE-5CEDCE425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COASTAL DESTINATION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E257E-6829-B914-DA4B-33EED0A9AB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3852" y="1676400"/>
            <a:ext cx="10585175" cy="4992960"/>
          </a:xfrm>
        </p:spPr>
        <p:txBody>
          <a:bodyPr>
            <a:normAutofit/>
          </a:bodyPr>
          <a:lstStyle/>
          <a:p>
            <a:r>
              <a:rPr lang="en-GB" dirty="0"/>
              <a:t>Maintain unique character &amp; attractiveness of the destination</a:t>
            </a:r>
          </a:p>
          <a:p>
            <a:r>
              <a:rPr lang="en-GB" dirty="0"/>
              <a:t>Restrict Tourism Flows within carrying capacity</a:t>
            </a:r>
          </a:p>
          <a:p>
            <a:r>
              <a:rPr lang="en-GB" dirty="0"/>
              <a:t>Adopt innovative activities to help develop new attractive destinations</a:t>
            </a:r>
          </a:p>
          <a:p>
            <a:r>
              <a:rPr lang="en-GB" dirty="0"/>
              <a:t>Promote interconnection with alternative forms of Tourism</a:t>
            </a:r>
          </a:p>
          <a:p>
            <a:r>
              <a:rPr lang="en-GB" dirty="0"/>
              <a:t>Consider coastal &amp; marine </a:t>
            </a:r>
            <a:r>
              <a:rPr lang="en-GB" dirty="0" err="1"/>
              <a:t>archeology</a:t>
            </a:r>
            <a:r>
              <a:rPr lang="en-GB" dirty="0"/>
              <a:t>, consider promoting maritime heritage, underwater tourism or marine gastronomy</a:t>
            </a:r>
          </a:p>
          <a:p>
            <a:endParaRPr lang="en-GB" dirty="0"/>
          </a:p>
          <a:p>
            <a:r>
              <a:rPr lang="en-GB" sz="1600" dirty="0" err="1"/>
              <a:t>Papageorgiou</a:t>
            </a:r>
            <a:r>
              <a:rPr lang="en-GB" sz="1600" dirty="0"/>
              <a:t>, A (2019) Developing a sufficient and effective coastal Tourism Model University of West Attica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71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8E670-B541-FB9F-6744-6BDBBE105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381000"/>
            <a:ext cx="9601200" cy="3048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Coastal Zone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46D32-3F86-702D-FE5C-8EFE164BE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3813" y="764704"/>
            <a:ext cx="10895012" cy="609329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Need for Sustainable Planning &amp; Strategy – continuous, proactive &amp; adaptive</a:t>
            </a:r>
          </a:p>
          <a:p>
            <a:r>
              <a:rPr lang="en-GB" dirty="0"/>
              <a:t>Over reliance on Tourism</a:t>
            </a:r>
          </a:p>
          <a:p>
            <a:r>
              <a:rPr lang="en-GB" dirty="0"/>
              <a:t>Seasonality</a:t>
            </a:r>
          </a:p>
          <a:p>
            <a:r>
              <a:rPr lang="en-GB" dirty="0"/>
              <a:t>Carrying Capacities</a:t>
            </a:r>
          </a:p>
          <a:p>
            <a:r>
              <a:rPr lang="en-GB" dirty="0"/>
              <a:t>Social Impacts</a:t>
            </a:r>
          </a:p>
          <a:p>
            <a:r>
              <a:rPr lang="en-GB" dirty="0"/>
              <a:t>Economic Impacts</a:t>
            </a:r>
          </a:p>
          <a:p>
            <a:r>
              <a:rPr lang="en-GB" dirty="0"/>
              <a:t>Environmental Impacts</a:t>
            </a:r>
          </a:p>
          <a:p>
            <a:r>
              <a:rPr lang="en-GB" dirty="0"/>
              <a:t>Emerging Destinations</a:t>
            </a:r>
          </a:p>
          <a:p>
            <a:r>
              <a:rPr lang="en-GB" dirty="0"/>
              <a:t>SID’s – Small Island Developing States</a:t>
            </a:r>
          </a:p>
          <a:p>
            <a:r>
              <a:rPr lang="en-GB" dirty="0"/>
              <a:t>Ailing Destinations – Trends</a:t>
            </a:r>
          </a:p>
          <a:p>
            <a:r>
              <a:rPr lang="en-GB" dirty="0"/>
              <a:t>Natural Disasters</a:t>
            </a:r>
          </a:p>
          <a:p>
            <a:r>
              <a:rPr lang="en-GB" dirty="0"/>
              <a:t>2004 Tsunami 270K deaths &amp; 0.5m injured</a:t>
            </a:r>
          </a:p>
          <a:p>
            <a:r>
              <a:rPr lang="en-GB" dirty="0"/>
              <a:t>January 2005 (Henderson, 2007)</a:t>
            </a:r>
          </a:p>
          <a:p>
            <a:r>
              <a:rPr lang="en-GB" dirty="0"/>
              <a:t>85% decline in international Tourist, Hotel Occupancy fell to 10%,  </a:t>
            </a:r>
            <a:r>
              <a:rPr lang="en-GB" dirty="0" err="1"/>
              <a:t>aprox</a:t>
            </a:r>
            <a:r>
              <a:rPr lang="en-GB" dirty="0"/>
              <a:t> 500 Tourism enterprises collapsed (employing 3K) &amp; arrivals in </a:t>
            </a:r>
            <a:r>
              <a:rPr lang="en-GB" dirty="0" err="1"/>
              <a:t>Phucket</a:t>
            </a:r>
            <a:r>
              <a:rPr lang="en-GB" dirty="0"/>
              <a:t> dropped by 67.2%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0620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Serenity 16x9">
  <a:themeElements>
    <a:clrScheme name="Serenity_16x9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/>
        </a:defPPr>
      </a:lstStyle>
    </a:txDef>
  </a:objectDefaults>
  <a:extraClrSchemeLst/>
  <a:extLst>
    <a:ext uri="{05A4C25C-085E-4340-85A3-A5531E510DB2}">
      <thm15:themeFamily xmlns:thm15="http://schemas.microsoft.com/office/thememl/2012/main" name="TF02801109.potx" id="{B47C65E8-9F73-4C4F-A3C2-84725F71438E}" vid="{CFC30A9F-F7E5-41F4-B6B7-D2E5B79E3BFB}"/>
    </a:ext>
  </a:extLst>
</a:theme>
</file>

<file path=ppt/theme/theme2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erenity">
      <a:dk1>
        <a:srgbClr val="164B4F"/>
      </a:dk1>
      <a:lt1>
        <a:sysClr val="window" lastClr="FFFFFF"/>
      </a:lt1>
      <a:dk2>
        <a:srgbClr val="000000"/>
      </a:dk2>
      <a:lt2>
        <a:srgbClr val="C5E5EC"/>
      </a:lt2>
      <a:accent1>
        <a:srgbClr val="1B91A1"/>
      </a:accent1>
      <a:accent2>
        <a:srgbClr val="46AC6F"/>
      </a:accent2>
      <a:accent3>
        <a:srgbClr val="37AFD5"/>
      </a:accent3>
      <a:accent4>
        <a:srgbClr val="6786A9"/>
      </a:accent4>
      <a:accent5>
        <a:srgbClr val="90A693"/>
      </a:accent5>
      <a:accent6>
        <a:srgbClr val="389066"/>
      </a:accent6>
      <a:hlink>
        <a:srgbClr val="27A99A"/>
      </a:hlink>
      <a:folHlink>
        <a:srgbClr val="94AE9D"/>
      </a:folHlink>
    </a:clrScheme>
    <a:fontScheme name="Euphemia">
      <a:majorFont>
        <a:latin typeface="Euphemia"/>
        <a:ea typeface=""/>
        <a:cs typeface=""/>
      </a:majorFont>
      <a:minorFont>
        <a:latin typeface="Euphem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1360506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TP102801108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706526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249165-F638-412C-8E0A-DFB7045CA2E0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11E33DF-2340-4F4E-B874-B73FEFEBFC8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683C129-7B42-490A-AD74-E9303BC76D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Serenity nature presentation (widescreen)</Template>
  <TotalTime>0</TotalTime>
  <Words>874</Words>
  <Application>Microsoft Office PowerPoint</Application>
  <PresentationFormat>Custom</PresentationFormat>
  <Paragraphs>161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Euphemia</vt:lpstr>
      <vt:lpstr>Serenity 16x9</vt:lpstr>
      <vt:lpstr>    COASTAL TOURISM DESTINATIONS &amp; RESORTS </vt:lpstr>
      <vt:lpstr>COASTAL TOURISM</vt:lpstr>
      <vt:lpstr>Tourism Destination Development</vt:lpstr>
      <vt:lpstr>Coastal Tourism</vt:lpstr>
      <vt:lpstr>COASTAL TOURISM DOMINANCE</vt:lpstr>
      <vt:lpstr>Sun, Sea &amp; Sand Models!</vt:lpstr>
      <vt:lpstr>Conceptual Issues</vt:lpstr>
      <vt:lpstr>Issues</vt:lpstr>
      <vt:lpstr>Med Coastal Tourism Regions at Risk</vt:lpstr>
      <vt:lpstr>COASTAL ISSUES</vt:lpstr>
      <vt:lpstr>5 GENERIC COASTAL DEFENCE STRATEGIES</vt:lpstr>
      <vt:lpstr>Sustainable Coastal Tourism Development</vt:lpstr>
      <vt:lpstr>Coastal Tourism Strategic Planning </vt:lpstr>
      <vt:lpstr>COASTAL DESTINATION MANAGEMENT</vt:lpstr>
      <vt:lpstr>Integrated Coastal Zone Management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DESTINATION &amp; RESORT DEVELOPMENT</dc:title>
  <dc:creator>Jacqui Jones</dc:creator>
  <cp:lastModifiedBy>Jacqui Jones</cp:lastModifiedBy>
  <cp:revision>2</cp:revision>
  <dcterms:created xsi:type="dcterms:W3CDTF">2022-10-09T10:10:02Z</dcterms:created>
  <dcterms:modified xsi:type="dcterms:W3CDTF">2022-10-11T21:00:05Z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