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56"/>
  </p:notesMasterIdLst>
  <p:sldIdLst>
    <p:sldId id="256" r:id="rId5"/>
    <p:sldId id="276" r:id="rId6"/>
    <p:sldId id="264" r:id="rId7"/>
    <p:sldId id="371" r:id="rId8"/>
    <p:sldId id="372" r:id="rId9"/>
    <p:sldId id="435" r:id="rId10"/>
    <p:sldId id="386" r:id="rId11"/>
    <p:sldId id="387" r:id="rId12"/>
    <p:sldId id="388" r:id="rId13"/>
    <p:sldId id="389" r:id="rId14"/>
    <p:sldId id="350" r:id="rId15"/>
    <p:sldId id="283" r:id="rId16"/>
    <p:sldId id="295" r:id="rId17"/>
    <p:sldId id="351" r:id="rId18"/>
    <p:sldId id="352" r:id="rId19"/>
    <p:sldId id="353" r:id="rId20"/>
    <p:sldId id="284" r:id="rId21"/>
    <p:sldId id="354" r:id="rId22"/>
    <p:sldId id="390" r:id="rId23"/>
    <p:sldId id="356" r:id="rId24"/>
    <p:sldId id="357" r:id="rId25"/>
    <p:sldId id="394" r:id="rId26"/>
    <p:sldId id="395" r:id="rId27"/>
    <p:sldId id="358" r:id="rId28"/>
    <p:sldId id="396" r:id="rId29"/>
    <p:sldId id="397" r:id="rId30"/>
    <p:sldId id="398" r:id="rId31"/>
    <p:sldId id="399" r:id="rId32"/>
    <p:sldId id="285" r:id="rId33"/>
    <p:sldId id="296" r:id="rId34"/>
    <p:sldId id="400" r:id="rId35"/>
    <p:sldId id="436" r:id="rId36"/>
    <p:sldId id="392" r:id="rId37"/>
    <p:sldId id="402" r:id="rId38"/>
    <p:sldId id="403" r:id="rId39"/>
    <p:sldId id="404" r:id="rId40"/>
    <p:sldId id="405" r:id="rId41"/>
    <p:sldId id="406" r:id="rId42"/>
    <p:sldId id="286" r:id="rId43"/>
    <p:sldId id="393" r:id="rId44"/>
    <p:sldId id="407" r:id="rId45"/>
    <p:sldId id="391" r:id="rId46"/>
    <p:sldId id="292" r:id="rId47"/>
    <p:sldId id="297" r:id="rId48"/>
    <p:sldId id="293" r:id="rId49"/>
    <p:sldId id="298" r:id="rId50"/>
    <p:sldId id="301" r:id="rId51"/>
    <p:sldId id="299" r:id="rId52"/>
    <p:sldId id="294" r:id="rId53"/>
    <p:sldId id="327" r:id="rId54"/>
    <p:sldId id="409" r:id="rId5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8E3899-D952-49C5-9991-5D75600914D8}" v="2" dt="2025-01-15T12:07:13.2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83" d="100"/>
          <a:sy n="83" d="100"/>
        </p:scale>
        <p:origin x="45" y="49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viewProps" Target="viewProps.xml"/><Relationship Id="rId5" Type="http://schemas.openxmlformats.org/officeDocument/2006/relationships/slide" Target="slides/slide1.xml"/><Relationship Id="rId61" Type="http://schemas.microsoft.com/office/2016/11/relationships/changesInfo" Target="changesInfos/changesInfo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presProps" Target="pres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868E3899-D952-49C5-9991-5D75600914D8}"/>
    <pc:docChg chg="custSel addSld delSld modSld">
      <pc:chgData name="Cerys Davies" userId="61e71dc1-9594-4277-b52b-4420989f68ee" providerId="ADAL" clId="{868E3899-D952-49C5-9991-5D75600914D8}" dt="2025-01-15T12:19:29.737" v="207" actId="14100"/>
      <pc:docMkLst>
        <pc:docMk/>
      </pc:docMkLst>
      <pc:sldChg chg="modSp mod">
        <pc:chgData name="Cerys Davies" userId="61e71dc1-9594-4277-b52b-4420989f68ee" providerId="ADAL" clId="{868E3899-D952-49C5-9991-5D75600914D8}" dt="2025-01-15T12:15:09.393" v="195" actId="20577"/>
        <pc:sldMkLst>
          <pc:docMk/>
          <pc:sldMk cId="1665280526" sldId="256"/>
        </pc:sldMkLst>
        <pc:spChg chg="mod">
          <ac:chgData name="Cerys Davies" userId="61e71dc1-9594-4277-b52b-4420989f68ee" providerId="ADAL" clId="{868E3899-D952-49C5-9991-5D75600914D8}" dt="2025-01-15T12:14:38.224" v="118" actId="1076"/>
          <ac:spMkLst>
            <pc:docMk/>
            <pc:sldMk cId="1665280526" sldId="256"/>
            <ac:spMk id="2" creationId="{290CC950-E77F-15A4-C7E0-E506331E160D}"/>
          </ac:spMkLst>
        </pc:spChg>
        <pc:spChg chg="mod">
          <ac:chgData name="Cerys Davies" userId="61e71dc1-9594-4277-b52b-4420989f68ee" providerId="ADAL" clId="{868E3899-D952-49C5-9991-5D75600914D8}" dt="2025-01-15T12:15:09.393" v="195" actId="20577"/>
          <ac:spMkLst>
            <pc:docMk/>
            <pc:sldMk cId="1665280526" sldId="256"/>
            <ac:spMk id="3" creationId="{B3C07B6A-DE2B-9CA1-97D5-CB2C65EFCC71}"/>
          </ac:spMkLst>
        </pc:spChg>
      </pc:sldChg>
      <pc:sldChg chg="delSp modSp mod">
        <pc:chgData name="Cerys Davies" userId="61e71dc1-9594-4277-b52b-4420989f68ee" providerId="ADAL" clId="{868E3899-D952-49C5-9991-5D75600914D8}" dt="2025-01-15T12:17:19.605" v="205" actId="20577"/>
        <pc:sldMkLst>
          <pc:docMk/>
          <pc:sldMk cId="3650340329" sldId="264"/>
        </pc:sldMkLst>
        <pc:spChg chg="mod">
          <ac:chgData name="Cerys Davies" userId="61e71dc1-9594-4277-b52b-4420989f68ee" providerId="ADAL" clId="{868E3899-D952-49C5-9991-5D75600914D8}" dt="2025-01-15T12:17:19.605" v="205" actId="20577"/>
          <ac:spMkLst>
            <pc:docMk/>
            <pc:sldMk cId="3650340329" sldId="264"/>
            <ac:spMk id="2" creationId="{00000000-0000-0000-0000-000000000000}"/>
          </ac:spMkLst>
        </pc:spChg>
        <pc:picChg chg="mod">
          <ac:chgData name="Cerys Davies" userId="61e71dc1-9594-4277-b52b-4420989f68ee" providerId="ADAL" clId="{868E3899-D952-49C5-9991-5D75600914D8}" dt="2025-01-15T12:17:16.931" v="204" actId="14100"/>
          <ac:picMkLst>
            <pc:docMk/>
            <pc:sldMk cId="3650340329" sldId="264"/>
            <ac:picMk id="6" creationId="{91951C61-6CC0-5280-2110-1D6C1E662721}"/>
          </ac:picMkLst>
        </pc:picChg>
        <pc:picChg chg="del">
          <ac:chgData name="Cerys Davies" userId="61e71dc1-9594-4277-b52b-4420989f68ee" providerId="ADAL" clId="{868E3899-D952-49C5-9991-5D75600914D8}" dt="2025-01-15T12:17:05.013" v="200" actId="478"/>
          <ac:picMkLst>
            <pc:docMk/>
            <pc:sldMk cId="3650340329" sldId="264"/>
            <ac:picMk id="7" creationId="{7489541A-6587-6B98-62E4-2E353AA4D0AC}"/>
          </ac:picMkLst>
        </pc:picChg>
      </pc:sldChg>
      <pc:sldChg chg="modSp mod">
        <pc:chgData name="Cerys Davies" userId="61e71dc1-9594-4277-b52b-4420989f68ee" providerId="ADAL" clId="{868E3899-D952-49C5-9991-5D75600914D8}" dt="2025-01-15T12:15:36.541" v="198" actId="27636"/>
        <pc:sldMkLst>
          <pc:docMk/>
          <pc:sldMk cId="711182959" sldId="276"/>
        </pc:sldMkLst>
        <pc:spChg chg="mod">
          <ac:chgData name="Cerys Davies" userId="61e71dc1-9594-4277-b52b-4420989f68ee" providerId="ADAL" clId="{868E3899-D952-49C5-9991-5D75600914D8}" dt="2025-01-15T12:15:36.541" v="198" actId="27636"/>
          <ac:spMkLst>
            <pc:docMk/>
            <pc:sldMk cId="711182959" sldId="276"/>
            <ac:spMk id="14" creationId="{00000000-0000-0000-0000-000000000000}"/>
          </ac:spMkLst>
        </pc:spChg>
      </pc:sldChg>
      <pc:sldChg chg="modSp mod">
        <pc:chgData name="Cerys Davies" userId="61e71dc1-9594-4277-b52b-4420989f68ee" providerId="ADAL" clId="{868E3899-D952-49C5-9991-5D75600914D8}" dt="2025-01-15T12:09:36.344" v="83" actId="27636"/>
        <pc:sldMkLst>
          <pc:docMk/>
          <pc:sldMk cId="125551815" sldId="294"/>
        </pc:sldMkLst>
        <pc:spChg chg="mod">
          <ac:chgData name="Cerys Davies" userId="61e71dc1-9594-4277-b52b-4420989f68ee" providerId="ADAL" clId="{868E3899-D952-49C5-9991-5D75600914D8}" dt="2025-01-15T12:09:36.344" v="83" actId="27636"/>
          <ac:spMkLst>
            <pc:docMk/>
            <pc:sldMk cId="125551815" sldId="294"/>
            <ac:spMk id="3" creationId="{6C776CF0-B98B-4318-8F52-0A7009EEACFD}"/>
          </ac:spMkLst>
        </pc:spChg>
      </pc:sldChg>
      <pc:sldChg chg="modSp mod">
        <pc:chgData name="Cerys Davies" userId="61e71dc1-9594-4277-b52b-4420989f68ee" providerId="ADAL" clId="{868E3899-D952-49C5-9991-5D75600914D8}" dt="2025-01-15T12:02:58.928" v="68" actId="255"/>
        <pc:sldMkLst>
          <pc:docMk/>
          <pc:sldMk cId="2429685384" sldId="295"/>
        </pc:sldMkLst>
        <pc:spChg chg="mod">
          <ac:chgData name="Cerys Davies" userId="61e71dc1-9594-4277-b52b-4420989f68ee" providerId="ADAL" clId="{868E3899-D952-49C5-9991-5D75600914D8}" dt="2025-01-15T12:02:58.928" v="68" actId="255"/>
          <ac:spMkLst>
            <pc:docMk/>
            <pc:sldMk cId="2429685384" sldId="295"/>
            <ac:spMk id="3" creationId="{818C9DF0-756D-4CED-9CBE-48B500F65AB4}"/>
          </ac:spMkLst>
        </pc:spChg>
      </pc:sldChg>
      <pc:sldChg chg="modSp mod">
        <pc:chgData name="Cerys Davies" userId="61e71dc1-9594-4277-b52b-4420989f68ee" providerId="ADAL" clId="{868E3899-D952-49C5-9991-5D75600914D8}" dt="2025-01-15T12:19:29.737" v="207" actId="14100"/>
        <pc:sldMkLst>
          <pc:docMk/>
          <pc:sldMk cId="247578027" sldId="327"/>
        </pc:sldMkLst>
        <pc:spChg chg="mod">
          <ac:chgData name="Cerys Davies" userId="61e71dc1-9594-4277-b52b-4420989f68ee" providerId="ADAL" clId="{868E3899-D952-49C5-9991-5D75600914D8}" dt="2025-01-15T12:19:29.737" v="207" actId="14100"/>
          <ac:spMkLst>
            <pc:docMk/>
            <pc:sldMk cId="247578027" sldId="327"/>
            <ac:spMk id="3" creationId="{0CFFF41C-68A2-8EDA-6737-767127A64777}"/>
          </ac:spMkLst>
        </pc:spChg>
      </pc:sldChg>
      <pc:sldChg chg="modSp mod">
        <pc:chgData name="Cerys Davies" userId="61e71dc1-9594-4277-b52b-4420989f68ee" providerId="ADAL" clId="{868E3899-D952-49C5-9991-5D75600914D8}" dt="2025-01-15T12:02:41.263" v="66" actId="255"/>
        <pc:sldMkLst>
          <pc:docMk/>
          <pc:sldMk cId="455711443" sldId="350"/>
        </pc:sldMkLst>
        <pc:spChg chg="mod">
          <ac:chgData name="Cerys Davies" userId="61e71dc1-9594-4277-b52b-4420989f68ee" providerId="ADAL" clId="{868E3899-D952-49C5-9991-5D75600914D8}" dt="2025-01-15T12:02:23.495" v="61" actId="1076"/>
          <ac:spMkLst>
            <pc:docMk/>
            <pc:sldMk cId="455711443" sldId="350"/>
            <ac:spMk id="2" creationId="{6957FC9C-DE58-C4A4-AF84-36BC0E8E5178}"/>
          </ac:spMkLst>
        </pc:spChg>
        <pc:spChg chg="mod">
          <ac:chgData name="Cerys Davies" userId="61e71dc1-9594-4277-b52b-4420989f68ee" providerId="ADAL" clId="{868E3899-D952-49C5-9991-5D75600914D8}" dt="2025-01-15T12:02:41.263" v="66" actId="255"/>
          <ac:spMkLst>
            <pc:docMk/>
            <pc:sldMk cId="455711443" sldId="350"/>
            <ac:spMk id="3" creationId="{1C8C856B-427C-E82B-5A9A-824B545415CF}"/>
          </ac:spMkLst>
        </pc:spChg>
        <pc:picChg chg="mod">
          <ac:chgData name="Cerys Davies" userId="61e71dc1-9594-4277-b52b-4420989f68ee" providerId="ADAL" clId="{868E3899-D952-49C5-9991-5D75600914D8}" dt="2025-01-15T12:02:31.273" v="64" actId="1076"/>
          <ac:picMkLst>
            <pc:docMk/>
            <pc:sldMk cId="455711443" sldId="350"/>
            <ac:picMk id="4" creationId="{42CA1B78-716A-B47A-288D-6F416E948DB9}"/>
          </ac:picMkLst>
        </pc:picChg>
      </pc:sldChg>
      <pc:sldChg chg="modSp mod">
        <pc:chgData name="Cerys Davies" userId="61e71dc1-9594-4277-b52b-4420989f68ee" providerId="ADAL" clId="{868E3899-D952-49C5-9991-5D75600914D8}" dt="2025-01-15T12:03:19.303" v="69" actId="207"/>
        <pc:sldMkLst>
          <pc:docMk/>
          <pc:sldMk cId="2823669660" sldId="352"/>
        </pc:sldMkLst>
        <pc:spChg chg="mod">
          <ac:chgData name="Cerys Davies" userId="61e71dc1-9594-4277-b52b-4420989f68ee" providerId="ADAL" clId="{868E3899-D952-49C5-9991-5D75600914D8}" dt="2025-01-15T12:03:19.303" v="69" actId="207"/>
          <ac:spMkLst>
            <pc:docMk/>
            <pc:sldMk cId="2823669660" sldId="352"/>
            <ac:spMk id="11" creationId="{FDD83779-6D5C-94F9-1AFB-70E722ECA4E3}"/>
          </ac:spMkLst>
        </pc:spChg>
      </pc:sldChg>
      <pc:sldChg chg="modSp mod">
        <pc:chgData name="Cerys Davies" userId="61e71dc1-9594-4277-b52b-4420989f68ee" providerId="ADAL" clId="{868E3899-D952-49C5-9991-5D75600914D8}" dt="2025-01-15T12:05:45.615" v="76" actId="14100"/>
        <pc:sldMkLst>
          <pc:docMk/>
          <pc:sldMk cId="3491509143" sldId="356"/>
        </pc:sldMkLst>
        <pc:spChg chg="mod">
          <ac:chgData name="Cerys Davies" userId="61e71dc1-9594-4277-b52b-4420989f68ee" providerId="ADAL" clId="{868E3899-D952-49C5-9991-5D75600914D8}" dt="2025-01-15T12:05:45.615" v="76" actId="14100"/>
          <ac:spMkLst>
            <pc:docMk/>
            <pc:sldMk cId="3491509143" sldId="356"/>
            <ac:spMk id="3" creationId="{6E4626A8-C785-5680-1449-32D3EF6AA638}"/>
          </ac:spMkLst>
        </pc:spChg>
      </pc:sldChg>
      <pc:sldChg chg="modSp del mod">
        <pc:chgData name="Cerys Davies" userId="61e71dc1-9594-4277-b52b-4420989f68ee" providerId="ADAL" clId="{868E3899-D952-49C5-9991-5D75600914D8}" dt="2025-01-15T12:17:00.745" v="199" actId="47"/>
        <pc:sldMkLst>
          <pc:docMk/>
          <pc:sldMk cId="3262011793" sldId="369"/>
        </pc:sldMkLst>
        <pc:spChg chg="mod">
          <ac:chgData name="Cerys Davies" userId="61e71dc1-9594-4277-b52b-4420989f68ee" providerId="ADAL" clId="{868E3899-D952-49C5-9991-5D75600914D8}" dt="2025-01-15T12:12:58.321" v="87" actId="1076"/>
          <ac:spMkLst>
            <pc:docMk/>
            <pc:sldMk cId="3262011793" sldId="369"/>
            <ac:spMk id="2" creationId="{A6172427-C02E-3CAF-8667-04BEF3935CEB}"/>
          </ac:spMkLst>
        </pc:spChg>
        <pc:spChg chg="mod">
          <ac:chgData name="Cerys Davies" userId="61e71dc1-9594-4277-b52b-4420989f68ee" providerId="ADAL" clId="{868E3899-D952-49C5-9991-5D75600914D8}" dt="2025-01-15T12:13:17.462" v="90" actId="255"/>
          <ac:spMkLst>
            <pc:docMk/>
            <pc:sldMk cId="3262011793" sldId="369"/>
            <ac:spMk id="3" creationId="{59E9A0BC-28AF-9964-61C6-9E070400E561}"/>
          </ac:spMkLst>
        </pc:spChg>
      </pc:sldChg>
      <pc:sldChg chg="modSp del mod">
        <pc:chgData name="Cerys Davies" userId="61e71dc1-9594-4277-b52b-4420989f68ee" providerId="ADAL" clId="{868E3899-D952-49C5-9991-5D75600914D8}" dt="2025-01-15T12:17:00.745" v="199" actId="47"/>
        <pc:sldMkLst>
          <pc:docMk/>
          <pc:sldMk cId="3498891029" sldId="370"/>
        </pc:sldMkLst>
        <pc:spChg chg="mod">
          <ac:chgData name="Cerys Davies" userId="61e71dc1-9594-4277-b52b-4420989f68ee" providerId="ADAL" clId="{868E3899-D952-49C5-9991-5D75600914D8}" dt="2025-01-15T12:13:29.422" v="91" actId="1076"/>
          <ac:spMkLst>
            <pc:docMk/>
            <pc:sldMk cId="3498891029" sldId="370"/>
            <ac:spMk id="2" creationId="{8844E6F6-2D20-CC00-6880-8018F40DD314}"/>
          </ac:spMkLst>
        </pc:spChg>
        <pc:spChg chg="mod">
          <ac:chgData name="Cerys Davies" userId="61e71dc1-9594-4277-b52b-4420989f68ee" providerId="ADAL" clId="{868E3899-D952-49C5-9991-5D75600914D8}" dt="2025-01-15T12:13:56.936" v="95" actId="1076"/>
          <ac:spMkLst>
            <pc:docMk/>
            <pc:sldMk cId="3498891029" sldId="370"/>
            <ac:spMk id="3" creationId="{1F7134D3-C5E3-F13B-0F0D-D04E7CFD2B0E}"/>
          </ac:spMkLst>
        </pc:spChg>
      </pc:sldChg>
      <pc:sldChg chg="modSp mod">
        <pc:chgData name="Cerys Davies" userId="61e71dc1-9594-4277-b52b-4420989f68ee" providerId="ADAL" clId="{868E3899-D952-49C5-9991-5D75600914D8}" dt="2025-01-15T11:55:17.815" v="3" actId="1076"/>
        <pc:sldMkLst>
          <pc:docMk/>
          <pc:sldMk cId="2122470256" sldId="371"/>
        </pc:sldMkLst>
        <pc:spChg chg="mod">
          <ac:chgData name="Cerys Davies" userId="61e71dc1-9594-4277-b52b-4420989f68ee" providerId="ADAL" clId="{868E3899-D952-49C5-9991-5D75600914D8}" dt="2025-01-15T11:55:17.815" v="3" actId="1076"/>
          <ac:spMkLst>
            <pc:docMk/>
            <pc:sldMk cId="2122470256" sldId="371"/>
            <ac:spMk id="3" creationId="{8CE34F2D-C685-4529-BB58-85247F28D468}"/>
          </ac:spMkLst>
        </pc:spChg>
      </pc:sldChg>
      <pc:sldChg chg="modSp mod">
        <pc:chgData name="Cerys Davies" userId="61e71dc1-9594-4277-b52b-4420989f68ee" providerId="ADAL" clId="{868E3899-D952-49C5-9991-5D75600914D8}" dt="2025-01-15T11:57:16.991" v="4" actId="255"/>
        <pc:sldMkLst>
          <pc:docMk/>
          <pc:sldMk cId="2407178075" sldId="372"/>
        </pc:sldMkLst>
        <pc:spChg chg="mod">
          <ac:chgData name="Cerys Davies" userId="61e71dc1-9594-4277-b52b-4420989f68ee" providerId="ADAL" clId="{868E3899-D952-49C5-9991-5D75600914D8}" dt="2025-01-15T11:57:16.991" v="4" actId="255"/>
          <ac:spMkLst>
            <pc:docMk/>
            <pc:sldMk cId="2407178075" sldId="372"/>
            <ac:spMk id="3" creationId="{9A521AA3-9A3A-1936-2EE2-B188F4B6ABB5}"/>
          </ac:spMkLst>
        </pc:spChg>
      </pc:sldChg>
      <pc:sldChg chg="del">
        <pc:chgData name="Cerys Davies" userId="61e71dc1-9594-4277-b52b-4420989f68ee" providerId="ADAL" clId="{868E3899-D952-49C5-9991-5D75600914D8}" dt="2025-01-15T11:57:29.744" v="5" actId="47"/>
        <pc:sldMkLst>
          <pc:docMk/>
          <pc:sldMk cId="1453314967" sldId="373"/>
        </pc:sldMkLst>
      </pc:sldChg>
      <pc:sldChg chg="del">
        <pc:chgData name="Cerys Davies" userId="61e71dc1-9594-4277-b52b-4420989f68ee" providerId="ADAL" clId="{868E3899-D952-49C5-9991-5D75600914D8}" dt="2025-01-15T11:57:31.523" v="6" actId="47"/>
        <pc:sldMkLst>
          <pc:docMk/>
          <pc:sldMk cId="1681690029" sldId="374"/>
        </pc:sldMkLst>
      </pc:sldChg>
      <pc:sldChg chg="del">
        <pc:chgData name="Cerys Davies" userId="61e71dc1-9594-4277-b52b-4420989f68ee" providerId="ADAL" clId="{868E3899-D952-49C5-9991-5D75600914D8}" dt="2025-01-15T11:57:32.970" v="7" actId="47"/>
        <pc:sldMkLst>
          <pc:docMk/>
          <pc:sldMk cId="124309162" sldId="375"/>
        </pc:sldMkLst>
      </pc:sldChg>
      <pc:sldChg chg="del">
        <pc:chgData name="Cerys Davies" userId="61e71dc1-9594-4277-b52b-4420989f68ee" providerId="ADAL" clId="{868E3899-D952-49C5-9991-5D75600914D8}" dt="2025-01-15T11:57:36.587" v="8" actId="47"/>
        <pc:sldMkLst>
          <pc:docMk/>
          <pc:sldMk cId="3853619129" sldId="377"/>
        </pc:sldMkLst>
      </pc:sldChg>
      <pc:sldChg chg="del">
        <pc:chgData name="Cerys Davies" userId="61e71dc1-9594-4277-b52b-4420989f68ee" providerId="ADAL" clId="{868E3899-D952-49C5-9991-5D75600914D8}" dt="2025-01-15T11:58:32.041" v="9" actId="47"/>
        <pc:sldMkLst>
          <pc:docMk/>
          <pc:sldMk cId="2597475212" sldId="378"/>
        </pc:sldMkLst>
      </pc:sldChg>
      <pc:sldChg chg="del">
        <pc:chgData name="Cerys Davies" userId="61e71dc1-9594-4277-b52b-4420989f68ee" providerId="ADAL" clId="{868E3899-D952-49C5-9991-5D75600914D8}" dt="2025-01-15T11:58:38.963" v="11" actId="47"/>
        <pc:sldMkLst>
          <pc:docMk/>
          <pc:sldMk cId="327894052" sldId="379"/>
        </pc:sldMkLst>
      </pc:sldChg>
      <pc:sldChg chg="del">
        <pc:chgData name="Cerys Davies" userId="61e71dc1-9594-4277-b52b-4420989f68ee" providerId="ADAL" clId="{868E3899-D952-49C5-9991-5D75600914D8}" dt="2025-01-15T11:58:36.470" v="10" actId="47"/>
        <pc:sldMkLst>
          <pc:docMk/>
          <pc:sldMk cId="3319543930" sldId="382"/>
        </pc:sldMkLst>
      </pc:sldChg>
      <pc:sldChg chg="del">
        <pc:chgData name="Cerys Davies" userId="61e71dc1-9594-4277-b52b-4420989f68ee" providerId="ADAL" clId="{868E3899-D952-49C5-9991-5D75600914D8}" dt="2025-01-15T11:58:40.625" v="12" actId="47"/>
        <pc:sldMkLst>
          <pc:docMk/>
          <pc:sldMk cId="1312493810" sldId="383"/>
        </pc:sldMkLst>
      </pc:sldChg>
      <pc:sldChg chg="del">
        <pc:chgData name="Cerys Davies" userId="61e71dc1-9594-4277-b52b-4420989f68ee" providerId="ADAL" clId="{868E3899-D952-49C5-9991-5D75600914D8}" dt="2025-01-15T11:58:42.232" v="13" actId="47"/>
        <pc:sldMkLst>
          <pc:docMk/>
          <pc:sldMk cId="9905417" sldId="384"/>
        </pc:sldMkLst>
      </pc:sldChg>
      <pc:sldChg chg="del">
        <pc:chgData name="Cerys Davies" userId="61e71dc1-9594-4277-b52b-4420989f68ee" providerId="ADAL" clId="{868E3899-D952-49C5-9991-5D75600914D8}" dt="2025-01-15T11:59:11.333" v="16" actId="47"/>
        <pc:sldMkLst>
          <pc:docMk/>
          <pc:sldMk cId="4017136240" sldId="385"/>
        </pc:sldMkLst>
      </pc:sldChg>
      <pc:sldChg chg="modSp mod">
        <pc:chgData name="Cerys Davies" userId="61e71dc1-9594-4277-b52b-4420989f68ee" providerId="ADAL" clId="{868E3899-D952-49C5-9991-5D75600914D8}" dt="2025-01-15T12:00:40.891" v="38" actId="20577"/>
        <pc:sldMkLst>
          <pc:docMk/>
          <pc:sldMk cId="867992737" sldId="388"/>
        </pc:sldMkLst>
        <pc:spChg chg="mod">
          <ac:chgData name="Cerys Davies" userId="61e71dc1-9594-4277-b52b-4420989f68ee" providerId="ADAL" clId="{868E3899-D952-49C5-9991-5D75600914D8}" dt="2025-01-15T12:00:40.891" v="38" actId="20577"/>
          <ac:spMkLst>
            <pc:docMk/>
            <pc:sldMk cId="867992737" sldId="388"/>
            <ac:spMk id="2" creationId="{2C605ECE-CD59-02EE-4003-37D6774C30BA}"/>
          </ac:spMkLst>
        </pc:spChg>
      </pc:sldChg>
      <pc:sldChg chg="addSp modSp mod setBg">
        <pc:chgData name="Cerys Davies" userId="61e71dc1-9594-4277-b52b-4420989f68ee" providerId="ADAL" clId="{868E3899-D952-49C5-9991-5D75600914D8}" dt="2025-01-15T12:02:08.064" v="59" actId="6549"/>
        <pc:sldMkLst>
          <pc:docMk/>
          <pc:sldMk cId="2184496044" sldId="389"/>
        </pc:sldMkLst>
        <pc:spChg chg="mod ord">
          <ac:chgData name="Cerys Davies" userId="61e71dc1-9594-4277-b52b-4420989f68ee" providerId="ADAL" clId="{868E3899-D952-49C5-9991-5D75600914D8}" dt="2025-01-15T12:02:08.064" v="59" actId="6549"/>
          <ac:spMkLst>
            <pc:docMk/>
            <pc:sldMk cId="2184496044" sldId="389"/>
            <ac:spMk id="2" creationId="{1EEFAB5E-1238-BEF8-29D5-71BB7E8A65B5}"/>
          </ac:spMkLst>
        </pc:spChg>
        <pc:spChg chg="add">
          <ac:chgData name="Cerys Davies" userId="61e71dc1-9594-4277-b52b-4420989f68ee" providerId="ADAL" clId="{868E3899-D952-49C5-9991-5D75600914D8}" dt="2025-01-15T12:01:56.182" v="41" actId="26606"/>
          <ac:spMkLst>
            <pc:docMk/>
            <pc:sldMk cId="2184496044" sldId="389"/>
            <ac:spMk id="25" creationId="{66D61E08-70C3-48D8-BEA0-787111DC30DA}"/>
          </ac:spMkLst>
        </pc:spChg>
        <pc:spChg chg="add">
          <ac:chgData name="Cerys Davies" userId="61e71dc1-9594-4277-b52b-4420989f68ee" providerId="ADAL" clId="{868E3899-D952-49C5-9991-5D75600914D8}" dt="2025-01-15T12:01:56.182" v="41" actId="26606"/>
          <ac:spMkLst>
            <pc:docMk/>
            <pc:sldMk cId="2184496044" sldId="389"/>
            <ac:spMk id="27" creationId="{FC55298F-0AE5-478E-AD2B-03C2614C5833}"/>
          </ac:spMkLst>
        </pc:spChg>
        <pc:spChg chg="add">
          <ac:chgData name="Cerys Davies" userId="61e71dc1-9594-4277-b52b-4420989f68ee" providerId="ADAL" clId="{868E3899-D952-49C5-9991-5D75600914D8}" dt="2025-01-15T12:01:56.182" v="41" actId="26606"/>
          <ac:spMkLst>
            <pc:docMk/>
            <pc:sldMk cId="2184496044" sldId="389"/>
            <ac:spMk id="29" creationId="{C180E4EA-0B63-4779-A895-7E90E71088F3}"/>
          </ac:spMkLst>
        </pc:spChg>
        <pc:spChg chg="add">
          <ac:chgData name="Cerys Davies" userId="61e71dc1-9594-4277-b52b-4420989f68ee" providerId="ADAL" clId="{868E3899-D952-49C5-9991-5D75600914D8}" dt="2025-01-15T12:01:56.182" v="41" actId="26606"/>
          <ac:spMkLst>
            <pc:docMk/>
            <pc:sldMk cId="2184496044" sldId="389"/>
            <ac:spMk id="31" creationId="{CEE01D9D-3DE8-4EED-B0D3-8F3C79CC7673}"/>
          </ac:spMkLst>
        </pc:spChg>
        <pc:spChg chg="add">
          <ac:chgData name="Cerys Davies" userId="61e71dc1-9594-4277-b52b-4420989f68ee" providerId="ADAL" clId="{868E3899-D952-49C5-9991-5D75600914D8}" dt="2025-01-15T12:01:56.182" v="41" actId="26606"/>
          <ac:spMkLst>
            <pc:docMk/>
            <pc:sldMk cId="2184496044" sldId="389"/>
            <ac:spMk id="33" creationId="{89AF5CE9-607F-43F4-8983-DCD6DA4051FD}"/>
          </ac:spMkLst>
        </pc:spChg>
        <pc:spChg chg="add">
          <ac:chgData name="Cerys Davies" userId="61e71dc1-9594-4277-b52b-4420989f68ee" providerId="ADAL" clId="{868E3899-D952-49C5-9991-5D75600914D8}" dt="2025-01-15T12:01:56.182" v="41" actId="26606"/>
          <ac:spMkLst>
            <pc:docMk/>
            <pc:sldMk cId="2184496044" sldId="389"/>
            <ac:spMk id="35" creationId="{6EEA2DBD-9E1E-4521-8C01-F32AD18A89E3}"/>
          </ac:spMkLst>
        </pc:spChg>
        <pc:spChg chg="add">
          <ac:chgData name="Cerys Davies" userId="61e71dc1-9594-4277-b52b-4420989f68ee" providerId="ADAL" clId="{868E3899-D952-49C5-9991-5D75600914D8}" dt="2025-01-15T12:01:56.182" v="41" actId="26606"/>
          <ac:spMkLst>
            <pc:docMk/>
            <pc:sldMk cId="2184496044" sldId="389"/>
            <ac:spMk id="37" creationId="{15BBD2C1-BA9B-46A9-A27A-33498B169272}"/>
          </ac:spMkLst>
        </pc:spChg>
        <pc:grpChg chg="add">
          <ac:chgData name="Cerys Davies" userId="61e71dc1-9594-4277-b52b-4420989f68ee" providerId="ADAL" clId="{868E3899-D952-49C5-9991-5D75600914D8}" dt="2025-01-15T12:01:56.182" v="41" actId="26606"/>
          <ac:grpSpMkLst>
            <pc:docMk/>
            <pc:sldMk cId="2184496044" sldId="389"/>
            <ac:grpSpMk id="9" creationId="{A5AFB369-4673-4727-A7CD-D86AFE0AE069}"/>
          </ac:grpSpMkLst>
        </pc:grpChg>
        <pc:picChg chg="add mod">
          <ac:chgData name="Cerys Davies" userId="61e71dc1-9594-4277-b52b-4420989f68ee" providerId="ADAL" clId="{868E3899-D952-49C5-9991-5D75600914D8}" dt="2025-01-15T12:01:56.182" v="41" actId="26606"/>
          <ac:picMkLst>
            <pc:docMk/>
            <pc:sldMk cId="2184496044" sldId="389"/>
            <ac:picMk id="4" creationId="{6A3014EA-08B4-F688-F738-AEF03BE08DA9}"/>
          </ac:picMkLst>
        </pc:picChg>
        <pc:cxnChg chg="add">
          <ac:chgData name="Cerys Davies" userId="61e71dc1-9594-4277-b52b-4420989f68ee" providerId="ADAL" clId="{868E3899-D952-49C5-9991-5D75600914D8}" dt="2025-01-15T12:01:56.182" v="41" actId="26606"/>
          <ac:cxnSpMkLst>
            <pc:docMk/>
            <pc:sldMk cId="2184496044" sldId="389"/>
            <ac:cxnSpMk id="21" creationId="{A57C1A16-B8AB-4D99-A195-A38F556A6486}"/>
          </ac:cxnSpMkLst>
        </pc:cxnChg>
        <pc:cxnChg chg="add">
          <ac:chgData name="Cerys Davies" userId="61e71dc1-9594-4277-b52b-4420989f68ee" providerId="ADAL" clId="{868E3899-D952-49C5-9991-5D75600914D8}" dt="2025-01-15T12:01:56.182" v="41" actId="26606"/>
          <ac:cxnSpMkLst>
            <pc:docMk/>
            <pc:sldMk cId="2184496044" sldId="389"/>
            <ac:cxnSpMk id="23" creationId="{F8A9B20B-D1DD-4573-B5EC-558029519236}"/>
          </ac:cxnSpMkLst>
        </pc:cxnChg>
      </pc:sldChg>
      <pc:sldChg chg="addSp modSp mod setBg">
        <pc:chgData name="Cerys Davies" userId="61e71dc1-9594-4277-b52b-4420989f68ee" providerId="ADAL" clId="{868E3899-D952-49C5-9991-5D75600914D8}" dt="2025-01-15T12:05:23.272" v="74" actId="1076"/>
        <pc:sldMkLst>
          <pc:docMk/>
          <pc:sldMk cId="1659756269" sldId="390"/>
        </pc:sldMkLst>
        <pc:spChg chg="mod">
          <ac:chgData name="Cerys Davies" userId="61e71dc1-9594-4277-b52b-4420989f68ee" providerId="ADAL" clId="{868E3899-D952-49C5-9991-5D75600914D8}" dt="2025-01-15T12:05:23.272" v="74" actId="1076"/>
          <ac:spMkLst>
            <pc:docMk/>
            <pc:sldMk cId="1659756269" sldId="390"/>
            <ac:spMk id="2" creationId="{1EEFAB5E-1238-BEF8-29D5-71BB7E8A65B5}"/>
          </ac:spMkLst>
        </pc:spChg>
        <pc:grpChg chg="add">
          <ac:chgData name="Cerys Davies" userId="61e71dc1-9594-4277-b52b-4420989f68ee" providerId="ADAL" clId="{868E3899-D952-49C5-9991-5D75600914D8}" dt="2025-01-15T12:05:12.754" v="71" actId="26606"/>
          <ac:grpSpMkLst>
            <pc:docMk/>
            <pc:sldMk cId="1659756269" sldId="390"/>
            <ac:grpSpMk id="9" creationId="{4815A7B4-532E-48C9-AC24-D78ACF3339DB}"/>
          </ac:grpSpMkLst>
        </pc:grpChg>
        <pc:picChg chg="add mod">
          <ac:chgData name="Cerys Davies" userId="61e71dc1-9594-4277-b52b-4420989f68ee" providerId="ADAL" clId="{868E3899-D952-49C5-9991-5D75600914D8}" dt="2025-01-15T12:05:18.973" v="73" actId="1076"/>
          <ac:picMkLst>
            <pc:docMk/>
            <pc:sldMk cId="1659756269" sldId="390"/>
            <ac:picMk id="4" creationId="{4020E69A-A528-D9A8-D924-A41027BEE836}"/>
          </ac:picMkLst>
        </pc:picChg>
      </pc:sldChg>
      <pc:sldChg chg="modSp mod">
        <pc:chgData name="Cerys Davies" userId="61e71dc1-9594-4277-b52b-4420989f68ee" providerId="ADAL" clId="{868E3899-D952-49C5-9991-5D75600914D8}" dt="2025-01-15T12:08:17.265" v="80" actId="113"/>
        <pc:sldMkLst>
          <pc:docMk/>
          <pc:sldMk cId="3030921762" sldId="391"/>
        </pc:sldMkLst>
        <pc:spChg chg="mod">
          <ac:chgData name="Cerys Davies" userId="61e71dc1-9594-4277-b52b-4420989f68ee" providerId="ADAL" clId="{868E3899-D952-49C5-9991-5D75600914D8}" dt="2025-01-15T12:08:17.265" v="80" actId="113"/>
          <ac:spMkLst>
            <pc:docMk/>
            <pc:sldMk cId="3030921762" sldId="391"/>
            <ac:spMk id="3" creationId="{CABD909C-F9C4-4296-B6AE-A9AE13559DA9}"/>
          </ac:spMkLst>
        </pc:spChg>
      </pc:sldChg>
      <pc:sldChg chg="del">
        <pc:chgData name="Cerys Davies" userId="61e71dc1-9594-4277-b52b-4420989f68ee" providerId="ADAL" clId="{868E3899-D952-49C5-9991-5D75600914D8}" dt="2025-01-15T12:10:10.909" v="86" actId="47"/>
        <pc:sldMkLst>
          <pc:docMk/>
          <pc:sldMk cId="2532643288" sldId="401"/>
        </pc:sldMkLst>
      </pc:sldChg>
      <pc:sldChg chg="del">
        <pc:chgData name="Cerys Davies" userId="61e71dc1-9594-4277-b52b-4420989f68ee" providerId="ADAL" clId="{868E3899-D952-49C5-9991-5D75600914D8}" dt="2025-01-15T12:09:50.904" v="84" actId="47"/>
        <pc:sldMkLst>
          <pc:docMk/>
          <pc:sldMk cId="576552415" sldId="408"/>
        </pc:sldMkLst>
      </pc:sldChg>
      <pc:sldChg chg="modSp del mod">
        <pc:chgData name="Cerys Davies" userId="61e71dc1-9594-4277-b52b-4420989f68ee" providerId="ADAL" clId="{868E3899-D952-49C5-9991-5D75600914D8}" dt="2025-01-15T12:10:06.381" v="85" actId="47"/>
        <pc:sldMkLst>
          <pc:docMk/>
          <pc:sldMk cId="2766068145" sldId="410"/>
        </pc:sldMkLst>
        <pc:spChg chg="mod">
          <ac:chgData name="Cerys Davies" userId="61e71dc1-9594-4277-b52b-4420989f68ee" providerId="ADAL" clId="{868E3899-D952-49C5-9991-5D75600914D8}" dt="2025-01-15T12:06:36.190" v="77" actId="13926"/>
          <ac:spMkLst>
            <pc:docMk/>
            <pc:sldMk cId="2766068145" sldId="410"/>
            <ac:spMk id="2" creationId="{290CC950-E77F-15A4-C7E0-E506331E160D}"/>
          </ac:spMkLst>
        </pc:spChg>
      </pc:sldChg>
      <pc:sldChg chg="delSp add setBg delDesignElem">
        <pc:chgData name="Cerys Davies" userId="61e71dc1-9594-4277-b52b-4420989f68ee" providerId="ADAL" clId="{868E3899-D952-49C5-9991-5D75600914D8}" dt="2025-01-15T11:59:09.035" v="15"/>
        <pc:sldMkLst>
          <pc:docMk/>
          <pc:sldMk cId="2524319464" sldId="435"/>
        </pc:sldMkLst>
        <pc:spChg chg="del">
          <ac:chgData name="Cerys Davies" userId="61e71dc1-9594-4277-b52b-4420989f68ee" providerId="ADAL" clId="{868E3899-D952-49C5-9991-5D75600914D8}" dt="2025-01-15T11:59:09.035" v="15"/>
          <ac:spMkLst>
            <pc:docMk/>
            <pc:sldMk cId="2524319464" sldId="435"/>
            <ac:spMk id="26" creationId="{66D61E08-70C3-48D8-BEA0-787111DC30DA}"/>
          </ac:spMkLst>
        </pc:spChg>
        <pc:spChg chg="del">
          <ac:chgData name="Cerys Davies" userId="61e71dc1-9594-4277-b52b-4420989f68ee" providerId="ADAL" clId="{868E3899-D952-49C5-9991-5D75600914D8}" dt="2025-01-15T11:59:09.035" v="15"/>
          <ac:spMkLst>
            <pc:docMk/>
            <pc:sldMk cId="2524319464" sldId="435"/>
            <ac:spMk id="28" creationId="{FC55298F-0AE5-478E-AD2B-03C2614C5833}"/>
          </ac:spMkLst>
        </pc:spChg>
        <pc:spChg chg="del">
          <ac:chgData name="Cerys Davies" userId="61e71dc1-9594-4277-b52b-4420989f68ee" providerId="ADAL" clId="{868E3899-D952-49C5-9991-5D75600914D8}" dt="2025-01-15T11:59:09.035" v="15"/>
          <ac:spMkLst>
            <pc:docMk/>
            <pc:sldMk cId="2524319464" sldId="435"/>
            <ac:spMk id="30" creationId="{C180E4EA-0B63-4779-A895-7E90E71088F3}"/>
          </ac:spMkLst>
        </pc:spChg>
        <pc:spChg chg="del">
          <ac:chgData name="Cerys Davies" userId="61e71dc1-9594-4277-b52b-4420989f68ee" providerId="ADAL" clId="{868E3899-D952-49C5-9991-5D75600914D8}" dt="2025-01-15T11:59:09.035" v="15"/>
          <ac:spMkLst>
            <pc:docMk/>
            <pc:sldMk cId="2524319464" sldId="435"/>
            <ac:spMk id="32" creationId="{CEE01D9D-3DE8-4EED-B0D3-8F3C79CC7673}"/>
          </ac:spMkLst>
        </pc:spChg>
        <pc:spChg chg="del">
          <ac:chgData name="Cerys Davies" userId="61e71dc1-9594-4277-b52b-4420989f68ee" providerId="ADAL" clId="{868E3899-D952-49C5-9991-5D75600914D8}" dt="2025-01-15T11:59:09.035" v="15"/>
          <ac:spMkLst>
            <pc:docMk/>
            <pc:sldMk cId="2524319464" sldId="435"/>
            <ac:spMk id="34" creationId="{89AF5CE9-607F-43F4-8983-DCD6DA4051FD}"/>
          </ac:spMkLst>
        </pc:spChg>
        <pc:spChg chg="del">
          <ac:chgData name="Cerys Davies" userId="61e71dc1-9594-4277-b52b-4420989f68ee" providerId="ADAL" clId="{868E3899-D952-49C5-9991-5D75600914D8}" dt="2025-01-15T11:59:09.035" v="15"/>
          <ac:spMkLst>
            <pc:docMk/>
            <pc:sldMk cId="2524319464" sldId="435"/>
            <ac:spMk id="36" creationId="{6EEA2DBD-9E1E-4521-8C01-F32AD18A89E3}"/>
          </ac:spMkLst>
        </pc:spChg>
        <pc:spChg chg="del">
          <ac:chgData name="Cerys Davies" userId="61e71dc1-9594-4277-b52b-4420989f68ee" providerId="ADAL" clId="{868E3899-D952-49C5-9991-5D75600914D8}" dt="2025-01-15T11:59:09.035" v="15"/>
          <ac:spMkLst>
            <pc:docMk/>
            <pc:sldMk cId="2524319464" sldId="435"/>
            <ac:spMk id="38" creationId="{15BBD2C1-BA9B-46A9-A27A-33498B169272}"/>
          </ac:spMkLst>
        </pc:spChg>
        <pc:grpChg chg="del">
          <ac:chgData name="Cerys Davies" userId="61e71dc1-9594-4277-b52b-4420989f68ee" providerId="ADAL" clId="{868E3899-D952-49C5-9991-5D75600914D8}" dt="2025-01-15T11:59:09.035" v="15"/>
          <ac:grpSpMkLst>
            <pc:docMk/>
            <pc:sldMk cId="2524319464" sldId="435"/>
            <ac:grpSpMk id="10" creationId="{A5AFB369-4673-4727-A7CD-D86AFE0AE069}"/>
          </ac:grpSpMkLst>
        </pc:grpChg>
        <pc:cxnChg chg="del">
          <ac:chgData name="Cerys Davies" userId="61e71dc1-9594-4277-b52b-4420989f68ee" providerId="ADAL" clId="{868E3899-D952-49C5-9991-5D75600914D8}" dt="2025-01-15T11:59:09.035" v="15"/>
          <ac:cxnSpMkLst>
            <pc:docMk/>
            <pc:sldMk cId="2524319464" sldId="435"/>
            <ac:cxnSpMk id="22" creationId="{A57C1A16-B8AB-4D99-A195-A38F556A6486}"/>
          </ac:cxnSpMkLst>
        </pc:cxnChg>
        <pc:cxnChg chg="del">
          <ac:chgData name="Cerys Davies" userId="61e71dc1-9594-4277-b52b-4420989f68ee" providerId="ADAL" clId="{868E3899-D952-49C5-9991-5D75600914D8}" dt="2025-01-15T11:59:09.035" v="15"/>
          <ac:cxnSpMkLst>
            <pc:docMk/>
            <pc:sldMk cId="2524319464" sldId="435"/>
            <ac:cxnSpMk id="24" creationId="{F8A9B20B-D1DD-4573-B5EC-558029519236}"/>
          </ac:cxnSpMkLst>
        </pc:cxnChg>
      </pc:sldChg>
      <pc:sldChg chg="delSp add setBg delDesignElem">
        <pc:chgData name="Cerys Davies" userId="61e71dc1-9594-4277-b52b-4420989f68ee" providerId="ADAL" clId="{868E3899-D952-49C5-9991-5D75600914D8}" dt="2025-01-15T12:07:13.210" v="79"/>
        <pc:sldMkLst>
          <pc:docMk/>
          <pc:sldMk cId="1814356029" sldId="436"/>
        </pc:sldMkLst>
        <pc:spChg chg="del">
          <ac:chgData name="Cerys Davies" userId="61e71dc1-9594-4277-b52b-4420989f68ee" providerId="ADAL" clId="{868E3899-D952-49C5-9991-5D75600914D8}" dt="2025-01-15T12:07:13.210" v="79"/>
          <ac:spMkLst>
            <pc:docMk/>
            <pc:sldMk cId="1814356029" sldId="436"/>
            <ac:spMk id="26" creationId="{66D61E08-70C3-48D8-BEA0-787111DC30DA}"/>
          </ac:spMkLst>
        </pc:spChg>
        <pc:spChg chg="del">
          <ac:chgData name="Cerys Davies" userId="61e71dc1-9594-4277-b52b-4420989f68ee" providerId="ADAL" clId="{868E3899-D952-49C5-9991-5D75600914D8}" dt="2025-01-15T12:07:13.210" v="79"/>
          <ac:spMkLst>
            <pc:docMk/>
            <pc:sldMk cId="1814356029" sldId="436"/>
            <ac:spMk id="28" creationId="{FC55298F-0AE5-478E-AD2B-03C2614C5833}"/>
          </ac:spMkLst>
        </pc:spChg>
        <pc:spChg chg="del">
          <ac:chgData name="Cerys Davies" userId="61e71dc1-9594-4277-b52b-4420989f68ee" providerId="ADAL" clId="{868E3899-D952-49C5-9991-5D75600914D8}" dt="2025-01-15T12:07:13.210" v="79"/>
          <ac:spMkLst>
            <pc:docMk/>
            <pc:sldMk cId="1814356029" sldId="436"/>
            <ac:spMk id="30" creationId="{C180E4EA-0B63-4779-A895-7E90E71088F3}"/>
          </ac:spMkLst>
        </pc:spChg>
        <pc:spChg chg="del">
          <ac:chgData name="Cerys Davies" userId="61e71dc1-9594-4277-b52b-4420989f68ee" providerId="ADAL" clId="{868E3899-D952-49C5-9991-5D75600914D8}" dt="2025-01-15T12:07:13.210" v="79"/>
          <ac:spMkLst>
            <pc:docMk/>
            <pc:sldMk cId="1814356029" sldId="436"/>
            <ac:spMk id="32" creationId="{CEE01D9D-3DE8-4EED-B0D3-8F3C79CC7673}"/>
          </ac:spMkLst>
        </pc:spChg>
        <pc:spChg chg="del">
          <ac:chgData name="Cerys Davies" userId="61e71dc1-9594-4277-b52b-4420989f68ee" providerId="ADAL" clId="{868E3899-D952-49C5-9991-5D75600914D8}" dt="2025-01-15T12:07:13.210" v="79"/>
          <ac:spMkLst>
            <pc:docMk/>
            <pc:sldMk cId="1814356029" sldId="436"/>
            <ac:spMk id="34" creationId="{89AF5CE9-607F-43F4-8983-DCD6DA4051FD}"/>
          </ac:spMkLst>
        </pc:spChg>
        <pc:spChg chg="del">
          <ac:chgData name="Cerys Davies" userId="61e71dc1-9594-4277-b52b-4420989f68ee" providerId="ADAL" clId="{868E3899-D952-49C5-9991-5D75600914D8}" dt="2025-01-15T12:07:13.210" v="79"/>
          <ac:spMkLst>
            <pc:docMk/>
            <pc:sldMk cId="1814356029" sldId="436"/>
            <ac:spMk id="36" creationId="{6EEA2DBD-9E1E-4521-8C01-F32AD18A89E3}"/>
          </ac:spMkLst>
        </pc:spChg>
        <pc:spChg chg="del">
          <ac:chgData name="Cerys Davies" userId="61e71dc1-9594-4277-b52b-4420989f68ee" providerId="ADAL" clId="{868E3899-D952-49C5-9991-5D75600914D8}" dt="2025-01-15T12:07:13.210" v="79"/>
          <ac:spMkLst>
            <pc:docMk/>
            <pc:sldMk cId="1814356029" sldId="436"/>
            <ac:spMk id="38" creationId="{15BBD2C1-BA9B-46A9-A27A-33498B169272}"/>
          </ac:spMkLst>
        </pc:spChg>
        <pc:grpChg chg="del">
          <ac:chgData name="Cerys Davies" userId="61e71dc1-9594-4277-b52b-4420989f68ee" providerId="ADAL" clId="{868E3899-D952-49C5-9991-5D75600914D8}" dt="2025-01-15T12:07:13.210" v="79"/>
          <ac:grpSpMkLst>
            <pc:docMk/>
            <pc:sldMk cId="1814356029" sldId="436"/>
            <ac:grpSpMk id="10" creationId="{A5AFB369-4673-4727-A7CD-D86AFE0AE069}"/>
          </ac:grpSpMkLst>
        </pc:grpChg>
        <pc:cxnChg chg="del">
          <ac:chgData name="Cerys Davies" userId="61e71dc1-9594-4277-b52b-4420989f68ee" providerId="ADAL" clId="{868E3899-D952-49C5-9991-5D75600914D8}" dt="2025-01-15T12:07:13.210" v="79"/>
          <ac:cxnSpMkLst>
            <pc:docMk/>
            <pc:sldMk cId="1814356029" sldId="436"/>
            <ac:cxnSpMk id="22" creationId="{A57C1A16-B8AB-4D99-A195-A38F556A6486}"/>
          </ac:cxnSpMkLst>
        </pc:cxnChg>
        <pc:cxnChg chg="del">
          <ac:chgData name="Cerys Davies" userId="61e71dc1-9594-4277-b52b-4420989f68ee" providerId="ADAL" clId="{868E3899-D952-49C5-9991-5D75600914D8}" dt="2025-01-15T12:07:13.210" v="79"/>
          <ac:cxnSpMkLst>
            <pc:docMk/>
            <pc:sldMk cId="1814356029" sldId="436"/>
            <ac:cxnSpMk id="24" creationId="{F8A9B20B-D1DD-4573-B5EC-558029519236}"/>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15/01/2025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000000"/>
                </a:solidFill>
                <a:effectLst/>
                <a:latin typeface="Times New Roman" panose="02020603050405020304" pitchFamily="18" charset="0"/>
              </a:rPr>
              <a:t>There may be a breach of </a:t>
            </a:r>
            <a:r>
              <a:rPr lang="en-GB" b="1" i="0" dirty="0">
                <a:solidFill>
                  <a:srgbClr val="000000"/>
                </a:solidFill>
                <a:effectLst/>
                <a:latin typeface="Times New Roman" panose="02020603050405020304" pitchFamily="18" charset="0"/>
              </a:rPr>
              <a:t>Art 6 ECHR</a:t>
            </a:r>
            <a:r>
              <a:rPr lang="en-GB" b="0" i="0" dirty="0">
                <a:solidFill>
                  <a:srgbClr val="000000"/>
                </a:solidFill>
                <a:effectLst/>
                <a:latin typeface="Times New Roman" panose="02020603050405020304" pitchFamily="18" charset="0"/>
              </a:rPr>
              <a:t> (right to a fair trial) if evidence is admitted in court that was obtained before the accused was given access to a solicitor.</a:t>
            </a:r>
          </a:p>
          <a:p>
            <a:pPr algn="just"/>
            <a:r>
              <a:rPr lang="en-GB" b="0" i="0" dirty="0">
                <a:solidFill>
                  <a:srgbClr val="000000"/>
                </a:solidFill>
                <a:effectLst/>
                <a:latin typeface="Times New Roman" panose="02020603050405020304" pitchFamily="18" charset="0"/>
              </a:rPr>
              <a:t>A question that arises in respect of England and Wales is whether the provisions for delaying access to a lawyer under </a:t>
            </a:r>
            <a:r>
              <a:rPr lang="en-GB" b="1" i="0" dirty="0">
                <a:solidFill>
                  <a:srgbClr val="000000"/>
                </a:solidFill>
                <a:effectLst/>
                <a:latin typeface="Times New Roman" panose="02020603050405020304" pitchFamily="18" charset="0"/>
              </a:rPr>
              <a:t>s58(6) PACE 1984</a:t>
            </a:r>
            <a:r>
              <a:rPr lang="en-GB" b="0" i="0" dirty="0">
                <a:solidFill>
                  <a:srgbClr val="000000"/>
                </a:solidFill>
                <a:effectLst/>
                <a:latin typeface="Times New Roman" panose="02020603050405020304" pitchFamily="18" charset="0"/>
              </a:rPr>
              <a:t>, and for questioning a suspect who has requested legal advice before they have received it are compliant with </a:t>
            </a:r>
            <a:r>
              <a:rPr lang="en-GB" b="1" i="0" dirty="0">
                <a:solidFill>
                  <a:srgbClr val="000000"/>
                </a:solidFill>
                <a:effectLst/>
                <a:latin typeface="Times New Roman" panose="02020603050405020304" pitchFamily="18" charset="0"/>
              </a:rPr>
              <a:t>Art 6</a:t>
            </a:r>
            <a:r>
              <a:rPr lang="en-GB" b="0" i="0" dirty="0">
                <a:solidFill>
                  <a:srgbClr val="000000"/>
                </a:solidFill>
                <a:effectLst/>
                <a:latin typeface="Times New Roman" panose="02020603050405020304" pitchFamily="18" charset="0"/>
              </a:rPr>
              <a:t>. In </a:t>
            </a:r>
            <a:r>
              <a:rPr lang="en-GB" b="1" i="1" dirty="0">
                <a:solidFill>
                  <a:srgbClr val="000000"/>
                </a:solidFill>
                <a:effectLst/>
                <a:latin typeface="Times New Roman" panose="02020603050405020304" pitchFamily="18" charset="0"/>
              </a:rPr>
              <a:t>Ibrahim v UK [2016]</a:t>
            </a:r>
            <a:r>
              <a:rPr lang="en-GB" b="0" i="0" dirty="0">
                <a:solidFill>
                  <a:srgbClr val="000000"/>
                </a:solidFill>
                <a:effectLst/>
                <a:latin typeface="Times New Roman" panose="02020603050405020304" pitchFamily="18" charset="0"/>
              </a:rPr>
              <a:t>, it was suggested that the court – when considering whether there has been a breach of </a:t>
            </a:r>
            <a:r>
              <a:rPr lang="en-GB" b="1" i="0" dirty="0">
                <a:solidFill>
                  <a:srgbClr val="000000"/>
                </a:solidFill>
                <a:effectLst/>
                <a:latin typeface="Times New Roman" panose="02020603050405020304" pitchFamily="18" charset="0"/>
              </a:rPr>
              <a:t>Art 6 </a:t>
            </a:r>
            <a:r>
              <a:rPr lang="en-GB" b="0" i="0" dirty="0">
                <a:solidFill>
                  <a:srgbClr val="000000"/>
                </a:solidFill>
                <a:effectLst/>
                <a:latin typeface="Times New Roman" panose="02020603050405020304" pitchFamily="18" charset="0"/>
              </a:rPr>
              <a:t>– should determine:</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(1)   Was there a compelling reason to justify the restriction in the individual case bearing in mind the provisions of </a:t>
            </a:r>
            <a:r>
              <a:rPr lang="en-GB" b="1" i="0" dirty="0">
                <a:solidFill>
                  <a:srgbClr val="000000"/>
                </a:solidFill>
                <a:effectLst/>
                <a:latin typeface="Times New Roman" panose="02020603050405020304" pitchFamily="18" charset="0"/>
              </a:rPr>
              <a:t>PACE</a:t>
            </a:r>
            <a:r>
              <a:rPr lang="en-GB" b="0" i="0" dirty="0">
                <a:solidFill>
                  <a:srgbClr val="000000"/>
                </a:solidFill>
                <a:effectLst/>
                <a:latin typeface="Times New Roman" panose="02020603050405020304" pitchFamily="18" charset="0"/>
              </a:rPr>
              <a:t>?</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(2)   What is the impact on the overall fairness of the proceedings, taking into account the restriction on access?</a:t>
            </a:r>
          </a:p>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17</a:t>
            </a:fld>
            <a:endParaRPr lang="en-GB"/>
          </a:p>
        </p:txBody>
      </p:sp>
    </p:spTree>
    <p:extLst>
      <p:ext uri="{BB962C8B-B14F-4D97-AF65-F5344CB8AC3E}">
        <p14:creationId xmlns:p14="http://schemas.microsoft.com/office/powerpoint/2010/main" val="8648768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15/01/2025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15/01/2025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15/01/2025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15/01/2025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15/01/2025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15/01/2025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15/01/2025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15/01/2025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495716/52344_00_Pace_Code_E_Accessible_v0.3.pdf" TargetMode="External"/><Relationship Id="rId2" Type="http://schemas.openxmlformats.org/officeDocument/2006/relationships/hyperlink" Target="https://www.legislation.gov.uk/ukpga/1984/60/section/60"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729842/pace-code-c-2018.pdf"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www.legislation.gov.uk/ukpga/1984/60/section/63" TargetMode="External"/><Relationship Id="rId2" Type="http://schemas.openxmlformats.org/officeDocument/2006/relationships/hyperlink" Target="https://www.legislation.gov.uk/ukpga/1984/60/section/62"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www.cps.gov.uk/publication/code-crown-prosecutors" TargetMode="Externa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3" Type="http://schemas.openxmlformats.org/officeDocument/2006/relationships/hyperlink" Target="https://www.legislation.gov.uk/ukpga/1984/60/section/47" TargetMode="External"/><Relationship Id="rId2" Type="http://schemas.openxmlformats.org/officeDocument/2006/relationships/hyperlink" Target="https://www.legislation.gov.uk/ukpga/1984/60/section/38" TargetMode="External"/><Relationship Id="rId1" Type="http://schemas.openxmlformats.org/officeDocument/2006/relationships/slideLayout" Target="../slideLayouts/slideLayout2.xml"/><Relationship Id="rId5" Type="http://schemas.openxmlformats.org/officeDocument/2006/relationships/hyperlink" Target="https://www.legislation.gov.uk/ukpga/1984/60/section/46" TargetMode="External"/><Relationship Id="rId4" Type="http://schemas.openxmlformats.org/officeDocument/2006/relationships/hyperlink" Target="http://www.legislation.gov.uk/ukpga/1976/63" TargetMode="Externa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746697" y="716907"/>
            <a:ext cx="8385802" cy="1646302"/>
          </a:xfrm>
        </p:spPr>
        <p:txBody>
          <a:bodyPr/>
          <a:lstStyle/>
          <a:p>
            <a:r>
              <a:rPr lang="en-GB" dirty="0"/>
              <a:t>Criminal Litigation Week 3 </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a:xfrm>
            <a:off x="1827398" y="2816102"/>
            <a:ext cx="7766936" cy="2431506"/>
          </a:xfrm>
        </p:spPr>
        <p:txBody>
          <a:bodyPr>
            <a:normAutofit/>
          </a:bodyPr>
          <a:lstStyle/>
          <a:p>
            <a:pPr algn="l"/>
            <a:r>
              <a:rPr lang="en-GB" sz="4400" dirty="0">
                <a:solidFill>
                  <a:schemeClr val="bg2">
                    <a:lumMod val="50000"/>
                  </a:schemeClr>
                </a:solidFill>
              </a:rPr>
              <a:t>Part Two: Detention, Interview, Obtaining Evidence and Charging</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118897" y="76200"/>
            <a:ext cx="10157354" cy="1397000"/>
          </a:xfrm>
        </p:spPr>
        <p:txBody>
          <a:bodyPr anchor="b">
            <a:normAutofit/>
          </a:bodyPr>
          <a:lstStyle/>
          <a:p>
            <a:r>
              <a:rPr lang="en-US" dirty="0"/>
              <a:t>Aims….. to understand</a:t>
            </a:r>
          </a:p>
        </p:txBody>
      </p:sp>
      <p:sp>
        <p:nvSpPr>
          <p:cNvPr id="14" name="Content Placeholder 13"/>
          <p:cNvSpPr>
            <a:spLocks noGrp="1"/>
          </p:cNvSpPr>
          <p:nvPr>
            <p:ph sz="half" idx="1"/>
          </p:nvPr>
        </p:nvSpPr>
        <p:spPr>
          <a:xfrm>
            <a:off x="1118896" y="1701800"/>
            <a:ext cx="7177429" cy="4470400"/>
          </a:xfrm>
        </p:spPr>
        <p:txBody>
          <a:bodyPr>
            <a:normAutofit fontScale="85000" lnSpcReduction="20000"/>
          </a:bodyPr>
          <a:lstStyle/>
          <a:p>
            <a:r>
              <a:rPr lang="en-US" sz="2800" dirty="0"/>
              <a:t>the main legal provisions that govern police powers</a:t>
            </a:r>
          </a:p>
          <a:p>
            <a:r>
              <a:rPr lang="en-US" sz="2800" dirty="0"/>
              <a:t>the key duties when representing a suspect at the police stations, particularly with regard to police detention and interviews</a:t>
            </a:r>
          </a:p>
          <a:p>
            <a:r>
              <a:rPr lang="en-US" sz="2800" dirty="0"/>
              <a:t>The appropriate course of actions for suspects at a police station and advising a client whether or not to co-operate with police investigations</a:t>
            </a:r>
          </a:p>
          <a:p>
            <a:r>
              <a:rPr lang="en-US" sz="2800" dirty="0"/>
              <a:t>The provisions surrounding identification evidence</a:t>
            </a:r>
          </a:p>
          <a:p>
            <a:r>
              <a:rPr lang="en-US" sz="2800" dirty="0"/>
              <a:t>Police powers relating to releasing suspects from their detention</a:t>
            </a:r>
          </a:p>
        </p:txBody>
      </p:sp>
      <p:pic>
        <p:nvPicPr>
          <p:cNvPr id="3" name="Picture 2">
            <a:extLst>
              <a:ext uri="{FF2B5EF4-FFF2-40B4-BE49-F238E27FC236}">
                <a16:creationId xmlns:a16="http://schemas.microsoft.com/office/drawing/2014/main" id="{F3BD76E5-06CA-DC81-D60B-9F3F399BD7B9}"/>
              </a:ext>
            </a:extLst>
          </p:cNvPr>
          <p:cNvPicPr>
            <a:picLocks noChangeAspect="1"/>
          </p:cNvPicPr>
          <p:nvPr/>
        </p:nvPicPr>
        <p:blipFill>
          <a:blip r:embed="rId2"/>
          <a:stretch>
            <a:fillRect/>
          </a:stretch>
        </p:blipFill>
        <p:spPr>
          <a:xfrm>
            <a:off x="8296325" y="570771"/>
            <a:ext cx="3635385" cy="3644496"/>
          </a:xfrm>
          <a:prstGeom prst="rect">
            <a:avLst/>
          </a:prstGeom>
          <a:noFill/>
        </p:spPr>
      </p:pic>
    </p:spTree>
    <p:extLst>
      <p:ext uri="{BB962C8B-B14F-4D97-AF65-F5344CB8AC3E}">
        <p14:creationId xmlns:p14="http://schemas.microsoft.com/office/powerpoint/2010/main" val="711182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7962" y="617781"/>
            <a:ext cx="8810764" cy="1397000"/>
          </a:xfrm>
        </p:spPr>
        <p:txBody>
          <a:bodyPr anchor="b">
            <a:normAutofit fontScale="90000"/>
          </a:bodyPr>
          <a:lstStyle/>
          <a:p>
            <a:br>
              <a:rPr lang="en-US" dirty="0"/>
            </a:br>
            <a:br>
              <a:rPr lang="en-US" dirty="0"/>
            </a:br>
            <a:r>
              <a:rPr lang="en-US" b="1" dirty="0"/>
              <a:t>Police and Criminal Evidence Act 1984 (PACE) and the Codes of Practice</a:t>
            </a:r>
            <a:br>
              <a:rPr lang="en-US" dirty="0"/>
            </a:br>
            <a:endParaRPr lang="en-US" dirty="0"/>
          </a:p>
        </p:txBody>
      </p:sp>
      <p:pic>
        <p:nvPicPr>
          <p:cNvPr id="5" name="Picture 4">
            <a:extLst>
              <a:ext uri="{FF2B5EF4-FFF2-40B4-BE49-F238E27FC236}">
                <a16:creationId xmlns:a16="http://schemas.microsoft.com/office/drawing/2014/main" id="{09235458-E4F6-3C0E-9F51-35C634A620CB}"/>
              </a:ext>
            </a:extLst>
          </p:cNvPr>
          <p:cNvPicPr>
            <a:picLocks noChangeAspect="1"/>
          </p:cNvPicPr>
          <p:nvPr/>
        </p:nvPicPr>
        <p:blipFill>
          <a:blip r:embed="rId2"/>
          <a:stretch>
            <a:fillRect/>
          </a:stretch>
        </p:blipFill>
        <p:spPr>
          <a:xfrm>
            <a:off x="767408" y="3356992"/>
            <a:ext cx="4977104" cy="2787178"/>
          </a:xfrm>
          <a:prstGeom prst="rect">
            <a:avLst/>
          </a:prstGeom>
          <a:noFill/>
        </p:spPr>
      </p:pic>
      <p:pic>
        <p:nvPicPr>
          <p:cNvPr id="6" name="Picture 5">
            <a:extLst>
              <a:ext uri="{FF2B5EF4-FFF2-40B4-BE49-F238E27FC236}">
                <a16:creationId xmlns:a16="http://schemas.microsoft.com/office/drawing/2014/main" id="{91951C61-6CC0-5280-2110-1D6C1E662721}"/>
              </a:ext>
            </a:extLst>
          </p:cNvPr>
          <p:cNvPicPr>
            <a:picLocks noChangeAspect="1"/>
          </p:cNvPicPr>
          <p:nvPr/>
        </p:nvPicPr>
        <p:blipFill>
          <a:blip r:embed="rId3"/>
          <a:stretch>
            <a:fillRect/>
          </a:stretch>
        </p:blipFill>
        <p:spPr>
          <a:xfrm>
            <a:off x="6609108" y="3145766"/>
            <a:ext cx="4652499" cy="3094453"/>
          </a:xfrm>
          <a:prstGeom prst="rect">
            <a:avLst/>
          </a:prstGeom>
        </p:spPr>
      </p:pic>
    </p:spTree>
    <p:extLst>
      <p:ext uri="{BB962C8B-B14F-4D97-AF65-F5344CB8AC3E}">
        <p14:creationId xmlns:p14="http://schemas.microsoft.com/office/powerpoint/2010/main" val="3650340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E5D3B-2B69-40DD-A144-CE140C4579A4}"/>
              </a:ext>
            </a:extLst>
          </p:cNvPr>
          <p:cNvSpPr>
            <a:spLocks noGrp="1"/>
          </p:cNvSpPr>
          <p:nvPr>
            <p:ph type="title"/>
          </p:nvPr>
        </p:nvSpPr>
        <p:spPr/>
        <p:txBody>
          <a:bodyPr/>
          <a:lstStyle/>
          <a:p>
            <a:r>
              <a:rPr lang="en-GB" dirty="0"/>
              <a:t>PACE Codes of Practice – 8 Codes</a:t>
            </a:r>
          </a:p>
        </p:txBody>
      </p:sp>
      <p:sp>
        <p:nvSpPr>
          <p:cNvPr id="3" name="Content Placeholder 2">
            <a:extLst>
              <a:ext uri="{FF2B5EF4-FFF2-40B4-BE49-F238E27FC236}">
                <a16:creationId xmlns:a16="http://schemas.microsoft.com/office/drawing/2014/main" id="{8CE34F2D-C685-4529-BB58-85247F28D468}"/>
              </a:ext>
            </a:extLst>
          </p:cNvPr>
          <p:cNvSpPr>
            <a:spLocks noGrp="1"/>
          </p:cNvSpPr>
          <p:nvPr>
            <p:ph idx="1"/>
          </p:nvPr>
        </p:nvSpPr>
        <p:spPr>
          <a:xfrm>
            <a:off x="677334" y="1488613"/>
            <a:ext cx="8596668" cy="3880773"/>
          </a:xfrm>
        </p:spPr>
        <p:txBody>
          <a:bodyPr>
            <a:normAutofit/>
          </a:bodyPr>
          <a:lstStyle/>
          <a:p>
            <a:r>
              <a:rPr lang="en-GB" dirty="0"/>
              <a:t>Code A – stop and search</a:t>
            </a:r>
          </a:p>
          <a:p>
            <a:r>
              <a:rPr lang="en-GB" dirty="0"/>
              <a:t>Code B – searches of premises by police officers and seizures of property found on persons or premises</a:t>
            </a:r>
          </a:p>
          <a:p>
            <a:r>
              <a:rPr lang="en-GB" dirty="0"/>
              <a:t>Code C – detention, treatment and questioning of persons by police officers</a:t>
            </a:r>
          </a:p>
          <a:p>
            <a:r>
              <a:rPr lang="en-GB" dirty="0"/>
              <a:t>Code D – identification of persons by police officers</a:t>
            </a:r>
          </a:p>
          <a:p>
            <a:r>
              <a:rPr lang="en-GB" dirty="0"/>
              <a:t>Code E – the audio recording of interview with suspects the police station</a:t>
            </a:r>
          </a:p>
          <a:p>
            <a:r>
              <a:rPr lang="en-GB" dirty="0"/>
              <a:t>Code F – the visual recording of interviews with suspects at the police station</a:t>
            </a:r>
          </a:p>
          <a:p>
            <a:r>
              <a:rPr lang="en-GB" dirty="0"/>
              <a:t>Code G – the statutory power of arrest</a:t>
            </a:r>
          </a:p>
          <a:p>
            <a:r>
              <a:rPr lang="en-GB" dirty="0"/>
              <a:t>Code H – the detention, treatment and questioning of persons under s41 Terrorism Act 2000</a:t>
            </a:r>
          </a:p>
        </p:txBody>
      </p:sp>
    </p:spTree>
    <p:extLst>
      <p:ext uri="{BB962C8B-B14F-4D97-AF65-F5344CB8AC3E}">
        <p14:creationId xmlns:p14="http://schemas.microsoft.com/office/powerpoint/2010/main" val="21224702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21F1D-58D1-C2DE-04A6-CAAE94A6A0C8}"/>
              </a:ext>
            </a:extLst>
          </p:cNvPr>
          <p:cNvSpPr>
            <a:spLocks noGrp="1"/>
          </p:cNvSpPr>
          <p:nvPr>
            <p:ph type="title"/>
          </p:nvPr>
        </p:nvSpPr>
        <p:spPr/>
        <p:txBody>
          <a:bodyPr/>
          <a:lstStyle/>
          <a:p>
            <a:r>
              <a:rPr lang="en-GB" dirty="0"/>
              <a:t>Importance of Compliance with PACE and the Code of Practice</a:t>
            </a:r>
          </a:p>
        </p:txBody>
      </p:sp>
      <p:sp>
        <p:nvSpPr>
          <p:cNvPr id="3" name="Content Placeholder 2">
            <a:extLst>
              <a:ext uri="{FF2B5EF4-FFF2-40B4-BE49-F238E27FC236}">
                <a16:creationId xmlns:a16="http://schemas.microsoft.com/office/drawing/2014/main" id="{9A521AA3-9A3A-1936-2EE2-B188F4B6ABB5}"/>
              </a:ext>
            </a:extLst>
          </p:cNvPr>
          <p:cNvSpPr>
            <a:spLocks noGrp="1"/>
          </p:cNvSpPr>
          <p:nvPr>
            <p:ph idx="1"/>
          </p:nvPr>
        </p:nvSpPr>
        <p:spPr/>
        <p:txBody>
          <a:bodyPr>
            <a:normAutofit/>
          </a:bodyPr>
          <a:lstStyle/>
          <a:p>
            <a:r>
              <a:rPr lang="en-GB" sz="2400" dirty="0"/>
              <a:t>Safeguards for the suspect</a:t>
            </a:r>
          </a:p>
          <a:p>
            <a:r>
              <a:rPr lang="en-GB" sz="2400" dirty="0"/>
              <a:t>Non compliance impact admissibility of evidence</a:t>
            </a:r>
          </a:p>
          <a:p>
            <a:r>
              <a:rPr lang="en-GB" sz="2400" dirty="0"/>
              <a:t>Failure to comply may conflict with right of individuals under the Human Rights Act 1998 and the European Convention on Human Rights ( </a:t>
            </a:r>
            <a:r>
              <a:rPr lang="en-GB" sz="2400" dirty="0" err="1"/>
              <a:t>e.g</a:t>
            </a:r>
            <a:r>
              <a:rPr lang="en-GB" sz="2400" dirty="0"/>
              <a:t> Article 5 Right to Liberty, Article 6 Right to a Fair Trial, Article 8 Right to Privacy</a:t>
            </a:r>
          </a:p>
          <a:p>
            <a:r>
              <a:rPr lang="en-GB" sz="2400" dirty="0"/>
              <a:t>Also Article 2 – right to be free from torture or degrading or inhumane treatment</a:t>
            </a:r>
          </a:p>
        </p:txBody>
      </p:sp>
      <p:pic>
        <p:nvPicPr>
          <p:cNvPr id="4" name="Picture 3">
            <a:extLst>
              <a:ext uri="{FF2B5EF4-FFF2-40B4-BE49-F238E27FC236}">
                <a16:creationId xmlns:a16="http://schemas.microsoft.com/office/drawing/2014/main" id="{3C279A6D-9044-2BEB-93B4-673E54EA23CE}"/>
              </a:ext>
            </a:extLst>
          </p:cNvPr>
          <p:cNvPicPr>
            <a:picLocks noChangeAspect="1"/>
          </p:cNvPicPr>
          <p:nvPr/>
        </p:nvPicPr>
        <p:blipFill>
          <a:blip r:embed="rId2"/>
          <a:stretch>
            <a:fillRect/>
          </a:stretch>
        </p:blipFill>
        <p:spPr>
          <a:xfrm>
            <a:off x="9583650" y="495299"/>
            <a:ext cx="2304858" cy="1920715"/>
          </a:xfrm>
          <a:prstGeom prst="rect">
            <a:avLst/>
          </a:prstGeom>
          <a:noFill/>
        </p:spPr>
      </p:pic>
    </p:spTree>
    <p:extLst>
      <p:ext uri="{BB962C8B-B14F-4D97-AF65-F5344CB8AC3E}">
        <p14:creationId xmlns:p14="http://schemas.microsoft.com/office/powerpoint/2010/main" val="2407178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up of a police officer's jacket&#10;&#10;Description automatically generated">
            <a:extLst>
              <a:ext uri="{FF2B5EF4-FFF2-40B4-BE49-F238E27FC236}">
                <a16:creationId xmlns:a16="http://schemas.microsoft.com/office/drawing/2014/main" id="{1CFAD464-942E-878B-98AB-4873AE6002E4}"/>
              </a:ext>
            </a:extLst>
          </p:cNvPr>
          <p:cNvPicPr>
            <a:picLocks noChangeAspect="1"/>
          </p:cNvPicPr>
          <p:nvPr/>
        </p:nvPicPr>
        <p:blipFill>
          <a:blip r:embed="rId2"/>
          <a:srcRect l="21994" r="42484"/>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6E8CF9F3-CE32-0B40-CF1D-0280EDB47B31}"/>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r"/>
            <a:r>
              <a:rPr lang="en-US" sz="4800"/>
              <a:t>Detention</a:t>
            </a:r>
          </a:p>
        </p:txBody>
      </p:sp>
    </p:spTree>
    <p:extLst>
      <p:ext uri="{BB962C8B-B14F-4D97-AF65-F5344CB8AC3E}">
        <p14:creationId xmlns:p14="http://schemas.microsoft.com/office/powerpoint/2010/main" val="25243194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05ECE-CD59-02EE-4003-37D6774C30BA}"/>
              </a:ext>
            </a:extLst>
          </p:cNvPr>
          <p:cNvSpPr>
            <a:spLocks noGrp="1"/>
          </p:cNvSpPr>
          <p:nvPr>
            <p:ph type="title"/>
          </p:nvPr>
        </p:nvSpPr>
        <p:spPr>
          <a:xfrm>
            <a:off x="479311" y="184433"/>
            <a:ext cx="8596668" cy="741615"/>
          </a:xfrm>
        </p:spPr>
        <p:txBody>
          <a:bodyPr/>
          <a:lstStyle/>
          <a:p>
            <a:r>
              <a:rPr lang="en-GB" dirty="0"/>
              <a:t>Detention and the Custody Record</a:t>
            </a:r>
          </a:p>
        </p:txBody>
      </p:sp>
      <p:sp>
        <p:nvSpPr>
          <p:cNvPr id="3" name="Content Placeholder 2">
            <a:extLst>
              <a:ext uri="{FF2B5EF4-FFF2-40B4-BE49-F238E27FC236}">
                <a16:creationId xmlns:a16="http://schemas.microsoft.com/office/drawing/2014/main" id="{9567AAE6-30FB-1814-2AD9-B1A627F4353A}"/>
              </a:ext>
            </a:extLst>
          </p:cNvPr>
          <p:cNvSpPr>
            <a:spLocks noGrp="1"/>
          </p:cNvSpPr>
          <p:nvPr>
            <p:ph idx="1"/>
          </p:nvPr>
        </p:nvSpPr>
        <p:spPr>
          <a:xfrm>
            <a:off x="193924" y="833185"/>
            <a:ext cx="9858652" cy="5643330"/>
          </a:xfrm>
        </p:spPr>
        <p:txBody>
          <a:bodyPr>
            <a:normAutofit/>
          </a:bodyPr>
          <a:lstStyle/>
          <a:p>
            <a:r>
              <a:rPr lang="en-GB" dirty="0"/>
              <a:t>Voluntary attendance at a police station ( not under arrest) </a:t>
            </a:r>
          </a:p>
          <a:p>
            <a:pPr lvl="1"/>
            <a:r>
              <a:rPr lang="en-GB" dirty="0"/>
              <a:t>Prior to questioning volunteer must be cautioned, told they are not under arrest, told they are free to leave and that they can have free independent legal advice</a:t>
            </a:r>
          </a:p>
          <a:p>
            <a:r>
              <a:rPr lang="en-GB" dirty="0"/>
              <a:t>On arrest:</a:t>
            </a:r>
          </a:p>
          <a:p>
            <a:pPr lvl="1"/>
            <a:r>
              <a:rPr lang="en-GB" dirty="0"/>
              <a:t>Taken to a police stations as soon as possible</a:t>
            </a:r>
          </a:p>
          <a:p>
            <a:pPr lvl="1"/>
            <a:r>
              <a:rPr lang="en-GB" dirty="0"/>
              <a:t>Brought to custody officer (CO) and CO must comply with PACE and Code C</a:t>
            </a:r>
          </a:p>
          <a:p>
            <a:pPr lvl="2"/>
            <a:r>
              <a:rPr lang="en-GB" dirty="0"/>
              <a:t>Duty to keep a custody record ( recording all events, transactions and times of the same</a:t>
            </a:r>
          </a:p>
          <a:p>
            <a:pPr lvl="2"/>
            <a:r>
              <a:rPr lang="en-GB" dirty="0"/>
              <a:t>Duty to advise suspect of their rights under PACE and provide with written notice of the same</a:t>
            </a:r>
          </a:p>
          <a:p>
            <a:pPr lvl="2"/>
            <a:r>
              <a:rPr lang="en-GB" dirty="0"/>
              <a:t>Can order a search of the arrested person ( </a:t>
            </a:r>
            <a:r>
              <a:rPr lang="en-GB" dirty="0" err="1"/>
              <a:t>incl</a:t>
            </a:r>
            <a:r>
              <a:rPr lang="en-GB" dirty="0"/>
              <a:t> strip search under s 54 by officer of same sex)</a:t>
            </a:r>
          </a:p>
          <a:p>
            <a:pPr lvl="2"/>
            <a:r>
              <a:rPr lang="en-GB" dirty="0"/>
              <a:t>Can detain under s </a:t>
            </a:r>
            <a:r>
              <a:rPr lang="en-GB" dirty="0" err="1"/>
              <a:t>s</a:t>
            </a:r>
            <a:r>
              <a:rPr lang="en-GB" dirty="0"/>
              <a:t> 38 and S 63 B PACE for testing for Class A drugs (if over 18) – if positive this information can impact Bail decision</a:t>
            </a:r>
          </a:p>
          <a:p>
            <a:pPr lvl="2"/>
            <a:r>
              <a:rPr lang="en-GB" dirty="0"/>
              <a:t>Decide whether sufficient evidence to charge ( s 37 PACE) and if so, charge or refer to CPS for a decision</a:t>
            </a:r>
          </a:p>
          <a:p>
            <a:pPr lvl="2"/>
            <a:r>
              <a:rPr lang="en-GB" dirty="0"/>
              <a:t>Ensure suspect once charged is brought before a court at the next available opportunity</a:t>
            </a:r>
          </a:p>
          <a:p>
            <a:pPr lvl="2"/>
            <a:r>
              <a:rPr lang="en-GB" dirty="0"/>
              <a:t>Detain without charge to collect further evidence if there are grounds to do so</a:t>
            </a:r>
          </a:p>
          <a:p>
            <a:pPr lvl="2"/>
            <a:r>
              <a:rPr lang="en-GB" dirty="0"/>
              <a:t>S 37(2) – release the suspect if insufficient evidence to charge</a:t>
            </a:r>
          </a:p>
        </p:txBody>
      </p:sp>
    </p:spTree>
    <p:extLst>
      <p:ext uri="{BB962C8B-B14F-4D97-AF65-F5344CB8AC3E}">
        <p14:creationId xmlns:p14="http://schemas.microsoft.com/office/powerpoint/2010/main" val="41824371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05ECE-CD59-02EE-4003-37D6774C30BA}"/>
              </a:ext>
            </a:extLst>
          </p:cNvPr>
          <p:cNvSpPr>
            <a:spLocks noGrp="1"/>
          </p:cNvSpPr>
          <p:nvPr>
            <p:ph type="title"/>
          </p:nvPr>
        </p:nvSpPr>
        <p:spPr>
          <a:xfrm>
            <a:off x="479311" y="184433"/>
            <a:ext cx="8596668" cy="741615"/>
          </a:xfrm>
        </p:spPr>
        <p:txBody>
          <a:bodyPr/>
          <a:lstStyle/>
          <a:p>
            <a:r>
              <a:rPr lang="en-GB" dirty="0"/>
              <a:t>Time limits: detention without charge</a:t>
            </a:r>
          </a:p>
        </p:txBody>
      </p:sp>
      <p:sp>
        <p:nvSpPr>
          <p:cNvPr id="3" name="Content Placeholder 2">
            <a:extLst>
              <a:ext uri="{FF2B5EF4-FFF2-40B4-BE49-F238E27FC236}">
                <a16:creationId xmlns:a16="http://schemas.microsoft.com/office/drawing/2014/main" id="{9567AAE6-30FB-1814-2AD9-B1A627F4353A}"/>
              </a:ext>
            </a:extLst>
          </p:cNvPr>
          <p:cNvSpPr>
            <a:spLocks noGrp="1"/>
          </p:cNvSpPr>
          <p:nvPr>
            <p:ph idx="1"/>
          </p:nvPr>
        </p:nvSpPr>
        <p:spPr>
          <a:xfrm>
            <a:off x="193924" y="833185"/>
            <a:ext cx="9858652" cy="5643330"/>
          </a:xfrm>
        </p:spPr>
        <p:txBody>
          <a:bodyPr>
            <a:normAutofit/>
          </a:bodyPr>
          <a:lstStyle/>
          <a:p>
            <a:r>
              <a:rPr lang="en-GB" dirty="0"/>
              <a:t>Voluntary attendance at a police station ( not under arrest) </a:t>
            </a:r>
          </a:p>
          <a:p>
            <a:pPr lvl="1"/>
            <a:r>
              <a:rPr lang="en-GB" dirty="0"/>
              <a:t>Prior to questioning volunteer must be cautioned, told they are not under arrest, told they are free to leave and that they can have free independent legal advice</a:t>
            </a:r>
          </a:p>
          <a:p>
            <a:r>
              <a:rPr lang="en-GB" dirty="0"/>
              <a:t>On arrest:</a:t>
            </a:r>
          </a:p>
          <a:p>
            <a:pPr lvl="1"/>
            <a:r>
              <a:rPr lang="en-GB" dirty="0"/>
              <a:t>Taken to a police stations as soon as possible</a:t>
            </a:r>
          </a:p>
          <a:p>
            <a:pPr lvl="1"/>
            <a:r>
              <a:rPr lang="en-GB" dirty="0"/>
              <a:t>Brought to custody officer (CO) and CO must comply with PACE and Code C</a:t>
            </a:r>
          </a:p>
          <a:p>
            <a:pPr lvl="2"/>
            <a:r>
              <a:rPr lang="en-GB" dirty="0"/>
              <a:t>Duty to keep a custody record ( recording all events, transactions and times of the same</a:t>
            </a:r>
          </a:p>
          <a:p>
            <a:pPr lvl="2"/>
            <a:r>
              <a:rPr lang="en-GB" dirty="0"/>
              <a:t>Duty to advise suspect of their rights under PACE and provide with written notice of the same</a:t>
            </a:r>
          </a:p>
          <a:p>
            <a:pPr lvl="2"/>
            <a:r>
              <a:rPr lang="en-GB" dirty="0"/>
              <a:t>Can order a search of the arrested person ( </a:t>
            </a:r>
            <a:r>
              <a:rPr lang="en-GB" dirty="0" err="1"/>
              <a:t>incl</a:t>
            </a:r>
            <a:r>
              <a:rPr lang="en-GB" dirty="0"/>
              <a:t> strip search under s 54 by officer of same sex)</a:t>
            </a:r>
          </a:p>
          <a:p>
            <a:pPr lvl="2"/>
            <a:r>
              <a:rPr lang="en-GB" dirty="0"/>
              <a:t>Can detain under s </a:t>
            </a:r>
            <a:r>
              <a:rPr lang="en-GB" dirty="0" err="1"/>
              <a:t>s</a:t>
            </a:r>
            <a:r>
              <a:rPr lang="en-GB" dirty="0"/>
              <a:t> 38 and S 63 B PACE for testing for Class A drugs (if over 18) – if positive this information can impact Bail decision</a:t>
            </a:r>
          </a:p>
          <a:p>
            <a:pPr lvl="2"/>
            <a:r>
              <a:rPr lang="en-GB" dirty="0"/>
              <a:t>Decide whether sufficient evidence to charge ( s 37 PACE) and if so, charge or refer to CPS for a decision</a:t>
            </a:r>
          </a:p>
          <a:p>
            <a:pPr lvl="2"/>
            <a:r>
              <a:rPr lang="en-GB" dirty="0"/>
              <a:t>Ensure suspect once charged is brought before a court at the next available opportunity</a:t>
            </a:r>
          </a:p>
          <a:p>
            <a:pPr lvl="2"/>
            <a:r>
              <a:rPr lang="en-GB" dirty="0"/>
              <a:t>Detain without charge to collect further evidence if there are grounds to do so</a:t>
            </a:r>
          </a:p>
          <a:p>
            <a:pPr lvl="2"/>
            <a:r>
              <a:rPr lang="en-GB" dirty="0"/>
              <a:t>S 37(2) – release the suspect if insufficient evidence to charge</a:t>
            </a:r>
          </a:p>
        </p:txBody>
      </p:sp>
    </p:spTree>
    <p:extLst>
      <p:ext uri="{BB962C8B-B14F-4D97-AF65-F5344CB8AC3E}">
        <p14:creationId xmlns:p14="http://schemas.microsoft.com/office/powerpoint/2010/main" val="34205403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05ECE-CD59-02EE-4003-37D6774C30BA}"/>
              </a:ext>
            </a:extLst>
          </p:cNvPr>
          <p:cNvSpPr>
            <a:spLocks noGrp="1"/>
          </p:cNvSpPr>
          <p:nvPr>
            <p:ph type="title"/>
          </p:nvPr>
        </p:nvSpPr>
        <p:spPr>
          <a:xfrm>
            <a:off x="479311" y="184433"/>
            <a:ext cx="8596668" cy="741615"/>
          </a:xfrm>
        </p:spPr>
        <p:txBody>
          <a:bodyPr>
            <a:normAutofit/>
          </a:bodyPr>
          <a:lstStyle/>
          <a:p>
            <a:r>
              <a:rPr lang="en-GB" dirty="0"/>
              <a:t>Time limits for detention – a reminder</a:t>
            </a:r>
          </a:p>
        </p:txBody>
      </p:sp>
      <p:sp>
        <p:nvSpPr>
          <p:cNvPr id="3" name="Content Placeholder 2">
            <a:extLst>
              <a:ext uri="{FF2B5EF4-FFF2-40B4-BE49-F238E27FC236}">
                <a16:creationId xmlns:a16="http://schemas.microsoft.com/office/drawing/2014/main" id="{9567AAE6-30FB-1814-2AD9-B1A627F4353A}"/>
              </a:ext>
            </a:extLst>
          </p:cNvPr>
          <p:cNvSpPr>
            <a:spLocks noGrp="1"/>
          </p:cNvSpPr>
          <p:nvPr>
            <p:ph idx="1"/>
          </p:nvPr>
        </p:nvSpPr>
        <p:spPr>
          <a:xfrm>
            <a:off x="415244" y="1170989"/>
            <a:ext cx="9858652" cy="5643330"/>
          </a:xfrm>
        </p:spPr>
        <p:txBody>
          <a:bodyPr>
            <a:normAutofit/>
          </a:bodyPr>
          <a:lstStyle/>
          <a:p>
            <a:r>
              <a:rPr lang="en-GB" dirty="0"/>
              <a:t>S 41 PACE: initial time limit of 24 hours from time arrested person arrives at police station</a:t>
            </a:r>
          </a:p>
          <a:p>
            <a:r>
              <a:rPr lang="en-GB" dirty="0"/>
              <a:t>Additional period of 12 hours if indictable offence if authorised by Superintendent ( = max of 36 hours)</a:t>
            </a:r>
          </a:p>
          <a:p>
            <a:r>
              <a:rPr lang="en-GB" dirty="0"/>
              <a:t>If further period is required then application must be made to the Magistrates Court for a decision and a warrant to authorise.  That warrant can authorise a further 36 hours (= max 72 hours)</a:t>
            </a:r>
          </a:p>
          <a:p>
            <a:r>
              <a:rPr lang="en-GB" dirty="0"/>
              <a:t>Further period possible on a warrant to an absolute maximum of 96 hours</a:t>
            </a:r>
          </a:p>
          <a:p>
            <a:r>
              <a:rPr lang="en-GB" dirty="0"/>
              <a:t>Reviews: Regular reviews must be undertaken ( s 40 PACE)</a:t>
            </a:r>
          </a:p>
          <a:p>
            <a:pPr lvl="1"/>
            <a:r>
              <a:rPr lang="en-GB" dirty="0"/>
              <a:t>First review before 6 hours from time of detention</a:t>
            </a:r>
          </a:p>
          <a:p>
            <a:pPr lvl="1"/>
            <a:r>
              <a:rPr lang="en-GB" dirty="0"/>
              <a:t>Thereafter, before every 9 hour interval.</a:t>
            </a:r>
          </a:p>
          <a:p>
            <a:r>
              <a:rPr lang="en-GB" dirty="0"/>
              <a:t>Can be done remotely by telephone by rank of Inspector or above under PACE (Remote reviews of detention) Regulations 2014</a:t>
            </a:r>
          </a:p>
          <a:p>
            <a:r>
              <a:rPr lang="en-GB" dirty="0"/>
              <a:t>Suspect must be released once there are no longer grounds for continued detention ( s 34 (2)</a:t>
            </a:r>
          </a:p>
        </p:txBody>
      </p:sp>
    </p:spTree>
    <p:extLst>
      <p:ext uri="{BB962C8B-B14F-4D97-AF65-F5344CB8AC3E}">
        <p14:creationId xmlns:p14="http://schemas.microsoft.com/office/powerpoint/2010/main" val="8679927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0"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1" name="Straight Connector 10">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4" name="Picture 3">
            <a:extLst>
              <a:ext uri="{FF2B5EF4-FFF2-40B4-BE49-F238E27FC236}">
                <a16:creationId xmlns:a16="http://schemas.microsoft.com/office/drawing/2014/main" id="{6A3014EA-08B4-F688-F738-AEF03BE08DA9}"/>
              </a:ext>
            </a:extLst>
          </p:cNvPr>
          <p:cNvPicPr>
            <a:picLocks noChangeAspect="1"/>
          </p:cNvPicPr>
          <p:nvPr/>
        </p:nvPicPr>
        <p:blipFill>
          <a:blip r:embed="rId2"/>
          <a:srcRect l="9091" t="1685" b="18419"/>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1EEFAB5E-1238-BEF8-29D5-71BB7E8A65B5}"/>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r"/>
            <a:r>
              <a:rPr lang="en-US" sz="4800" dirty="0"/>
              <a:t>SUSPECT’S RIGHTS</a:t>
            </a:r>
          </a:p>
        </p:txBody>
      </p:sp>
      <p:cxnSp>
        <p:nvCxnSpPr>
          <p:cNvPr id="21" name="Straight Connector 20">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1844960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7FC9C-DE58-C4A4-AF84-36BC0E8E5178}"/>
              </a:ext>
            </a:extLst>
          </p:cNvPr>
          <p:cNvSpPr>
            <a:spLocks noGrp="1"/>
          </p:cNvSpPr>
          <p:nvPr>
            <p:ph type="title"/>
          </p:nvPr>
        </p:nvSpPr>
        <p:spPr>
          <a:xfrm>
            <a:off x="578308" y="230037"/>
            <a:ext cx="10157354" cy="702574"/>
          </a:xfrm>
        </p:spPr>
        <p:txBody>
          <a:bodyPr anchor="b">
            <a:normAutofit/>
          </a:bodyPr>
          <a:lstStyle/>
          <a:p>
            <a:r>
              <a:rPr lang="en-GB" dirty="0"/>
              <a:t>Rights of the suspect after arrest</a:t>
            </a:r>
          </a:p>
        </p:txBody>
      </p:sp>
      <p:sp>
        <p:nvSpPr>
          <p:cNvPr id="3" name="Content Placeholder 2">
            <a:extLst>
              <a:ext uri="{FF2B5EF4-FFF2-40B4-BE49-F238E27FC236}">
                <a16:creationId xmlns:a16="http://schemas.microsoft.com/office/drawing/2014/main" id="{1C8C856B-427C-E82B-5A9A-824B545415CF}"/>
              </a:ext>
            </a:extLst>
          </p:cNvPr>
          <p:cNvSpPr>
            <a:spLocks noGrp="1"/>
          </p:cNvSpPr>
          <p:nvPr>
            <p:ph sz="half" idx="1"/>
          </p:nvPr>
        </p:nvSpPr>
        <p:spPr>
          <a:xfrm>
            <a:off x="469041" y="1178464"/>
            <a:ext cx="7288982" cy="4751536"/>
          </a:xfrm>
        </p:spPr>
        <p:txBody>
          <a:bodyPr>
            <a:noAutofit/>
          </a:bodyPr>
          <a:lstStyle/>
          <a:p>
            <a:r>
              <a:rPr lang="en-GB" sz="2400" dirty="0"/>
              <a:t>Suspects who have been detained in police custody have a number of important rights. </a:t>
            </a:r>
          </a:p>
          <a:p>
            <a:r>
              <a:rPr lang="en-GB" sz="2400" dirty="0"/>
              <a:t>Failure to adhere to those rights is a serious matter which can result in evidence being excluded. </a:t>
            </a:r>
          </a:p>
          <a:p>
            <a:r>
              <a:rPr lang="en-GB" sz="2400" dirty="0"/>
              <a:t>It is part of a legal adviser’s role to ensure that these rights have been given, understood and acted upon when required.</a:t>
            </a:r>
          </a:p>
          <a:p>
            <a:r>
              <a:rPr lang="en-GB" sz="2400" b="1" dirty="0"/>
              <a:t>para 3.1 PACE Code C</a:t>
            </a:r>
            <a:r>
              <a:rPr lang="en-GB" sz="2400" dirty="0"/>
              <a:t> states that a suspect must be told a number of rights that they have. </a:t>
            </a:r>
          </a:p>
        </p:txBody>
      </p:sp>
      <p:pic>
        <p:nvPicPr>
          <p:cNvPr id="4" name="Picture 3">
            <a:extLst>
              <a:ext uri="{FF2B5EF4-FFF2-40B4-BE49-F238E27FC236}">
                <a16:creationId xmlns:a16="http://schemas.microsoft.com/office/drawing/2014/main" id="{42CA1B78-716A-B47A-288D-6F416E948DB9}"/>
              </a:ext>
            </a:extLst>
          </p:cNvPr>
          <p:cNvPicPr>
            <a:picLocks noChangeAspect="1"/>
          </p:cNvPicPr>
          <p:nvPr/>
        </p:nvPicPr>
        <p:blipFill>
          <a:blip r:embed="rId2"/>
          <a:stretch>
            <a:fillRect/>
          </a:stretch>
        </p:blipFill>
        <p:spPr>
          <a:xfrm>
            <a:off x="8790318" y="1523999"/>
            <a:ext cx="3186849" cy="3172685"/>
          </a:xfrm>
          <a:prstGeom prst="rect">
            <a:avLst/>
          </a:prstGeom>
          <a:noFill/>
        </p:spPr>
      </p:pic>
    </p:spTree>
    <p:extLst>
      <p:ext uri="{BB962C8B-B14F-4D97-AF65-F5344CB8AC3E}">
        <p14:creationId xmlns:p14="http://schemas.microsoft.com/office/powerpoint/2010/main" val="455711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009C6-0F86-44DE-B32A-06D38335681D}"/>
              </a:ext>
            </a:extLst>
          </p:cNvPr>
          <p:cNvSpPr>
            <a:spLocks noGrp="1"/>
          </p:cNvSpPr>
          <p:nvPr>
            <p:ph type="title"/>
          </p:nvPr>
        </p:nvSpPr>
        <p:spPr>
          <a:xfrm>
            <a:off x="403596" y="254324"/>
            <a:ext cx="8596668" cy="1015353"/>
          </a:xfrm>
        </p:spPr>
        <p:txBody>
          <a:bodyPr/>
          <a:lstStyle/>
          <a:p>
            <a:r>
              <a:rPr lang="en-GB" dirty="0"/>
              <a:t>Rights of the suspect after arrest (PACE)</a:t>
            </a:r>
          </a:p>
        </p:txBody>
      </p:sp>
      <p:sp>
        <p:nvSpPr>
          <p:cNvPr id="3" name="Content Placeholder 2">
            <a:extLst>
              <a:ext uri="{FF2B5EF4-FFF2-40B4-BE49-F238E27FC236}">
                <a16:creationId xmlns:a16="http://schemas.microsoft.com/office/drawing/2014/main" id="{871AFB28-EEBD-4017-ADB9-AF1F21896757}"/>
              </a:ext>
            </a:extLst>
          </p:cNvPr>
          <p:cNvSpPr>
            <a:spLocks noGrp="1"/>
          </p:cNvSpPr>
          <p:nvPr>
            <p:ph idx="1"/>
          </p:nvPr>
        </p:nvSpPr>
        <p:spPr>
          <a:xfrm>
            <a:off x="200870" y="1076028"/>
            <a:ext cx="9653683" cy="5435432"/>
          </a:xfrm>
        </p:spPr>
        <p:txBody>
          <a:bodyPr>
            <a:normAutofit fontScale="92500" lnSpcReduction="20000"/>
          </a:bodyPr>
          <a:lstStyle/>
          <a:p>
            <a:pPr>
              <a:lnSpc>
                <a:spcPct val="110000"/>
              </a:lnSpc>
            </a:pPr>
            <a:r>
              <a:rPr lang="en-GB" altLang="en-US" sz="2600" dirty="0"/>
              <a:t>To be told the grounds for arrest (Code C: 3.4)   </a:t>
            </a:r>
          </a:p>
          <a:p>
            <a:pPr>
              <a:lnSpc>
                <a:spcPct val="110000"/>
              </a:lnSpc>
            </a:pPr>
            <a:r>
              <a:rPr lang="en-GB" altLang="en-US" sz="2600" dirty="0"/>
              <a:t>To be cautioned prior to being questioned and following any break (Code C: 10) </a:t>
            </a:r>
          </a:p>
          <a:p>
            <a:pPr>
              <a:lnSpc>
                <a:spcPct val="110000"/>
              </a:lnSpc>
            </a:pPr>
            <a:r>
              <a:rPr lang="en-GB" altLang="en-US" sz="2600" dirty="0"/>
              <a:t>PACE CODE rights –</a:t>
            </a:r>
          </a:p>
          <a:p>
            <a:pPr lvl="1">
              <a:lnSpc>
                <a:spcPct val="110000"/>
              </a:lnSpc>
            </a:pPr>
            <a:r>
              <a:rPr lang="en-GB" altLang="en-US" sz="2600" dirty="0"/>
              <a:t>Right to legal advice: s 58 PACE</a:t>
            </a:r>
          </a:p>
          <a:p>
            <a:pPr lvl="1">
              <a:lnSpc>
                <a:spcPct val="110000"/>
              </a:lnSpc>
            </a:pPr>
            <a:r>
              <a:rPr lang="en-GB" altLang="en-US" sz="2600" dirty="0"/>
              <a:t>To inform someone about his arrest  : s 56 PACE</a:t>
            </a:r>
            <a:endParaRPr lang="en-GB" altLang="en-US" sz="2600" u="sng" dirty="0"/>
          </a:p>
          <a:p>
            <a:pPr lvl="1">
              <a:lnSpc>
                <a:spcPct val="110000"/>
              </a:lnSpc>
            </a:pPr>
            <a:r>
              <a:rPr lang="en-GB" altLang="en-US" sz="2600" dirty="0"/>
              <a:t>Right to rest, food, exercise (Para 8 Code C);</a:t>
            </a:r>
          </a:p>
          <a:p>
            <a:pPr lvl="1">
              <a:lnSpc>
                <a:spcPct val="110000"/>
              </a:lnSpc>
            </a:pPr>
            <a:r>
              <a:rPr lang="en-GB" altLang="en-US" sz="2600" dirty="0"/>
              <a:t>Medical treatment (Para 9 Code C); and</a:t>
            </a:r>
          </a:p>
          <a:p>
            <a:pPr lvl="1">
              <a:lnSpc>
                <a:spcPct val="110000"/>
              </a:lnSpc>
            </a:pPr>
            <a:r>
              <a:rPr lang="en-GB" sz="2600" i="0" dirty="0">
                <a:effectLst/>
              </a:rPr>
              <a:t>Right to </a:t>
            </a:r>
            <a:r>
              <a:rPr lang="en-GB" sz="2600" b="0" i="0" dirty="0">
                <a:effectLst/>
              </a:rPr>
              <a:t>speak with a member of custody staff (of the same sex if requested) as soon as practical about any matter relating to the suspect’s health, hygiene or welfare (including a need for menstrual products) that might be of concern during the period of detention </a:t>
            </a:r>
            <a:r>
              <a:rPr lang="en-GB" sz="2600" b="1" i="0" dirty="0">
                <a:effectLst/>
              </a:rPr>
              <a:t>Para 9.3A, Code C</a:t>
            </a:r>
            <a:r>
              <a:rPr lang="en-GB" sz="2600" b="0" i="0" dirty="0">
                <a:effectLst/>
              </a:rPr>
              <a:t> </a:t>
            </a:r>
            <a:endParaRPr lang="en-GB" altLang="en-US" sz="2600" dirty="0"/>
          </a:p>
          <a:p>
            <a:endParaRPr lang="en-GB" dirty="0"/>
          </a:p>
        </p:txBody>
      </p:sp>
    </p:spTree>
    <p:extLst>
      <p:ext uri="{BB962C8B-B14F-4D97-AF65-F5344CB8AC3E}">
        <p14:creationId xmlns:p14="http://schemas.microsoft.com/office/powerpoint/2010/main" val="1951902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8F1EA-2073-43FB-A707-BB3DE9CBD317}"/>
              </a:ext>
            </a:extLst>
          </p:cNvPr>
          <p:cNvSpPr>
            <a:spLocks noGrp="1"/>
          </p:cNvSpPr>
          <p:nvPr>
            <p:ph type="title"/>
          </p:nvPr>
        </p:nvSpPr>
        <p:spPr>
          <a:xfrm>
            <a:off x="472410" y="263707"/>
            <a:ext cx="10157354" cy="844186"/>
          </a:xfrm>
        </p:spPr>
        <p:txBody>
          <a:bodyPr anchor="b">
            <a:normAutofit/>
          </a:bodyPr>
          <a:lstStyle/>
          <a:p>
            <a:r>
              <a:rPr lang="en-GB" dirty="0"/>
              <a:t>Right to legal advice – s 58 PACE</a:t>
            </a:r>
          </a:p>
        </p:txBody>
      </p:sp>
      <p:sp>
        <p:nvSpPr>
          <p:cNvPr id="3" name="Content Placeholder 2">
            <a:extLst>
              <a:ext uri="{FF2B5EF4-FFF2-40B4-BE49-F238E27FC236}">
                <a16:creationId xmlns:a16="http://schemas.microsoft.com/office/drawing/2014/main" id="{818C9DF0-756D-4CED-9CBE-48B500F65AB4}"/>
              </a:ext>
            </a:extLst>
          </p:cNvPr>
          <p:cNvSpPr>
            <a:spLocks noGrp="1"/>
          </p:cNvSpPr>
          <p:nvPr>
            <p:ph sz="half" idx="1"/>
          </p:nvPr>
        </p:nvSpPr>
        <p:spPr>
          <a:xfrm>
            <a:off x="635488" y="1480480"/>
            <a:ext cx="7375576" cy="4470400"/>
          </a:xfrm>
        </p:spPr>
        <p:txBody>
          <a:bodyPr>
            <a:normAutofit/>
          </a:bodyPr>
          <a:lstStyle/>
          <a:p>
            <a:r>
              <a:rPr lang="en-GB" sz="2400" dirty="0"/>
              <a:t>Can request access to a solicitor at any time.</a:t>
            </a:r>
          </a:p>
          <a:p>
            <a:r>
              <a:rPr lang="en-GB" sz="2400" dirty="0"/>
              <a:t>Request is noted in the custody record.</a:t>
            </a:r>
          </a:p>
          <a:p>
            <a:r>
              <a:rPr lang="en-GB" sz="2400" dirty="0"/>
              <a:t>Code C states that nothing must be said or done by the police to dissuade the suspect from seeking legal advice.</a:t>
            </a:r>
          </a:p>
          <a:p>
            <a:r>
              <a:rPr lang="en-GB" sz="2400" dirty="0"/>
              <a:t>Consultation must be in private. </a:t>
            </a:r>
          </a:p>
          <a:p>
            <a:r>
              <a:rPr lang="en-GB" sz="2400" dirty="0"/>
              <a:t>Telephone or face to face advice permitted. </a:t>
            </a:r>
          </a:p>
        </p:txBody>
      </p:sp>
      <p:pic>
        <p:nvPicPr>
          <p:cNvPr id="5" name="Picture 4">
            <a:extLst>
              <a:ext uri="{FF2B5EF4-FFF2-40B4-BE49-F238E27FC236}">
                <a16:creationId xmlns:a16="http://schemas.microsoft.com/office/drawing/2014/main" id="{958E5B25-7CBC-FFDC-F243-BB49EBC1E276}"/>
              </a:ext>
            </a:extLst>
          </p:cNvPr>
          <p:cNvPicPr>
            <a:picLocks noChangeAspect="1"/>
          </p:cNvPicPr>
          <p:nvPr/>
        </p:nvPicPr>
        <p:blipFill>
          <a:blip r:embed="rId2"/>
          <a:stretch>
            <a:fillRect/>
          </a:stretch>
        </p:blipFill>
        <p:spPr>
          <a:xfrm>
            <a:off x="8553876" y="2020998"/>
            <a:ext cx="3333916" cy="2622329"/>
          </a:xfrm>
          <a:prstGeom prst="rect">
            <a:avLst/>
          </a:prstGeom>
          <a:noFill/>
        </p:spPr>
      </p:pic>
    </p:spTree>
    <p:extLst>
      <p:ext uri="{BB962C8B-B14F-4D97-AF65-F5344CB8AC3E}">
        <p14:creationId xmlns:p14="http://schemas.microsoft.com/office/powerpoint/2010/main" val="24296853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A39AA-30B9-9A9E-6A65-3692623DA801}"/>
              </a:ext>
            </a:extLst>
          </p:cNvPr>
          <p:cNvSpPr>
            <a:spLocks noGrp="1"/>
          </p:cNvSpPr>
          <p:nvPr>
            <p:ph type="title"/>
          </p:nvPr>
        </p:nvSpPr>
        <p:spPr>
          <a:xfrm>
            <a:off x="839417" y="332656"/>
            <a:ext cx="9644747" cy="564480"/>
          </a:xfrm>
        </p:spPr>
        <p:txBody>
          <a:bodyPr anchor="b">
            <a:normAutofit fontScale="90000"/>
          </a:bodyPr>
          <a:lstStyle/>
          <a:p>
            <a:r>
              <a:rPr lang="en-GB" dirty="0"/>
              <a:t>Telephone legal advice</a:t>
            </a:r>
          </a:p>
        </p:txBody>
      </p:sp>
      <p:sp>
        <p:nvSpPr>
          <p:cNvPr id="3" name="Content Placeholder 2">
            <a:extLst>
              <a:ext uri="{FF2B5EF4-FFF2-40B4-BE49-F238E27FC236}">
                <a16:creationId xmlns:a16="http://schemas.microsoft.com/office/drawing/2014/main" id="{8D206B93-6656-36E0-09F6-46CA4F1063F9}"/>
              </a:ext>
            </a:extLst>
          </p:cNvPr>
          <p:cNvSpPr>
            <a:spLocks noGrp="1"/>
          </p:cNvSpPr>
          <p:nvPr>
            <p:ph sz="half" idx="1"/>
          </p:nvPr>
        </p:nvSpPr>
        <p:spPr>
          <a:xfrm>
            <a:off x="584740" y="1305822"/>
            <a:ext cx="8058379" cy="5039568"/>
          </a:xfrm>
        </p:spPr>
        <p:txBody>
          <a:bodyPr>
            <a:normAutofit lnSpcReduction="10000"/>
          </a:bodyPr>
          <a:lstStyle/>
          <a:p>
            <a:r>
              <a:rPr lang="en-GB" sz="2400" b="1" dirty="0"/>
              <a:t>Note 6B, Code C:</a:t>
            </a:r>
            <a:r>
              <a:rPr lang="en-GB" sz="2400" dirty="0"/>
              <a:t> free legal advice will be limited to telephone advice only where a suspect is</a:t>
            </a:r>
          </a:p>
          <a:p>
            <a:pPr>
              <a:buFont typeface="Arial" panose="020B0604020202020204" pitchFamily="34" charset="0"/>
              <a:buChar char="•"/>
            </a:pPr>
            <a:r>
              <a:rPr lang="en-GB" sz="2400" dirty="0"/>
              <a:t>detained for a non-imprisonable offence;</a:t>
            </a:r>
          </a:p>
          <a:p>
            <a:pPr>
              <a:buFont typeface="Arial" panose="020B0604020202020204" pitchFamily="34" charset="0"/>
              <a:buChar char="•"/>
            </a:pPr>
            <a:r>
              <a:rPr lang="en-GB" sz="2400" dirty="0"/>
              <a:t>arrested on a warrant issued at court for failing to appear and being held for production at court (except where the solicitor has clear documentary evidence available that would result in the client being released from custody);</a:t>
            </a:r>
          </a:p>
          <a:p>
            <a:pPr>
              <a:buFont typeface="Arial" panose="020B0604020202020204" pitchFamily="34" charset="0"/>
              <a:buChar char="•"/>
            </a:pPr>
            <a:r>
              <a:rPr lang="en-GB" sz="2400" dirty="0"/>
              <a:t>arrested for drink driving (driving/in charge with excess alcohol, failing to provide a specimen, driving/in charge whilst unfit through drink), or;</a:t>
            </a:r>
          </a:p>
          <a:p>
            <a:pPr>
              <a:buFont typeface="Arial" panose="020B0604020202020204" pitchFamily="34" charset="0"/>
              <a:buChar char="•"/>
            </a:pPr>
            <a:r>
              <a:rPr lang="en-GB" sz="2400" dirty="0"/>
              <a:t>detained in relation to breach of police or court bail conditions.</a:t>
            </a:r>
          </a:p>
          <a:p>
            <a:endParaRPr lang="en-GB" sz="1500" dirty="0"/>
          </a:p>
        </p:txBody>
      </p:sp>
      <p:pic>
        <p:nvPicPr>
          <p:cNvPr id="4" name="Picture 3">
            <a:extLst>
              <a:ext uri="{FF2B5EF4-FFF2-40B4-BE49-F238E27FC236}">
                <a16:creationId xmlns:a16="http://schemas.microsoft.com/office/drawing/2014/main" id="{085E13CD-6FF5-A430-ACC9-EF962084676A}"/>
              </a:ext>
            </a:extLst>
          </p:cNvPr>
          <p:cNvPicPr>
            <a:picLocks noChangeAspect="1"/>
          </p:cNvPicPr>
          <p:nvPr/>
        </p:nvPicPr>
        <p:blipFill>
          <a:blip r:embed="rId2"/>
          <a:stretch>
            <a:fillRect/>
          </a:stretch>
        </p:blipFill>
        <p:spPr>
          <a:xfrm>
            <a:off x="8710898" y="2178252"/>
            <a:ext cx="2637362" cy="1695446"/>
          </a:xfrm>
          <a:prstGeom prst="rect">
            <a:avLst/>
          </a:prstGeom>
          <a:noFill/>
        </p:spPr>
      </p:pic>
    </p:spTree>
    <p:extLst>
      <p:ext uri="{BB962C8B-B14F-4D97-AF65-F5344CB8AC3E}">
        <p14:creationId xmlns:p14="http://schemas.microsoft.com/office/powerpoint/2010/main" val="609310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3F3588FE-C742-6D7D-358F-9353C1F42445}"/>
              </a:ext>
            </a:extLst>
          </p:cNvPr>
          <p:cNvSpPr>
            <a:spLocks noGrp="1"/>
          </p:cNvSpPr>
          <p:nvPr>
            <p:ph type="title"/>
          </p:nvPr>
        </p:nvSpPr>
        <p:spPr>
          <a:xfrm>
            <a:off x="484059" y="304800"/>
            <a:ext cx="10157354" cy="1397000"/>
          </a:xfrm>
        </p:spPr>
        <p:txBody>
          <a:bodyPr/>
          <a:lstStyle/>
          <a:p>
            <a:r>
              <a:rPr lang="en-US" dirty="0"/>
              <a:t>Right to legal advice</a:t>
            </a:r>
          </a:p>
        </p:txBody>
      </p:sp>
      <p:sp>
        <p:nvSpPr>
          <p:cNvPr id="11" name="Content Placeholder 2">
            <a:extLst>
              <a:ext uri="{FF2B5EF4-FFF2-40B4-BE49-F238E27FC236}">
                <a16:creationId xmlns:a16="http://schemas.microsoft.com/office/drawing/2014/main" id="{FDD83779-6D5C-94F9-1AFB-70E722ECA4E3}"/>
              </a:ext>
            </a:extLst>
          </p:cNvPr>
          <p:cNvSpPr>
            <a:spLocks noGrp="1"/>
          </p:cNvSpPr>
          <p:nvPr>
            <p:ph idx="1"/>
          </p:nvPr>
        </p:nvSpPr>
        <p:spPr>
          <a:xfrm>
            <a:off x="577246" y="1387293"/>
            <a:ext cx="7786311" cy="4470400"/>
          </a:xfrm>
        </p:spPr>
        <p:txBody>
          <a:bodyPr>
            <a:normAutofit/>
          </a:bodyPr>
          <a:lstStyle/>
          <a:p>
            <a:r>
              <a:rPr lang="en-GB" sz="2400" b="0" i="0" dirty="0">
                <a:effectLst/>
                <a:latin typeface="+mj-lt"/>
              </a:rPr>
              <a:t>In publicly funded police station matters, first contact must be made with a client within 45 minutes of the request for advice being received.</a:t>
            </a:r>
          </a:p>
          <a:p>
            <a:r>
              <a:rPr lang="en-GB" sz="2400" dirty="0">
                <a:latin typeface="+mj-lt"/>
              </a:rPr>
              <a:t>T</a:t>
            </a:r>
            <a:r>
              <a:rPr lang="en-GB" sz="2400" b="0" i="0" dirty="0">
                <a:effectLst/>
                <a:latin typeface="+mj-lt"/>
              </a:rPr>
              <a:t>his will </a:t>
            </a:r>
            <a:r>
              <a:rPr lang="en-GB" sz="2400" b="0" i="0" dirty="0">
                <a:solidFill>
                  <a:schemeClr val="bg2">
                    <a:lumMod val="50000"/>
                  </a:schemeClr>
                </a:solidFill>
                <a:effectLst/>
                <a:latin typeface="+mj-lt"/>
              </a:rPr>
              <a:t>usually be in the form of a telephone conversation </a:t>
            </a:r>
            <a:r>
              <a:rPr lang="en-GB" sz="2400" b="0" i="0" dirty="0">
                <a:effectLst/>
                <a:latin typeface="+mj-lt"/>
              </a:rPr>
              <a:t>to allow for an introduction, check that the client has been given and understands all their rights and deal with any immediate welfare issues. </a:t>
            </a:r>
          </a:p>
          <a:p>
            <a:r>
              <a:rPr lang="en-GB" sz="2400" b="0" i="0" dirty="0">
                <a:effectLst/>
                <a:latin typeface="+mj-lt"/>
              </a:rPr>
              <a:t>The client should also be told what to expect during detention.</a:t>
            </a:r>
            <a:endParaRPr lang="en-US" sz="2400" dirty="0">
              <a:latin typeface="+mj-lt"/>
            </a:endParaRPr>
          </a:p>
        </p:txBody>
      </p:sp>
    </p:spTree>
    <p:extLst>
      <p:ext uri="{BB962C8B-B14F-4D97-AF65-F5344CB8AC3E}">
        <p14:creationId xmlns:p14="http://schemas.microsoft.com/office/powerpoint/2010/main" val="28236696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9DBB4-B065-5009-C1B8-5BA3D7268EB3}"/>
              </a:ext>
            </a:extLst>
          </p:cNvPr>
          <p:cNvSpPr>
            <a:spLocks noGrp="1"/>
          </p:cNvSpPr>
          <p:nvPr>
            <p:ph type="title"/>
          </p:nvPr>
        </p:nvSpPr>
        <p:spPr>
          <a:xfrm>
            <a:off x="490959" y="265972"/>
            <a:ext cx="8596668" cy="893045"/>
          </a:xfrm>
        </p:spPr>
        <p:txBody>
          <a:bodyPr/>
          <a:lstStyle/>
          <a:p>
            <a:r>
              <a:rPr lang="en-GB" dirty="0"/>
              <a:t>Duty Solicitor Call Centre (DSCC)</a:t>
            </a:r>
          </a:p>
        </p:txBody>
      </p:sp>
      <p:sp>
        <p:nvSpPr>
          <p:cNvPr id="3" name="Content Placeholder 2">
            <a:extLst>
              <a:ext uri="{FF2B5EF4-FFF2-40B4-BE49-F238E27FC236}">
                <a16:creationId xmlns:a16="http://schemas.microsoft.com/office/drawing/2014/main" id="{45EF8557-24E6-08EE-CBEB-66F5FF8BE7F6}"/>
              </a:ext>
            </a:extLst>
          </p:cNvPr>
          <p:cNvSpPr>
            <a:spLocks noGrp="1"/>
          </p:cNvSpPr>
          <p:nvPr>
            <p:ph idx="1"/>
          </p:nvPr>
        </p:nvSpPr>
        <p:spPr>
          <a:xfrm>
            <a:off x="432716" y="1077287"/>
            <a:ext cx="9456781" cy="3880773"/>
          </a:xfrm>
        </p:spPr>
        <p:txBody>
          <a:bodyPr>
            <a:noAutofit/>
          </a:bodyPr>
          <a:lstStyle/>
          <a:p>
            <a:r>
              <a:rPr lang="en-GB" sz="2400" b="0" i="0" dirty="0">
                <a:effectLst/>
                <a:latin typeface="+mj-lt"/>
              </a:rPr>
              <a:t>When a suspect requests legal advice, the police should telephone the DSCC. </a:t>
            </a:r>
          </a:p>
          <a:p>
            <a:r>
              <a:rPr lang="en-GB" sz="2400" b="0" i="0" dirty="0">
                <a:effectLst/>
                <a:latin typeface="+mj-lt"/>
              </a:rPr>
              <a:t>Applies even where the client has requested a named solicitor.</a:t>
            </a:r>
          </a:p>
          <a:p>
            <a:r>
              <a:rPr lang="en-GB" sz="2400" b="0" i="0" dirty="0">
                <a:effectLst/>
                <a:latin typeface="+mj-lt"/>
              </a:rPr>
              <a:t>The DSCC decides whether legal advice should be limited to telephone advice from CDS Direct (which routes to specific criminal defence firms contracted to provide this service), or whether a solicitor known to the detainee or the duty solicitor should speak to the detainee. </a:t>
            </a:r>
          </a:p>
          <a:p>
            <a:r>
              <a:rPr lang="en-GB" sz="2400" b="0" i="0" dirty="0">
                <a:effectLst/>
                <a:latin typeface="+mj-lt"/>
              </a:rPr>
              <a:t>If a detainee wants to pay for legal advice, the DSCC will still handle the request and try to route it to the named solicitor. </a:t>
            </a:r>
          </a:p>
          <a:p>
            <a:r>
              <a:rPr lang="en-GB" sz="2400" b="0" i="0" dirty="0">
                <a:effectLst/>
                <a:latin typeface="+mj-lt"/>
              </a:rPr>
              <a:t>The suspect might be offered free legal advice from another provider if the named solicitor cannot be contacted.</a:t>
            </a:r>
            <a:endParaRPr lang="en-GB" sz="2400" dirty="0">
              <a:latin typeface="+mj-lt"/>
            </a:endParaRPr>
          </a:p>
        </p:txBody>
      </p:sp>
    </p:spTree>
    <p:extLst>
      <p:ext uri="{BB962C8B-B14F-4D97-AF65-F5344CB8AC3E}">
        <p14:creationId xmlns:p14="http://schemas.microsoft.com/office/powerpoint/2010/main" val="11863290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EBFE8-B3FF-4F9C-B6BD-A53BB9695B7A}"/>
              </a:ext>
            </a:extLst>
          </p:cNvPr>
          <p:cNvSpPr>
            <a:spLocks noGrp="1"/>
          </p:cNvSpPr>
          <p:nvPr>
            <p:ph type="title"/>
          </p:nvPr>
        </p:nvSpPr>
        <p:spPr>
          <a:xfrm>
            <a:off x="187025" y="157253"/>
            <a:ext cx="10157354" cy="809241"/>
          </a:xfrm>
        </p:spPr>
        <p:txBody>
          <a:bodyPr anchor="b">
            <a:normAutofit/>
          </a:bodyPr>
          <a:lstStyle/>
          <a:p>
            <a:r>
              <a:rPr lang="en-GB" dirty="0"/>
              <a:t>Police power to delay under section 56 and 58</a:t>
            </a:r>
          </a:p>
        </p:txBody>
      </p:sp>
      <p:pic>
        <p:nvPicPr>
          <p:cNvPr id="5" name="Picture 4">
            <a:extLst>
              <a:ext uri="{FF2B5EF4-FFF2-40B4-BE49-F238E27FC236}">
                <a16:creationId xmlns:a16="http://schemas.microsoft.com/office/drawing/2014/main" id="{7C7F00DC-02B6-4947-AEF5-785750781B7F}"/>
              </a:ext>
            </a:extLst>
          </p:cNvPr>
          <p:cNvPicPr>
            <a:picLocks noChangeAspect="1"/>
          </p:cNvPicPr>
          <p:nvPr/>
        </p:nvPicPr>
        <p:blipFill rotWithShape="1">
          <a:blip r:embed="rId3"/>
          <a:srcRect l="26848" r="1" b="1"/>
          <a:stretch/>
        </p:blipFill>
        <p:spPr>
          <a:xfrm>
            <a:off x="9447830" y="1415282"/>
            <a:ext cx="2369480" cy="2154043"/>
          </a:xfrm>
          <a:prstGeom prst="rect">
            <a:avLst/>
          </a:prstGeom>
          <a:noFill/>
        </p:spPr>
      </p:pic>
      <p:sp>
        <p:nvSpPr>
          <p:cNvPr id="3" name="Content Placeholder 2">
            <a:extLst>
              <a:ext uri="{FF2B5EF4-FFF2-40B4-BE49-F238E27FC236}">
                <a16:creationId xmlns:a16="http://schemas.microsoft.com/office/drawing/2014/main" id="{2BECCB54-E369-47C5-8E08-534829D0E04D}"/>
              </a:ext>
            </a:extLst>
          </p:cNvPr>
          <p:cNvSpPr>
            <a:spLocks noGrp="1"/>
          </p:cNvSpPr>
          <p:nvPr>
            <p:ph sz="half" idx="2"/>
          </p:nvPr>
        </p:nvSpPr>
        <p:spPr>
          <a:xfrm>
            <a:off x="576596" y="1352348"/>
            <a:ext cx="8118939" cy="4823544"/>
          </a:xfrm>
        </p:spPr>
        <p:txBody>
          <a:bodyPr>
            <a:normAutofit/>
          </a:bodyPr>
          <a:lstStyle/>
          <a:p>
            <a:r>
              <a:rPr lang="en-GB" altLang="en-US" sz="2400" dirty="0"/>
              <a:t>The right to legal advice may be delayed in strictly defined circumstances in the case of an indictable offence</a:t>
            </a:r>
          </a:p>
          <a:p>
            <a:r>
              <a:rPr lang="en-GB" altLang="en-US" sz="2400" dirty="0"/>
              <a:t>Inspector (</a:t>
            </a:r>
            <a:r>
              <a:rPr lang="en-GB" altLang="en-US" sz="2400" u="sng" dirty="0"/>
              <a:t>s56</a:t>
            </a:r>
            <a:r>
              <a:rPr lang="en-GB" altLang="en-US" sz="2400" dirty="0"/>
              <a:t>)/Superintendent (</a:t>
            </a:r>
            <a:r>
              <a:rPr lang="en-GB" altLang="en-US" sz="2400" u="sng" dirty="0"/>
              <a:t>s58</a:t>
            </a:r>
            <a:r>
              <a:rPr lang="en-GB" altLang="en-US" sz="2400" dirty="0"/>
              <a:t>) or higher rank officer has reasonable grounds to believe there will be interference with evidence/physical injury; alerting of suspects; hindrance of recovery of property (Code C Annex B)  </a:t>
            </a:r>
          </a:p>
          <a:p>
            <a:r>
              <a:rPr lang="en-GB" altLang="en-US" sz="2400" dirty="0"/>
              <a:t>Delay must not exceed 36 hours</a:t>
            </a:r>
          </a:p>
          <a:p>
            <a:r>
              <a:rPr lang="en-GB" altLang="en-US" sz="2400" dirty="0"/>
              <a:t>Reason to be set out in custody record</a:t>
            </a:r>
          </a:p>
          <a:p>
            <a:endParaRPr lang="en-GB" sz="1700" dirty="0"/>
          </a:p>
        </p:txBody>
      </p:sp>
    </p:spTree>
    <p:extLst>
      <p:ext uri="{BB962C8B-B14F-4D97-AF65-F5344CB8AC3E}">
        <p14:creationId xmlns:p14="http://schemas.microsoft.com/office/powerpoint/2010/main" val="41191666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91FAA-C878-06C1-6D76-E07A8394E6B0}"/>
              </a:ext>
            </a:extLst>
          </p:cNvPr>
          <p:cNvSpPr>
            <a:spLocks noGrp="1"/>
          </p:cNvSpPr>
          <p:nvPr>
            <p:ph type="title"/>
          </p:nvPr>
        </p:nvSpPr>
        <p:spPr/>
        <p:txBody>
          <a:bodyPr/>
          <a:lstStyle/>
          <a:p>
            <a:r>
              <a:rPr lang="en-GB" dirty="0"/>
              <a:t>Right to inform someone about arrest</a:t>
            </a:r>
          </a:p>
        </p:txBody>
      </p:sp>
      <p:sp>
        <p:nvSpPr>
          <p:cNvPr id="3" name="Content Placeholder 2">
            <a:extLst>
              <a:ext uri="{FF2B5EF4-FFF2-40B4-BE49-F238E27FC236}">
                <a16:creationId xmlns:a16="http://schemas.microsoft.com/office/drawing/2014/main" id="{9AB033B2-8246-512E-5843-4DD1A8E5947F}"/>
              </a:ext>
            </a:extLst>
          </p:cNvPr>
          <p:cNvSpPr>
            <a:spLocks noGrp="1"/>
          </p:cNvSpPr>
          <p:nvPr>
            <p:ph idx="1"/>
          </p:nvPr>
        </p:nvSpPr>
        <p:spPr>
          <a:xfrm>
            <a:off x="461838" y="1648059"/>
            <a:ext cx="8596668" cy="3880773"/>
          </a:xfrm>
        </p:spPr>
        <p:txBody>
          <a:bodyPr>
            <a:noAutofit/>
          </a:bodyPr>
          <a:lstStyle/>
          <a:p>
            <a:r>
              <a:rPr lang="en-GB" sz="2800" b="1" i="0" dirty="0">
                <a:effectLst/>
                <a:latin typeface="+mj-lt"/>
              </a:rPr>
              <a:t>s56 PACE 1984</a:t>
            </a:r>
            <a:r>
              <a:rPr lang="en-GB" sz="2800" b="0" i="0" dirty="0">
                <a:effectLst/>
                <a:latin typeface="+mj-lt"/>
              </a:rPr>
              <a:t>/</a:t>
            </a:r>
            <a:r>
              <a:rPr lang="en-GB" sz="2800" b="1" i="0" dirty="0">
                <a:effectLst/>
                <a:latin typeface="+mj-lt"/>
              </a:rPr>
              <a:t>Code C</a:t>
            </a:r>
            <a:r>
              <a:rPr lang="en-GB" sz="2800" b="0" i="0" dirty="0">
                <a:effectLst/>
                <a:latin typeface="+mj-lt"/>
              </a:rPr>
              <a:t> provides that when a person has been arrested and taken to a police station they are entitled to request that a relative or other person be informed of their arrest and whereabouts. </a:t>
            </a:r>
          </a:p>
          <a:p>
            <a:r>
              <a:rPr lang="en-GB" sz="2800" b="0" i="0" dirty="0">
                <a:effectLst/>
                <a:latin typeface="+mj-lt"/>
              </a:rPr>
              <a:t>The right may be delayed in the case of an indictable offence in the same circumstances as for access to legal advice but this time on the authority of an inspector.</a:t>
            </a:r>
            <a:endParaRPr lang="en-GB" sz="2800" dirty="0">
              <a:latin typeface="+mj-lt"/>
            </a:endParaRPr>
          </a:p>
        </p:txBody>
      </p:sp>
    </p:spTree>
    <p:extLst>
      <p:ext uri="{BB962C8B-B14F-4D97-AF65-F5344CB8AC3E}">
        <p14:creationId xmlns:p14="http://schemas.microsoft.com/office/powerpoint/2010/main" val="4495059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0"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1" name="Straight Connector 10">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EEFAB5E-1238-BEF8-29D5-71BB7E8A65B5}"/>
              </a:ext>
            </a:extLst>
          </p:cNvPr>
          <p:cNvSpPr>
            <a:spLocks noGrp="1"/>
          </p:cNvSpPr>
          <p:nvPr>
            <p:ph type="title"/>
          </p:nvPr>
        </p:nvSpPr>
        <p:spPr>
          <a:xfrm>
            <a:off x="698868" y="3087482"/>
            <a:ext cx="8288032" cy="1096316"/>
          </a:xfrm>
        </p:spPr>
        <p:txBody>
          <a:bodyPr vert="horz" lIns="91440" tIns="45720" rIns="91440" bIns="45720" rtlCol="0" anchor="b">
            <a:normAutofit/>
          </a:bodyPr>
          <a:lstStyle/>
          <a:p>
            <a:pPr algn="ctr"/>
            <a:r>
              <a:rPr lang="en-US" sz="4800" dirty="0"/>
              <a:t>VULNERABLE CLIENTS</a:t>
            </a:r>
          </a:p>
        </p:txBody>
      </p:sp>
      <p:pic>
        <p:nvPicPr>
          <p:cNvPr id="4" name="Picture 3">
            <a:extLst>
              <a:ext uri="{FF2B5EF4-FFF2-40B4-BE49-F238E27FC236}">
                <a16:creationId xmlns:a16="http://schemas.microsoft.com/office/drawing/2014/main" id="{4020E69A-A528-D9A8-D924-A41027BEE836}"/>
              </a:ext>
            </a:extLst>
          </p:cNvPr>
          <p:cNvPicPr>
            <a:picLocks noChangeAspect="1"/>
          </p:cNvPicPr>
          <p:nvPr/>
        </p:nvPicPr>
        <p:blipFill>
          <a:blip r:embed="rId2"/>
          <a:stretch>
            <a:fillRect/>
          </a:stretch>
        </p:blipFill>
        <p:spPr>
          <a:xfrm>
            <a:off x="5894365" y="535880"/>
            <a:ext cx="5385880" cy="2033169"/>
          </a:xfrm>
          <a:prstGeom prst="rect">
            <a:avLst/>
          </a:prstGeom>
        </p:spPr>
      </p:pic>
    </p:spTree>
    <p:extLst>
      <p:ext uri="{BB962C8B-B14F-4D97-AF65-F5344CB8AC3E}">
        <p14:creationId xmlns:p14="http://schemas.microsoft.com/office/powerpoint/2010/main" val="16597562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D9E0C-9F22-9AF4-1DB2-35DF956559D6}"/>
              </a:ext>
            </a:extLst>
          </p:cNvPr>
          <p:cNvSpPr>
            <a:spLocks noGrp="1"/>
          </p:cNvSpPr>
          <p:nvPr>
            <p:ph type="title"/>
          </p:nvPr>
        </p:nvSpPr>
        <p:spPr>
          <a:xfrm>
            <a:off x="397772" y="167813"/>
            <a:ext cx="8596668" cy="723290"/>
          </a:xfrm>
        </p:spPr>
        <p:txBody>
          <a:bodyPr/>
          <a:lstStyle/>
          <a:p>
            <a:r>
              <a:rPr lang="en-GB" dirty="0"/>
              <a:t>Vulnerable clients</a:t>
            </a:r>
          </a:p>
        </p:txBody>
      </p:sp>
      <p:sp>
        <p:nvSpPr>
          <p:cNvPr id="3" name="Content Placeholder 2">
            <a:extLst>
              <a:ext uri="{FF2B5EF4-FFF2-40B4-BE49-F238E27FC236}">
                <a16:creationId xmlns:a16="http://schemas.microsoft.com/office/drawing/2014/main" id="{6E4626A8-C785-5680-1449-32D3EF6AA638}"/>
              </a:ext>
            </a:extLst>
          </p:cNvPr>
          <p:cNvSpPr>
            <a:spLocks noGrp="1"/>
          </p:cNvSpPr>
          <p:nvPr>
            <p:ph idx="1"/>
          </p:nvPr>
        </p:nvSpPr>
        <p:spPr>
          <a:xfrm>
            <a:off x="461838" y="1069270"/>
            <a:ext cx="9205498" cy="4912187"/>
          </a:xfrm>
        </p:spPr>
        <p:txBody>
          <a:bodyPr>
            <a:noAutofit/>
          </a:bodyPr>
          <a:lstStyle/>
          <a:p>
            <a:r>
              <a:rPr lang="en-GB" sz="2000" dirty="0"/>
              <a:t>Includes juveniles, mentally vulnerable or disordered suspects, hearing or visually impaired suspects, suspects who can’t read, foreign suspects who have insufficient English language understanding.</a:t>
            </a:r>
            <a:endParaRPr lang="en-GB" sz="2000" i="0" dirty="0">
              <a:effectLst/>
            </a:endParaRPr>
          </a:p>
          <a:p>
            <a:r>
              <a:rPr lang="en-GB" sz="2000" b="1" i="0" dirty="0">
                <a:effectLst/>
              </a:rPr>
              <a:t>Code C</a:t>
            </a:r>
            <a:r>
              <a:rPr lang="en-GB" sz="2000" b="0" i="0" dirty="0">
                <a:effectLst/>
              </a:rPr>
              <a:t> seeks to improve the procedures for the identification and treatment of vulnerable suspects and places greater responsibility on the custody officer for identifying the suspect’s needs and vulnerabilities, including suffering from a mental disorder or disability or that they are intoxicated (</a:t>
            </a:r>
            <a:r>
              <a:rPr lang="en-GB" sz="2000" b="1" i="0" dirty="0">
                <a:effectLst/>
              </a:rPr>
              <a:t>para 3.6–3.10 Code C</a:t>
            </a:r>
            <a:r>
              <a:rPr lang="en-GB" sz="2000" b="0" i="0" dirty="0">
                <a:effectLst/>
              </a:rPr>
              <a:t>). </a:t>
            </a:r>
          </a:p>
          <a:p>
            <a:r>
              <a:rPr lang="en-GB" sz="2000" b="0" i="0" dirty="0">
                <a:effectLst/>
              </a:rPr>
              <a:t>The custody officer is required to assess whether the suspect is a ‘vulnerable person’ and is likely to be a risk to himself or the custody staff, and to make an assessment of the suspect’s needs. </a:t>
            </a:r>
          </a:p>
          <a:p>
            <a:r>
              <a:rPr lang="en-GB" sz="2000" b="0" i="0" dirty="0">
                <a:effectLst/>
              </a:rPr>
              <a:t>Part of the purpose of the custody officer’s duties is to ensure that a vulnerable suspect who is a juvenile or is mentally disordered can be identified and dealt with accordingly.</a:t>
            </a:r>
            <a:endParaRPr lang="en-GB" sz="2000" dirty="0"/>
          </a:p>
        </p:txBody>
      </p:sp>
    </p:spTree>
    <p:extLst>
      <p:ext uri="{BB962C8B-B14F-4D97-AF65-F5344CB8AC3E}">
        <p14:creationId xmlns:p14="http://schemas.microsoft.com/office/powerpoint/2010/main" val="34915091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C660F-CA83-F600-12C9-2DA515A01A58}"/>
              </a:ext>
            </a:extLst>
          </p:cNvPr>
          <p:cNvSpPr>
            <a:spLocks noGrp="1"/>
          </p:cNvSpPr>
          <p:nvPr>
            <p:ph type="title"/>
          </p:nvPr>
        </p:nvSpPr>
        <p:spPr>
          <a:xfrm>
            <a:off x="514257" y="254323"/>
            <a:ext cx="8596668" cy="1320800"/>
          </a:xfrm>
        </p:spPr>
        <p:txBody>
          <a:bodyPr/>
          <a:lstStyle/>
          <a:p>
            <a:r>
              <a:rPr lang="en-GB" dirty="0"/>
              <a:t>Juveniles ( those under 18)</a:t>
            </a:r>
          </a:p>
        </p:txBody>
      </p:sp>
      <p:sp>
        <p:nvSpPr>
          <p:cNvPr id="3" name="Content Placeholder 2">
            <a:extLst>
              <a:ext uri="{FF2B5EF4-FFF2-40B4-BE49-F238E27FC236}">
                <a16:creationId xmlns:a16="http://schemas.microsoft.com/office/drawing/2014/main" id="{A2A91D9C-A9DC-13B0-AA62-1568ED07C9A9}"/>
              </a:ext>
            </a:extLst>
          </p:cNvPr>
          <p:cNvSpPr>
            <a:spLocks noGrp="1"/>
          </p:cNvSpPr>
          <p:nvPr>
            <p:ph idx="1"/>
          </p:nvPr>
        </p:nvSpPr>
        <p:spPr>
          <a:xfrm>
            <a:off x="473487" y="1135529"/>
            <a:ext cx="8596668" cy="5294392"/>
          </a:xfrm>
        </p:spPr>
        <p:txBody>
          <a:bodyPr>
            <a:normAutofit/>
          </a:bodyPr>
          <a:lstStyle/>
          <a:p>
            <a:pPr algn="just"/>
            <a:r>
              <a:rPr lang="en-GB" b="0" i="0" dirty="0">
                <a:effectLst/>
                <a:latin typeface="+mj-lt"/>
              </a:rPr>
              <a:t>Police must take steps to ascertain person responsible for the minor ( appropriate adult). That person must be informed of grounds and place of detention ( Code C)</a:t>
            </a:r>
          </a:p>
          <a:p>
            <a:pPr algn="just"/>
            <a:r>
              <a:rPr lang="en-GB" b="0" i="0" dirty="0">
                <a:effectLst/>
                <a:latin typeface="+mj-lt"/>
              </a:rPr>
              <a:t>The juvenile has the same rights to obtain legal advice under </a:t>
            </a:r>
            <a:r>
              <a:rPr lang="en-GB" b="1" i="0" dirty="0">
                <a:effectLst/>
                <a:latin typeface="+mj-lt"/>
              </a:rPr>
              <a:t>s58 PACE 1984</a:t>
            </a:r>
            <a:r>
              <a:rPr lang="en-GB" b="0" i="0" dirty="0">
                <a:effectLst/>
                <a:latin typeface="+mj-lt"/>
              </a:rPr>
              <a:t> as the adult offender</a:t>
            </a:r>
            <a:r>
              <a:rPr lang="en-GB" dirty="0">
                <a:latin typeface="+mj-lt"/>
              </a:rPr>
              <a:t> and adviser should check immediately whether an appropriate adult has been informed.</a:t>
            </a:r>
            <a:endParaRPr lang="en-GB" b="0" i="0" dirty="0">
              <a:effectLst/>
              <a:latin typeface="+mj-lt"/>
            </a:endParaRPr>
          </a:p>
          <a:p>
            <a:pPr algn="just"/>
            <a:r>
              <a:rPr lang="en-GB" b="0" i="0" dirty="0">
                <a:effectLst/>
                <a:latin typeface="+mj-lt"/>
              </a:rPr>
              <a:t>The right of information under </a:t>
            </a:r>
            <a:r>
              <a:rPr lang="en-GB" b="1" i="0" dirty="0">
                <a:effectLst/>
                <a:latin typeface="+mj-lt"/>
              </a:rPr>
              <a:t>s56 PACE 1984</a:t>
            </a:r>
            <a:r>
              <a:rPr lang="en-GB" b="0" i="0" dirty="0">
                <a:effectLst/>
                <a:latin typeface="+mj-lt"/>
              </a:rPr>
              <a:t> similarly applies. </a:t>
            </a:r>
          </a:p>
          <a:p>
            <a:pPr algn="just"/>
            <a:r>
              <a:rPr lang="en-GB" b="1" i="0" dirty="0">
                <a:effectLst/>
                <a:latin typeface="+mj-lt"/>
              </a:rPr>
              <a:t>Para 8.8 Code C</a:t>
            </a:r>
            <a:r>
              <a:rPr lang="en-GB" b="0" i="0" dirty="0">
                <a:effectLst/>
                <a:latin typeface="+mj-lt"/>
              </a:rPr>
              <a:t> stipulates that a juvenile shall not be placed in a police cell unless no other secure accommodation is available and the custody officer considers it is not practicable to supervise the juvenile if they are not placed in a cell or that a cell provides more comfortable accommodation than other secure accommodation in the station. A juvenile may not be placed in a cell with an adult detainee.</a:t>
            </a:r>
          </a:p>
          <a:p>
            <a:pPr algn="just"/>
            <a:r>
              <a:rPr lang="en-GB" b="0" i="0" dirty="0">
                <a:effectLst/>
                <a:latin typeface="+mj-lt"/>
              </a:rPr>
              <a:t>With regard to the taking of an intimate sample from a juvenile, the consent of a parent or guardian is required if the juvenile is under 14. If the juvenile is aged between 14 and 17, both their consent and that of their parent or guardian are required (</a:t>
            </a:r>
            <a:r>
              <a:rPr lang="en-GB" b="1" i="0" dirty="0">
                <a:effectLst/>
                <a:latin typeface="+mj-lt"/>
              </a:rPr>
              <a:t>s65 PACE 1984</a:t>
            </a:r>
            <a:r>
              <a:rPr lang="en-GB" b="0" i="0" dirty="0">
                <a:effectLst/>
                <a:latin typeface="+mj-lt"/>
              </a:rPr>
              <a:t>).</a:t>
            </a:r>
          </a:p>
          <a:p>
            <a:endParaRPr lang="en-GB" dirty="0"/>
          </a:p>
        </p:txBody>
      </p:sp>
    </p:spTree>
    <p:extLst>
      <p:ext uri="{BB962C8B-B14F-4D97-AF65-F5344CB8AC3E}">
        <p14:creationId xmlns:p14="http://schemas.microsoft.com/office/powerpoint/2010/main" val="20249187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FE024-8740-5B5D-7F28-62334E13BF8A}"/>
              </a:ext>
            </a:extLst>
          </p:cNvPr>
          <p:cNvSpPr>
            <a:spLocks noGrp="1"/>
          </p:cNvSpPr>
          <p:nvPr>
            <p:ph type="title"/>
          </p:nvPr>
        </p:nvSpPr>
        <p:spPr>
          <a:xfrm>
            <a:off x="537553" y="201906"/>
            <a:ext cx="8596668" cy="858099"/>
          </a:xfrm>
        </p:spPr>
        <p:txBody>
          <a:bodyPr/>
          <a:lstStyle/>
          <a:p>
            <a:r>
              <a:rPr lang="en-GB" dirty="0"/>
              <a:t>Appropriate adult</a:t>
            </a:r>
          </a:p>
        </p:txBody>
      </p:sp>
      <p:sp>
        <p:nvSpPr>
          <p:cNvPr id="3" name="Content Placeholder 2">
            <a:extLst>
              <a:ext uri="{FF2B5EF4-FFF2-40B4-BE49-F238E27FC236}">
                <a16:creationId xmlns:a16="http://schemas.microsoft.com/office/drawing/2014/main" id="{DB37E07E-E877-6ECA-D0B6-CB697E65998B}"/>
              </a:ext>
            </a:extLst>
          </p:cNvPr>
          <p:cNvSpPr>
            <a:spLocks noGrp="1"/>
          </p:cNvSpPr>
          <p:nvPr>
            <p:ph idx="1"/>
          </p:nvPr>
        </p:nvSpPr>
        <p:spPr>
          <a:xfrm>
            <a:off x="490960" y="1060005"/>
            <a:ext cx="8596668" cy="3880773"/>
          </a:xfrm>
        </p:spPr>
        <p:txBody>
          <a:bodyPr>
            <a:normAutofit/>
          </a:bodyPr>
          <a:lstStyle/>
          <a:p>
            <a:r>
              <a:rPr lang="en-GB" sz="2800" dirty="0"/>
              <a:t>Supportive role and be present during interview</a:t>
            </a:r>
          </a:p>
          <a:p>
            <a:r>
              <a:rPr lang="en-GB" sz="2800" dirty="0"/>
              <a:t>Likely to be:</a:t>
            </a:r>
          </a:p>
          <a:p>
            <a:pPr lvl="1"/>
            <a:r>
              <a:rPr lang="en-GB" sz="2800" dirty="0"/>
              <a:t>The juvenile’s parent or guardian;</a:t>
            </a:r>
          </a:p>
          <a:p>
            <a:pPr lvl="1"/>
            <a:r>
              <a:rPr lang="en-GB" sz="2800" dirty="0"/>
              <a:t>A social worker;</a:t>
            </a:r>
          </a:p>
          <a:p>
            <a:pPr lvl="1"/>
            <a:r>
              <a:rPr lang="en-GB" sz="2800" dirty="0"/>
              <a:t>Another responsible adult; or</a:t>
            </a:r>
          </a:p>
          <a:p>
            <a:pPr lvl="1"/>
            <a:r>
              <a:rPr lang="en-GB" sz="2800" dirty="0"/>
              <a:t>A volunteer member of the National Appropriate Adult Network ( NAAN)</a:t>
            </a:r>
          </a:p>
        </p:txBody>
      </p:sp>
    </p:spTree>
    <p:extLst>
      <p:ext uri="{BB962C8B-B14F-4D97-AF65-F5344CB8AC3E}">
        <p14:creationId xmlns:p14="http://schemas.microsoft.com/office/powerpoint/2010/main" val="33845305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238AB-CFBD-8C93-F815-90ED23B9817A}"/>
              </a:ext>
            </a:extLst>
          </p:cNvPr>
          <p:cNvSpPr>
            <a:spLocks noGrp="1"/>
          </p:cNvSpPr>
          <p:nvPr>
            <p:ph type="title"/>
          </p:nvPr>
        </p:nvSpPr>
        <p:spPr>
          <a:xfrm>
            <a:off x="613268" y="348615"/>
            <a:ext cx="8596668" cy="1020073"/>
          </a:xfrm>
        </p:spPr>
        <p:txBody>
          <a:bodyPr>
            <a:normAutofit/>
          </a:bodyPr>
          <a:lstStyle/>
          <a:p>
            <a:r>
              <a:rPr lang="en-GB" sz="4400" dirty="0"/>
              <a:t>Mentally vulnerable  suspects</a:t>
            </a:r>
          </a:p>
        </p:txBody>
      </p:sp>
      <p:sp>
        <p:nvSpPr>
          <p:cNvPr id="3" name="Content Placeholder 2">
            <a:extLst>
              <a:ext uri="{FF2B5EF4-FFF2-40B4-BE49-F238E27FC236}">
                <a16:creationId xmlns:a16="http://schemas.microsoft.com/office/drawing/2014/main" id="{92D857EC-E9D8-731D-C0D9-F5B51408231C}"/>
              </a:ext>
            </a:extLst>
          </p:cNvPr>
          <p:cNvSpPr>
            <a:spLocks noGrp="1"/>
          </p:cNvSpPr>
          <p:nvPr>
            <p:ph idx="1"/>
          </p:nvPr>
        </p:nvSpPr>
        <p:spPr>
          <a:xfrm>
            <a:off x="613268" y="1642235"/>
            <a:ext cx="8596668" cy="4606165"/>
          </a:xfrm>
        </p:spPr>
        <p:txBody>
          <a:bodyPr>
            <a:normAutofit/>
          </a:bodyPr>
          <a:lstStyle/>
          <a:p>
            <a:r>
              <a:rPr lang="en-GB" sz="2400" dirty="0"/>
              <a:t>Code C Para 1.13 d: “ any detainee who, because of his mental state or capacity, may not understand the significance of what is said, of questions, or of his replies”</a:t>
            </a:r>
          </a:p>
          <a:p>
            <a:r>
              <a:rPr lang="en-GB" sz="2400" dirty="0"/>
              <a:t>Similar to protection given to juveniles and includes presence of appropriate adult during questioning</a:t>
            </a:r>
          </a:p>
          <a:p>
            <a:r>
              <a:rPr lang="en-GB" sz="2400" dirty="0"/>
              <a:t>Prior to interview, CO must assess whether detainee is fit to be interviewed ( either due to indication of mental health issue, or intoxication or a more general medical condition.</a:t>
            </a:r>
          </a:p>
        </p:txBody>
      </p:sp>
    </p:spTree>
    <p:extLst>
      <p:ext uri="{BB962C8B-B14F-4D97-AF65-F5344CB8AC3E}">
        <p14:creationId xmlns:p14="http://schemas.microsoft.com/office/powerpoint/2010/main" val="6203716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A4720B7-033F-C77D-8E1B-A98EB68AA5C8}"/>
              </a:ext>
            </a:extLst>
          </p:cNvPr>
          <p:cNvSpPr>
            <a:spLocks noGrp="1"/>
          </p:cNvSpPr>
          <p:nvPr>
            <p:ph type="title"/>
          </p:nvPr>
        </p:nvSpPr>
        <p:spPr>
          <a:xfrm>
            <a:off x="1245392" y="5272360"/>
            <a:ext cx="7313295" cy="762000"/>
          </a:xfrm>
        </p:spPr>
        <p:txBody>
          <a:bodyPr>
            <a:noAutofit/>
          </a:bodyPr>
          <a:lstStyle/>
          <a:p>
            <a:r>
              <a:rPr lang="en-US" sz="6000" dirty="0"/>
              <a:t>The Police Interview</a:t>
            </a:r>
          </a:p>
        </p:txBody>
      </p:sp>
      <p:pic>
        <p:nvPicPr>
          <p:cNvPr id="4" name="Content Placeholder 3">
            <a:extLst>
              <a:ext uri="{FF2B5EF4-FFF2-40B4-BE49-F238E27FC236}">
                <a16:creationId xmlns:a16="http://schemas.microsoft.com/office/drawing/2014/main" id="{1496F113-EA32-167C-BF92-41E74F5EFBDC}"/>
              </a:ext>
            </a:extLst>
          </p:cNvPr>
          <p:cNvPicPr>
            <a:picLocks noGrp="1" noChangeAspect="1"/>
          </p:cNvPicPr>
          <p:nvPr>
            <p:ph type="pic" idx="1"/>
          </p:nvPr>
        </p:nvPicPr>
        <p:blipFill rotWithShape="1">
          <a:blip r:embed="rId2"/>
          <a:stretch/>
        </p:blipFill>
        <p:spPr>
          <a:xfrm>
            <a:off x="849347" y="461592"/>
            <a:ext cx="7313295" cy="4095445"/>
          </a:xfrm>
          <a:prstGeom prst="rect">
            <a:avLst/>
          </a:prstGeom>
          <a:noFill/>
        </p:spPr>
      </p:pic>
    </p:spTree>
    <p:extLst>
      <p:ext uri="{BB962C8B-B14F-4D97-AF65-F5344CB8AC3E}">
        <p14:creationId xmlns:p14="http://schemas.microsoft.com/office/powerpoint/2010/main" val="22372481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D58A0-3056-3677-F00F-4D4113870942}"/>
              </a:ext>
            </a:extLst>
          </p:cNvPr>
          <p:cNvSpPr>
            <a:spLocks noGrp="1"/>
          </p:cNvSpPr>
          <p:nvPr>
            <p:ph type="title"/>
          </p:nvPr>
        </p:nvSpPr>
        <p:spPr>
          <a:xfrm>
            <a:off x="426892" y="79596"/>
            <a:ext cx="8596668" cy="922166"/>
          </a:xfrm>
        </p:spPr>
        <p:txBody>
          <a:bodyPr/>
          <a:lstStyle/>
          <a:p>
            <a:r>
              <a:rPr lang="en-GB" dirty="0"/>
              <a:t>Advising the client</a:t>
            </a:r>
          </a:p>
        </p:txBody>
      </p:sp>
      <p:sp>
        <p:nvSpPr>
          <p:cNvPr id="3" name="Content Placeholder 2">
            <a:extLst>
              <a:ext uri="{FF2B5EF4-FFF2-40B4-BE49-F238E27FC236}">
                <a16:creationId xmlns:a16="http://schemas.microsoft.com/office/drawing/2014/main" id="{96B05BEB-EEA6-3128-B981-C87E61B8C63E}"/>
              </a:ext>
            </a:extLst>
          </p:cNvPr>
          <p:cNvSpPr>
            <a:spLocks noGrp="1"/>
          </p:cNvSpPr>
          <p:nvPr>
            <p:ph idx="1"/>
          </p:nvPr>
        </p:nvSpPr>
        <p:spPr>
          <a:xfrm>
            <a:off x="246342" y="844509"/>
            <a:ext cx="9619859" cy="5503873"/>
          </a:xfrm>
        </p:spPr>
        <p:txBody>
          <a:bodyPr>
            <a:normAutofit/>
          </a:bodyPr>
          <a:lstStyle/>
          <a:p>
            <a:r>
              <a:rPr lang="en-GB" dirty="0"/>
              <a:t>Prior to interview, police do not have to disclose anything about the case and might withhold information to be released to the suspect during the interview ( phased disclosure)</a:t>
            </a:r>
          </a:p>
          <a:p>
            <a:r>
              <a:rPr lang="en-GB" dirty="0"/>
              <a:t>Code C Para 11: police should disclose sufficient information to allow the defence to understand the case but does not need to disclose information that would prejudice the investigation – that decision lies with the police officer</a:t>
            </a:r>
          </a:p>
          <a:p>
            <a:r>
              <a:rPr lang="en-GB" dirty="0"/>
              <a:t>Even if police refuse to disclose certain information to suspect, if the suspect is advised to remain silent then the adverse inferences may still be drawn ( see later on adverse inferences)</a:t>
            </a:r>
          </a:p>
          <a:p>
            <a:r>
              <a:rPr lang="en-GB" dirty="0"/>
              <a:t>Options for suspect/client:</a:t>
            </a:r>
          </a:p>
          <a:p>
            <a:pPr lvl="1"/>
            <a:r>
              <a:rPr lang="en-GB" dirty="0"/>
              <a:t>Make admissions</a:t>
            </a:r>
          </a:p>
          <a:p>
            <a:pPr lvl="1"/>
            <a:r>
              <a:rPr lang="en-GB" dirty="0"/>
              <a:t>Remain completely silent</a:t>
            </a:r>
          </a:p>
          <a:p>
            <a:pPr lvl="1"/>
            <a:r>
              <a:rPr lang="en-GB" dirty="0"/>
              <a:t>Refuse to answer questions but give a pre-prepared statement</a:t>
            </a:r>
          </a:p>
          <a:p>
            <a:pPr lvl="1"/>
            <a:r>
              <a:rPr lang="en-GB" dirty="0"/>
              <a:t>Answer all questions providing denials, admissions or defences</a:t>
            </a:r>
          </a:p>
          <a:p>
            <a:pPr lvl="1"/>
            <a:r>
              <a:rPr lang="en-GB" dirty="0"/>
              <a:t>Answer some questions but not others</a:t>
            </a:r>
          </a:p>
          <a:p>
            <a:endParaRPr lang="en-GB" dirty="0"/>
          </a:p>
        </p:txBody>
      </p:sp>
    </p:spTree>
    <p:extLst>
      <p:ext uri="{BB962C8B-B14F-4D97-AF65-F5344CB8AC3E}">
        <p14:creationId xmlns:p14="http://schemas.microsoft.com/office/powerpoint/2010/main" val="30176245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D58A0-3056-3677-F00F-4D4113870942}"/>
              </a:ext>
            </a:extLst>
          </p:cNvPr>
          <p:cNvSpPr>
            <a:spLocks noGrp="1"/>
          </p:cNvSpPr>
          <p:nvPr>
            <p:ph type="title"/>
          </p:nvPr>
        </p:nvSpPr>
        <p:spPr>
          <a:xfrm>
            <a:off x="426892" y="79596"/>
            <a:ext cx="8596668" cy="922166"/>
          </a:xfrm>
        </p:spPr>
        <p:txBody>
          <a:bodyPr/>
          <a:lstStyle/>
          <a:p>
            <a:r>
              <a:rPr lang="en-GB" dirty="0"/>
              <a:t>Advising the client</a:t>
            </a:r>
          </a:p>
        </p:txBody>
      </p:sp>
      <p:sp>
        <p:nvSpPr>
          <p:cNvPr id="3" name="Content Placeholder 2">
            <a:extLst>
              <a:ext uri="{FF2B5EF4-FFF2-40B4-BE49-F238E27FC236}">
                <a16:creationId xmlns:a16="http://schemas.microsoft.com/office/drawing/2014/main" id="{96B05BEB-EEA6-3128-B981-C87E61B8C63E}"/>
              </a:ext>
            </a:extLst>
          </p:cNvPr>
          <p:cNvSpPr>
            <a:spLocks noGrp="1"/>
          </p:cNvSpPr>
          <p:nvPr>
            <p:ph idx="1"/>
          </p:nvPr>
        </p:nvSpPr>
        <p:spPr>
          <a:xfrm>
            <a:off x="287112" y="1135719"/>
            <a:ext cx="9619859" cy="5503873"/>
          </a:xfrm>
        </p:spPr>
        <p:txBody>
          <a:bodyPr>
            <a:normAutofit/>
          </a:bodyPr>
          <a:lstStyle/>
          <a:p>
            <a:r>
              <a:rPr lang="en-GB" sz="2000" dirty="0"/>
              <a:t>Relevant factors to consider when advising client as to how to respond or not:</a:t>
            </a:r>
          </a:p>
          <a:p>
            <a:pPr lvl="1"/>
            <a:r>
              <a:rPr lang="en-GB" sz="2000" dirty="0"/>
              <a:t>Extent of disclosure by police of the evidence</a:t>
            </a:r>
          </a:p>
          <a:p>
            <a:pPr lvl="1"/>
            <a:r>
              <a:rPr lang="en-GB" sz="2000" dirty="0"/>
              <a:t>Strength of evidence</a:t>
            </a:r>
          </a:p>
          <a:p>
            <a:pPr lvl="1"/>
            <a:r>
              <a:rPr lang="en-GB" sz="2000" dirty="0"/>
              <a:t>Admissibility of evidence</a:t>
            </a:r>
          </a:p>
          <a:p>
            <a:pPr lvl="1"/>
            <a:r>
              <a:rPr lang="en-GB" sz="2000" dirty="0"/>
              <a:t>Likely fairness of the interview</a:t>
            </a:r>
          </a:p>
          <a:p>
            <a:pPr lvl="1"/>
            <a:r>
              <a:rPr lang="en-GB" sz="2000" dirty="0"/>
              <a:t>Mental condition of the client</a:t>
            </a:r>
          </a:p>
          <a:p>
            <a:pPr lvl="1"/>
            <a:r>
              <a:rPr lang="en-GB" sz="2000" dirty="0"/>
              <a:t>Strength of the client’s defence</a:t>
            </a:r>
          </a:p>
          <a:p>
            <a:pPr lvl="1"/>
            <a:r>
              <a:rPr lang="en-GB" sz="2000" dirty="0"/>
              <a:t>Any benefits for remaining silent; and </a:t>
            </a:r>
          </a:p>
          <a:p>
            <a:pPr lvl="1"/>
            <a:r>
              <a:rPr lang="en-GB" sz="2000" dirty="0"/>
              <a:t>Any advantage of an early admission.</a:t>
            </a:r>
          </a:p>
          <a:p>
            <a:pPr lvl="1"/>
            <a:r>
              <a:rPr lang="en-GB" sz="2000" dirty="0"/>
              <a:t>Any bad character evidence (previous convictions) – especially the danger of mentioning a witness’s bad character which will allow prosecution to bring to notice the D’s bad character</a:t>
            </a:r>
          </a:p>
          <a:p>
            <a:pPr marL="0" indent="0">
              <a:buNone/>
            </a:pPr>
            <a:endParaRPr lang="en-GB" dirty="0"/>
          </a:p>
        </p:txBody>
      </p:sp>
    </p:spTree>
    <p:extLst>
      <p:ext uri="{BB962C8B-B14F-4D97-AF65-F5344CB8AC3E}">
        <p14:creationId xmlns:p14="http://schemas.microsoft.com/office/powerpoint/2010/main" val="15338165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D58A0-3056-3677-F00F-4D4113870942}"/>
              </a:ext>
            </a:extLst>
          </p:cNvPr>
          <p:cNvSpPr>
            <a:spLocks noGrp="1"/>
          </p:cNvSpPr>
          <p:nvPr>
            <p:ph type="title"/>
          </p:nvPr>
        </p:nvSpPr>
        <p:spPr>
          <a:xfrm>
            <a:off x="426892" y="79596"/>
            <a:ext cx="8596668" cy="922166"/>
          </a:xfrm>
        </p:spPr>
        <p:txBody>
          <a:bodyPr/>
          <a:lstStyle/>
          <a:p>
            <a:r>
              <a:rPr lang="en-GB" dirty="0"/>
              <a:t>The ‘no comment’ interview</a:t>
            </a:r>
          </a:p>
        </p:txBody>
      </p:sp>
      <p:sp>
        <p:nvSpPr>
          <p:cNvPr id="3" name="Content Placeholder 2">
            <a:extLst>
              <a:ext uri="{FF2B5EF4-FFF2-40B4-BE49-F238E27FC236}">
                <a16:creationId xmlns:a16="http://schemas.microsoft.com/office/drawing/2014/main" id="{96B05BEB-EEA6-3128-B981-C87E61B8C63E}"/>
              </a:ext>
            </a:extLst>
          </p:cNvPr>
          <p:cNvSpPr>
            <a:spLocks noGrp="1"/>
          </p:cNvSpPr>
          <p:nvPr>
            <p:ph idx="1"/>
          </p:nvPr>
        </p:nvSpPr>
        <p:spPr>
          <a:xfrm>
            <a:off x="246342" y="844509"/>
            <a:ext cx="9922718" cy="5870798"/>
          </a:xfrm>
        </p:spPr>
        <p:txBody>
          <a:bodyPr>
            <a:normAutofit fontScale="92500" lnSpcReduction="20000"/>
          </a:bodyPr>
          <a:lstStyle/>
          <a:p>
            <a:r>
              <a:rPr lang="en-GB" dirty="0"/>
              <a:t>S 34 Criminal Justice and Public Order Act (“CJPOA”)</a:t>
            </a:r>
          </a:p>
          <a:p>
            <a:pPr marL="0" indent="0">
              <a:buNone/>
            </a:pPr>
            <a:r>
              <a:rPr lang="en-GB" altLang="en-US" sz="1800" dirty="0"/>
              <a:t>“You do not have to say anything. But it may harm your defence  if you do not mention when questioned something which you later rely on in court. Anything you do say may be mentioned in evidence”</a:t>
            </a:r>
          </a:p>
          <a:p>
            <a:pPr marL="0" indent="0">
              <a:buNone/>
            </a:pPr>
            <a:r>
              <a:rPr lang="en-GB" dirty="0"/>
              <a:t> </a:t>
            </a:r>
          </a:p>
          <a:p>
            <a:r>
              <a:rPr lang="en-GB" dirty="0"/>
              <a:t>So that adverse inferences could be drawn if client fails to mention something at interview but then raises it in court.</a:t>
            </a:r>
          </a:p>
          <a:p>
            <a:r>
              <a:rPr lang="en-GB" dirty="0"/>
              <a:t>Adverse inferences may also be drawn if:</a:t>
            </a:r>
          </a:p>
          <a:p>
            <a:pPr lvl="1"/>
            <a:r>
              <a:rPr lang="en-GB" dirty="0"/>
              <a:t>D does not give evident in court on their own behalf</a:t>
            </a:r>
          </a:p>
          <a:p>
            <a:pPr lvl="1"/>
            <a:r>
              <a:rPr lang="en-GB" dirty="0"/>
              <a:t>D did not account for incriminating objects, substances or marks found on them</a:t>
            </a:r>
          </a:p>
          <a:p>
            <a:pPr lvl="1"/>
            <a:r>
              <a:rPr lang="en-GB" dirty="0"/>
              <a:t>D did not give an explanation of their presence at a particular place.</a:t>
            </a:r>
          </a:p>
          <a:p>
            <a:r>
              <a:rPr lang="en-GB" dirty="0"/>
              <a:t>Adverse inferences may still be drawn even if client has been advised by legal adviser to remain silent (Condron (1997), </a:t>
            </a:r>
            <a:r>
              <a:rPr lang="en-GB" dirty="0" err="1"/>
              <a:t>Karapetyan</a:t>
            </a:r>
            <a:r>
              <a:rPr lang="en-GB" dirty="0"/>
              <a:t> (2013))</a:t>
            </a:r>
          </a:p>
          <a:p>
            <a:r>
              <a:rPr lang="en-GB" dirty="0"/>
              <a:t>However, adverse inferences </a:t>
            </a:r>
            <a:r>
              <a:rPr lang="en-GB" b="1" dirty="0"/>
              <a:t>cannot </a:t>
            </a:r>
            <a:r>
              <a:rPr lang="en-GB" dirty="0"/>
              <a:t>be draw if the suspect has been denied the right to legal advice.</a:t>
            </a:r>
          </a:p>
          <a:p>
            <a:r>
              <a:rPr lang="en-GB" dirty="0"/>
              <a:t>Advantages of remaining silent: </a:t>
            </a:r>
          </a:p>
          <a:p>
            <a:pPr lvl="1"/>
            <a:r>
              <a:rPr lang="en-GB" dirty="0"/>
              <a:t>No chance of saying something incriminating</a:t>
            </a:r>
          </a:p>
          <a:p>
            <a:pPr lvl="1"/>
            <a:r>
              <a:rPr lang="en-GB" dirty="0"/>
              <a:t>Won’t lose temper and show violent tendency</a:t>
            </a:r>
          </a:p>
          <a:p>
            <a:pPr lvl="1"/>
            <a:r>
              <a:rPr lang="en-GB" dirty="0"/>
              <a:t>Can’t be ambushed/trapped by something said when police already have evidence to the contrary</a:t>
            </a:r>
          </a:p>
          <a:p>
            <a:pPr lvl="1"/>
            <a:r>
              <a:rPr lang="en-GB" dirty="0"/>
              <a:t>There will be no record of a ‘lie’ </a:t>
            </a:r>
          </a:p>
        </p:txBody>
      </p:sp>
    </p:spTree>
    <p:extLst>
      <p:ext uri="{BB962C8B-B14F-4D97-AF65-F5344CB8AC3E}">
        <p14:creationId xmlns:p14="http://schemas.microsoft.com/office/powerpoint/2010/main" val="30977156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747E5-3948-7947-E587-6205B2407467}"/>
              </a:ext>
            </a:extLst>
          </p:cNvPr>
          <p:cNvSpPr>
            <a:spLocks noGrp="1"/>
          </p:cNvSpPr>
          <p:nvPr>
            <p:ph type="title"/>
          </p:nvPr>
        </p:nvSpPr>
        <p:spPr/>
        <p:txBody>
          <a:bodyPr/>
          <a:lstStyle/>
          <a:p>
            <a:r>
              <a:rPr lang="en-GB" dirty="0"/>
              <a:t>Other options at interview</a:t>
            </a:r>
          </a:p>
        </p:txBody>
      </p:sp>
      <p:sp>
        <p:nvSpPr>
          <p:cNvPr id="3" name="Content Placeholder 2">
            <a:extLst>
              <a:ext uri="{FF2B5EF4-FFF2-40B4-BE49-F238E27FC236}">
                <a16:creationId xmlns:a16="http://schemas.microsoft.com/office/drawing/2014/main" id="{63674320-6B04-75DB-7663-9D6911CB551D}"/>
              </a:ext>
            </a:extLst>
          </p:cNvPr>
          <p:cNvSpPr>
            <a:spLocks noGrp="1"/>
          </p:cNvSpPr>
          <p:nvPr>
            <p:ph idx="1"/>
          </p:nvPr>
        </p:nvSpPr>
        <p:spPr>
          <a:xfrm>
            <a:off x="555026" y="1572344"/>
            <a:ext cx="8596668" cy="3880773"/>
          </a:xfrm>
        </p:spPr>
        <p:txBody>
          <a:bodyPr>
            <a:noAutofit/>
          </a:bodyPr>
          <a:lstStyle/>
          <a:p>
            <a:r>
              <a:rPr lang="en-GB" sz="2800" dirty="0"/>
              <a:t>Selective silence: no advantages to this method of response</a:t>
            </a:r>
          </a:p>
          <a:p>
            <a:r>
              <a:rPr lang="en-GB" sz="2800" dirty="0"/>
              <a:t>Answering all questions: advantages are that they raise a defence or denial at an early stage, show consistency, and if admitting guilt then they get the maximum discount on sentence </a:t>
            </a:r>
          </a:p>
          <a:p>
            <a:r>
              <a:rPr lang="en-GB" sz="2800" dirty="0"/>
              <a:t>Making prepared statements: protects against adverse inference whilst reducing risk of S saying something incriminating.  Useful for inexperienced, young or emotional client</a:t>
            </a:r>
          </a:p>
        </p:txBody>
      </p:sp>
    </p:spTree>
    <p:extLst>
      <p:ext uri="{BB962C8B-B14F-4D97-AF65-F5344CB8AC3E}">
        <p14:creationId xmlns:p14="http://schemas.microsoft.com/office/powerpoint/2010/main" val="34123369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6B5FB-DCA5-4F9D-B1E3-F48392B1FC4D}"/>
              </a:ext>
            </a:extLst>
          </p:cNvPr>
          <p:cNvSpPr>
            <a:spLocks noGrp="1"/>
          </p:cNvSpPr>
          <p:nvPr>
            <p:ph type="title"/>
          </p:nvPr>
        </p:nvSpPr>
        <p:spPr>
          <a:xfrm>
            <a:off x="677334" y="609600"/>
            <a:ext cx="8596668" cy="1184255"/>
          </a:xfrm>
        </p:spPr>
        <p:txBody>
          <a:bodyPr/>
          <a:lstStyle/>
          <a:p>
            <a:r>
              <a:rPr lang="en-GB" dirty="0"/>
              <a:t>The Interview Process</a:t>
            </a:r>
          </a:p>
        </p:txBody>
      </p:sp>
      <p:sp>
        <p:nvSpPr>
          <p:cNvPr id="3" name="Content Placeholder 2">
            <a:extLst>
              <a:ext uri="{FF2B5EF4-FFF2-40B4-BE49-F238E27FC236}">
                <a16:creationId xmlns:a16="http://schemas.microsoft.com/office/drawing/2014/main" id="{ECDB9F64-015F-4516-B2D3-CB0A6487861A}"/>
              </a:ext>
            </a:extLst>
          </p:cNvPr>
          <p:cNvSpPr>
            <a:spLocks noGrp="1"/>
          </p:cNvSpPr>
          <p:nvPr>
            <p:ph idx="1"/>
          </p:nvPr>
        </p:nvSpPr>
        <p:spPr>
          <a:xfrm>
            <a:off x="584147" y="1351025"/>
            <a:ext cx="8596668" cy="5108017"/>
          </a:xfrm>
        </p:spPr>
        <p:txBody>
          <a:bodyPr>
            <a:normAutofit/>
          </a:bodyPr>
          <a:lstStyle/>
          <a:p>
            <a:pPr>
              <a:lnSpc>
                <a:spcPct val="90000"/>
              </a:lnSpc>
            </a:pPr>
            <a:r>
              <a:rPr lang="en-GB" altLang="en-US" sz="2600" dirty="0">
                <a:solidFill>
                  <a:schemeClr val="tx1"/>
                </a:solidFill>
              </a:rPr>
              <a:t>Purpose is to question a person regarding his involvement or suspected involvement in a criminal offence (Code C:11.1.A)</a:t>
            </a:r>
          </a:p>
          <a:p>
            <a:pPr>
              <a:lnSpc>
                <a:spcPct val="90000"/>
              </a:lnSpc>
            </a:pPr>
            <a:r>
              <a:rPr lang="en-GB" altLang="en-US" sz="2600" dirty="0">
                <a:solidFill>
                  <a:schemeClr val="tx1"/>
                </a:solidFill>
              </a:rPr>
              <a:t>No further questioning should take place after charge (Code C11.1 although note exceptions).</a:t>
            </a:r>
          </a:p>
          <a:p>
            <a:pPr>
              <a:lnSpc>
                <a:spcPct val="90000"/>
              </a:lnSpc>
            </a:pPr>
            <a:r>
              <a:rPr lang="en-GB" altLang="en-US" sz="2600" dirty="0">
                <a:solidFill>
                  <a:schemeClr val="tx1"/>
                </a:solidFill>
              </a:rPr>
              <a:t>Comments outside interview (Code C:11.4)</a:t>
            </a:r>
          </a:p>
          <a:p>
            <a:pPr>
              <a:lnSpc>
                <a:spcPct val="90000"/>
              </a:lnSpc>
            </a:pPr>
            <a:r>
              <a:rPr lang="en-GB" altLang="en-US" sz="2600" dirty="0">
                <a:solidFill>
                  <a:schemeClr val="tx1"/>
                </a:solidFill>
              </a:rPr>
              <a:t>Must be under caution (Code C11.5)</a:t>
            </a:r>
          </a:p>
          <a:p>
            <a:pPr>
              <a:lnSpc>
                <a:spcPct val="90000"/>
              </a:lnSpc>
            </a:pPr>
            <a:r>
              <a:rPr lang="en-GB" altLang="en-US" sz="2600" dirty="0">
                <a:solidFill>
                  <a:schemeClr val="tx1"/>
                </a:solidFill>
              </a:rPr>
              <a:t>Must be told of right to have a solicitor present (Code C 11.2).</a:t>
            </a:r>
          </a:p>
          <a:p>
            <a:pPr>
              <a:lnSpc>
                <a:spcPct val="90000"/>
              </a:lnSpc>
            </a:pPr>
            <a:r>
              <a:rPr lang="en-GB" altLang="en-US" sz="2600" dirty="0">
                <a:solidFill>
                  <a:schemeClr val="tx1"/>
                </a:solidFill>
              </a:rPr>
              <a:t>Taped/non-taped Interviews (</a:t>
            </a:r>
            <a:r>
              <a:rPr lang="en-GB" altLang="en-US" sz="2600" dirty="0">
                <a:solidFill>
                  <a:schemeClr val="tx1"/>
                </a:solidFill>
                <a:hlinkClick r:id="rId2">
                  <a:extLst>
                    <a:ext uri="{A12FA001-AC4F-418D-AE19-62706E023703}">
                      <ahyp:hlinkClr xmlns:ahyp="http://schemas.microsoft.com/office/drawing/2018/hyperlinkcolor" val="tx"/>
                    </a:ext>
                  </a:extLst>
                </a:hlinkClick>
              </a:rPr>
              <a:t>PACE s60</a:t>
            </a:r>
            <a:r>
              <a:rPr lang="en-GB" altLang="en-US" sz="2600" dirty="0">
                <a:solidFill>
                  <a:schemeClr val="tx1"/>
                </a:solidFill>
              </a:rPr>
              <a:t>, </a:t>
            </a:r>
            <a:r>
              <a:rPr lang="en-GB" altLang="en-US" sz="2600" dirty="0">
                <a:solidFill>
                  <a:schemeClr val="tx1"/>
                </a:solidFill>
                <a:hlinkClick r:id="rId3">
                  <a:extLst>
                    <a:ext uri="{A12FA001-AC4F-418D-AE19-62706E023703}">
                      <ahyp:hlinkClr xmlns:ahyp="http://schemas.microsoft.com/office/drawing/2018/hyperlinkcolor" val="tx"/>
                    </a:ext>
                  </a:extLst>
                </a:hlinkClick>
              </a:rPr>
              <a:t>Code E</a:t>
            </a:r>
            <a:r>
              <a:rPr lang="en-GB" altLang="en-US" sz="2600" dirty="0">
                <a:solidFill>
                  <a:schemeClr val="tx1"/>
                </a:solidFill>
              </a:rPr>
              <a:t>)</a:t>
            </a:r>
          </a:p>
          <a:p>
            <a:pPr eaLnBrk="1" hangingPunct="1"/>
            <a:r>
              <a:rPr lang="en-GB" altLang="en-US" sz="2600" dirty="0">
                <a:solidFill>
                  <a:schemeClr val="tx1"/>
                </a:solidFill>
              </a:rPr>
              <a:t>Video-recording of interviews ( Code F)</a:t>
            </a:r>
          </a:p>
          <a:p>
            <a:endParaRPr lang="en-GB" dirty="0"/>
          </a:p>
        </p:txBody>
      </p:sp>
    </p:spTree>
    <p:extLst>
      <p:ext uri="{BB962C8B-B14F-4D97-AF65-F5344CB8AC3E}">
        <p14:creationId xmlns:p14="http://schemas.microsoft.com/office/powerpoint/2010/main" val="11495078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A3B7E-22CE-4D21-BCDC-314641B90A1E}"/>
              </a:ext>
            </a:extLst>
          </p:cNvPr>
          <p:cNvSpPr>
            <a:spLocks noGrp="1"/>
          </p:cNvSpPr>
          <p:nvPr>
            <p:ph type="title"/>
          </p:nvPr>
        </p:nvSpPr>
        <p:spPr>
          <a:xfrm>
            <a:off x="677334" y="609600"/>
            <a:ext cx="8596668" cy="776561"/>
          </a:xfrm>
        </p:spPr>
        <p:txBody>
          <a:bodyPr/>
          <a:lstStyle/>
          <a:p>
            <a:r>
              <a:rPr lang="en-GB" dirty="0"/>
              <a:t>The Interview Process</a:t>
            </a:r>
          </a:p>
        </p:txBody>
      </p:sp>
      <p:sp>
        <p:nvSpPr>
          <p:cNvPr id="3" name="Content Placeholder 2">
            <a:extLst>
              <a:ext uri="{FF2B5EF4-FFF2-40B4-BE49-F238E27FC236}">
                <a16:creationId xmlns:a16="http://schemas.microsoft.com/office/drawing/2014/main" id="{927CFB21-1889-4C30-AFA2-B463AD1A9B07}"/>
              </a:ext>
            </a:extLst>
          </p:cNvPr>
          <p:cNvSpPr>
            <a:spLocks noGrp="1"/>
          </p:cNvSpPr>
          <p:nvPr>
            <p:ph idx="1"/>
          </p:nvPr>
        </p:nvSpPr>
        <p:spPr>
          <a:xfrm>
            <a:off x="479311" y="1316080"/>
            <a:ext cx="8596668" cy="4816807"/>
          </a:xfrm>
        </p:spPr>
        <p:txBody>
          <a:bodyPr>
            <a:normAutofit/>
          </a:bodyPr>
          <a:lstStyle/>
          <a:p>
            <a:r>
              <a:rPr lang="en-GB" sz="2400" dirty="0"/>
              <a:t>There must be no inducements to encourage a confession.</a:t>
            </a:r>
          </a:p>
          <a:p>
            <a:r>
              <a:rPr lang="en-GB" sz="2400" dirty="0"/>
              <a:t>The interviewers must identify themselves.</a:t>
            </a:r>
          </a:p>
          <a:p>
            <a:r>
              <a:rPr lang="en-GB" sz="2400" dirty="0"/>
              <a:t>No limit on number of officers but more than two would be considered oppressive and intimidating.</a:t>
            </a:r>
          </a:p>
          <a:p>
            <a:r>
              <a:rPr lang="en-GB" sz="2400" dirty="0"/>
              <a:t>A juvenile or vulnerable person must not be interviewed without an appropriate adult.</a:t>
            </a:r>
          </a:p>
          <a:p>
            <a:r>
              <a:rPr lang="en-GB" sz="2400" dirty="0"/>
              <a:t>Suspect should be reminded of their right to legal advice prior to the interview and after any breaks. </a:t>
            </a:r>
          </a:p>
          <a:p>
            <a:r>
              <a:rPr lang="en-GB" sz="2400" dirty="0"/>
              <a:t>If the interview is ‘oppressive’ then they will be excluded from evidence admissible in court under s 76(2) PACE.</a:t>
            </a:r>
          </a:p>
        </p:txBody>
      </p:sp>
    </p:spTree>
    <p:extLst>
      <p:ext uri="{BB962C8B-B14F-4D97-AF65-F5344CB8AC3E}">
        <p14:creationId xmlns:p14="http://schemas.microsoft.com/office/powerpoint/2010/main" val="1783102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4856A-65A2-B4BC-5C94-0EF009EB9DE0}"/>
              </a:ext>
            </a:extLst>
          </p:cNvPr>
          <p:cNvSpPr>
            <a:spLocks noGrp="1"/>
          </p:cNvSpPr>
          <p:nvPr>
            <p:ph type="title"/>
          </p:nvPr>
        </p:nvSpPr>
        <p:spPr/>
        <p:txBody>
          <a:bodyPr/>
          <a:lstStyle/>
          <a:p>
            <a:r>
              <a:rPr lang="en-GB" dirty="0"/>
              <a:t>Complaints to the police</a:t>
            </a:r>
          </a:p>
        </p:txBody>
      </p:sp>
      <p:sp>
        <p:nvSpPr>
          <p:cNvPr id="3" name="Content Placeholder 2">
            <a:extLst>
              <a:ext uri="{FF2B5EF4-FFF2-40B4-BE49-F238E27FC236}">
                <a16:creationId xmlns:a16="http://schemas.microsoft.com/office/drawing/2014/main" id="{5F23FE63-9BF0-26A1-7EF0-1CD75A3DBCEC}"/>
              </a:ext>
            </a:extLst>
          </p:cNvPr>
          <p:cNvSpPr>
            <a:spLocks noGrp="1"/>
          </p:cNvSpPr>
          <p:nvPr>
            <p:ph idx="1"/>
          </p:nvPr>
        </p:nvSpPr>
        <p:spPr>
          <a:xfrm>
            <a:off x="741400" y="1488613"/>
            <a:ext cx="8596668" cy="3880773"/>
          </a:xfrm>
        </p:spPr>
        <p:txBody>
          <a:bodyPr>
            <a:noAutofit/>
          </a:bodyPr>
          <a:lstStyle/>
          <a:p>
            <a:r>
              <a:rPr lang="en-GB" sz="2400" dirty="0"/>
              <a:t>Whilst in custody, S or adviser should </a:t>
            </a:r>
            <a:r>
              <a:rPr lang="en-GB" sz="2400" dirty="0" err="1"/>
              <a:t>complaing</a:t>
            </a:r>
            <a:r>
              <a:rPr lang="en-GB" sz="2400" dirty="0"/>
              <a:t> to Custody officer</a:t>
            </a:r>
          </a:p>
          <a:p>
            <a:r>
              <a:rPr lang="en-GB" sz="2400" dirty="0"/>
              <a:t>Details of complaint should be recorded on the custody record</a:t>
            </a:r>
          </a:p>
          <a:p>
            <a:r>
              <a:rPr lang="en-GB" sz="2400" dirty="0"/>
              <a:t>Complaints after release from custody  should be made to the relevant Professional Standards Department of that Police force, or to the Independent Office for Police Conduct ( IOPC). All complaints which raise allegations of corruption or relate to a death in custody have to be made to the IOPC. </a:t>
            </a:r>
          </a:p>
        </p:txBody>
      </p:sp>
    </p:spTree>
    <p:extLst>
      <p:ext uri="{BB962C8B-B14F-4D97-AF65-F5344CB8AC3E}">
        <p14:creationId xmlns:p14="http://schemas.microsoft.com/office/powerpoint/2010/main" val="72639967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ilhouette of a couple of men&#10;&#10;Description automatically generated">
            <a:extLst>
              <a:ext uri="{FF2B5EF4-FFF2-40B4-BE49-F238E27FC236}">
                <a16:creationId xmlns:a16="http://schemas.microsoft.com/office/drawing/2014/main" id="{70A4E111-8360-F4CF-8485-CAB5525C82D6}"/>
              </a:ext>
            </a:extLst>
          </p:cNvPr>
          <p:cNvPicPr>
            <a:picLocks noChangeAspect="1"/>
          </p:cNvPicPr>
          <p:nvPr/>
        </p:nvPicPr>
        <p:blipFill>
          <a:blip r:embed="rId2"/>
          <a:srcRect l="17445" r="14399" b="-1"/>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28E26C94-3D7F-653C-6F4D-460F928E4450}"/>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r"/>
            <a:r>
              <a:rPr lang="en-US" sz="4800"/>
              <a:t>Identification procedures</a:t>
            </a:r>
          </a:p>
        </p:txBody>
      </p:sp>
    </p:spTree>
    <p:extLst>
      <p:ext uri="{BB962C8B-B14F-4D97-AF65-F5344CB8AC3E}">
        <p14:creationId xmlns:p14="http://schemas.microsoft.com/office/powerpoint/2010/main" val="18143560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3E0D7-2ADB-4461-91C7-CA40F3A19E2E}"/>
              </a:ext>
            </a:extLst>
          </p:cNvPr>
          <p:cNvSpPr>
            <a:spLocks noGrp="1"/>
          </p:cNvSpPr>
          <p:nvPr>
            <p:ph type="title"/>
          </p:nvPr>
        </p:nvSpPr>
        <p:spPr>
          <a:xfrm>
            <a:off x="479377" y="76200"/>
            <a:ext cx="11233247" cy="1397000"/>
          </a:xfrm>
        </p:spPr>
        <p:txBody>
          <a:bodyPr>
            <a:normAutofit/>
          </a:bodyPr>
          <a:lstStyle/>
          <a:p>
            <a:r>
              <a:rPr lang="en-GB" sz="4000" dirty="0"/>
              <a:t>Identification procedures</a:t>
            </a:r>
          </a:p>
        </p:txBody>
      </p:sp>
      <p:sp>
        <p:nvSpPr>
          <p:cNvPr id="3" name="Content Placeholder 2">
            <a:extLst>
              <a:ext uri="{FF2B5EF4-FFF2-40B4-BE49-F238E27FC236}">
                <a16:creationId xmlns:a16="http://schemas.microsoft.com/office/drawing/2014/main" id="{EE2D3561-058E-465C-948E-5EDF0B324C44}"/>
              </a:ext>
            </a:extLst>
          </p:cNvPr>
          <p:cNvSpPr>
            <a:spLocks noGrp="1"/>
          </p:cNvSpPr>
          <p:nvPr>
            <p:ph idx="1"/>
          </p:nvPr>
        </p:nvSpPr>
        <p:spPr>
          <a:xfrm>
            <a:off x="305178" y="815529"/>
            <a:ext cx="10801200" cy="5789117"/>
          </a:xfrm>
        </p:spPr>
        <p:txBody>
          <a:bodyPr>
            <a:normAutofit fontScale="92500" lnSpcReduction="20000"/>
          </a:bodyPr>
          <a:lstStyle/>
          <a:p>
            <a:pPr eaLnBrk="1" hangingPunct="1"/>
            <a:r>
              <a:rPr lang="en-GB" altLang="en-US" sz="2600" dirty="0"/>
              <a:t>Identification evidence may include:</a:t>
            </a:r>
          </a:p>
          <a:p>
            <a:pPr lvl="1"/>
            <a:r>
              <a:rPr lang="en-GB" altLang="en-US" sz="2600" dirty="0"/>
              <a:t>Visual identification of the suspect by an eyewitness</a:t>
            </a:r>
          </a:p>
          <a:p>
            <a:pPr lvl="1"/>
            <a:r>
              <a:rPr lang="en-GB" altLang="en-US" sz="2600" dirty="0"/>
              <a:t>Real evidence: </a:t>
            </a:r>
            <a:r>
              <a:rPr lang="en-GB" altLang="en-US" sz="2600" dirty="0" err="1"/>
              <a:t>e.g</a:t>
            </a:r>
            <a:r>
              <a:rPr lang="en-GB" altLang="en-US" sz="2600" dirty="0"/>
              <a:t> CCTV</a:t>
            </a:r>
          </a:p>
          <a:p>
            <a:pPr lvl="1"/>
            <a:r>
              <a:rPr lang="en-GB" altLang="en-US" sz="2600" dirty="0"/>
              <a:t>Forensic evidence: establishing the presence of the suspect at the scene on the basis of fingerprint, dental or DNA evidence at the scene.</a:t>
            </a:r>
          </a:p>
          <a:p>
            <a:pPr eaLnBrk="1" hangingPunct="1"/>
            <a:r>
              <a:rPr lang="en-GB" altLang="en-US" sz="2600" dirty="0"/>
              <a:t>Objective is to test witness’s ability to identify a person and provide safeguards against mistaken identification.</a:t>
            </a:r>
          </a:p>
          <a:p>
            <a:pPr eaLnBrk="1" hangingPunct="1"/>
            <a:r>
              <a:rPr lang="en-GB" altLang="en-US" sz="2600" dirty="0"/>
              <a:t>Possible procedures are:</a:t>
            </a:r>
          </a:p>
          <a:p>
            <a:pPr lvl="1" eaLnBrk="1" hangingPunct="1"/>
            <a:r>
              <a:rPr lang="en-GB" altLang="en-US" sz="2600" dirty="0"/>
              <a:t>Photograph identification ( D Annex E)</a:t>
            </a:r>
          </a:p>
          <a:p>
            <a:pPr lvl="1" eaLnBrk="1" hangingPunct="1"/>
            <a:r>
              <a:rPr lang="en-GB" altLang="en-US" sz="2600" dirty="0"/>
              <a:t>Video identification (“VIPER”) (D:3.5);</a:t>
            </a:r>
          </a:p>
          <a:p>
            <a:pPr lvl="1" eaLnBrk="1" hangingPunct="1"/>
            <a:r>
              <a:rPr lang="en-GB" altLang="en-US" sz="2600" dirty="0"/>
              <a:t>Identification Parade (D:3.7);</a:t>
            </a:r>
          </a:p>
          <a:p>
            <a:pPr lvl="1" eaLnBrk="1" hangingPunct="1"/>
            <a:r>
              <a:rPr lang="en-GB" altLang="en-US" sz="2600" dirty="0"/>
              <a:t>Group identification (D:3.9);</a:t>
            </a:r>
          </a:p>
          <a:p>
            <a:pPr lvl="1" eaLnBrk="1" hangingPunct="1"/>
            <a:r>
              <a:rPr lang="en-GB" altLang="en-US" sz="2600" dirty="0"/>
              <a:t>Confrontation (D Annex D) ;</a:t>
            </a:r>
          </a:p>
          <a:p>
            <a:pPr lvl="1" eaLnBrk="1" hangingPunct="1"/>
            <a:r>
              <a:rPr lang="en-GB" altLang="en-US" sz="2600" dirty="0"/>
              <a:t>Voice identification (Code D:1.2)</a:t>
            </a:r>
          </a:p>
          <a:p>
            <a:endParaRPr lang="en-GB" dirty="0"/>
          </a:p>
        </p:txBody>
      </p:sp>
    </p:spTree>
    <p:extLst>
      <p:ext uri="{BB962C8B-B14F-4D97-AF65-F5344CB8AC3E}">
        <p14:creationId xmlns:p14="http://schemas.microsoft.com/office/powerpoint/2010/main" val="1817592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3E0D7-2ADB-4461-91C7-CA40F3A19E2E}"/>
              </a:ext>
            </a:extLst>
          </p:cNvPr>
          <p:cNvSpPr>
            <a:spLocks noGrp="1"/>
          </p:cNvSpPr>
          <p:nvPr>
            <p:ph type="title"/>
          </p:nvPr>
        </p:nvSpPr>
        <p:spPr>
          <a:xfrm>
            <a:off x="479377" y="76200"/>
            <a:ext cx="11233247" cy="1397000"/>
          </a:xfrm>
        </p:spPr>
        <p:txBody>
          <a:bodyPr>
            <a:normAutofit/>
          </a:bodyPr>
          <a:lstStyle/>
          <a:p>
            <a:r>
              <a:rPr lang="en-GB" sz="4000" dirty="0"/>
              <a:t>Identification procedures when </a:t>
            </a:r>
            <a:br>
              <a:rPr lang="en-GB" sz="4000" dirty="0"/>
            </a:br>
            <a:r>
              <a:rPr lang="en-GB" sz="4000" dirty="0"/>
              <a:t>suspect is UNKNOWN</a:t>
            </a:r>
          </a:p>
        </p:txBody>
      </p:sp>
      <p:sp>
        <p:nvSpPr>
          <p:cNvPr id="3" name="Content Placeholder 2">
            <a:extLst>
              <a:ext uri="{FF2B5EF4-FFF2-40B4-BE49-F238E27FC236}">
                <a16:creationId xmlns:a16="http://schemas.microsoft.com/office/drawing/2014/main" id="{EE2D3561-058E-465C-948E-5EDF0B324C44}"/>
              </a:ext>
            </a:extLst>
          </p:cNvPr>
          <p:cNvSpPr>
            <a:spLocks noGrp="1"/>
          </p:cNvSpPr>
          <p:nvPr>
            <p:ph idx="1"/>
          </p:nvPr>
        </p:nvSpPr>
        <p:spPr>
          <a:xfrm>
            <a:off x="479377" y="1961456"/>
            <a:ext cx="9509133" cy="4386926"/>
          </a:xfrm>
        </p:spPr>
        <p:txBody>
          <a:bodyPr>
            <a:normAutofit/>
          </a:bodyPr>
          <a:lstStyle/>
          <a:p>
            <a:pPr eaLnBrk="1" hangingPunct="1"/>
            <a:r>
              <a:rPr lang="en-GB" altLang="en-US" sz="2800" dirty="0"/>
              <a:t>Take witness to the location or neighbourhood (D:3.2)</a:t>
            </a:r>
          </a:p>
          <a:p>
            <a:pPr eaLnBrk="1" hangingPunct="1"/>
            <a:r>
              <a:rPr lang="en-GB" altLang="en-US" sz="2800" dirty="0"/>
              <a:t>Showing photographs to a witness:  Code D Annex E</a:t>
            </a:r>
          </a:p>
          <a:p>
            <a:pPr lvl="1"/>
            <a:r>
              <a:rPr lang="en-GB" altLang="en-US" sz="2800" dirty="0"/>
              <a:t>Minimum of 12 photographs</a:t>
            </a:r>
          </a:p>
          <a:p>
            <a:pPr lvl="1"/>
            <a:r>
              <a:rPr lang="en-GB" altLang="en-US" sz="2800" dirty="0"/>
              <a:t>Witness must not be prompted</a:t>
            </a:r>
          </a:p>
          <a:p>
            <a:pPr lvl="1"/>
            <a:r>
              <a:rPr lang="en-GB" altLang="en-US" sz="2800" dirty="0"/>
              <a:t>Once a positive identification is made, no other witness can be shown the set and each witness should be asked to attend a parade.</a:t>
            </a:r>
          </a:p>
          <a:p>
            <a:endParaRPr lang="en-GB" dirty="0"/>
          </a:p>
        </p:txBody>
      </p:sp>
    </p:spTree>
    <p:extLst>
      <p:ext uri="{BB962C8B-B14F-4D97-AF65-F5344CB8AC3E}">
        <p14:creationId xmlns:p14="http://schemas.microsoft.com/office/powerpoint/2010/main" val="17330995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3E0D7-2ADB-4461-91C7-CA40F3A19E2E}"/>
              </a:ext>
            </a:extLst>
          </p:cNvPr>
          <p:cNvSpPr>
            <a:spLocks noGrp="1"/>
          </p:cNvSpPr>
          <p:nvPr>
            <p:ph type="title"/>
          </p:nvPr>
        </p:nvSpPr>
        <p:spPr>
          <a:xfrm>
            <a:off x="479377" y="76200"/>
            <a:ext cx="11233247" cy="1397000"/>
          </a:xfrm>
        </p:spPr>
        <p:txBody>
          <a:bodyPr>
            <a:normAutofit/>
          </a:bodyPr>
          <a:lstStyle/>
          <a:p>
            <a:r>
              <a:rPr lang="en-GB" sz="4000" dirty="0"/>
              <a:t>Identification procedures when </a:t>
            </a:r>
            <a:br>
              <a:rPr lang="en-GB" sz="4000" dirty="0"/>
            </a:br>
            <a:r>
              <a:rPr lang="en-GB" sz="4000" dirty="0"/>
              <a:t>suspect is KNOWN</a:t>
            </a:r>
          </a:p>
        </p:txBody>
      </p:sp>
      <p:sp>
        <p:nvSpPr>
          <p:cNvPr id="3" name="Content Placeholder 2">
            <a:extLst>
              <a:ext uri="{FF2B5EF4-FFF2-40B4-BE49-F238E27FC236}">
                <a16:creationId xmlns:a16="http://schemas.microsoft.com/office/drawing/2014/main" id="{EE2D3561-058E-465C-948E-5EDF0B324C44}"/>
              </a:ext>
            </a:extLst>
          </p:cNvPr>
          <p:cNvSpPr>
            <a:spLocks noGrp="1"/>
          </p:cNvSpPr>
          <p:nvPr>
            <p:ph idx="1"/>
          </p:nvPr>
        </p:nvSpPr>
        <p:spPr>
          <a:xfrm>
            <a:off x="-149636" y="1735288"/>
            <a:ext cx="10289575" cy="4962545"/>
          </a:xfrm>
        </p:spPr>
        <p:txBody>
          <a:bodyPr>
            <a:normAutofit fontScale="62500" lnSpcReduction="20000"/>
          </a:bodyPr>
          <a:lstStyle/>
          <a:p>
            <a:pPr lvl="1" eaLnBrk="1" hangingPunct="1"/>
            <a:r>
              <a:rPr lang="en-GB" altLang="en-US" sz="3400" dirty="0"/>
              <a:t>D 3.12 provides that an identification procedure shall be held if:</a:t>
            </a:r>
          </a:p>
          <a:p>
            <a:pPr lvl="2"/>
            <a:r>
              <a:rPr lang="en-GB" altLang="en-US" sz="3400" dirty="0"/>
              <a:t> an eyewitness has </a:t>
            </a:r>
            <a:r>
              <a:rPr lang="en-GB" altLang="en-US" sz="3400" dirty="0" err="1"/>
              <a:t>id’d</a:t>
            </a:r>
            <a:r>
              <a:rPr lang="en-GB" altLang="en-US" sz="3400" dirty="0"/>
              <a:t> the suspect or expresses an ability to id the suspect; or</a:t>
            </a:r>
          </a:p>
          <a:p>
            <a:pPr lvl="2"/>
            <a:r>
              <a:rPr lang="en-GB" altLang="en-US" sz="3400" dirty="0"/>
              <a:t>There is a reasonable chance of an eyewitness being able to id the suspect</a:t>
            </a:r>
          </a:p>
          <a:p>
            <a:pPr lvl="2"/>
            <a:r>
              <a:rPr lang="en-GB" altLang="en-US" sz="3400" dirty="0"/>
              <a:t>(unless it is not practicable to hold one or any such procedure would serve no useful purpose evidentially </a:t>
            </a:r>
            <a:r>
              <a:rPr lang="en-GB" altLang="en-US" sz="3400" dirty="0" err="1"/>
              <a:t>eg</a:t>
            </a:r>
            <a:r>
              <a:rPr lang="en-GB" altLang="en-US" sz="3400" dirty="0"/>
              <a:t> the suspect is already personally known to the witness)</a:t>
            </a:r>
          </a:p>
          <a:p>
            <a:pPr marL="457200" lvl="1" indent="0" eaLnBrk="1" hangingPunct="1">
              <a:buNone/>
            </a:pPr>
            <a:endParaRPr lang="en-GB" altLang="en-US" sz="3400" dirty="0"/>
          </a:p>
          <a:p>
            <a:pPr marL="457200" lvl="1" indent="0" eaLnBrk="1" hangingPunct="1">
              <a:buNone/>
            </a:pPr>
            <a:r>
              <a:rPr lang="en-GB" altLang="en-US" sz="3400" b="1" dirty="0"/>
              <a:t>Procedures: </a:t>
            </a:r>
          </a:p>
          <a:p>
            <a:pPr lvl="1" eaLnBrk="1" hangingPunct="1"/>
            <a:r>
              <a:rPr lang="en-GB" altLang="en-US" sz="3400" dirty="0"/>
              <a:t>Video identification (“VIPER”) (D:3.5 and Annex A);</a:t>
            </a:r>
          </a:p>
          <a:p>
            <a:pPr lvl="1" eaLnBrk="1" hangingPunct="1"/>
            <a:r>
              <a:rPr lang="en-GB" altLang="en-US" sz="3400" dirty="0"/>
              <a:t>Identification Parade (D:3.7 and Annex B);</a:t>
            </a:r>
          </a:p>
          <a:p>
            <a:pPr lvl="1" eaLnBrk="1" hangingPunct="1"/>
            <a:r>
              <a:rPr lang="en-GB" altLang="en-US" sz="3400" dirty="0"/>
              <a:t>Group identification (D:3.9 and Annex C);</a:t>
            </a:r>
          </a:p>
          <a:p>
            <a:pPr lvl="1" eaLnBrk="1" hangingPunct="1"/>
            <a:r>
              <a:rPr lang="en-GB" altLang="en-US" sz="3400" dirty="0"/>
              <a:t>Confrontation (D Annex D) ;</a:t>
            </a:r>
          </a:p>
          <a:p>
            <a:endParaRPr lang="en-GB" dirty="0"/>
          </a:p>
        </p:txBody>
      </p:sp>
    </p:spTree>
    <p:extLst>
      <p:ext uri="{BB962C8B-B14F-4D97-AF65-F5344CB8AC3E}">
        <p14:creationId xmlns:p14="http://schemas.microsoft.com/office/powerpoint/2010/main" val="3367096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9573D-249E-8FE5-E1A4-E8542F93B047}"/>
              </a:ext>
            </a:extLst>
          </p:cNvPr>
          <p:cNvSpPr>
            <a:spLocks noGrp="1"/>
          </p:cNvSpPr>
          <p:nvPr>
            <p:ph type="title"/>
          </p:nvPr>
        </p:nvSpPr>
        <p:spPr>
          <a:xfrm>
            <a:off x="351178" y="225203"/>
            <a:ext cx="8596668" cy="764912"/>
          </a:xfrm>
        </p:spPr>
        <p:txBody>
          <a:bodyPr/>
          <a:lstStyle/>
          <a:p>
            <a:r>
              <a:rPr lang="en-GB" dirty="0"/>
              <a:t>Video Identification</a:t>
            </a:r>
          </a:p>
        </p:txBody>
      </p:sp>
      <p:sp>
        <p:nvSpPr>
          <p:cNvPr id="3" name="Content Placeholder 2">
            <a:extLst>
              <a:ext uri="{FF2B5EF4-FFF2-40B4-BE49-F238E27FC236}">
                <a16:creationId xmlns:a16="http://schemas.microsoft.com/office/drawing/2014/main" id="{E010B371-FF55-3204-D1E6-DA42B8160D93}"/>
              </a:ext>
            </a:extLst>
          </p:cNvPr>
          <p:cNvSpPr>
            <a:spLocks noGrp="1"/>
          </p:cNvSpPr>
          <p:nvPr>
            <p:ph idx="1"/>
          </p:nvPr>
        </p:nvSpPr>
        <p:spPr>
          <a:xfrm>
            <a:off x="426893" y="1051797"/>
            <a:ext cx="9485902" cy="5581000"/>
          </a:xfrm>
        </p:spPr>
        <p:txBody>
          <a:bodyPr>
            <a:normAutofit lnSpcReduction="10000"/>
          </a:bodyPr>
          <a:lstStyle/>
          <a:p>
            <a:r>
              <a:rPr lang="en-GB" sz="2000" dirty="0"/>
              <a:t>Set of video images ( S and at least 8 others)</a:t>
            </a:r>
          </a:p>
          <a:p>
            <a:r>
              <a:rPr lang="en-GB" sz="2000" dirty="0"/>
              <a:t>If 2 suspects of similar appearance then should be a set of 12 ( minimum)</a:t>
            </a:r>
          </a:p>
          <a:p>
            <a:r>
              <a:rPr lang="en-GB" sz="2000" dirty="0"/>
              <a:t>All persons should resemble the suspect in age, height, general appearance and all should be shown in the same type of clothing or in the same position</a:t>
            </a:r>
          </a:p>
          <a:p>
            <a:r>
              <a:rPr lang="en-GB" sz="2000" dirty="0"/>
              <a:t>Witnesses are not able to communicate with each other</a:t>
            </a:r>
          </a:p>
          <a:p>
            <a:r>
              <a:rPr lang="en-GB" sz="2000" dirty="0"/>
              <a:t>Witness should see all images at least twice</a:t>
            </a:r>
          </a:p>
          <a:p>
            <a:r>
              <a:rPr lang="en-GB" sz="2000" dirty="0"/>
              <a:t>Witness is asked whether the S is the person seen on a previous occasion</a:t>
            </a:r>
          </a:p>
          <a:p>
            <a:r>
              <a:rPr lang="en-GB" sz="2000" dirty="0"/>
              <a:t>S’s solicitor must be offered the opportunity to attend the identification suite when the video parade is compiled and when compilation is subsequently shown to the witness</a:t>
            </a:r>
          </a:p>
          <a:p>
            <a:r>
              <a:rPr lang="en-GB" sz="2000" dirty="0"/>
              <a:t>Both S and legal adviser must have the opportunity to see the set of images in advance</a:t>
            </a:r>
          </a:p>
          <a:p>
            <a:r>
              <a:rPr lang="en-GB" sz="2000" dirty="0"/>
              <a:t>A full record must be kept of the procedures and  those involved.</a:t>
            </a:r>
          </a:p>
          <a:p>
            <a:r>
              <a:rPr lang="en-GB" altLang="en-US" sz="2000" dirty="0"/>
              <a:t>Suspect may refuse to take part but that refusal may be given in evidence against him and covert operation possible (D:3.17)</a:t>
            </a:r>
          </a:p>
          <a:p>
            <a:endParaRPr lang="en-GB" sz="2000" dirty="0"/>
          </a:p>
        </p:txBody>
      </p:sp>
    </p:spTree>
    <p:extLst>
      <p:ext uri="{BB962C8B-B14F-4D97-AF65-F5344CB8AC3E}">
        <p14:creationId xmlns:p14="http://schemas.microsoft.com/office/powerpoint/2010/main" val="366877785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9573D-249E-8FE5-E1A4-E8542F93B047}"/>
              </a:ext>
            </a:extLst>
          </p:cNvPr>
          <p:cNvSpPr>
            <a:spLocks noGrp="1"/>
          </p:cNvSpPr>
          <p:nvPr>
            <p:ph type="title"/>
          </p:nvPr>
        </p:nvSpPr>
        <p:spPr>
          <a:xfrm>
            <a:off x="351178" y="225203"/>
            <a:ext cx="8596668" cy="764912"/>
          </a:xfrm>
        </p:spPr>
        <p:txBody>
          <a:bodyPr/>
          <a:lstStyle/>
          <a:p>
            <a:r>
              <a:rPr lang="en-GB" dirty="0"/>
              <a:t> Identification Parades</a:t>
            </a:r>
          </a:p>
        </p:txBody>
      </p:sp>
      <p:sp>
        <p:nvSpPr>
          <p:cNvPr id="3" name="Content Placeholder 2">
            <a:extLst>
              <a:ext uri="{FF2B5EF4-FFF2-40B4-BE49-F238E27FC236}">
                <a16:creationId xmlns:a16="http://schemas.microsoft.com/office/drawing/2014/main" id="{E010B371-FF55-3204-D1E6-DA42B8160D93}"/>
              </a:ext>
            </a:extLst>
          </p:cNvPr>
          <p:cNvSpPr>
            <a:spLocks noGrp="1"/>
          </p:cNvSpPr>
          <p:nvPr>
            <p:ph idx="1"/>
          </p:nvPr>
        </p:nvSpPr>
        <p:spPr>
          <a:xfrm>
            <a:off x="426893" y="1051797"/>
            <a:ext cx="9485902" cy="5581000"/>
          </a:xfrm>
        </p:spPr>
        <p:txBody>
          <a:bodyPr>
            <a:normAutofit/>
          </a:bodyPr>
          <a:lstStyle/>
          <a:p>
            <a:r>
              <a:rPr lang="en-GB" sz="2000" dirty="0"/>
              <a:t>S must have written notice in advance of parade and given opportunity to have solicitor or friend present.</a:t>
            </a:r>
          </a:p>
          <a:p>
            <a:r>
              <a:rPr lang="en-GB" sz="2000" dirty="0"/>
              <a:t>Parade must consist of at least 8 people ( of same age, height, general position etc.)</a:t>
            </a:r>
          </a:p>
          <a:p>
            <a:r>
              <a:rPr lang="en-GB" sz="2000" dirty="0"/>
              <a:t>Any distinguishing features should be hidden ( </a:t>
            </a:r>
            <a:r>
              <a:rPr lang="en-GB" sz="2000" dirty="0" err="1"/>
              <a:t>e.g</a:t>
            </a:r>
            <a:r>
              <a:rPr lang="en-GB" sz="2000" dirty="0"/>
              <a:t> unique facial scar)</a:t>
            </a:r>
          </a:p>
          <a:p>
            <a:r>
              <a:rPr lang="en-GB" sz="2000" dirty="0"/>
              <a:t> S can choose own position in the line up</a:t>
            </a:r>
          </a:p>
          <a:p>
            <a:r>
              <a:rPr lang="en-GB" sz="2000" dirty="0"/>
              <a:t>Witnesses are told that the person they saw may, or may not, be in the line-up</a:t>
            </a:r>
          </a:p>
          <a:p>
            <a:r>
              <a:rPr lang="en-GB" sz="2000" dirty="0"/>
              <a:t>Witness can ask any member of the line to move or to speak</a:t>
            </a:r>
          </a:p>
          <a:p>
            <a:r>
              <a:rPr lang="en-GB" sz="2000" dirty="0" err="1"/>
              <a:t>Wintess</a:t>
            </a:r>
            <a:r>
              <a:rPr lang="en-GB" sz="2000" dirty="0"/>
              <a:t> inspects line twice and the identification officer will ask whether the person they saw is in the line and what position</a:t>
            </a:r>
          </a:p>
        </p:txBody>
      </p:sp>
    </p:spTree>
    <p:extLst>
      <p:ext uri="{BB962C8B-B14F-4D97-AF65-F5344CB8AC3E}">
        <p14:creationId xmlns:p14="http://schemas.microsoft.com/office/powerpoint/2010/main" val="385128538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9573D-249E-8FE5-E1A4-E8542F93B047}"/>
              </a:ext>
            </a:extLst>
          </p:cNvPr>
          <p:cNvSpPr>
            <a:spLocks noGrp="1"/>
          </p:cNvSpPr>
          <p:nvPr>
            <p:ph type="title"/>
          </p:nvPr>
        </p:nvSpPr>
        <p:spPr>
          <a:xfrm>
            <a:off x="351178" y="225203"/>
            <a:ext cx="8596668" cy="764912"/>
          </a:xfrm>
        </p:spPr>
        <p:txBody>
          <a:bodyPr/>
          <a:lstStyle/>
          <a:p>
            <a:r>
              <a:rPr lang="en-GB" dirty="0"/>
              <a:t> Group Identification and Confrontation</a:t>
            </a:r>
          </a:p>
        </p:txBody>
      </p:sp>
      <p:sp>
        <p:nvSpPr>
          <p:cNvPr id="3" name="Content Placeholder 2">
            <a:extLst>
              <a:ext uri="{FF2B5EF4-FFF2-40B4-BE49-F238E27FC236}">
                <a16:creationId xmlns:a16="http://schemas.microsoft.com/office/drawing/2014/main" id="{E010B371-FF55-3204-D1E6-DA42B8160D93}"/>
              </a:ext>
            </a:extLst>
          </p:cNvPr>
          <p:cNvSpPr>
            <a:spLocks noGrp="1"/>
          </p:cNvSpPr>
          <p:nvPr>
            <p:ph idx="1"/>
          </p:nvPr>
        </p:nvSpPr>
        <p:spPr>
          <a:xfrm>
            <a:off x="426893" y="1051797"/>
            <a:ext cx="9485902" cy="5581000"/>
          </a:xfrm>
        </p:spPr>
        <p:txBody>
          <a:bodyPr>
            <a:normAutofit/>
          </a:bodyPr>
          <a:lstStyle/>
          <a:p>
            <a:r>
              <a:rPr lang="en-GB" sz="2400" b="1" u="sng" dirty="0"/>
              <a:t>Group ID</a:t>
            </a:r>
            <a:r>
              <a:rPr lang="en-GB" sz="2400" dirty="0"/>
              <a:t>: Could be arranged in a shopping centre or other public place </a:t>
            </a:r>
          </a:p>
          <a:p>
            <a:r>
              <a:rPr lang="en-GB" sz="2400" dirty="0"/>
              <a:t>The others in the ‘group’ should resemble the suspect</a:t>
            </a:r>
          </a:p>
          <a:p>
            <a:r>
              <a:rPr lang="en-GB" sz="2400" dirty="0"/>
              <a:t>Can take place without Suspect’s consent and co-operation</a:t>
            </a:r>
            <a:br>
              <a:rPr lang="en-GB" sz="2400" dirty="0"/>
            </a:br>
            <a:br>
              <a:rPr lang="en-GB" sz="2400" dirty="0"/>
            </a:br>
            <a:endParaRPr lang="en-GB" sz="2400" dirty="0"/>
          </a:p>
          <a:p>
            <a:r>
              <a:rPr lang="en-GB" sz="2400" b="1" u="sng" dirty="0"/>
              <a:t>Confrontation</a:t>
            </a:r>
            <a:r>
              <a:rPr lang="en-GB" sz="2400" dirty="0"/>
              <a:t>:  should only be used when no other method is available</a:t>
            </a:r>
          </a:p>
          <a:p>
            <a:pPr lvl="1"/>
            <a:r>
              <a:rPr lang="en-GB" sz="2400" dirty="0"/>
              <a:t>“ Is this the person in question?”</a:t>
            </a:r>
          </a:p>
          <a:p>
            <a:pPr lvl="1"/>
            <a:r>
              <a:rPr lang="en-GB" sz="2400" dirty="0"/>
              <a:t>Can be face to face or through a screen</a:t>
            </a:r>
          </a:p>
          <a:p>
            <a:endParaRPr lang="en-GB" sz="2000" dirty="0"/>
          </a:p>
        </p:txBody>
      </p:sp>
    </p:spTree>
    <p:extLst>
      <p:ext uri="{BB962C8B-B14F-4D97-AF65-F5344CB8AC3E}">
        <p14:creationId xmlns:p14="http://schemas.microsoft.com/office/powerpoint/2010/main" val="408503057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1067C-96D2-420B-9149-2E4A39921F96}"/>
              </a:ext>
            </a:extLst>
          </p:cNvPr>
          <p:cNvSpPr>
            <a:spLocks noGrp="1"/>
          </p:cNvSpPr>
          <p:nvPr>
            <p:ph type="title"/>
          </p:nvPr>
        </p:nvSpPr>
        <p:spPr/>
        <p:txBody>
          <a:bodyPr/>
          <a:lstStyle/>
          <a:p>
            <a:r>
              <a:rPr lang="en-GB" dirty="0"/>
              <a:t>Role of the Legal Adviser</a:t>
            </a:r>
          </a:p>
        </p:txBody>
      </p:sp>
      <p:sp>
        <p:nvSpPr>
          <p:cNvPr id="3" name="Content Placeholder 2">
            <a:extLst>
              <a:ext uri="{FF2B5EF4-FFF2-40B4-BE49-F238E27FC236}">
                <a16:creationId xmlns:a16="http://schemas.microsoft.com/office/drawing/2014/main" id="{04F1DC30-9C45-4126-84BD-AB46FF20F526}"/>
              </a:ext>
            </a:extLst>
          </p:cNvPr>
          <p:cNvSpPr>
            <a:spLocks noGrp="1"/>
          </p:cNvSpPr>
          <p:nvPr>
            <p:ph idx="1"/>
          </p:nvPr>
        </p:nvSpPr>
        <p:spPr>
          <a:xfrm>
            <a:off x="560850" y="1799488"/>
            <a:ext cx="8596668" cy="3880773"/>
          </a:xfrm>
        </p:spPr>
        <p:txBody>
          <a:bodyPr>
            <a:normAutofit/>
          </a:bodyPr>
          <a:lstStyle/>
          <a:p>
            <a:pPr>
              <a:lnSpc>
                <a:spcPct val="90000"/>
              </a:lnSpc>
            </a:pPr>
            <a:r>
              <a:rPr lang="en-GB" altLang="en-US" sz="2800" dirty="0"/>
              <a:t>“To protect and advance the legal rights of the client” - </a:t>
            </a:r>
            <a:r>
              <a:rPr lang="en-GB" altLang="en-US" sz="2800" u="sng" dirty="0">
                <a:hlinkClick r:id="rId2"/>
              </a:rPr>
              <a:t>Code C,  Guidance Note 6D</a:t>
            </a:r>
            <a:endParaRPr lang="en-GB" altLang="en-US" sz="2800" u="sng" dirty="0"/>
          </a:p>
          <a:p>
            <a:pPr lvl="1">
              <a:lnSpc>
                <a:spcPct val="90000"/>
              </a:lnSpc>
            </a:pPr>
            <a:r>
              <a:rPr lang="en-GB" altLang="en-US" sz="2800" dirty="0"/>
              <a:t>Challenge a decision not to hold an identification procedure</a:t>
            </a:r>
          </a:p>
          <a:p>
            <a:pPr lvl="1">
              <a:lnSpc>
                <a:spcPct val="90000"/>
              </a:lnSpc>
            </a:pPr>
            <a:r>
              <a:rPr lang="en-GB" altLang="en-US" sz="2800" dirty="0"/>
              <a:t>Make representations as to type of identification procedure or process</a:t>
            </a:r>
          </a:p>
          <a:p>
            <a:pPr lvl="1">
              <a:lnSpc>
                <a:spcPct val="90000"/>
              </a:lnSpc>
            </a:pPr>
            <a:r>
              <a:rPr lang="en-GB" altLang="en-US" sz="2800" dirty="0"/>
              <a:t>Remind client that failure to co-operate could draw adverse inferences.</a:t>
            </a:r>
          </a:p>
          <a:p>
            <a:endParaRPr lang="en-GB" dirty="0"/>
          </a:p>
        </p:txBody>
      </p:sp>
    </p:spTree>
    <p:extLst>
      <p:ext uri="{BB962C8B-B14F-4D97-AF65-F5344CB8AC3E}">
        <p14:creationId xmlns:p14="http://schemas.microsoft.com/office/powerpoint/2010/main" val="14965477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962E2-8081-4CFE-BE64-C18CF5B560D6}"/>
              </a:ext>
            </a:extLst>
          </p:cNvPr>
          <p:cNvSpPr>
            <a:spLocks noGrp="1"/>
          </p:cNvSpPr>
          <p:nvPr>
            <p:ph type="title"/>
          </p:nvPr>
        </p:nvSpPr>
        <p:spPr>
          <a:xfrm>
            <a:off x="1118897" y="76200"/>
            <a:ext cx="10157354" cy="976536"/>
          </a:xfrm>
        </p:spPr>
        <p:txBody>
          <a:bodyPr/>
          <a:lstStyle/>
          <a:p>
            <a:r>
              <a:rPr lang="en-GB" dirty="0"/>
              <a:t>Identification Evidence and the Trial</a:t>
            </a:r>
          </a:p>
        </p:txBody>
      </p:sp>
      <p:sp>
        <p:nvSpPr>
          <p:cNvPr id="3" name="Content Placeholder 2">
            <a:extLst>
              <a:ext uri="{FF2B5EF4-FFF2-40B4-BE49-F238E27FC236}">
                <a16:creationId xmlns:a16="http://schemas.microsoft.com/office/drawing/2014/main" id="{FEBCAE9B-9871-4167-AFD5-9666E63C18EA}"/>
              </a:ext>
            </a:extLst>
          </p:cNvPr>
          <p:cNvSpPr>
            <a:spLocks noGrp="1"/>
          </p:cNvSpPr>
          <p:nvPr>
            <p:ph idx="1"/>
          </p:nvPr>
        </p:nvSpPr>
        <p:spPr>
          <a:xfrm>
            <a:off x="427487" y="885952"/>
            <a:ext cx="10513168" cy="5695398"/>
          </a:xfrm>
        </p:spPr>
        <p:txBody>
          <a:bodyPr>
            <a:normAutofit lnSpcReduction="10000"/>
          </a:bodyPr>
          <a:lstStyle/>
          <a:p>
            <a:pPr>
              <a:defRPr/>
            </a:pPr>
            <a:r>
              <a:rPr lang="en-GB" altLang="en-US" sz="2400" dirty="0"/>
              <a:t>Failure by the Police to conduct a procedure may amount to a breach of PACE and result in adverse comment/exclusion of evidence at trial.</a:t>
            </a:r>
          </a:p>
          <a:p>
            <a:pPr>
              <a:defRPr/>
            </a:pPr>
            <a:r>
              <a:rPr lang="en-GB" altLang="en-US" sz="2400" dirty="0"/>
              <a:t>If identification evidence is disputed then court must consider the direction given in </a:t>
            </a:r>
            <a:r>
              <a:rPr lang="en-GB" altLang="en-US" sz="2400" b="1" dirty="0"/>
              <a:t>Turnbull (1977) – “ Turnbull direction</a:t>
            </a:r>
            <a:r>
              <a:rPr lang="en-GB" altLang="en-US" sz="2400" dirty="0"/>
              <a:t>”</a:t>
            </a:r>
          </a:p>
          <a:p>
            <a:pPr>
              <a:defRPr/>
            </a:pPr>
            <a:r>
              <a:rPr lang="en-GB" altLang="en-US" sz="2400" dirty="0"/>
              <a:t>Turnbull guidance requires court to consider:</a:t>
            </a:r>
          </a:p>
          <a:p>
            <a:pPr lvl="1">
              <a:defRPr/>
            </a:pPr>
            <a:r>
              <a:rPr lang="en-GB" altLang="en-US" sz="2200" dirty="0"/>
              <a:t>If id evidence is weak it should not be left to jury/magistrates to consider</a:t>
            </a:r>
          </a:p>
          <a:p>
            <a:pPr lvl="1">
              <a:defRPr/>
            </a:pPr>
            <a:r>
              <a:rPr lang="en-GB" altLang="en-US" sz="2200" dirty="0"/>
              <a:t>If id evidence is strong OR weak but supported by other evidence the evidence should be admitted</a:t>
            </a:r>
          </a:p>
          <a:p>
            <a:pPr lvl="1">
              <a:defRPr/>
            </a:pPr>
            <a:r>
              <a:rPr lang="en-GB" altLang="en-US" sz="2200" dirty="0"/>
              <a:t>When considering quality of evidence court will consider: length of time person was observed, conditions </a:t>
            </a:r>
            <a:r>
              <a:rPr lang="en-GB" altLang="en-US" sz="2200" dirty="0" err="1"/>
              <a:t>e.g</a:t>
            </a:r>
            <a:r>
              <a:rPr lang="en-GB" altLang="en-US" sz="2200" dirty="0"/>
              <a:t> time of day, weather, street lighting and whether suspect is known to the witness</a:t>
            </a:r>
          </a:p>
          <a:p>
            <a:pPr>
              <a:defRPr/>
            </a:pPr>
            <a:r>
              <a:rPr lang="en-GB" altLang="en-US" sz="2400" dirty="0"/>
              <a:t>If id evidence is admitted then a Turnbull warning is given for the need to adopt special caution when dealing with identification as mistakes can be made by witnesses.</a:t>
            </a:r>
            <a:endParaRPr lang="en-GB" altLang="en-US" sz="2200" dirty="0"/>
          </a:p>
          <a:p>
            <a:endParaRPr lang="en-GB" dirty="0"/>
          </a:p>
        </p:txBody>
      </p:sp>
    </p:spTree>
    <p:extLst>
      <p:ext uri="{BB962C8B-B14F-4D97-AF65-F5344CB8AC3E}">
        <p14:creationId xmlns:p14="http://schemas.microsoft.com/office/powerpoint/2010/main" val="5224111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BDC0B-1B5B-1F82-1FF0-A31624C79D3F}"/>
              </a:ext>
            </a:extLst>
          </p:cNvPr>
          <p:cNvSpPr>
            <a:spLocks noGrp="1"/>
          </p:cNvSpPr>
          <p:nvPr>
            <p:ph type="title"/>
          </p:nvPr>
        </p:nvSpPr>
        <p:spPr/>
        <p:txBody>
          <a:bodyPr/>
          <a:lstStyle/>
          <a:p>
            <a:r>
              <a:rPr lang="en-GB" dirty="0"/>
              <a:t>Other types of evidence</a:t>
            </a:r>
          </a:p>
        </p:txBody>
      </p:sp>
      <p:sp>
        <p:nvSpPr>
          <p:cNvPr id="3" name="Content Placeholder 2">
            <a:extLst>
              <a:ext uri="{FF2B5EF4-FFF2-40B4-BE49-F238E27FC236}">
                <a16:creationId xmlns:a16="http://schemas.microsoft.com/office/drawing/2014/main" id="{96626AB8-D1CC-A423-7C05-C8FBC388FFA0}"/>
              </a:ext>
            </a:extLst>
          </p:cNvPr>
          <p:cNvSpPr>
            <a:spLocks noGrp="1"/>
          </p:cNvSpPr>
          <p:nvPr>
            <p:ph idx="1"/>
          </p:nvPr>
        </p:nvSpPr>
        <p:spPr>
          <a:xfrm>
            <a:off x="391948" y="1488613"/>
            <a:ext cx="8596668" cy="3880773"/>
          </a:xfrm>
        </p:spPr>
        <p:txBody>
          <a:bodyPr>
            <a:normAutofit lnSpcReduction="10000"/>
          </a:bodyPr>
          <a:lstStyle/>
          <a:p>
            <a:r>
              <a:rPr lang="en-GB" sz="2800" dirty="0"/>
              <a:t>Power to take photographs s 64A PACE – with or without consent  - of anyone detained at a police station</a:t>
            </a:r>
          </a:p>
          <a:p>
            <a:r>
              <a:rPr lang="en-GB" sz="2800" dirty="0"/>
              <a:t>Voice identification done by expert witnesses</a:t>
            </a:r>
          </a:p>
          <a:p>
            <a:pPr eaLnBrk="1" hangingPunct="1"/>
            <a:r>
              <a:rPr lang="en-GB" altLang="en-US" sz="2800" dirty="0"/>
              <a:t>  s 61 A  PACE : Fingerprints may be taken with consent or without where suspect arrested/detained for a recordable offence</a:t>
            </a:r>
          </a:p>
          <a:p>
            <a:r>
              <a:rPr lang="en-GB" sz="2800" dirty="0"/>
              <a:t>Impression of footwear – s 61 A PACE</a:t>
            </a:r>
          </a:p>
        </p:txBody>
      </p:sp>
    </p:spTree>
    <p:extLst>
      <p:ext uri="{BB962C8B-B14F-4D97-AF65-F5344CB8AC3E}">
        <p14:creationId xmlns:p14="http://schemas.microsoft.com/office/powerpoint/2010/main" val="272657922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904E7-333C-4EFE-B0AA-EBA3005E09C1}"/>
              </a:ext>
            </a:extLst>
          </p:cNvPr>
          <p:cNvSpPr>
            <a:spLocks noGrp="1"/>
          </p:cNvSpPr>
          <p:nvPr>
            <p:ph type="title"/>
          </p:nvPr>
        </p:nvSpPr>
        <p:spPr>
          <a:xfrm>
            <a:off x="304584" y="156238"/>
            <a:ext cx="9596561" cy="1026075"/>
          </a:xfrm>
        </p:spPr>
        <p:txBody>
          <a:bodyPr>
            <a:normAutofit fontScale="90000"/>
          </a:bodyPr>
          <a:lstStyle/>
          <a:p>
            <a:r>
              <a:rPr lang="en-GB" sz="3200" dirty="0"/>
              <a:t>Power of the police to take samples from detained persons</a:t>
            </a:r>
          </a:p>
        </p:txBody>
      </p:sp>
      <p:sp>
        <p:nvSpPr>
          <p:cNvPr id="3" name="Content Placeholder 2">
            <a:extLst>
              <a:ext uri="{FF2B5EF4-FFF2-40B4-BE49-F238E27FC236}">
                <a16:creationId xmlns:a16="http://schemas.microsoft.com/office/drawing/2014/main" id="{CABD909C-F9C4-4296-B6AE-A9AE13559DA9}"/>
              </a:ext>
            </a:extLst>
          </p:cNvPr>
          <p:cNvSpPr>
            <a:spLocks noGrp="1"/>
          </p:cNvSpPr>
          <p:nvPr>
            <p:ph idx="1"/>
          </p:nvPr>
        </p:nvSpPr>
        <p:spPr>
          <a:xfrm>
            <a:off x="269637" y="1182313"/>
            <a:ext cx="9666453" cy="5436292"/>
          </a:xfrm>
        </p:spPr>
        <p:txBody>
          <a:bodyPr>
            <a:normAutofit/>
          </a:bodyPr>
          <a:lstStyle/>
          <a:p>
            <a:pPr eaLnBrk="1" hangingPunct="1"/>
            <a:r>
              <a:rPr lang="en-GB" altLang="en-US" sz="2000" u="sng" dirty="0">
                <a:hlinkClick r:id="rId2"/>
              </a:rPr>
              <a:t>s62 PACE</a:t>
            </a:r>
            <a:r>
              <a:rPr lang="en-GB" altLang="en-US" sz="2000" dirty="0">
                <a:hlinkClick r:id="rId2"/>
              </a:rPr>
              <a:t> </a:t>
            </a:r>
            <a:r>
              <a:rPr lang="en-GB" altLang="en-US" sz="2000" dirty="0"/>
              <a:t>– Intimate samples can be taken by consent if authorised by inspector (recordable offences).</a:t>
            </a:r>
          </a:p>
          <a:p>
            <a:pPr eaLnBrk="1" hangingPunct="1"/>
            <a:r>
              <a:rPr lang="en-GB" altLang="en-US" sz="2000" b="1" dirty="0"/>
              <a:t>Intimate samples = blood, semen or other tissue fluid, pubic hair, dental impression, or swab from body orifice other than mouth</a:t>
            </a:r>
          </a:p>
          <a:p>
            <a:pPr lvl="1"/>
            <a:r>
              <a:rPr lang="en-GB" altLang="en-US" sz="2000" dirty="0"/>
              <a:t>Must be authorised by Inspector or above and only if the authorising officer has r grounds for believing the sample would tend to confirm or disprove involvement in the offence.</a:t>
            </a:r>
          </a:p>
          <a:p>
            <a:pPr lvl="1"/>
            <a:r>
              <a:rPr lang="en-GB" altLang="en-US" sz="2000" dirty="0"/>
              <a:t>Suspect must give written consent</a:t>
            </a:r>
          </a:p>
          <a:p>
            <a:pPr lvl="1"/>
            <a:r>
              <a:rPr lang="en-GB" altLang="en-US" sz="2000" dirty="0"/>
              <a:t>Failure to give consent can draw adverse inferences ( s 62 (10) PACE)</a:t>
            </a:r>
          </a:p>
          <a:p>
            <a:pPr eaLnBrk="1" hangingPunct="1"/>
            <a:r>
              <a:rPr lang="en-GB" altLang="en-US" sz="2000" u="sng" dirty="0">
                <a:hlinkClick r:id="rId3"/>
              </a:rPr>
              <a:t>s63 PACE</a:t>
            </a:r>
            <a:r>
              <a:rPr lang="en-GB" altLang="en-US" sz="2000" dirty="0">
                <a:hlinkClick r:id="rId3"/>
              </a:rPr>
              <a:t> </a:t>
            </a:r>
            <a:r>
              <a:rPr lang="en-GB" altLang="en-US" sz="2000" dirty="0"/>
              <a:t>– Non-intimate samples – no consent required if suspect has been arrested and detained in connection with a recordable offence AND no sample has been taken previously</a:t>
            </a:r>
          </a:p>
          <a:p>
            <a:pPr eaLnBrk="1" hangingPunct="1"/>
            <a:r>
              <a:rPr lang="en-GB" altLang="en-US" sz="2000" dirty="0"/>
              <a:t>Non- intimate samples =  hair ( not pubic) nails, swab from mouth, saliva, skin impression.</a:t>
            </a:r>
          </a:p>
          <a:p>
            <a:pPr eaLnBrk="1" hangingPunct="1"/>
            <a:endParaRPr lang="en-GB" altLang="en-US" sz="2000" dirty="0"/>
          </a:p>
          <a:p>
            <a:endParaRPr lang="en-GB" dirty="0"/>
          </a:p>
        </p:txBody>
      </p:sp>
    </p:spTree>
    <p:extLst>
      <p:ext uri="{BB962C8B-B14F-4D97-AF65-F5344CB8AC3E}">
        <p14:creationId xmlns:p14="http://schemas.microsoft.com/office/powerpoint/2010/main" val="30309217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2BA04-1ADD-4BFF-B7B1-E0EF3BFABBA0}"/>
              </a:ext>
            </a:extLst>
          </p:cNvPr>
          <p:cNvSpPr>
            <a:spLocks noGrp="1"/>
          </p:cNvSpPr>
          <p:nvPr>
            <p:ph type="title"/>
          </p:nvPr>
        </p:nvSpPr>
        <p:spPr>
          <a:xfrm>
            <a:off x="281288" y="156238"/>
            <a:ext cx="8596668" cy="839701"/>
          </a:xfrm>
        </p:spPr>
        <p:txBody>
          <a:bodyPr/>
          <a:lstStyle/>
          <a:p>
            <a:r>
              <a:rPr lang="en-GB" dirty="0"/>
              <a:t>Police options after interview</a:t>
            </a:r>
          </a:p>
        </p:txBody>
      </p:sp>
      <p:sp>
        <p:nvSpPr>
          <p:cNvPr id="3" name="Content Placeholder 2">
            <a:extLst>
              <a:ext uri="{FF2B5EF4-FFF2-40B4-BE49-F238E27FC236}">
                <a16:creationId xmlns:a16="http://schemas.microsoft.com/office/drawing/2014/main" id="{792CCA04-C0A2-4B62-B7D5-144CC7B0FCCA}"/>
              </a:ext>
            </a:extLst>
          </p:cNvPr>
          <p:cNvSpPr>
            <a:spLocks noGrp="1"/>
          </p:cNvSpPr>
          <p:nvPr>
            <p:ph idx="1"/>
          </p:nvPr>
        </p:nvSpPr>
        <p:spPr>
          <a:xfrm>
            <a:off x="502607" y="890913"/>
            <a:ext cx="8955899" cy="5428348"/>
          </a:xfrm>
        </p:spPr>
        <p:txBody>
          <a:bodyPr>
            <a:normAutofit lnSpcReduction="10000"/>
          </a:bodyPr>
          <a:lstStyle/>
          <a:p>
            <a:pPr>
              <a:lnSpc>
                <a:spcPct val="90000"/>
              </a:lnSpc>
            </a:pPr>
            <a:r>
              <a:rPr lang="en-GB" altLang="en-US" sz="2400" dirty="0"/>
              <a:t>Release suspect – No further action</a:t>
            </a:r>
          </a:p>
          <a:p>
            <a:pPr>
              <a:lnSpc>
                <a:spcPct val="90000"/>
              </a:lnSpc>
            </a:pPr>
            <a:r>
              <a:rPr lang="en-GB" altLang="en-US" sz="2400" dirty="0"/>
              <a:t>Release without bail while police conduct further enquiries</a:t>
            </a:r>
          </a:p>
          <a:p>
            <a:pPr>
              <a:lnSpc>
                <a:spcPct val="90000"/>
              </a:lnSpc>
            </a:pPr>
            <a:r>
              <a:rPr lang="en-GB" altLang="en-US" sz="2400" dirty="0"/>
              <a:t>Release on bail to return for further questioning ( if necessary and proportionate)</a:t>
            </a:r>
          </a:p>
          <a:p>
            <a:pPr lvl="1">
              <a:lnSpc>
                <a:spcPct val="90000"/>
              </a:lnSpc>
            </a:pPr>
            <a:r>
              <a:rPr lang="en-GB" altLang="en-US" sz="2400" dirty="0"/>
              <a:t>Can impose bail conditions and must be authorised by Inspector or above ( s 50 PACE)</a:t>
            </a:r>
          </a:p>
          <a:p>
            <a:pPr lvl="1">
              <a:lnSpc>
                <a:spcPct val="90000"/>
              </a:lnSpc>
            </a:pPr>
            <a:r>
              <a:rPr lang="en-GB" altLang="en-US" sz="2400" dirty="0"/>
              <a:t>Necessary: to prevent S from failing to surrender to custody, committing further offences or from interfering with witnesses or for own protection or that of others</a:t>
            </a:r>
          </a:p>
          <a:p>
            <a:pPr lvl="1">
              <a:lnSpc>
                <a:spcPct val="90000"/>
              </a:lnSpc>
            </a:pPr>
            <a:r>
              <a:rPr lang="en-GB" altLang="en-US" sz="2400" dirty="0"/>
              <a:t>Proportionate: conditions must be the minimum necessary to address the risk and initial bail period should be for a max of 28 days. </a:t>
            </a:r>
          </a:p>
          <a:p>
            <a:pPr>
              <a:lnSpc>
                <a:spcPct val="90000"/>
              </a:lnSpc>
            </a:pPr>
            <a:r>
              <a:rPr lang="en-GB" altLang="en-US" sz="2400" dirty="0"/>
              <a:t>Release on bail whilst CPS decide on charge  (s 37B) </a:t>
            </a:r>
          </a:p>
          <a:p>
            <a:pPr>
              <a:lnSpc>
                <a:spcPct val="90000"/>
              </a:lnSpc>
            </a:pPr>
            <a:r>
              <a:rPr lang="en-GB" altLang="en-US" sz="2400" dirty="0"/>
              <a:t>Charge suspect -  remanding in custody (s 38) or on bail</a:t>
            </a:r>
            <a:endParaRPr lang="en-GB" altLang="en-US" sz="2400" u="sng" dirty="0"/>
          </a:p>
          <a:p>
            <a:pPr eaLnBrk="1" hangingPunct="1"/>
            <a:endParaRPr lang="en-GB" altLang="en-US" sz="2400" dirty="0"/>
          </a:p>
          <a:p>
            <a:endParaRPr lang="en-GB" dirty="0"/>
          </a:p>
        </p:txBody>
      </p:sp>
    </p:spTree>
    <p:extLst>
      <p:ext uri="{BB962C8B-B14F-4D97-AF65-F5344CB8AC3E}">
        <p14:creationId xmlns:p14="http://schemas.microsoft.com/office/powerpoint/2010/main" val="19657234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4B87D-CFEA-4B38-8A00-C8EE1819A17A}"/>
              </a:ext>
            </a:extLst>
          </p:cNvPr>
          <p:cNvSpPr>
            <a:spLocks noGrp="1"/>
          </p:cNvSpPr>
          <p:nvPr>
            <p:ph type="title"/>
          </p:nvPr>
        </p:nvSpPr>
        <p:spPr>
          <a:xfrm>
            <a:off x="479311" y="219379"/>
            <a:ext cx="8596668" cy="1320800"/>
          </a:xfrm>
        </p:spPr>
        <p:txBody>
          <a:bodyPr/>
          <a:lstStyle/>
          <a:p>
            <a:r>
              <a:rPr lang="en-GB" dirty="0"/>
              <a:t>The charging decision</a:t>
            </a:r>
          </a:p>
        </p:txBody>
      </p:sp>
      <p:sp>
        <p:nvSpPr>
          <p:cNvPr id="3" name="Content Placeholder 2">
            <a:extLst>
              <a:ext uri="{FF2B5EF4-FFF2-40B4-BE49-F238E27FC236}">
                <a16:creationId xmlns:a16="http://schemas.microsoft.com/office/drawing/2014/main" id="{512229FC-3F23-4A46-994E-593EA8A8FDE0}"/>
              </a:ext>
            </a:extLst>
          </p:cNvPr>
          <p:cNvSpPr>
            <a:spLocks noGrp="1"/>
          </p:cNvSpPr>
          <p:nvPr>
            <p:ph idx="1"/>
          </p:nvPr>
        </p:nvSpPr>
        <p:spPr>
          <a:xfrm>
            <a:off x="263814" y="970259"/>
            <a:ext cx="9689749" cy="3880773"/>
          </a:xfrm>
        </p:spPr>
        <p:txBody>
          <a:bodyPr>
            <a:noAutofit/>
          </a:bodyPr>
          <a:lstStyle/>
          <a:p>
            <a:r>
              <a:rPr lang="en-GB" sz="2400" dirty="0"/>
              <a:t>The statutory charging scheme was introduced by CJA 2003.</a:t>
            </a:r>
          </a:p>
          <a:p>
            <a:r>
              <a:rPr lang="en-GB" sz="2400" dirty="0"/>
              <a:t>Sets out who takes the decision re: charging the suspect.</a:t>
            </a:r>
          </a:p>
          <a:p>
            <a:r>
              <a:rPr lang="en-GB" sz="2400" dirty="0"/>
              <a:t>Amended in 2013 and the information as to who makes the charging decision is contained in Charging (The Directors Guidance) 5</a:t>
            </a:r>
            <a:r>
              <a:rPr lang="en-GB" sz="2400" baseline="30000" dirty="0"/>
              <a:t>th</a:t>
            </a:r>
            <a:r>
              <a:rPr lang="en-GB" sz="2400" dirty="0"/>
              <a:t> Edition, May 2013.</a:t>
            </a:r>
          </a:p>
          <a:p>
            <a:r>
              <a:rPr lang="en-GB" sz="2400" dirty="0"/>
              <a:t>Police may charge:</a:t>
            </a:r>
          </a:p>
          <a:p>
            <a:r>
              <a:rPr lang="en-GB" sz="2400" dirty="0"/>
              <a:t>Summary only offences (including criminal damage where the value of loss or damage is less than £5000) irrespective of plea;</a:t>
            </a:r>
          </a:p>
          <a:p>
            <a:r>
              <a:rPr lang="en-GB" sz="2400" dirty="0"/>
              <a:t>Any offence of retail theft or attempted retail theft irrespective of plea provided it is suitable for sentence at the magistrates’ court; and</a:t>
            </a:r>
          </a:p>
          <a:p>
            <a:r>
              <a:rPr lang="en-GB" sz="2400" dirty="0"/>
              <a:t>Any either-way offence anticipated as a guilty plea and suitable for sentence in magistrates’ court.</a:t>
            </a:r>
          </a:p>
        </p:txBody>
      </p:sp>
    </p:spTree>
    <p:extLst>
      <p:ext uri="{BB962C8B-B14F-4D97-AF65-F5344CB8AC3E}">
        <p14:creationId xmlns:p14="http://schemas.microsoft.com/office/powerpoint/2010/main" val="14347454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7B11A-139F-401A-9BC9-86CA4F2AAB38}"/>
              </a:ext>
            </a:extLst>
          </p:cNvPr>
          <p:cNvSpPr>
            <a:spLocks noGrp="1"/>
          </p:cNvSpPr>
          <p:nvPr>
            <p:ph type="title"/>
          </p:nvPr>
        </p:nvSpPr>
        <p:spPr>
          <a:xfrm>
            <a:off x="408345" y="225688"/>
            <a:ext cx="10157354" cy="787400"/>
          </a:xfrm>
        </p:spPr>
        <p:txBody>
          <a:bodyPr anchor="b">
            <a:normAutofit/>
          </a:bodyPr>
          <a:lstStyle/>
          <a:p>
            <a:r>
              <a:rPr lang="en-GB" dirty="0"/>
              <a:t>The decision to charge</a:t>
            </a:r>
          </a:p>
        </p:txBody>
      </p:sp>
      <p:sp>
        <p:nvSpPr>
          <p:cNvPr id="3" name="Content Placeholder 2">
            <a:extLst>
              <a:ext uri="{FF2B5EF4-FFF2-40B4-BE49-F238E27FC236}">
                <a16:creationId xmlns:a16="http://schemas.microsoft.com/office/drawing/2014/main" id="{032C0299-2120-454A-BAAC-01EDF575FFE1}"/>
              </a:ext>
            </a:extLst>
          </p:cNvPr>
          <p:cNvSpPr>
            <a:spLocks noGrp="1"/>
          </p:cNvSpPr>
          <p:nvPr>
            <p:ph sz="half" idx="1"/>
          </p:nvPr>
        </p:nvSpPr>
        <p:spPr>
          <a:xfrm>
            <a:off x="606366" y="1270809"/>
            <a:ext cx="7838729" cy="4470400"/>
          </a:xfrm>
        </p:spPr>
        <p:txBody>
          <a:bodyPr>
            <a:normAutofit/>
          </a:bodyPr>
          <a:lstStyle/>
          <a:p>
            <a:r>
              <a:rPr lang="en-GB" altLang="en-US" sz="2800" dirty="0"/>
              <a:t>In most serious cases CPS make the decision</a:t>
            </a:r>
          </a:p>
          <a:p>
            <a:r>
              <a:rPr lang="en-GB" altLang="en-US" sz="2800" dirty="0">
                <a:hlinkClick r:id="rId2"/>
              </a:rPr>
              <a:t>Code for Crown Prosecutors </a:t>
            </a:r>
            <a:r>
              <a:rPr lang="en-GB" altLang="en-US" sz="2800" dirty="0"/>
              <a:t>applies (together with individual offence charging policies)</a:t>
            </a:r>
          </a:p>
          <a:p>
            <a:pPr lvl="1"/>
            <a:r>
              <a:rPr lang="en-GB" altLang="en-US" sz="2800" dirty="0"/>
              <a:t>Realistic prospect of securing a conviction? (the evidential test)</a:t>
            </a:r>
          </a:p>
          <a:p>
            <a:pPr lvl="1"/>
            <a:r>
              <a:rPr lang="en-GB" altLang="en-US" sz="2800" dirty="0"/>
              <a:t>In public interest? (the public interest test)</a:t>
            </a:r>
          </a:p>
          <a:p>
            <a:pPr lvl="1"/>
            <a:endParaRPr lang="en-GB" altLang="en-US" sz="2800" dirty="0"/>
          </a:p>
          <a:p>
            <a:pPr marL="457200" lvl="1" indent="0">
              <a:buNone/>
            </a:pPr>
            <a:r>
              <a:rPr lang="en-GB" altLang="en-US" sz="2800" dirty="0"/>
              <a:t>Is there an alternative to charging? </a:t>
            </a:r>
          </a:p>
          <a:p>
            <a:endParaRPr lang="en-GB" sz="2000" dirty="0"/>
          </a:p>
        </p:txBody>
      </p:sp>
      <p:pic>
        <p:nvPicPr>
          <p:cNvPr id="5" name="Picture 4">
            <a:extLst>
              <a:ext uri="{FF2B5EF4-FFF2-40B4-BE49-F238E27FC236}">
                <a16:creationId xmlns:a16="http://schemas.microsoft.com/office/drawing/2014/main" id="{FE03E987-DA11-D603-6EE6-0AC23E359412}"/>
              </a:ext>
            </a:extLst>
          </p:cNvPr>
          <p:cNvPicPr>
            <a:picLocks noChangeAspect="1"/>
          </p:cNvPicPr>
          <p:nvPr/>
        </p:nvPicPr>
        <p:blipFill>
          <a:blip r:embed="rId3"/>
          <a:stretch>
            <a:fillRect/>
          </a:stretch>
        </p:blipFill>
        <p:spPr>
          <a:xfrm>
            <a:off x="8998395" y="2537956"/>
            <a:ext cx="2912694" cy="1522117"/>
          </a:xfrm>
          <a:prstGeom prst="rect">
            <a:avLst/>
          </a:prstGeom>
          <a:noFill/>
        </p:spPr>
      </p:pic>
    </p:spTree>
    <p:extLst>
      <p:ext uri="{BB962C8B-B14F-4D97-AF65-F5344CB8AC3E}">
        <p14:creationId xmlns:p14="http://schemas.microsoft.com/office/powerpoint/2010/main" val="35955850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56EE1-D789-4279-AC3F-0F573C11EB1D}"/>
              </a:ext>
            </a:extLst>
          </p:cNvPr>
          <p:cNvSpPr>
            <a:spLocks noGrp="1"/>
          </p:cNvSpPr>
          <p:nvPr>
            <p:ph type="title"/>
          </p:nvPr>
        </p:nvSpPr>
        <p:spPr>
          <a:xfrm>
            <a:off x="391948" y="167813"/>
            <a:ext cx="8596668" cy="1320800"/>
          </a:xfrm>
        </p:spPr>
        <p:txBody>
          <a:bodyPr/>
          <a:lstStyle/>
          <a:p>
            <a:r>
              <a:rPr lang="en-GB" dirty="0"/>
              <a:t>Alternatives to charging – the Conditional Caution</a:t>
            </a:r>
          </a:p>
        </p:txBody>
      </p:sp>
      <p:sp>
        <p:nvSpPr>
          <p:cNvPr id="3" name="Content Placeholder 2">
            <a:extLst>
              <a:ext uri="{FF2B5EF4-FFF2-40B4-BE49-F238E27FC236}">
                <a16:creationId xmlns:a16="http://schemas.microsoft.com/office/drawing/2014/main" id="{83B04485-6B1D-4ECF-90CF-CD4C3A67B5F8}"/>
              </a:ext>
            </a:extLst>
          </p:cNvPr>
          <p:cNvSpPr>
            <a:spLocks noGrp="1"/>
          </p:cNvSpPr>
          <p:nvPr>
            <p:ph idx="1"/>
          </p:nvPr>
        </p:nvSpPr>
        <p:spPr>
          <a:xfrm>
            <a:off x="560849" y="1488613"/>
            <a:ext cx="9538319" cy="4947132"/>
          </a:xfrm>
        </p:spPr>
        <p:txBody>
          <a:bodyPr>
            <a:normAutofit fontScale="77500" lnSpcReduction="20000"/>
          </a:bodyPr>
          <a:lstStyle/>
          <a:p>
            <a:r>
              <a:rPr lang="en-GB" sz="2800" dirty="0"/>
              <a:t>Could be given to adult offender if it is in the public interest </a:t>
            </a:r>
          </a:p>
          <a:p>
            <a:r>
              <a:rPr lang="en-GB" sz="2800" dirty="0"/>
              <a:t> Police can issue a conditional caution for any offence, excluding indictable only offences, hate crime, domestic violence offences ( where the CPS would need to authorise a caution for the excluded offences) (LASPOA 2012)</a:t>
            </a:r>
          </a:p>
          <a:p>
            <a:r>
              <a:rPr lang="en-GB" sz="2800" dirty="0"/>
              <a:t>S17 Criminal Justice and Courts Act 2015, a caution cannot be given in relation to an indictable-only offence where the defendant is over 18 and admits the offence except: -</a:t>
            </a:r>
          </a:p>
          <a:p>
            <a:pPr lvl="1"/>
            <a:r>
              <a:rPr lang="en-GB" sz="2600" dirty="0"/>
              <a:t>In exceptional circumstances relating to the person of the offence; and</a:t>
            </a:r>
          </a:p>
          <a:p>
            <a:pPr lvl="1"/>
            <a:r>
              <a:rPr lang="en-GB" sz="2600" dirty="0"/>
              <a:t>With the consent of the Director of Public Prosecutions.</a:t>
            </a:r>
          </a:p>
          <a:p>
            <a:r>
              <a:rPr lang="en-GB" sz="2800" dirty="0"/>
              <a:t>Conditional Caution (s 22 – 27 CJA) can apply where an adult admits the offence, there is evidence against the offender and the accused understands what the caution means and gives written consent to receiving a caution</a:t>
            </a:r>
          </a:p>
        </p:txBody>
      </p:sp>
    </p:spTree>
    <p:extLst>
      <p:ext uri="{BB962C8B-B14F-4D97-AF65-F5344CB8AC3E}">
        <p14:creationId xmlns:p14="http://schemas.microsoft.com/office/powerpoint/2010/main" val="22747134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0E800-FC38-44A5-98AA-EEA51700051E}"/>
              </a:ext>
            </a:extLst>
          </p:cNvPr>
          <p:cNvSpPr>
            <a:spLocks noGrp="1"/>
          </p:cNvSpPr>
          <p:nvPr>
            <p:ph type="title"/>
          </p:nvPr>
        </p:nvSpPr>
        <p:spPr/>
        <p:txBody>
          <a:bodyPr/>
          <a:lstStyle/>
          <a:p>
            <a:r>
              <a:rPr lang="en-GB" dirty="0"/>
              <a:t>Conditional caution continued…</a:t>
            </a:r>
          </a:p>
        </p:txBody>
      </p:sp>
      <p:sp>
        <p:nvSpPr>
          <p:cNvPr id="3" name="Content Placeholder 2">
            <a:extLst>
              <a:ext uri="{FF2B5EF4-FFF2-40B4-BE49-F238E27FC236}">
                <a16:creationId xmlns:a16="http://schemas.microsoft.com/office/drawing/2014/main" id="{BF3E77F7-EC57-44E8-95F3-33AE993042EF}"/>
              </a:ext>
            </a:extLst>
          </p:cNvPr>
          <p:cNvSpPr>
            <a:spLocks noGrp="1"/>
          </p:cNvSpPr>
          <p:nvPr>
            <p:ph idx="1"/>
          </p:nvPr>
        </p:nvSpPr>
        <p:spPr>
          <a:xfrm>
            <a:off x="543378" y="1653883"/>
            <a:ext cx="8596668" cy="3880773"/>
          </a:xfrm>
        </p:spPr>
        <p:txBody>
          <a:bodyPr>
            <a:normAutofit/>
          </a:bodyPr>
          <a:lstStyle/>
          <a:p>
            <a:r>
              <a:rPr lang="en-GB" sz="2400" dirty="0"/>
              <a:t>Rehabilitation</a:t>
            </a:r>
          </a:p>
          <a:p>
            <a:r>
              <a:rPr lang="en-GB" sz="2400" dirty="0"/>
              <a:t>Make reparation for the effects of the offence on the victim or wider community</a:t>
            </a:r>
          </a:p>
          <a:p>
            <a:r>
              <a:rPr lang="en-GB" sz="2400" dirty="0"/>
              <a:t>Failure to comply will usually result in prosecution for the original offence</a:t>
            </a:r>
          </a:p>
          <a:p>
            <a:r>
              <a:rPr lang="en-GB" sz="2400" dirty="0"/>
              <a:t>Conditional caution is treated as an offence brought to justice and its recording is intended to contribute to improved public confidence in the criminal justice system. </a:t>
            </a:r>
          </a:p>
        </p:txBody>
      </p:sp>
    </p:spTree>
    <p:extLst>
      <p:ext uri="{BB962C8B-B14F-4D97-AF65-F5344CB8AC3E}">
        <p14:creationId xmlns:p14="http://schemas.microsoft.com/office/powerpoint/2010/main" val="994265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6C598-7FC4-4565-80BB-C3E6ED3FE2C4}"/>
              </a:ext>
            </a:extLst>
          </p:cNvPr>
          <p:cNvSpPr>
            <a:spLocks noGrp="1"/>
          </p:cNvSpPr>
          <p:nvPr>
            <p:ph type="title"/>
          </p:nvPr>
        </p:nvSpPr>
        <p:spPr>
          <a:xfrm>
            <a:off x="390872" y="281180"/>
            <a:ext cx="10157354" cy="698581"/>
          </a:xfrm>
        </p:spPr>
        <p:txBody>
          <a:bodyPr anchor="b">
            <a:normAutofit/>
          </a:bodyPr>
          <a:lstStyle/>
          <a:p>
            <a:r>
              <a:rPr lang="en-GB" dirty="0"/>
              <a:t>Simple caution</a:t>
            </a:r>
          </a:p>
        </p:txBody>
      </p:sp>
      <p:sp>
        <p:nvSpPr>
          <p:cNvPr id="3" name="Content Placeholder 2">
            <a:extLst>
              <a:ext uri="{FF2B5EF4-FFF2-40B4-BE49-F238E27FC236}">
                <a16:creationId xmlns:a16="http://schemas.microsoft.com/office/drawing/2014/main" id="{4CE1653B-D53D-460B-A156-4B4ED12CB472}"/>
              </a:ext>
            </a:extLst>
          </p:cNvPr>
          <p:cNvSpPr>
            <a:spLocks noGrp="1"/>
          </p:cNvSpPr>
          <p:nvPr>
            <p:ph sz="half" idx="1"/>
          </p:nvPr>
        </p:nvSpPr>
        <p:spPr>
          <a:xfrm>
            <a:off x="492444" y="1550370"/>
            <a:ext cx="5920003" cy="4470400"/>
          </a:xfrm>
        </p:spPr>
        <p:txBody>
          <a:bodyPr>
            <a:normAutofit/>
          </a:bodyPr>
          <a:lstStyle/>
          <a:p>
            <a:r>
              <a:rPr lang="en-GB" sz="2400" dirty="0"/>
              <a:t>Offender must be over 18</a:t>
            </a:r>
          </a:p>
          <a:p>
            <a:r>
              <a:rPr lang="en-GB" sz="2400" dirty="0"/>
              <a:t>Decision to caution only taken if its in the public interest</a:t>
            </a:r>
          </a:p>
          <a:p>
            <a:r>
              <a:rPr lang="en-GB" sz="2400" dirty="0"/>
              <a:t>Must be in accordance with Home Office guidelines</a:t>
            </a:r>
          </a:p>
          <a:p>
            <a:r>
              <a:rPr lang="en-GB" sz="2400" dirty="0"/>
              <a:t>Caution administered by the police</a:t>
            </a:r>
          </a:p>
          <a:p>
            <a:endParaRPr lang="en-GB" dirty="0"/>
          </a:p>
        </p:txBody>
      </p:sp>
      <p:pic>
        <p:nvPicPr>
          <p:cNvPr id="5" name="Picture 4">
            <a:extLst>
              <a:ext uri="{FF2B5EF4-FFF2-40B4-BE49-F238E27FC236}">
                <a16:creationId xmlns:a16="http://schemas.microsoft.com/office/drawing/2014/main" id="{E4A7158C-626B-9BD5-A771-0B8ED12A5B45}"/>
              </a:ext>
            </a:extLst>
          </p:cNvPr>
          <p:cNvPicPr>
            <a:picLocks noChangeAspect="1"/>
          </p:cNvPicPr>
          <p:nvPr/>
        </p:nvPicPr>
        <p:blipFill rotWithShape="1">
          <a:blip r:embed="rId2"/>
          <a:srcRect l="16127" r="10052" b="-2"/>
          <a:stretch/>
        </p:blipFill>
        <p:spPr>
          <a:xfrm>
            <a:off x="7838913" y="2680429"/>
            <a:ext cx="3292432" cy="2957239"/>
          </a:xfrm>
          <a:prstGeom prst="rect">
            <a:avLst/>
          </a:prstGeom>
          <a:noFill/>
        </p:spPr>
      </p:pic>
    </p:spTree>
    <p:extLst>
      <p:ext uri="{BB962C8B-B14F-4D97-AF65-F5344CB8AC3E}">
        <p14:creationId xmlns:p14="http://schemas.microsoft.com/office/powerpoint/2010/main" val="28036358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1F098-069A-4406-9347-892104A483B2}"/>
              </a:ext>
            </a:extLst>
          </p:cNvPr>
          <p:cNvSpPr>
            <a:spLocks noGrp="1"/>
          </p:cNvSpPr>
          <p:nvPr>
            <p:ph type="title"/>
          </p:nvPr>
        </p:nvSpPr>
        <p:spPr/>
        <p:txBody>
          <a:bodyPr/>
          <a:lstStyle/>
          <a:p>
            <a:r>
              <a:rPr lang="en-GB" dirty="0"/>
              <a:t>Police bail</a:t>
            </a:r>
          </a:p>
        </p:txBody>
      </p:sp>
      <p:sp>
        <p:nvSpPr>
          <p:cNvPr id="3" name="Content Placeholder 2">
            <a:extLst>
              <a:ext uri="{FF2B5EF4-FFF2-40B4-BE49-F238E27FC236}">
                <a16:creationId xmlns:a16="http://schemas.microsoft.com/office/drawing/2014/main" id="{6C776CF0-B98B-4318-8F52-0A7009EEACFD}"/>
              </a:ext>
            </a:extLst>
          </p:cNvPr>
          <p:cNvSpPr>
            <a:spLocks noGrp="1"/>
          </p:cNvSpPr>
          <p:nvPr>
            <p:ph idx="1"/>
          </p:nvPr>
        </p:nvSpPr>
        <p:spPr>
          <a:xfrm>
            <a:off x="579568" y="1424468"/>
            <a:ext cx="8596668" cy="4717540"/>
          </a:xfrm>
        </p:spPr>
        <p:txBody>
          <a:bodyPr>
            <a:normAutofit lnSpcReduction="10000"/>
          </a:bodyPr>
          <a:lstStyle/>
          <a:p>
            <a:pPr>
              <a:lnSpc>
                <a:spcPct val="90000"/>
              </a:lnSpc>
            </a:pPr>
            <a:r>
              <a:rPr lang="en-GB" altLang="en-US" sz="2400" dirty="0"/>
              <a:t>Once charged the decision whether to bail the defendant or remand is made by Custody Officer.</a:t>
            </a:r>
          </a:p>
          <a:p>
            <a:pPr>
              <a:lnSpc>
                <a:spcPct val="90000"/>
              </a:lnSpc>
            </a:pPr>
            <a:r>
              <a:rPr lang="en-GB" altLang="en-US" sz="2400" dirty="0"/>
              <a:t>Bail should be granted unless Custody Officer has  reasonable grounds to believe that a </a:t>
            </a:r>
            <a:r>
              <a:rPr lang="en-GB" altLang="en-US" sz="2400" u="sng" dirty="0">
                <a:hlinkClick r:id="rId2"/>
              </a:rPr>
              <a:t>s38</a:t>
            </a:r>
            <a:r>
              <a:rPr lang="en-GB" altLang="en-US" sz="2400" dirty="0"/>
              <a:t> condition is made out</a:t>
            </a:r>
          </a:p>
          <a:p>
            <a:pPr lvl="1">
              <a:lnSpc>
                <a:spcPct val="90000"/>
              </a:lnSpc>
            </a:pPr>
            <a:r>
              <a:rPr lang="en-GB" altLang="en-US" dirty="0" err="1"/>
              <a:t>e.g</a:t>
            </a:r>
            <a:r>
              <a:rPr lang="en-GB" altLang="en-US" dirty="0"/>
              <a:t> D will not answer bail; D will commit an offence (imprisonable offence charged), D will interfere with justice, necessary for D’s own protection.</a:t>
            </a:r>
          </a:p>
          <a:p>
            <a:pPr>
              <a:lnSpc>
                <a:spcPct val="90000"/>
              </a:lnSpc>
            </a:pPr>
            <a:r>
              <a:rPr lang="en-GB" altLang="en-US" sz="2400" dirty="0"/>
              <a:t>Conditions can be imposed – </a:t>
            </a:r>
            <a:r>
              <a:rPr lang="en-GB" altLang="en-US" sz="2400" u="sng" dirty="0">
                <a:hlinkClick r:id="rId3"/>
              </a:rPr>
              <a:t>s47</a:t>
            </a:r>
            <a:r>
              <a:rPr lang="en-GB" altLang="en-US" sz="2400" u="sng" dirty="0"/>
              <a:t> (for conditions see </a:t>
            </a:r>
            <a:r>
              <a:rPr lang="en-GB" altLang="en-US" sz="2400" u="sng" dirty="0">
                <a:hlinkClick r:id="rId4"/>
              </a:rPr>
              <a:t>3(6) Bail Act 1976</a:t>
            </a:r>
            <a:r>
              <a:rPr lang="en-GB" altLang="en-US" sz="2400" u="sng" dirty="0"/>
              <a:t>)</a:t>
            </a:r>
          </a:p>
          <a:p>
            <a:pPr>
              <a:lnSpc>
                <a:spcPct val="90000"/>
              </a:lnSpc>
            </a:pPr>
            <a:r>
              <a:rPr lang="en-GB" altLang="en-US" sz="2400" dirty="0"/>
              <a:t>Usually if bailed, given a date for first appearance in Magistrates’ court (</a:t>
            </a:r>
            <a:r>
              <a:rPr lang="en-GB" altLang="en-US" sz="2400" dirty="0">
                <a:hlinkClick r:id="rId3"/>
              </a:rPr>
              <a:t>PACE s47</a:t>
            </a:r>
            <a:r>
              <a:rPr lang="en-GB" altLang="en-US" sz="2400" dirty="0"/>
              <a:t>).</a:t>
            </a:r>
          </a:p>
          <a:p>
            <a:pPr>
              <a:lnSpc>
                <a:spcPct val="90000"/>
              </a:lnSpc>
            </a:pPr>
            <a:r>
              <a:rPr lang="en-GB" altLang="en-US" sz="2400" dirty="0"/>
              <a:t>If detained in police custody – must be brought before the magistrates at the next available sitting (</a:t>
            </a:r>
            <a:r>
              <a:rPr lang="en-GB" altLang="en-US" sz="2400" dirty="0">
                <a:hlinkClick r:id="rId5"/>
              </a:rPr>
              <a:t>PACE s46(2</a:t>
            </a:r>
            <a:r>
              <a:rPr lang="en-GB" altLang="en-US" sz="2400" dirty="0"/>
              <a:t>))</a:t>
            </a:r>
            <a:endParaRPr lang="en-US" altLang="en-US" sz="2400" dirty="0"/>
          </a:p>
          <a:p>
            <a:endParaRPr lang="en-GB" dirty="0"/>
          </a:p>
        </p:txBody>
      </p:sp>
    </p:spTree>
    <p:extLst>
      <p:ext uri="{BB962C8B-B14F-4D97-AF65-F5344CB8AC3E}">
        <p14:creationId xmlns:p14="http://schemas.microsoft.com/office/powerpoint/2010/main" val="125551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FE26C-7868-49B7-DA9F-1923309CC703}"/>
              </a:ext>
            </a:extLst>
          </p:cNvPr>
          <p:cNvSpPr>
            <a:spLocks noGrp="1"/>
          </p:cNvSpPr>
          <p:nvPr>
            <p:ph type="title"/>
          </p:nvPr>
        </p:nvSpPr>
        <p:spPr>
          <a:xfrm>
            <a:off x="537553" y="190257"/>
            <a:ext cx="8596668" cy="858100"/>
          </a:xfrm>
        </p:spPr>
        <p:txBody>
          <a:bodyPr/>
          <a:lstStyle/>
          <a:p>
            <a:r>
              <a:rPr lang="en-GB" dirty="0"/>
              <a:t>Penalty notices</a:t>
            </a:r>
          </a:p>
        </p:txBody>
      </p:sp>
      <p:sp>
        <p:nvSpPr>
          <p:cNvPr id="3" name="Content Placeholder 2">
            <a:extLst>
              <a:ext uri="{FF2B5EF4-FFF2-40B4-BE49-F238E27FC236}">
                <a16:creationId xmlns:a16="http://schemas.microsoft.com/office/drawing/2014/main" id="{0CFFF41C-68A2-8EDA-6737-767127A64777}"/>
              </a:ext>
            </a:extLst>
          </p:cNvPr>
          <p:cNvSpPr>
            <a:spLocks noGrp="1"/>
          </p:cNvSpPr>
          <p:nvPr>
            <p:ph idx="1"/>
          </p:nvPr>
        </p:nvSpPr>
        <p:spPr>
          <a:xfrm>
            <a:off x="537552" y="1176299"/>
            <a:ext cx="8950075" cy="5276259"/>
          </a:xfrm>
        </p:spPr>
        <p:txBody>
          <a:bodyPr>
            <a:noAutofit/>
          </a:bodyPr>
          <a:lstStyle/>
          <a:p>
            <a:r>
              <a:rPr lang="en-GB" sz="2800" dirty="0"/>
              <a:t>PND : Penalty Notice for Disorder</a:t>
            </a:r>
          </a:p>
          <a:p>
            <a:r>
              <a:rPr lang="en-GB" sz="2800" dirty="0"/>
              <a:t>= Police administered fines</a:t>
            </a:r>
          </a:p>
          <a:p>
            <a:r>
              <a:rPr lang="en-GB" sz="2800" dirty="0"/>
              <a:t>Criminal Justice and Police Act 2001: fines fixed according to seriousness of offence</a:t>
            </a:r>
          </a:p>
          <a:p>
            <a:r>
              <a:rPr lang="en-GB" sz="2800" dirty="0"/>
              <a:t>PND scheme does not allow for the payment of compensation to victims</a:t>
            </a:r>
          </a:p>
          <a:p>
            <a:r>
              <a:rPr lang="en-GB" sz="2800" dirty="0"/>
              <a:t>Can include a PND –E : where the individual can discharge liability by paying for and completing an educational course relevant to the offence (introduced by LASPOA 2012)</a:t>
            </a:r>
          </a:p>
        </p:txBody>
      </p:sp>
    </p:spTree>
    <p:extLst>
      <p:ext uri="{BB962C8B-B14F-4D97-AF65-F5344CB8AC3E}">
        <p14:creationId xmlns:p14="http://schemas.microsoft.com/office/powerpoint/2010/main" val="24757802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23734-E9FF-2412-8DCC-EBA4184B184B}"/>
              </a:ext>
            </a:extLst>
          </p:cNvPr>
          <p:cNvSpPr>
            <a:spLocks noGrp="1"/>
          </p:cNvSpPr>
          <p:nvPr>
            <p:ph type="title"/>
          </p:nvPr>
        </p:nvSpPr>
        <p:spPr/>
        <p:txBody>
          <a:bodyPr/>
          <a:lstStyle/>
          <a:p>
            <a:r>
              <a:rPr lang="en-GB" dirty="0"/>
              <a:t>Questions?</a:t>
            </a:r>
          </a:p>
        </p:txBody>
      </p:sp>
      <p:sp>
        <p:nvSpPr>
          <p:cNvPr id="3" name="Content Placeholder 2">
            <a:extLst>
              <a:ext uri="{FF2B5EF4-FFF2-40B4-BE49-F238E27FC236}">
                <a16:creationId xmlns:a16="http://schemas.microsoft.com/office/drawing/2014/main" id="{127A3524-1A76-AFC4-0DDA-1CD484DA1380}"/>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946598240"/>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customXml/itemProps2.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DFE4F4B-FD93-48A4-86D4-810FF4F0BD9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73</TotalTime>
  <Words>4927</Words>
  <Application>Microsoft Office PowerPoint</Application>
  <PresentationFormat>Widescreen</PresentationFormat>
  <Paragraphs>334</Paragraphs>
  <Slides>51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51</vt:i4>
      </vt:variant>
    </vt:vector>
  </HeadingPairs>
  <TitlesOfParts>
    <vt:vector size="57" baseType="lpstr">
      <vt:lpstr>Aptos</vt:lpstr>
      <vt:lpstr>Arial</vt:lpstr>
      <vt:lpstr>Times New Roman</vt:lpstr>
      <vt:lpstr>Trebuchet MS</vt:lpstr>
      <vt:lpstr>Wingdings 3</vt:lpstr>
      <vt:lpstr>Facet</vt:lpstr>
      <vt:lpstr>Criminal Litigation Week 3 </vt:lpstr>
      <vt:lpstr>Aims….. to understand</vt:lpstr>
      <vt:lpstr>  Police and Criminal Evidence Act 1984 (PACE) and the Codes of Practice </vt:lpstr>
      <vt:lpstr>PACE Codes of Practice – 8 Codes</vt:lpstr>
      <vt:lpstr>Importance of Compliance with PACE and the Code of Practice</vt:lpstr>
      <vt:lpstr>Detention</vt:lpstr>
      <vt:lpstr>Detention and the Custody Record</vt:lpstr>
      <vt:lpstr>Time limits: detention without charge</vt:lpstr>
      <vt:lpstr>Time limits for detention – a reminder</vt:lpstr>
      <vt:lpstr>SUSPECT’S RIGHTS</vt:lpstr>
      <vt:lpstr>Rights of the suspect after arrest</vt:lpstr>
      <vt:lpstr>Rights of the suspect after arrest (PACE)</vt:lpstr>
      <vt:lpstr>Right to legal advice – s 58 PACE</vt:lpstr>
      <vt:lpstr>Telephone legal advice</vt:lpstr>
      <vt:lpstr>Right to legal advice</vt:lpstr>
      <vt:lpstr>Duty Solicitor Call Centre (DSCC)</vt:lpstr>
      <vt:lpstr>Police power to delay under section 56 and 58</vt:lpstr>
      <vt:lpstr>Right to inform someone about arrest</vt:lpstr>
      <vt:lpstr>VULNERABLE CLIENTS</vt:lpstr>
      <vt:lpstr>Vulnerable clients</vt:lpstr>
      <vt:lpstr>Juveniles ( those under 18)</vt:lpstr>
      <vt:lpstr>Appropriate adult</vt:lpstr>
      <vt:lpstr>Mentally vulnerable  suspects</vt:lpstr>
      <vt:lpstr>The Police Interview</vt:lpstr>
      <vt:lpstr>Advising the client</vt:lpstr>
      <vt:lpstr>Advising the client</vt:lpstr>
      <vt:lpstr>The ‘no comment’ interview</vt:lpstr>
      <vt:lpstr>Other options at interview</vt:lpstr>
      <vt:lpstr>The Interview Process</vt:lpstr>
      <vt:lpstr>The Interview Process</vt:lpstr>
      <vt:lpstr>Complaints to the police</vt:lpstr>
      <vt:lpstr>Identification procedures</vt:lpstr>
      <vt:lpstr>Identification procedures</vt:lpstr>
      <vt:lpstr>Identification procedures when  suspect is UNKNOWN</vt:lpstr>
      <vt:lpstr>Identification procedures when  suspect is KNOWN</vt:lpstr>
      <vt:lpstr>Video Identification</vt:lpstr>
      <vt:lpstr> Identification Parades</vt:lpstr>
      <vt:lpstr> Group Identification and Confrontation</vt:lpstr>
      <vt:lpstr>Role of the Legal Adviser</vt:lpstr>
      <vt:lpstr>Identification Evidence and the Trial</vt:lpstr>
      <vt:lpstr>Other types of evidence</vt:lpstr>
      <vt:lpstr>Power of the police to take samples from detained persons</vt:lpstr>
      <vt:lpstr>Police options after interview</vt:lpstr>
      <vt:lpstr>The charging decision</vt:lpstr>
      <vt:lpstr>The decision to charge</vt:lpstr>
      <vt:lpstr>Alternatives to charging – the Conditional Caution</vt:lpstr>
      <vt:lpstr>Conditional caution continued…</vt:lpstr>
      <vt:lpstr>Simple caution</vt:lpstr>
      <vt:lpstr>Police bail</vt:lpstr>
      <vt:lpstr>Penalty notices</vt:lpstr>
      <vt:lpstr>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13</cp:revision>
  <dcterms:created xsi:type="dcterms:W3CDTF">2024-02-03T18:13:02Z</dcterms:created>
  <dcterms:modified xsi:type="dcterms:W3CDTF">2025-01-15T12:19:38Z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