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  <p:sldMasterId id="2147483663" r:id="rId2"/>
    <p:sldMasterId id="2147483668" r:id="rId3"/>
    <p:sldMasterId id="2147483669" r:id="rId4"/>
    <p:sldMasterId id="2147483778" r:id="rId5"/>
  </p:sldMasterIdLst>
  <p:notesMasterIdLst>
    <p:notesMasterId r:id="rId57"/>
  </p:notesMasterIdLst>
  <p:sldIdLst>
    <p:sldId id="257" r:id="rId6"/>
    <p:sldId id="319" r:id="rId7"/>
    <p:sldId id="285" r:id="rId8"/>
    <p:sldId id="258" r:id="rId9"/>
    <p:sldId id="482" r:id="rId10"/>
    <p:sldId id="481" r:id="rId11"/>
    <p:sldId id="480" r:id="rId12"/>
    <p:sldId id="483" r:id="rId13"/>
    <p:sldId id="466" r:id="rId14"/>
    <p:sldId id="347" r:id="rId15"/>
    <p:sldId id="468" r:id="rId16"/>
    <p:sldId id="469" r:id="rId17"/>
    <p:sldId id="472" r:id="rId18"/>
    <p:sldId id="470" r:id="rId19"/>
    <p:sldId id="484" r:id="rId20"/>
    <p:sldId id="467" r:id="rId21"/>
    <p:sldId id="471" r:id="rId22"/>
    <p:sldId id="477" r:id="rId23"/>
    <p:sldId id="435" r:id="rId24"/>
    <p:sldId id="485" r:id="rId25"/>
    <p:sldId id="486" r:id="rId26"/>
    <p:sldId id="487" r:id="rId27"/>
    <p:sldId id="443" r:id="rId28"/>
    <p:sldId id="444" r:id="rId29"/>
    <p:sldId id="475" r:id="rId30"/>
    <p:sldId id="488" r:id="rId31"/>
    <p:sldId id="476" r:id="rId32"/>
    <p:sldId id="445" r:id="rId33"/>
    <p:sldId id="489" r:id="rId34"/>
    <p:sldId id="498" r:id="rId35"/>
    <p:sldId id="499" r:id="rId36"/>
    <p:sldId id="432" r:id="rId37"/>
    <p:sldId id="448" r:id="rId38"/>
    <p:sldId id="454" r:id="rId39"/>
    <p:sldId id="500" r:id="rId40"/>
    <p:sldId id="478" r:id="rId41"/>
    <p:sldId id="458" r:id="rId42"/>
    <p:sldId id="459" r:id="rId43"/>
    <p:sldId id="460" r:id="rId44"/>
    <p:sldId id="501" r:id="rId45"/>
    <p:sldId id="502" r:id="rId46"/>
    <p:sldId id="503" r:id="rId47"/>
    <p:sldId id="504" r:id="rId48"/>
    <p:sldId id="505" r:id="rId49"/>
    <p:sldId id="506" r:id="rId50"/>
    <p:sldId id="507" r:id="rId51"/>
    <p:sldId id="508" r:id="rId52"/>
    <p:sldId id="453" r:id="rId53"/>
    <p:sldId id="295" r:id="rId54"/>
    <p:sldId id="479" r:id="rId55"/>
    <p:sldId id="297" r:id="rId5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20"/>
    <p:restoredTop sz="64269" autoAdjust="0"/>
  </p:normalViewPr>
  <p:slideViewPr>
    <p:cSldViewPr snapToGrid="0" snapToObjects="1">
      <p:cViewPr varScale="1">
        <p:scale>
          <a:sx n="72" d="100"/>
          <a:sy n="72" d="100"/>
        </p:scale>
        <p:origin x="234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tableStyles" Target="tableStyles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on Rees-Edwards" userId="6ddc9a34-5fd4-438d-87b4-9c8b83b97512" providerId="ADAL" clId="{7949757A-AD69-4126-B2D1-7959911563A1}"/>
    <pc:docChg chg="modSld">
      <pc:chgData name="Alison Rees-Edwards" userId="6ddc9a34-5fd4-438d-87b4-9c8b83b97512" providerId="ADAL" clId="{7949757A-AD69-4126-B2D1-7959911563A1}" dt="2026-10-26T11:46:34.229" v="41" actId="20577"/>
      <pc:docMkLst>
        <pc:docMk/>
      </pc:docMkLst>
      <pc:sldChg chg="modNotesTx">
        <pc:chgData name="Alison Rees-Edwards" userId="6ddc9a34-5fd4-438d-87b4-9c8b83b97512" providerId="ADAL" clId="{7949757A-AD69-4126-B2D1-7959911563A1}" dt="2026-10-26T11:45:13.222" v="4" actId="20577"/>
        <pc:sldMkLst>
          <pc:docMk/>
          <pc:sldMk cId="1164375108" sldId="347"/>
        </pc:sldMkLst>
      </pc:sldChg>
      <pc:sldChg chg="modNotesTx">
        <pc:chgData name="Alison Rees-Edwards" userId="6ddc9a34-5fd4-438d-87b4-9c8b83b97512" providerId="ADAL" clId="{7949757A-AD69-4126-B2D1-7959911563A1}" dt="2026-10-26T11:45:45.264" v="15" actId="20577"/>
        <pc:sldMkLst>
          <pc:docMk/>
          <pc:sldMk cId="3764586164" sldId="443"/>
        </pc:sldMkLst>
      </pc:sldChg>
      <pc:sldChg chg="modNotesTx">
        <pc:chgData name="Alison Rees-Edwards" userId="6ddc9a34-5fd4-438d-87b4-9c8b83b97512" providerId="ADAL" clId="{7949757A-AD69-4126-B2D1-7959911563A1}" dt="2026-10-26T11:46:05.931" v="30" actId="20577"/>
        <pc:sldMkLst>
          <pc:docMk/>
          <pc:sldMk cId="2041731170" sldId="454"/>
        </pc:sldMkLst>
      </pc:sldChg>
      <pc:sldChg chg="modNotesTx">
        <pc:chgData name="Alison Rees-Edwards" userId="6ddc9a34-5fd4-438d-87b4-9c8b83b97512" providerId="ADAL" clId="{7949757A-AD69-4126-B2D1-7959911563A1}" dt="2026-10-26T11:46:17.870" v="36" actId="20577"/>
        <pc:sldMkLst>
          <pc:docMk/>
          <pc:sldMk cId="3002070002" sldId="458"/>
        </pc:sldMkLst>
      </pc:sldChg>
      <pc:sldChg chg="modNotesTx">
        <pc:chgData name="Alison Rees-Edwards" userId="6ddc9a34-5fd4-438d-87b4-9c8b83b97512" providerId="ADAL" clId="{7949757A-AD69-4126-B2D1-7959911563A1}" dt="2026-10-26T11:46:24.732" v="38" actId="20577"/>
        <pc:sldMkLst>
          <pc:docMk/>
          <pc:sldMk cId="741308548" sldId="460"/>
        </pc:sldMkLst>
      </pc:sldChg>
      <pc:sldChg chg="modNotesTx">
        <pc:chgData name="Alison Rees-Edwards" userId="6ddc9a34-5fd4-438d-87b4-9c8b83b97512" providerId="ADAL" clId="{7949757A-AD69-4126-B2D1-7959911563A1}" dt="2026-10-26T11:45:11.244" v="3" actId="20577"/>
        <pc:sldMkLst>
          <pc:docMk/>
          <pc:sldMk cId="3029294329" sldId="466"/>
        </pc:sldMkLst>
      </pc:sldChg>
      <pc:sldChg chg="modNotesTx">
        <pc:chgData name="Alison Rees-Edwards" userId="6ddc9a34-5fd4-438d-87b4-9c8b83b97512" providerId="ADAL" clId="{7949757A-AD69-4126-B2D1-7959911563A1}" dt="2026-10-26T11:45:28.901" v="12" actId="20577"/>
        <pc:sldMkLst>
          <pc:docMk/>
          <pc:sldMk cId="311661710" sldId="467"/>
        </pc:sldMkLst>
      </pc:sldChg>
      <pc:sldChg chg="modNotesTx">
        <pc:chgData name="Alison Rees-Edwards" userId="6ddc9a34-5fd4-438d-87b4-9c8b83b97512" providerId="ADAL" clId="{7949757A-AD69-4126-B2D1-7959911563A1}" dt="2026-10-26T11:45:15.375" v="5" actId="20577"/>
        <pc:sldMkLst>
          <pc:docMk/>
          <pc:sldMk cId="3552517636" sldId="468"/>
        </pc:sldMkLst>
      </pc:sldChg>
      <pc:sldChg chg="modNotesTx">
        <pc:chgData name="Alison Rees-Edwards" userId="6ddc9a34-5fd4-438d-87b4-9c8b83b97512" providerId="ADAL" clId="{7949757A-AD69-4126-B2D1-7959911563A1}" dt="2026-10-26T11:45:17.102" v="6" actId="20577"/>
        <pc:sldMkLst>
          <pc:docMk/>
          <pc:sldMk cId="613289536" sldId="469"/>
        </pc:sldMkLst>
      </pc:sldChg>
      <pc:sldChg chg="modNotesTx">
        <pc:chgData name="Alison Rees-Edwards" userId="6ddc9a34-5fd4-438d-87b4-9c8b83b97512" providerId="ADAL" clId="{7949757A-AD69-4126-B2D1-7959911563A1}" dt="2026-10-26T11:45:24.197" v="10" actId="20577"/>
        <pc:sldMkLst>
          <pc:docMk/>
          <pc:sldMk cId="3871703212" sldId="470"/>
        </pc:sldMkLst>
      </pc:sldChg>
      <pc:sldChg chg="modNotesTx">
        <pc:chgData name="Alison Rees-Edwards" userId="6ddc9a34-5fd4-438d-87b4-9c8b83b97512" providerId="ADAL" clId="{7949757A-AD69-4126-B2D1-7959911563A1}" dt="2026-10-26T11:45:32.238" v="13" actId="20577"/>
        <pc:sldMkLst>
          <pc:docMk/>
          <pc:sldMk cId="1476883366" sldId="471"/>
        </pc:sldMkLst>
      </pc:sldChg>
      <pc:sldChg chg="modNotesTx">
        <pc:chgData name="Alison Rees-Edwards" userId="6ddc9a34-5fd4-438d-87b4-9c8b83b97512" providerId="ADAL" clId="{7949757A-AD69-4126-B2D1-7959911563A1}" dt="2026-10-26T11:45:21.731" v="9" actId="20577"/>
        <pc:sldMkLst>
          <pc:docMk/>
          <pc:sldMk cId="419394298" sldId="472"/>
        </pc:sldMkLst>
      </pc:sldChg>
      <pc:sldChg chg="modNotesTx">
        <pc:chgData name="Alison Rees-Edwards" userId="6ddc9a34-5fd4-438d-87b4-9c8b83b97512" providerId="ADAL" clId="{7949757A-AD69-4126-B2D1-7959911563A1}" dt="2026-10-26T11:45:38.025" v="14" actId="20577"/>
        <pc:sldMkLst>
          <pc:docMk/>
          <pc:sldMk cId="1236110357" sldId="477"/>
        </pc:sldMkLst>
      </pc:sldChg>
      <pc:sldChg chg="modNotesTx">
        <pc:chgData name="Alison Rees-Edwards" userId="6ddc9a34-5fd4-438d-87b4-9c8b83b97512" providerId="ADAL" clId="{7949757A-AD69-4126-B2D1-7959911563A1}" dt="2026-10-26T11:46:14.424" v="34" actId="20577"/>
        <pc:sldMkLst>
          <pc:docMk/>
          <pc:sldMk cId="125501317" sldId="478"/>
        </pc:sldMkLst>
      </pc:sldChg>
      <pc:sldChg chg="modNotesTx">
        <pc:chgData name="Alison Rees-Edwards" userId="6ddc9a34-5fd4-438d-87b4-9c8b83b97512" providerId="ADAL" clId="{7949757A-AD69-4126-B2D1-7959911563A1}" dt="2026-10-26T11:45:08.052" v="2" actId="20577"/>
        <pc:sldMkLst>
          <pc:docMk/>
          <pc:sldMk cId="3648491357" sldId="480"/>
        </pc:sldMkLst>
      </pc:sldChg>
      <pc:sldChg chg="modNotesTx">
        <pc:chgData name="Alison Rees-Edwards" userId="6ddc9a34-5fd4-438d-87b4-9c8b83b97512" providerId="ADAL" clId="{7949757A-AD69-4126-B2D1-7959911563A1}" dt="2026-10-26T11:45:04.713" v="1" actId="20577"/>
        <pc:sldMkLst>
          <pc:docMk/>
          <pc:sldMk cId="90685306" sldId="482"/>
        </pc:sldMkLst>
      </pc:sldChg>
      <pc:sldChg chg="modNotesTx">
        <pc:chgData name="Alison Rees-Edwards" userId="6ddc9a34-5fd4-438d-87b4-9c8b83b97512" providerId="ADAL" clId="{7949757A-AD69-4126-B2D1-7959911563A1}" dt="2026-10-26T11:45:26.795" v="11" actId="20577"/>
        <pc:sldMkLst>
          <pc:docMk/>
          <pc:sldMk cId="2031183058" sldId="484"/>
        </pc:sldMkLst>
      </pc:sldChg>
      <pc:sldChg chg="modNotesTx">
        <pc:chgData name="Alison Rees-Edwards" userId="6ddc9a34-5fd4-438d-87b4-9c8b83b97512" providerId="ADAL" clId="{7949757A-AD69-4126-B2D1-7959911563A1}" dt="2026-10-26T11:45:49.343" v="16" actId="20577"/>
        <pc:sldMkLst>
          <pc:docMk/>
          <pc:sldMk cId="441252588" sldId="488"/>
        </pc:sldMkLst>
      </pc:sldChg>
      <pc:sldChg chg="modNotesTx">
        <pc:chgData name="Alison Rees-Edwards" userId="6ddc9a34-5fd4-438d-87b4-9c8b83b97512" providerId="ADAL" clId="{7949757A-AD69-4126-B2D1-7959911563A1}" dt="2026-10-26T11:45:55.220" v="18" actId="20577"/>
        <pc:sldMkLst>
          <pc:docMk/>
          <pc:sldMk cId="75748039" sldId="498"/>
        </pc:sldMkLst>
      </pc:sldChg>
      <pc:sldChg chg="modNotesTx">
        <pc:chgData name="Alison Rees-Edwards" userId="6ddc9a34-5fd4-438d-87b4-9c8b83b97512" providerId="ADAL" clId="{7949757A-AD69-4126-B2D1-7959911563A1}" dt="2026-10-26T11:45:59.781" v="28" actId="20577"/>
        <pc:sldMkLst>
          <pc:docMk/>
          <pc:sldMk cId="709644788" sldId="499"/>
        </pc:sldMkLst>
      </pc:sldChg>
      <pc:sldChg chg="modNotesTx">
        <pc:chgData name="Alison Rees-Edwards" userId="6ddc9a34-5fd4-438d-87b4-9c8b83b97512" providerId="ADAL" clId="{7949757A-AD69-4126-B2D1-7959911563A1}" dt="2026-10-26T11:46:09.850" v="32" actId="20577"/>
        <pc:sldMkLst>
          <pc:docMk/>
          <pc:sldMk cId="2873357224" sldId="500"/>
        </pc:sldMkLst>
      </pc:sldChg>
      <pc:sldChg chg="modNotesTx">
        <pc:chgData name="Alison Rees-Edwards" userId="6ddc9a34-5fd4-438d-87b4-9c8b83b97512" providerId="ADAL" clId="{7949757A-AD69-4126-B2D1-7959911563A1}" dt="2026-10-26T11:46:29.021" v="40" actId="20577"/>
        <pc:sldMkLst>
          <pc:docMk/>
          <pc:sldMk cId="1421245067" sldId="501"/>
        </pc:sldMkLst>
      </pc:sldChg>
      <pc:sldChg chg="modNotesTx">
        <pc:chgData name="Alison Rees-Edwards" userId="6ddc9a34-5fd4-438d-87b4-9c8b83b97512" providerId="ADAL" clId="{7949757A-AD69-4126-B2D1-7959911563A1}" dt="2026-10-26T11:46:34.229" v="41" actId="20577"/>
        <pc:sldMkLst>
          <pc:docMk/>
          <pc:sldMk cId="1450860914" sldId="50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39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105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05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348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498FA-9BCF-F857-DCD3-9CEB6A4A5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879B56-3FED-5444-2DB5-43D935844A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47356D-E96D-64AC-09A2-1A96CFB755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0FCCA8-FE4E-B90B-12BB-8446E8E06F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8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F63D7-185F-32B2-CDD3-229EEABBB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0D054-F450-2292-13F8-AC4883F5A6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EC58D9-14E1-741F-CB91-142CAAC3C5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48B355-5DF9-3F29-E068-EC3979F57C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284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BBD0F-6FD3-298A-5089-D7F57CB6B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3D7848-0E86-B9F7-A8B5-605032BE1C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0C24D1-7A0B-F405-3300-CC6076C7ED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6D522B-10E2-A507-7B56-0DA96C07B6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690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E5831-A256-59B4-863A-151B865880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48BC05-A2A8-620B-C002-A0B4A68934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6DA261-BB1A-AE5F-851C-23B73E07A8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D5C856-F37E-0D41-45B5-B3126DD3D5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576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221B90-DA67-AF83-82EB-8724F21D5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4CC2FB-B581-7F38-28A7-00524F74A9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F8F63B-65FC-823A-F83F-463B7DAD5F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DF565D-760C-85E9-80E6-D8E5B5B79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2311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040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578FFB-3372-DD9F-91E0-E53C4A013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ECEF4-D0A7-2075-175F-2E1D55248A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D53B6E-E208-7651-A326-56731871DE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E33389-59D9-B966-E317-969DD3DE39F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2137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DE641-9926-F3ED-2B01-79CC9FF63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DC9AB8-BA11-86E3-21BC-306AEF0165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643D08-ACE2-5E88-C10D-C012BD8C9B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D05A1B-F086-C6ED-2A1C-F6CD731D96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18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FD7E0-A055-9445-C8B5-805D7DA98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8B2CDE-09F8-F6EE-93F9-19BAAFD3E1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F85DF5-68DF-FEC7-6C00-936411CE5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0F7904-714A-0E69-B4B4-84937B4746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9760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19F9E2-72DA-5474-0361-B746EF480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AE322B-F14B-2B7F-4701-94F04911C5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3E0A3B-D920-F829-176E-4BF39A4FBF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FFFE75-956E-6590-C315-61FA656E2E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659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DA711-5E01-11A1-803B-D3F9C87B8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D08129-5843-26C2-9E76-A258B52D25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59131-C63B-BD00-EEBC-39F32FE87A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80ABB7-A042-5C45-CFE0-741F405AC8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1123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32B23-3688-B5F9-64AA-BC8CE42C2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55BBEA-746B-54EF-BFFB-BC4804BD0D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302DA3-9CAA-53DD-4483-31E26717D0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F6419-D167-C7C1-326B-B50AB6A81D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2646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6591D7-720E-D828-ADDF-70449F330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33F12-0AEF-3EF9-9D6E-60115202BD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115E59-F325-BCDA-948B-5836489652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6DB27-8971-0687-6C15-B50DABF894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1011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FFFCE-1FD6-8652-4BE9-4024ABCAC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D15A81-4C95-CF7F-29EA-5BEF938817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DF2CF1-0BF1-6431-92DF-48A710FCE9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43AD80-3790-9FEF-02DC-867D60141B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0494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7537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CED53-48B9-22E6-D033-8867BD1E2E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0DDB28-3A0D-96BF-E4C3-AB46D520CF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63D1A7-63F1-1263-EC38-19425ADB67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1D7642-DB0C-865A-3D8E-EB431EE065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4201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3D8D1-733D-0416-3A49-36D3933F3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1FB51D-A519-9D25-2E67-2E03D5BD8E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35637B-BC96-ACB6-9E27-74F90A5A9C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0E2471-A0BD-C47E-9226-9B88AD0D08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4134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A749C-0C3A-8F1E-7779-388DFB2F4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BA9550-7AD7-4D5C-0116-3D71B51D33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36CB98-56FE-7FD9-20D7-2152BD6A81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3D0AD5-722E-ECC9-FEC0-616FE28765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8050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15440-B848-1D5C-4BBA-3155B97D3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180488-8486-1BC8-F04D-88EAC80974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B65843-6603-4245-8924-3740DD9F80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0F7D97-2574-B11C-85DD-4C3F9E1043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0831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5981E3-C7FC-337F-0D2A-23C4C0D213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A94BB5-0C8C-F150-8EFB-F5FED2E056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17AA3D-36C0-E86E-4F9D-D22516D6ED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C5839C-D780-4270-7B64-7C34647D17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550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AAB6B-6880-B1DF-AAC0-39BF25B7A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4AB20B-733A-CBF8-AD47-2F7754C215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E5334E-8993-8F53-0AED-F40F3B451B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15845D-C9CA-C21E-EE6B-2CCCE76804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8833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53C63-8F6C-46E2-3672-1DB656176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BE88F3-C776-039B-D877-4D1D406334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F8D159-171D-9603-799D-F75256A885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539B7F-2BF0-A8E5-662A-45E50C6F4E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0659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76D2B-1664-7E90-EE4D-57F7FB522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90E523-FBA5-72C3-C63E-D5660581AD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508B76-D67E-F920-E036-FCD58E7A63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B4D8D7-ED8A-F2D5-2525-494A022330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4675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40282E-F627-3D3A-EC40-F7BDEE6AD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F33824-7D26-E40D-61B9-E62DA78186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8C10CA-51CA-37A3-0169-1D5BCAE001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619C54-806D-0406-1707-44C76C3474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6930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51879B-46A6-4B01-9322-6C3420BE5B27}" type="slidenum">
              <a:rPr lang="en-GB" altLang="en-US" smtClean="0"/>
              <a:pPr>
                <a:defRPr/>
              </a:pPr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46508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AB4F43-EDBD-A46B-602B-7EE0C25D0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AC3B33-4F8E-FAD3-604F-05A89807FB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5143CE-0FAB-C5E5-908B-CBCD80CD2E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391D19-4928-8636-45D2-C57B5B72A9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51879B-46A6-4B01-9322-6C3420BE5B27}" type="slidenum">
              <a:rPr lang="en-GB" altLang="en-US" smtClean="0"/>
              <a:pPr>
                <a:defRPr/>
              </a:pPr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490116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9189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F01BB-5AF0-BD29-87D1-2B95FD271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D23B8D-49E3-4EC7-551D-E19AA53D64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B25712-75AC-8B35-4983-F5EBC300E0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FCCA8E-DD85-8A95-E871-CDC03DC8E0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198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315BF7-98AE-66D5-7635-AD675501B3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AF7F027B-7832-8365-CD04-298E284598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8486A729-46B5-25D9-FEAB-B8E434F2BF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7094934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214BD-2419-E92E-9DDB-302BABC88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AF13A190-F161-D514-A453-EEA8E7D090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DAD9F04A-C9D6-88AA-99FA-276826DA9A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18116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89B0A-47F7-11CC-6BD2-B03D62B48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1D0921C-9626-2643-D90F-1D5990AFA7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55A2A4EA-40A6-F995-BD7B-5E68C4F403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4162729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566C0-F18A-AED3-5DF2-E574AC620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EB4F2680-DBD5-04C2-AB46-C5FE63BFB2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4B8CA187-FB4C-AFA3-E5E0-DA7E5E0BFD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21081112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AFF3BC-9DD3-6B63-5233-FD0E656F1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CBCB354-5925-7A81-4660-78FDF9832B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DE70BF5F-4B7F-C33A-6917-5F2E43D704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57902693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D00DB-7B3A-E4A0-7C67-AA3C351EE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2624CB37-F306-22E1-D497-F5E3806A76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78704FD0-DE35-34FB-A0EE-02F90FE7ED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369617491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8C3085-4045-803A-FE4C-73F074552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DEF3F64-C631-11A4-2F6D-74973F0787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A40EAE86-68F1-3E13-517B-7E2BF5D07A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63376239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E3965-45FA-4E61-B885-108846EB9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8B13B58B-39DB-143F-D9A3-848EB0DD19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16A7FCFE-F281-7B3C-4EF8-6E275D9A40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415305729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67184-C59F-08BD-B0E1-075B522CA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F8971748-5A7B-0037-FADE-B9AAA99CB6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52467B0D-1B88-E0C1-15EF-7129CBBA5B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87885225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440DA-96F3-495A-FB3C-27EFDA1EA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35E2210D-9B99-66D7-048B-D86C8964F3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AEFFB386-4954-433D-65A5-071FD44C0D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414206280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8B8CA8-A740-C6DF-EDCF-5DE6D575F4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F9FF2B17-60E2-6794-5A55-A654593157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AA4C8DBB-6BD0-4154-762E-1239C96E10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58422398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5CC7BA-3AFC-3588-F106-1B9F8B83B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5766B40F-9782-CC60-E525-CF83E9F19E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C5AA93B5-FE8D-B6B2-0747-F35CF42E99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379279160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0F248-98FC-C749-CDB7-E021246A8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2B8CF67A-DE8F-9923-E156-94B5F8CB26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CEF5A0ED-E027-1749-F535-F4786615D8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102708138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8CAF9-4EE0-51F6-7B3B-BE95D3E31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092500E-FCD3-2929-EC32-E457E844E2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BA94A42F-8F3F-7D4E-6AD8-77B295E4A1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92890705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B0123-2579-D940-9B25-F9792CE42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159AAAF-A64A-8F3E-4AE0-02799A4FA5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2A169C17-AA23-62A0-4D6A-9CB7321B3B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213620788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9449962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83631353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  <p:txBody>
          <a:bodyPr/>
          <a:lstStyle/>
          <a:p>
            <a:endParaRPr lang="en-GB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y-GB" altLang="cy-GB" dirty="0"/>
          </a:p>
        </p:txBody>
      </p:sp>
    </p:spTree>
    <p:extLst>
      <p:ext uri="{BB962C8B-B14F-4D97-AF65-F5344CB8AC3E}">
        <p14:creationId xmlns:p14="http://schemas.microsoft.com/office/powerpoint/2010/main" val="477611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568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77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015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7056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083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0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2" r:id="rId3"/>
    <p:sldLayoutId id="2147483783" r:id="rId4"/>
    <p:sldLayoutId id="2147483786" r:id="rId5"/>
    <p:sldLayoutId id="21474837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xYBUY1kZpf8?feature=oembed" TargetMode="Externa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onscreen.ac.uk/ondemand/index.php/clip/286715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ehubwales.com/resources/" TargetMode="Externa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www.gov.wales/additional-learning-needs-code" TargetMode="External"/><Relationship Id="rId5" Type="http://schemas.openxmlformats.org/officeDocument/2006/relationships/hyperlink" Target="https://www.nurtureuk.org/the-six-principles-of-nurture/" TargetMode="External"/><Relationship Id="rId4" Type="http://schemas.openxmlformats.org/officeDocument/2006/relationships/hyperlink" Target="https://www.childcomwales.org.uk/faqs/participation/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additional-learning-needs-code" TargetMode="Externa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E06FFB-A1DB-B9D6-C19A-B6F200C6B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455" y="1385455"/>
            <a:ext cx="4022117" cy="4260601"/>
          </a:xfrm>
        </p:spPr>
        <p:txBody>
          <a:bodyPr/>
          <a:lstStyle/>
          <a:p>
            <a:r>
              <a:rPr lang="en-GB" sz="3200" b="1" dirty="0"/>
              <a:t>ECCE4005C</a:t>
            </a:r>
            <a:br>
              <a:rPr lang="en-GB" sz="3200" dirty="0"/>
            </a:br>
            <a:r>
              <a:rPr lang="en-GB" sz="3200" dirty="0" err="1"/>
              <a:t>Dysgu</a:t>
            </a:r>
            <a:r>
              <a:rPr lang="en-GB" sz="3200" dirty="0"/>
              <a:t> </a:t>
            </a:r>
            <a:r>
              <a:rPr lang="en-GB" sz="3200" dirty="0" err="1"/>
              <a:t>i</a:t>
            </a:r>
            <a:r>
              <a:rPr lang="en-GB" sz="3200" dirty="0"/>
              <a:t> </a:t>
            </a:r>
            <a:r>
              <a:rPr lang="en-GB" sz="3200" dirty="0" err="1"/>
              <a:t>Bawb</a:t>
            </a:r>
            <a:r>
              <a:rPr lang="en-GB" sz="3200" dirty="0"/>
              <a:t>: </a:t>
            </a:r>
            <a:r>
              <a:rPr lang="en-GB" sz="3200" dirty="0" err="1"/>
              <a:t>Cyflwyniad</a:t>
            </a:r>
            <a:r>
              <a:rPr lang="en-GB" sz="3200" dirty="0"/>
              <a:t> </a:t>
            </a:r>
            <a:r>
              <a:rPr lang="en-GB" sz="3200" dirty="0" err="1"/>
              <a:t>i</a:t>
            </a:r>
            <a:r>
              <a:rPr lang="en-GB" sz="3200" dirty="0"/>
              <a:t> ADY</a:t>
            </a:r>
            <a:br>
              <a:rPr lang="en-GB" sz="3600" dirty="0"/>
            </a:br>
            <a:br>
              <a:rPr lang="en-GB" sz="3600" dirty="0"/>
            </a:br>
            <a:br>
              <a:rPr lang="en-GB" sz="3600" dirty="0"/>
            </a:br>
            <a:r>
              <a:rPr lang="en-GB" sz="3600" dirty="0" err="1"/>
              <a:t>Sesiwn</a:t>
            </a:r>
            <a:r>
              <a:rPr lang="en-GB" sz="3600" dirty="0"/>
              <a:t> 6</a:t>
            </a:r>
            <a:br>
              <a:rPr lang="en-GB" sz="3600" dirty="0"/>
            </a:br>
            <a:r>
              <a:rPr lang="en-GB" sz="2800" dirty="0" err="1"/>
              <a:t>Anghenion</a:t>
            </a:r>
            <a:r>
              <a:rPr lang="en-GB" sz="2800" dirty="0"/>
              <a:t> </a:t>
            </a:r>
            <a:r>
              <a:rPr lang="en-GB" sz="2800" dirty="0" err="1"/>
              <a:t>cyfathrebu</a:t>
            </a:r>
            <a:r>
              <a:rPr lang="en-GB" sz="2800" dirty="0"/>
              <a:t>, </a:t>
            </a:r>
            <a:r>
              <a:rPr lang="en-GB" sz="2800" dirty="0" err="1"/>
              <a:t>synhwyraidd</a:t>
            </a:r>
            <a:r>
              <a:rPr lang="en-GB" sz="2800" dirty="0"/>
              <a:t> a </a:t>
            </a:r>
            <a:r>
              <a:rPr lang="en-GB" sz="2800" dirty="0" err="1"/>
              <a:t>chorfforol</a:t>
            </a:r>
            <a:r>
              <a:rPr lang="en-GB" sz="2800" dirty="0"/>
              <a:t> </a:t>
            </a:r>
            <a:br>
              <a:rPr lang="en-GB" sz="4400" dirty="0"/>
            </a:br>
            <a:br>
              <a:rPr lang="en-GB" sz="4400" dirty="0"/>
            </a:br>
            <a:br>
              <a:rPr lang="en-GB" sz="4400" dirty="0"/>
            </a:br>
            <a:endParaRPr lang="en-GB" sz="4400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DC0A30-BE25-DB7F-6367-EEDD0CD073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91891" y="1385455"/>
            <a:ext cx="4509654" cy="3738995"/>
          </a:xfrm>
        </p:spPr>
        <p:txBody>
          <a:bodyPr/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200" b="1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ECCE4005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2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Learning </a:t>
            </a:r>
            <a:r>
              <a:rPr lang="en-GB" sz="3200" kern="0" dirty="0">
                <a:solidFill>
                  <a:schemeClr val="accent4">
                    <a:lumMod val="20000"/>
                    <a:lumOff val="80000"/>
                  </a:schemeClr>
                </a:solidFill>
                <a:ea typeface="ＭＳ Ｐゴシック" charset="-128"/>
              </a:rPr>
              <a:t>for All: Introduction to ALN</a:t>
            </a:r>
            <a:endParaRPr lang="en-GB" sz="3200" kern="0" dirty="0">
              <a:solidFill>
                <a:schemeClr val="accent4">
                  <a:lumMod val="20000"/>
                  <a:lumOff val="80000"/>
                </a:schemeClr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en-GB" sz="3600" kern="0" dirty="0">
              <a:solidFill>
                <a:schemeClr val="accent4">
                  <a:lumMod val="20000"/>
                  <a:lumOff val="80000"/>
                </a:schemeClr>
              </a:solidFill>
              <a:ea typeface="ＭＳ Ｐゴシック" charset="-128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Session 6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2800" kern="0" dirty="0">
                <a:solidFill>
                  <a:schemeClr val="accent4">
                    <a:lumMod val="20000"/>
                    <a:lumOff val="80000"/>
                  </a:schemeClr>
                </a:solidFill>
                <a:ea typeface="ＭＳ Ｐゴシック" charset="-128"/>
              </a:rPr>
              <a:t>Communication, sensory and physical needs</a:t>
            </a:r>
            <a:endParaRPr lang="cy-GB" sz="2800" kern="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ea typeface="ＭＳ Ｐゴシック" charset="-128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592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</a:rPr>
              <a:t>Amcanion</a:t>
            </a:r>
            <a:r>
              <a:rPr lang="en-GB" sz="4000" dirty="0">
                <a:latin typeface="Arial" panose="020B0604020202020204" pitchFamily="34" charset="0"/>
              </a:rPr>
              <a:t> y </a:t>
            </a:r>
            <a:r>
              <a:rPr lang="en-GB" sz="4000" dirty="0" err="1">
                <a:latin typeface="Arial" panose="020B0604020202020204" pitchFamily="34" charset="0"/>
              </a:rPr>
              <a:t>sesiwn</a:t>
            </a:r>
            <a:b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</a:rPr>
              <a:t>Session objectives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38EFF-33D9-83EA-77A5-DA7AE64BB5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139746"/>
          </a:xfrm>
        </p:spPr>
        <p:txBody>
          <a:bodyPr>
            <a:normAutofit fontScale="92500" lnSpcReduction="10000"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Disgrifio prif anghenion Lleferydd, Iaith a Chyfathrebu;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Esbonio rôl AAC;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Adnabod rhwystrau;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Gwerthuso strategaethau;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Myfyr</a:t>
            </a:r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io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ar effaith anawsterau cyfathrebu a rhyngweithio.</a:t>
            </a: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07A04AF-9D39-1830-F862-219C6873C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139746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Describe key Speech, Language and Communication needs;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the role of AAC;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barriers;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strategies;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 on the impact of communication and interaction difficulties.</a:t>
            </a:r>
          </a:p>
        </p:txBody>
      </p:sp>
    </p:spTree>
    <p:extLst>
      <p:ext uri="{BB962C8B-B14F-4D97-AF65-F5344CB8AC3E}">
        <p14:creationId xmlns:p14="http://schemas.microsoft.com/office/powerpoint/2010/main" val="3117023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4C850-814A-11D5-03D2-659B812DE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88818"/>
            <a:ext cx="8991600" cy="110187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</a:rPr>
              <a:t>Sgiliau </a:t>
            </a:r>
            <a:r>
              <a:rPr lang="en-GB" sz="4000" dirty="0" err="1">
                <a:latin typeface="Arial" panose="020B0604020202020204" pitchFamily="34" charset="0"/>
              </a:rPr>
              <a:t>trosglwyddadwy</a:t>
            </a:r>
            <a:r>
              <a:rPr lang="en-GB" sz="4000" dirty="0">
                <a:latin typeface="Arial" panose="020B0604020202020204" pitchFamily="34" charset="0"/>
              </a:rPr>
              <a:t> </a:t>
            </a:r>
            <a:r>
              <a:rPr lang="en-GB" sz="4000" dirty="0" err="1">
                <a:latin typeface="Arial" panose="020B0604020202020204" pitchFamily="34" charset="0"/>
              </a:rPr>
              <a:t>lefel</a:t>
            </a:r>
            <a:r>
              <a:rPr lang="en-GB" sz="4000" dirty="0">
                <a:latin typeface="Arial" panose="020B0604020202020204" pitchFamily="34" charset="0"/>
              </a:rPr>
              <a:t> </a:t>
            </a:r>
            <a:r>
              <a:rPr lang="en-GB" sz="4000" dirty="0" err="1">
                <a:latin typeface="Arial" panose="020B0604020202020204" pitchFamily="34" charset="0"/>
              </a:rPr>
              <a:t>uwch</a:t>
            </a:r>
            <a:br>
              <a:rPr lang="en-GB" sz="4000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</a:rPr>
              <a:t>High-level transferable skills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72F7-3E2B-4BE4-BDF9-3E5D91419B4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noProof="0" dirty="0">
                <a:latin typeface="Arial" panose="020B0604020202020204" pitchFamily="34" charset="0"/>
              </a:rPr>
              <a:t>Empathi;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Gwrando gweithredol;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Deallusrwydd emosiynol;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Datrys problemau;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Myfyrio beirniadol;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Adeiladu perthnasoedd;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Cyfathrebu effeithiol;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Arfer cynhwysol.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B99306-88B1-4B4A-81DA-DC01F79E6EA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Empathy;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Active listening;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Emotional intelligence;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Problem solving;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Critical reflection;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Relationship building;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Effective communication;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Inclusive practice.</a:t>
            </a:r>
          </a:p>
        </p:txBody>
      </p:sp>
    </p:spTree>
    <p:extLst>
      <p:ext uri="{BB962C8B-B14F-4D97-AF65-F5344CB8AC3E}">
        <p14:creationId xmlns:p14="http://schemas.microsoft.com/office/powerpoint/2010/main" val="3756727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645EF5-D069-8894-ADC1-5AD0C0511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21594"/>
          </a:xfrm>
        </p:spPr>
        <p:txBody>
          <a:bodyPr>
            <a:normAutofit fontScale="90000"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ACEIM           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SEMH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A7315-B909-41F8-CDDC-A839B65EC7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422539"/>
            <a:ext cx="3867150" cy="4212948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Anghenion Cymdeithasol, Emosiynol ac Iechyd Meddwl.</a:t>
            </a: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Social, Emotional and Mental Health Needs.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5C11FC-B21F-B0CF-EDF7-1B71D06BF2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1422539"/>
            <a:ext cx="4019549" cy="37771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3475F0-E284-B580-9A80-5F56DD632C4A}"/>
              </a:ext>
            </a:extLst>
          </p:cNvPr>
          <p:cNvSpPr txBox="1"/>
          <p:nvPr/>
        </p:nvSpPr>
        <p:spPr>
          <a:xfrm>
            <a:off x="4782064" y="5300663"/>
            <a:ext cx="401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EdTech Innovation Hub, 2026)</a:t>
            </a:r>
          </a:p>
        </p:txBody>
      </p:sp>
    </p:spTree>
    <p:extLst>
      <p:ext uri="{BB962C8B-B14F-4D97-AF65-F5344CB8AC3E}">
        <p14:creationId xmlns:p14="http://schemas.microsoft.com/office/powerpoint/2010/main" val="891992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BD856-FECF-F1CF-B8FE-DA968F140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1788158-4F83-CB49-5F21-2FD260062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35038"/>
          </a:xfrm>
        </p:spPr>
        <p:txBody>
          <a:bodyPr>
            <a:normAutofit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ACEIM         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SEMH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3A9B1-5EA8-F4B3-018B-BB0C9D318B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5737" y="1614488"/>
            <a:ext cx="4310063" cy="4314823"/>
          </a:xfrm>
        </p:spPr>
        <p:txBody>
          <a:bodyPr>
            <a:normAutofit fontScale="85000" lnSpcReduction="20000"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Mae emosiynau ac iechyd meddwl yn dylanwadu ar ddysgu a chyfranogiad;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Gall dysgwyr brofi </a:t>
            </a:r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gorbryder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, hwyliau isel, trawma neu anawsterau wrth reoli emosiynau;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Gall anghenion SEMH effeithio ar bresenoldeb, perthnasoedd, ymddygiad a chyrhaeddiad;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Dylai cymorth ganolbwyntio ar berthnasoedd, llesiant a chynhwysiant.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2FC978-158D-F38A-E053-94E2D295B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614488"/>
            <a:ext cx="4310063" cy="4314825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Emotions and mental health influence learning and participation;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Learners may experience anxiety, low mood, trauma, or difficulties regulating emotions;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SEMH needs can affect attendance, relationships, behaviour and attainment;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should focus on relationships, wellbeing and inclusion. 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85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F390A-FD6B-C1CA-4667-F635EAFE6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92D4ED4-1D0F-BFC0-2329-A3641DCC3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Cwestiwn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E9AE8-FD9A-DD43-0A11-9DF0A5C4DC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92215"/>
            <a:ext cx="3867150" cy="3443272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Pa ffactorau sy'n helpu plant i deimlo eu bod yn cael eu deall a'u cynnwys?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C423FB-3F17-1465-C321-9AB960C902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92215"/>
            <a:ext cx="3867150" cy="344327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factors help children feel understood and included?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64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52989B-1A49-7ADE-1B8F-1B451A273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C78DBB5-763B-77A4-4CB7-86B54D270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Pam mae cyfathrebu’n bwysig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matters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A3671-0E3D-2817-4C16-841332D07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92215"/>
            <a:ext cx="3867150" cy="37370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Mae cyfathrebu'n cefnogi: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Dysgu;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Perthnasoedd;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Cyfranogiad;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Lles;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Hunaniaeth.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A5F233-3E17-9DB5-541E-7EBB40E57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92215"/>
            <a:ext cx="3867150" cy="37370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supports: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Relationships;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Wellbeing;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Identity.</a:t>
            </a:r>
          </a:p>
        </p:txBody>
      </p:sp>
    </p:spTree>
    <p:extLst>
      <p:ext uri="{BB962C8B-B14F-4D97-AF65-F5344CB8AC3E}">
        <p14:creationId xmlns:p14="http://schemas.microsoft.com/office/powerpoint/2010/main" val="3648491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EEEED-AC13-06AC-C5A2-93FB69A03C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F62C96-5534-F3FC-62DD-C091FC6D8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21594"/>
          </a:xfrm>
        </p:spPr>
        <p:txBody>
          <a:bodyPr>
            <a:normAutofit fontScale="90000"/>
          </a:bodyPr>
          <a:lstStyle/>
          <a:p>
            <a:pPr algn="ctr"/>
            <a:r>
              <a:rPr lang="cy-GB" sz="4000" dirty="0" err="1">
                <a:latin typeface="Arial" panose="020B0604020202020204" pitchFamily="34" charset="0"/>
                <a:cs typeface="Arial" panose="020B0604020202020204" pitchFamily="34" charset="0"/>
              </a:rPr>
              <a:t>ALlICh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SLCN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698754-B097-6BCB-A111-786084D0F0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000249"/>
            <a:ext cx="3867150" cy="3635237"/>
          </a:xfrm>
        </p:spPr>
        <p:txBody>
          <a:bodyPr>
            <a:normAutofit/>
          </a:bodyPr>
          <a:lstStyle/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Anghenion Lleferydd, Iaith a Chyfathrebu</a:t>
            </a: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Speech, Language and Communication Needs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A3960-CD2F-ECE3-0256-BC3B395256B2}"/>
              </a:ext>
            </a:extLst>
          </p:cNvPr>
          <p:cNvSpPr txBox="1"/>
          <p:nvPr/>
        </p:nvSpPr>
        <p:spPr>
          <a:xfrm>
            <a:off x="4782064" y="5300663"/>
            <a:ext cx="401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(Source: CYP Now, 2023)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F896D5-46B6-268B-4AB1-AF5D0DEF99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422538"/>
            <a:ext cx="3867150" cy="344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067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0A18B-6222-79A2-108D-24E49126D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0D6A5-5F71-1ADF-9136-7DF3FBE99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0645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</a:rPr>
              <a:t>Beth </a:t>
            </a:r>
            <a:r>
              <a:rPr lang="en-GB" sz="3600" dirty="0" err="1">
                <a:latin typeface="Arial" panose="020B0604020202020204" pitchFamily="34" charset="0"/>
              </a:rPr>
              <a:t>yw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ALlICh</a:t>
            </a:r>
            <a:r>
              <a:rPr lang="en-GB" sz="3600" dirty="0">
                <a:latin typeface="Arial" panose="020B0604020202020204" pitchFamily="34" charset="0"/>
              </a:rPr>
              <a:t>?</a:t>
            </a:r>
            <a:b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What are SLCN?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CEE182-C3F9-09A8-68BE-69253F2EAC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4338" y="1571625"/>
            <a:ext cx="4081462" cy="439542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Lleferydd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Cynhyrchu synau.</a:t>
            </a:r>
          </a:p>
          <a:p>
            <a:pPr>
              <a:buFontTx/>
              <a:buChar char="-"/>
            </a:pPr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Deall a defnyddio geiriau.</a:t>
            </a:r>
          </a:p>
          <a:p>
            <a:pPr>
              <a:buFontTx/>
              <a:buChar char="-"/>
            </a:pPr>
            <a:endParaRPr lang="cy-GB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Cyfathebu</a:t>
            </a:r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Rhannu ystyr gydag eraill.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E2BA2A7-DEEF-BFC8-5284-742A5C265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71625"/>
            <a:ext cx="3867150" cy="439542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Speech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Producing sounds.</a:t>
            </a:r>
          </a:p>
          <a:p>
            <a:pPr>
              <a:buFontTx/>
              <a:buChar char="-"/>
            </a:pP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Language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and using words.</a:t>
            </a:r>
          </a:p>
          <a:p>
            <a:pPr>
              <a:buFontTx/>
              <a:buChar char="-"/>
            </a:pP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Sharing meaning with others.</a:t>
            </a:r>
          </a:p>
        </p:txBody>
      </p:sp>
    </p:spTree>
    <p:extLst>
      <p:ext uri="{BB962C8B-B14F-4D97-AF65-F5344CB8AC3E}">
        <p14:creationId xmlns:p14="http://schemas.microsoft.com/office/powerpoint/2010/main" val="3029294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" y="365127"/>
            <a:ext cx="8874369" cy="795458"/>
          </a:xfrm>
        </p:spPr>
        <p:txBody>
          <a:bodyPr>
            <a:noAutofit/>
          </a:bodyPr>
          <a:lstStyle/>
          <a:p>
            <a:pPr algn="ctr"/>
            <a:br>
              <a:rPr lang="en-GB" dirty="0">
                <a:latin typeface="Arial" panose="020B0604020202020204" pitchFamily="34" charset="0"/>
              </a:rPr>
            </a:br>
            <a:r>
              <a:rPr lang="en-GB" sz="3600" dirty="0" err="1">
                <a:latin typeface="Arial" panose="020B0604020202020204" pitchFamily="34" charset="0"/>
              </a:rPr>
              <a:t>Anhwylder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Datblygiadol</a:t>
            </a:r>
            <a:r>
              <a:rPr lang="en-GB" sz="3600" dirty="0">
                <a:latin typeface="Arial" panose="020B0604020202020204" pitchFamily="34" charset="0"/>
              </a:rPr>
              <a:t> Iaith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Developmental Language Disorder (DLD)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2262553"/>
            <a:ext cx="4476750" cy="37044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</a:rPr>
              <a:t>Gall dysgwyr brofi anawsterau gyda:</a:t>
            </a:r>
          </a:p>
          <a:p>
            <a:r>
              <a:rPr lang="cy-GB" dirty="0">
                <a:latin typeface="Arial" panose="020B0604020202020204" pitchFamily="34" charset="0"/>
              </a:rPr>
              <a:t>Geirfa;</a:t>
            </a:r>
          </a:p>
          <a:p>
            <a:r>
              <a:rPr lang="cy-GB" dirty="0">
                <a:latin typeface="Arial" panose="020B0604020202020204" pitchFamily="34" charset="0"/>
              </a:rPr>
              <a:t>Deall cyfarwyddiadau;</a:t>
            </a:r>
          </a:p>
          <a:p>
            <a:r>
              <a:rPr lang="cy-GB" dirty="0">
                <a:latin typeface="Arial" panose="020B0604020202020204" pitchFamily="34" charset="0"/>
              </a:rPr>
              <a:t>Sgiliau sgwrsio;</a:t>
            </a:r>
          </a:p>
          <a:p>
            <a:r>
              <a:rPr lang="cy-GB" dirty="0">
                <a:latin typeface="Arial" panose="020B0604020202020204" pitchFamily="34" charset="0"/>
              </a:rPr>
              <a:t>Adrodd straeon.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262554"/>
            <a:ext cx="4286250" cy="37044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Learners may experience difficulties with: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Vocabulary;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Understanding instructions;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Conversation skills;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Narrative skills.</a:t>
            </a:r>
          </a:p>
        </p:txBody>
      </p:sp>
    </p:spTree>
    <p:extLst>
      <p:ext uri="{BB962C8B-B14F-4D97-AF65-F5344CB8AC3E}">
        <p14:creationId xmlns:p14="http://schemas.microsoft.com/office/powerpoint/2010/main" val="1164375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A177D-EDBF-2468-57B8-BDC949C47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76732-BE04-5055-0B9F-47D1FC91D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365127"/>
            <a:ext cx="8874369" cy="795458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Cyfathrebu</a:t>
            </a:r>
            <a:r>
              <a:rPr lang="en-GB" sz="3600" dirty="0">
                <a:latin typeface="Arial" panose="020B0604020202020204" pitchFamily="34" charset="0"/>
              </a:rPr>
              <a:t> a </a:t>
            </a:r>
            <a:r>
              <a:rPr lang="en-GB" sz="3600" dirty="0" err="1">
                <a:latin typeface="Arial" panose="020B0604020202020204" pitchFamily="34" charset="0"/>
              </a:rPr>
              <a:t>llesiant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Communication and wellbeing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34595-4C69-4F70-D44F-BBD6A4AC6B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400" y="1828800"/>
            <a:ext cx="4476750" cy="41382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</a:rPr>
              <a:t>Gall anawsterau cyfathrebu gyfrannu at:</a:t>
            </a:r>
          </a:p>
          <a:p>
            <a:r>
              <a:rPr lang="cy-GB" dirty="0">
                <a:latin typeface="Arial" panose="020B0604020202020204" pitchFamily="34" charset="0"/>
              </a:rPr>
              <a:t>Rhwystredigaeth;</a:t>
            </a:r>
          </a:p>
          <a:p>
            <a:r>
              <a:rPr lang="cy-GB" dirty="0">
                <a:latin typeface="Arial" panose="020B0604020202020204" pitchFamily="34" charset="0"/>
              </a:rPr>
              <a:t>Pryder;</a:t>
            </a:r>
          </a:p>
          <a:p>
            <a:r>
              <a:rPr lang="cy-GB" dirty="0">
                <a:latin typeface="Arial" panose="020B0604020202020204" pitchFamily="34" charset="0"/>
              </a:rPr>
              <a:t>Unigrwydd cymdeithasol;</a:t>
            </a:r>
          </a:p>
          <a:p>
            <a:r>
              <a:rPr lang="cy-GB" dirty="0">
                <a:latin typeface="Arial" panose="020B0604020202020204" pitchFamily="34" charset="0"/>
              </a:rPr>
              <a:t>Hyder is.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F8DC5E-7EEF-D2B8-1E27-69AE9E994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8800"/>
            <a:ext cx="4286250" cy="41382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difficulties may contribute to:</a:t>
            </a:r>
          </a:p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Frustration;</a:t>
            </a:r>
          </a:p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Anxiety;</a:t>
            </a:r>
          </a:p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isolation;</a:t>
            </a:r>
          </a:p>
          <a:p>
            <a:pPr lvl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confidence.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517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6DE02-AD16-ADCF-B444-991A939F2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4A378-888C-7492-A888-9D7D924CF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365127"/>
            <a:ext cx="8874369" cy="795458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Trafodwch</a:t>
            </a:r>
            <a:r>
              <a:rPr lang="en-GB" sz="3600" dirty="0">
                <a:latin typeface="Arial" panose="020B0604020202020204" pitchFamily="34" charset="0"/>
              </a:rPr>
              <a:t>…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Discuss…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C6E04-E4F9-649E-3920-79A0684FE6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2400" y="1594338"/>
            <a:ext cx="4476750" cy="3985848"/>
          </a:xfrm>
        </p:spPr>
        <p:txBody>
          <a:bodyPr>
            <a:noAutofit/>
          </a:bodyPr>
          <a:lstStyle/>
          <a:p>
            <a:r>
              <a:rPr lang="cy-GB" dirty="0">
                <a:latin typeface="Arial" panose="020B0604020202020204" pitchFamily="34" charset="0"/>
              </a:rPr>
              <a:t>Nid oes angen diagnosis ar ddysgwr i brofi rhwystrau i ddysgu sy'n gysylltiedig â SEMH.</a:t>
            </a:r>
          </a:p>
          <a:p>
            <a:endParaRPr lang="cy-GB" dirty="0">
              <a:latin typeface="Arial" panose="020B0604020202020204" pitchFamily="34" charset="0"/>
            </a:endParaRPr>
          </a:p>
          <a:p>
            <a:r>
              <a:rPr lang="cy-GB" dirty="0">
                <a:latin typeface="Arial" panose="020B0604020202020204" pitchFamily="34" charset="0"/>
              </a:rPr>
              <a:t>Ystyriwch arfer ar sail perthnasoedd (</a:t>
            </a:r>
            <a:r>
              <a:rPr lang="cy-GB" dirty="0" err="1">
                <a:latin typeface="Arial" panose="020B0604020202020204" pitchFamily="34" charset="0"/>
              </a:rPr>
              <a:t>Bombér</a:t>
            </a:r>
            <a:r>
              <a:rPr lang="cy-GB" dirty="0">
                <a:latin typeface="Arial" panose="020B0604020202020204" pitchFamily="34" charset="0"/>
              </a:rPr>
              <a:t>, 2020).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C36B23-1CC0-A06B-07B8-E14F5364FA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94338"/>
            <a:ext cx="4286250" cy="43727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A learner does not need a diagnosis to experience SEMH-related barriers to learning.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Consider relationship-based practice (</a:t>
            </a:r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</a:rPr>
              <a:t>Bombér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, 2020).</a:t>
            </a:r>
          </a:p>
        </p:txBody>
      </p:sp>
    </p:spTree>
    <p:extLst>
      <p:ext uri="{BB962C8B-B14F-4D97-AF65-F5344CB8AC3E}">
        <p14:creationId xmlns:p14="http://schemas.microsoft.com/office/powerpoint/2010/main" val="613289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B0C643-D7B5-3746-389A-415170530F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ED077-97CC-585A-6042-F37B05E90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365127"/>
            <a:ext cx="8874369" cy="795458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</a:rPr>
              <a:t>Louise </a:t>
            </a:r>
            <a:r>
              <a:rPr lang="en-GB" sz="3600" dirty="0" err="1">
                <a:latin typeface="Arial" panose="020B0604020202020204" pitchFamily="34" charset="0"/>
              </a:rPr>
              <a:t>Bombér</a:t>
            </a:r>
            <a:r>
              <a:rPr lang="en-GB" sz="3600" dirty="0">
                <a:latin typeface="Arial" panose="020B0604020202020204" pitchFamily="34" charset="0"/>
              </a:rPr>
              <a:t> (2020)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CCC2D63-68CF-E1D9-C822-05E7E24F0AE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28613" y="1219079"/>
            <a:ext cx="4186237" cy="4124445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1296FA-A8DC-87C9-6BB8-3803459EB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94338"/>
            <a:ext cx="4514850" cy="4372708"/>
          </a:xfrm>
        </p:spPr>
        <p:txBody>
          <a:bodyPr>
            <a:normAutofit fontScale="92500" lnSpcReduction="10000"/>
          </a:bodyPr>
          <a:lstStyle/>
          <a:p>
            <a:r>
              <a:rPr lang="cy-GB" noProof="0" dirty="0">
                <a:latin typeface="Arial" panose="020B0604020202020204" pitchFamily="34" charset="0"/>
              </a:rPr>
              <a:t>Therapydd integredig cofrestredig;</a:t>
            </a:r>
          </a:p>
          <a:p>
            <a:r>
              <a:rPr lang="cy-GB" noProof="0" dirty="0">
                <a:latin typeface="Arial" panose="020B0604020202020204" pitchFamily="34" charset="0"/>
              </a:rPr>
              <a:t>Ymarferydd DPP.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Registered integrative therapist;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DPP practitioner.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DPP – Dyadic Developmental Psychotherapy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C175E0-7652-5FE7-D609-28A6DAE3E910}"/>
              </a:ext>
            </a:extLst>
          </p:cNvPr>
          <p:cNvSpPr txBox="1"/>
          <p:nvPr/>
        </p:nvSpPr>
        <p:spPr>
          <a:xfrm>
            <a:off x="328613" y="5614988"/>
            <a:ext cx="4148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Louise Michelle Bomber, no date)</a:t>
            </a:r>
          </a:p>
        </p:txBody>
      </p:sp>
    </p:spTree>
    <p:extLst>
      <p:ext uri="{BB962C8B-B14F-4D97-AF65-F5344CB8AC3E}">
        <p14:creationId xmlns:p14="http://schemas.microsoft.com/office/powerpoint/2010/main" val="4193942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1A5854-5373-79D2-4BF8-E6CE8C293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0BE65-AB8F-F52C-753F-3703F498D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365127"/>
            <a:ext cx="8874369" cy="795458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Neges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graidd</a:t>
            </a:r>
            <a:br>
              <a:rPr lang="en-GB" sz="3600" dirty="0">
                <a:latin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Core message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B31E3-E375-D3FA-9FA6-5FD66B79C9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594338"/>
            <a:ext cx="4629150" cy="43727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y-GB" sz="2200" dirty="0">
                <a:latin typeface="Arial" panose="020B0604020202020204" pitchFamily="34" charset="0"/>
              </a:rPr>
              <a:t>Gall plant a phobl ifanc sydd wedi profi adfyd:</a:t>
            </a:r>
          </a:p>
          <a:p>
            <a:r>
              <a:rPr lang="cy-GB" sz="2200" dirty="0">
                <a:latin typeface="Arial" panose="020B0604020202020204" pitchFamily="34" charset="0"/>
              </a:rPr>
              <a:t>Ei chael yn anodd ymddiried mewn oedolion;</a:t>
            </a:r>
          </a:p>
          <a:p>
            <a:r>
              <a:rPr lang="cy-GB" sz="2200" dirty="0">
                <a:latin typeface="Arial" panose="020B0604020202020204" pitchFamily="34" charset="0"/>
              </a:rPr>
              <a:t>Aros mewn cyflwr uwch o straen;</a:t>
            </a:r>
          </a:p>
          <a:p>
            <a:r>
              <a:rPr lang="cy-GB" sz="2200" dirty="0">
                <a:latin typeface="Arial" panose="020B0604020202020204" pitchFamily="34" charset="0"/>
              </a:rPr>
              <a:t>Cael anhawster wrth </a:t>
            </a:r>
            <a:r>
              <a:rPr lang="cy-GB" sz="2200" dirty="0" err="1">
                <a:latin typeface="Arial" panose="020B0604020202020204" pitchFamily="34" charset="0"/>
              </a:rPr>
              <a:t>hunanreoleiddio</a:t>
            </a:r>
            <a:r>
              <a:rPr lang="cy-GB" sz="2200" dirty="0">
                <a:latin typeface="Arial" panose="020B0604020202020204" pitchFamily="34" charset="0"/>
              </a:rPr>
              <a:t>;</a:t>
            </a:r>
          </a:p>
          <a:p>
            <a:r>
              <a:rPr lang="cy-GB" sz="2200" dirty="0">
                <a:latin typeface="Arial" panose="020B0604020202020204" pitchFamily="34" charset="0"/>
              </a:rPr>
              <a:t>Camddehongli sefyllfaoedd cymdeithasol;</a:t>
            </a:r>
          </a:p>
          <a:p>
            <a:r>
              <a:rPr lang="cy-GB" sz="2200" dirty="0">
                <a:latin typeface="Arial" panose="020B0604020202020204" pitchFamily="34" charset="0"/>
              </a:rPr>
              <a:t>Angen </a:t>
            </a:r>
            <a:r>
              <a:rPr lang="cy-GB" sz="2200" dirty="0" err="1">
                <a:latin typeface="Arial" panose="020B0604020202020204" pitchFamily="34" charset="0"/>
              </a:rPr>
              <a:t>cydreoleiddio</a:t>
            </a:r>
            <a:r>
              <a:rPr lang="cy-GB" sz="2200" dirty="0">
                <a:latin typeface="Arial" panose="020B0604020202020204" pitchFamily="34" charset="0"/>
              </a:rPr>
              <a:t> cyn datblygu </a:t>
            </a:r>
            <a:r>
              <a:rPr lang="cy-GB" sz="2200" dirty="0" err="1">
                <a:latin typeface="Arial" panose="020B0604020202020204" pitchFamily="34" charset="0"/>
              </a:rPr>
              <a:t>hunanreoleiddio</a:t>
            </a:r>
            <a:r>
              <a:rPr lang="cy-GB" sz="2200" dirty="0">
                <a:latin typeface="Arial" panose="020B0604020202020204" pitchFamily="34" charset="0"/>
              </a:rPr>
              <a:t>.</a:t>
            </a:r>
            <a:endParaRPr lang="cy-GB" sz="2200" b="1" dirty="0">
              <a:latin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972469-F30D-0505-8CF4-1AB76F5DC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594338"/>
            <a:ext cx="4514850" cy="4372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Children and young people who have experienced adversity may: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Struggle to trust adults;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Remain in a heightened state of stress;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Find self-regulation difficult;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Misinterpret social situations;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Require co-regulation before self-regulation.</a:t>
            </a:r>
          </a:p>
        </p:txBody>
      </p:sp>
    </p:spTree>
    <p:extLst>
      <p:ext uri="{BB962C8B-B14F-4D97-AF65-F5344CB8AC3E}">
        <p14:creationId xmlns:p14="http://schemas.microsoft.com/office/powerpoint/2010/main" val="3871703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A3C349-006A-01D9-CF0D-A778BDF01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D25F4-D16B-6D2A-3538-AD4869011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365127"/>
            <a:ext cx="8874369" cy="795458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</a:rPr>
              <a:t>Astudiaeth</a:t>
            </a:r>
            <a:r>
              <a:rPr lang="en-GB" sz="3600" dirty="0">
                <a:latin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</a:rPr>
              <a:t>achos</a:t>
            </a:r>
            <a:endParaRPr lang="en-GB" dirty="0">
              <a:latin typeface="Arial" panose="020B0604020202020204" pitchFamily="34" charset="0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735593B-25F8-4889-E928-060F97D551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52400" y="1515375"/>
            <a:ext cx="4476750" cy="353051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8886CE-8D1D-350E-CE3D-F9C1EACC5E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57738" y="1400175"/>
            <a:ext cx="4157661" cy="4566871"/>
          </a:xfrm>
        </p:spPr>
        <p:txBody>
          <a:bodyPr>
            <a:normAutofit/>
          </a:bodyPr>
          <a:lstStyle/>
          <a:p>
            <a:r>
              <a:rPr lang="cy-GB" sz="2400" noProof="0" dirty="0">
                <a:latin typeface="Arial" panose="020B0604020202020204" pitchFamily="34" charset="0"/>
              </a:rPr>
              <a:t>Dyma Megan.</a:t>
            </a:r>
          </a:p>
          <a:p>
            <a:r>
              <a:rPr lang="cy-GB" sz="2400" noProof="0" dirty="0">
                <a:latin typeface="Arial" panose="020B0604020202020204" pitchFamily="34" charset="0"/>
              </a:rPr>
              <a:t>Mae hi yn 14 mlwydd oed.</a:t>
            </a:r>
          </a:p>
          <a:p>
            <a:r>
              <a:rPr lang="cy-GB" sz="2400" noProof="0" dirty="0">
                <a:latin typeface="Arial" panose="020B0604020202020204" pitchFamily="34" charset="0"/>
              </a:rPr>
              <a:t>Mae presenoldeb ysgol wedi cwympo.</a:t>
            </a:r>
          </a:p>
          <a:p>
            <a:r>
              <a:rPr lang="cy-GB" sz="2400" noProof="0" dirty="0">
                <a:latin typeface="Arial" panose="020B0604020202020204" pitchFamily="34" charset="0"/>
              </a:rPr>
              <a:t>Nid yw Megan yn cwblhau gwaith cartref.</a:t>
            </a:r>
          </a:p>
          <a:p>
            <a:r>
              <a:rPr lang="cy-GB" sz="2400" dirty="0">
                <a:latin typeface="Arial" panose="020B0604020202020204" pitchFamily="34" charset="0"/>
              </a:rPr>
              <a:t>Dydy hi ddim yn cyfrannu yn y dosbarth ac yn ymddangos yn </a:t>
            </a:r>
            <a:r>
              <a:rPr lang="cy-GB" sz="2400" dirty="0" err="1">
                <a:latin typeface="Arial" panose="020B0604020202020204" pitchFamily="34" charset="0"/>
              </a:rPr>
              <a:t>ddadgysylltiedig</a:t>
            </a:r>
            <a:r>
              <a:rPr lang="cy-GB" sz="2400" dirty="0">
                <a:latin typeface="Arial" panose="020B0604020202020204" pitchFamily="34" charset="0"/>
              </a:rPr>
              <a:t>.</a:t>
            </a:r>
            <a:endParaRPr lang="cy-GB" sz="2400" noProof="0" dirty="0"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4B75B4-3A2C-FD91-9CC9-9A5103B38CA8}"/>
              </a:ext>
            </a:extLst>
          </p:cNvPr>
          <p:cNvSpPr txBox="1"/>
          <p:nvPr/>
        </p:nvSpPr>
        <p:spPr>
          <a:xfrm>
            <a:off x="614363" y="5400675"/>
            <a:ext cx="3516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Child Mind Institute, 2026)</a:t>
            </a:r>
          </a:p>
        </p:txBody>
      </p:sp>
    </p:spTree>
    <p:extLst>
      <p:ext uri="{BB962C8B-B14F-4D97-AF65-F5344CB8AC3E}">
        <p14:creationId xmlns:p14="http://schemas.microsoft.com/office/powerpoint/2010/main" val="20311830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0F034-CD36-F7F2-E6DA-0CD58C204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40603-5516-765E-1375-752F86F9D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77201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dysgwr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, Tair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safbwynt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B1ED8A4-FF43-C9C6-242F-C67F0FE8A4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7231" y="1418492"/>
            <a:ext cx="4378569" cy="4677508"/>
          </a:xfrm>
        </p:spPr>
        <p:txBody>
          <a:bodyPr>
            <a:normAutofit lnSpcReduction="10000"/>
          </a:bodyPr>
          <a:lstStyle/>
          <a:p>
            <a:pPr fontAlgn="t"/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Model Meddygol</a:t>
            </a:r>
          </a:p>
          <a:p>
            <a:pPr lvl="0" fontAlgn="t">
              <a:buFontTx/>
              <a:buChar char="-"/>
            </a:pPr>
            <a:r>
              <a:rPr lang="sv-SE" noProof="0" dirty="0">
                <a:latin typeface="Arial" panose="020B0604020202020204" pitchFamily="34" charset="0"/>
                <a:cs typeface="Arial" panose="020B0604020202020204" pitchFamily="34" charset="0"/>
              </a:rPr>
              <a:t>Pa </a:t>
            </a:r>
            <a:r>
              <a:rPr lang="sv-SE" noProof="0" dirty="0" err="1">
                <a:latin typeface="Arial" panose="020B0604020202020204" pitchFamily="34" charset="0"/>
                <a:cs typeface="Arial" panose="020B0604020202020204" pitchFamily="34" charset="0"/>
              </a:rPr>
              <a:t>anawsterau</a:t>
            </a:r>
            <a:r>
              <a:rPr lang="sv-SE" noProof="0" dirty="0">
                <a:latin typeface="Arial" panose="020B0604020202020204" pitchFamily="34" charset="0"/>
                <a:cs typeface="Arial" panose="020B0604020202020204" pitchFamily="34" charset="0"/>
              </a:rPr>
              <a:t> sydd gan Megan?</a:t>
            </a:r>
            <a:b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Model Gymdeithasol </a:t>
            </a:r>
          </a:p>
          <a:p>
            <a:pPr lvl="0" fontAlgn="t">
              <a:buFontTx/>
              <a:buChar char="-"/>
            </a:pPr>
            <a:r>
              <a:rPr lang="it-IT" noProof="0" dirty="0">
                <a:latin typeface="Arial" panose="020B0604020202020204" pitchFamily="34" charset="0"/>
                <a:cs typeface="Arial" panose="020B0604020202020204" pitchFamily="34" charset="0"/>
              </a:rPr>
              <a:t>Pa </a:t>
            </a:r>
            <a:r>
              <a:rPr lang="it-IT" noProof="0" dirty="0" err="1">
                <a:latin typeface="Arial" panose="020B0604020202020204" pitchFamily="34" charset="0"/>
                <a:cs typeface="Arial" panose="020B0604020202020204" pitchFamily="34" charset="0"/>
              </a:rPr>
              <a:t>rwystrau</a:t>
            </a:r>
            <a:r>
              <a:rPr lang="it-IT" noProof="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it-IT" noProof="0" dirty="0" err="1">
                <a:latin typeface="Arial" panose="020B0604020202020204" pitchFamily="34" charset="0"/>
                <a:cs typeface="Arial" panose="020B0604020202020204" pitchFamily="34" charset="0"/>
              </a:rPr>
              <a:t>allai</a:t>
            </a:r>
            <a:r>
              <a:rPr lang="it-IT" noProof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noProof="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it-IT" noProof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noProof="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it-IT" noProof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noProof="0" dirty="0" err="1">
                <a:latin typeface="Arial" panose="020B0604020202020204" pitchFamily="34" charset="0"/>
                <a:cs typeface="Arial" panose="020B0604020202020204" pitchFamily="34" charset="0"/>
              </a:rPr>
              <a:t>effeithio</a:t>
            </a:r>
            <a:r>
              <a:rPr lang="it-IT" noProof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noProof="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it-IT" noProof="0" dirty="0">
                <a:latin typeface="Arial" panose="020B0604020202020204" pitchFamily="34" charset="0"/>
                <a:cs typeface="Arial" panose="020B0604020202020204" pitchFamily="34" charset="0"/>
              </a:rPr>
              <a:t> Megan?</a:t>
            </a:r>
            <a:b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D50C9C-33C5-D608-95CE-7EA8CDC76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418492"/>
            <a:ext cx="4378570" cy="4677508"/>
          </a:xfrm>
        </p:spPr>
        <p:txBody>
          <a:bodyPr>
            <a:normAutofit lnSpcReduction="10000"/>
          </a:bodyPr>
          <a:lstStyle/>
          <a:p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Model Perthnasoedd (</a:t>
            </a:r>
            <a:r>
              <a:rPr lang="cy-GB" b="1" noProof="0" dirty="0" err="1">
                <a:latin typeface="Arial" panose="020B0604020202020204" pitchFamily="34" charset="0"/>
                <a:cs typeface="Arial" panose="020B0604020202020204" pitchFamily="34" charset="0"/>
              </a:rPr>
              <a:t>Bombér</a:t>
            </a:r>
            <a:r>
              <a:rPr lang="cy-GB" b="1" noProof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Beth allai Megan fod yn ceisio ei gyfleu drwy ei hymddygiad neu ei diffyg ymgysylltiad?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Pa oedolion dibynadwy y gallai ei chefnogi?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Sut gallai'r ysgol gryfhau perthnasoedd o'i chwmpas? </a:t>
            </a:r>
            <a:endParaRPr lang="cy-GB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617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4AFD1-26E8-80EF-3019-9700AD45C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5CC8D-8A04-60BA-FAF2-65D319924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365127"/>
            <a:ext cx="8874369" cy="795458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</a:rPr>
              <a:t>Case study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8952AA7-5F3B-D5EA-4CE9-FEC1F8CD37B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52400" y="1515375"/>
            <a:ext cx="4476750" cy="353051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604C74-540E-874A-3A2E-FF2458975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57738" y="1400175"/>
            <a:ext cx="4157661" cy="4566871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This is Megan.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She is 14 years old.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Attendance at school has dropped.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Homework is often incomplete.</a:t>
            </a:r>
          </a:p>
          <a:p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</a:rPr>
              <a:t>She rarely contributes in class and appears disengaged.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D3553D-4AA3-098A-3458-25639A941E01}"/>
              </a:ext>
            </a:extLst>
          </p:cNvPr>
          <p:cNvSpPr txBox="1"/>
          <p:nvPr/>
        </p:nvSpPr>
        <p:spPr>
          <a:xfrm>
            <a:off x="614363" y="5400675"/>
            <a:ext cx="3516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Child Mind Institute, 2026)</a:t>
            </a:r>
          </a:p>
        </p:txBody>
      </p:sp>
    </p:spTree>
    <p:extLst>
      <p:ext uri="{BB962C8B-B14F-4D97-AF65-F5344CB8AC3E}">
        <p14:creationId xmlns:p14="http://schemas.microsoft.com/office/powerpoint/2010/main" val="1476883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4E647-0CBC-91A8-DFB9-B83DE4381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F9876-F14E-2EA4-8347-32BDE3750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57388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 learner, Three perspectives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D0E25-1EF1-E562-3949-A3B760B025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480457"/>
            <a:ext cx="3867150" cy="44704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Model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difficulties does Megan have?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Model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barriers may be affecting Megan?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867AAC-0786-060F-CAA4-F18A99FC3E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480457"/>
            <a:ext cx="3867150" cy="44704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Relationships Model (</a:t>
            </a:r>
            <a:r>
              <a:rPr lang="en-GB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Bombér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What might Megan be communicating?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Which trusted adults could support her?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How might school strengthen relationships?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6110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ACD0F-FFCD-F79D-2BBD-1E8177D86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Arfer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ystyriol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drawma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Trauma-informed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B7A57-6FFA-7604-4404-DC09C7DA8E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850" y="2004645"/>
            <a:ext cx="3867150" cy="3962400"/>
          </a:xfrm>
        </p:spPr>
        <p:txBody>
          <a:bodyPr>
            <a:normAutofit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Arfer sy’n cydnabod y gall ymddygiad gael ei ddylanwadu gan brofiadau blaenorol: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Adfyd;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Trawma;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Col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led;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Straen parhaus.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FE548-C117-0046-4078-D4B9FE81D7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2004646"/>
            <a:ext cx="4226169" cy="396239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Recognises that behaviour may be influenced by previous experiences: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Adversity;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Trauma;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Chronic stress.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0241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814AB-E477-8922-5C92-EE862ACBC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482C5-D2EB-700D-0C08-8C21EC5A7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Arfer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ystyriol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drawma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Trauma-informed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D2EED-04A3-0952-25DD-CAED1192A0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2004645"/>
            <a:ext cx="4572000" cy="3962400"/>
          </a:xfrm>
        </p:spPr>
        <p:txBody>
          <a:bodyPr>
            <a:normAutofit fontScale="92500" lnSpcReduction="20000"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Pan fydd dysgwr yn teimlo’n anniogel, mae’r ymennydd yn blaenoriaethu goroesi yn hytrach na dysgu.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Gall hyn effeithio: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Sylw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Cof;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Proses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u iaith;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Rheoleiddio emosiynol;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Rhyngweithio cymdeithasol.</a:t>
            </a: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5ECD1D-10A0-46D9-5B55-75741169EF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2004646"/>
            <a:ext cx="4226169" cy="3962399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a learner feels unsafe, the brain prioritises survival rather than learning.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can affect: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Attention;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Memory;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Language processing;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regulation;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interaction.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8129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ADD9C-C340-E6B4-6220-E58AD9611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3CC6B-F3C5-0E56-9C69-E8CC64839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ystyriol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drawma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Trauma-informed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641C22-9FB3-BF18-E5B6-B031BDC39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" y="2004645"/>
            <a:ext cx="4457700" cy="3962400"/>
          </a:xfrm>
        </p:spPr>
        <p:txBody>
          <a:bodyPr>
            <a:normAutofit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Mae cyfathrebiad sy’n ystyriol o drawma yn canolbwyntio ar greu diogelwch drwy: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Perthnasoedd cadarnhaol;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Ymatebion cyson;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Tiwnio emosiynol.</a:t>
            </a: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4CD062-5993-1E44-A841-2525B6E438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2004646"/>
            <a:ext cx="4381501" cy="396239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Trauma-informed communication focuses on creating safety through: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relationships;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Consistent responses;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</a:t>
            </a:r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attunement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876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FA5F4E-8C5F-AD46-BE46-AF69D42658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893C2-005F-B949-2CC3-60ABFD837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ystyriol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drawma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Trauma-informed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65124-6A24-4711-1040-B9D756CA51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" y="2004645"/>
            <a:ext cx="4457700" cy="3962400"/>
          </a:xfrm>
        </p:spPr>
        <p:txBody>
          <a:bodyPr>
            <a:normAutofit fontScale="85000" lnSpcReduction="20000"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Dylai oedolion: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Wrando'n weithredol;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Adeiladu ymddiriedaeth;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Defnyddio trefnau rhagweladwy;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Darparu diogelwch emosiynol;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Ymateb gyda chwilfrydedd yn hytrach na barnu;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Cydnabod bod ymddygiad yn fath o gyfathrebu.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FCC253-35EC-378C-087E-E02254FB8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2004646"/>
            <a:ext cx="4381501" cy="3962399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Adults should: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 actively;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 trust;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predictable routines;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 emotional safety;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Respond with curiosity rather than judgement;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Recognise behaviour as communication.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069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298D4-FEA1-4E8A-EAF9-A48391FC3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7B604-6EFD-30D9-28DE-36AF381C7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7785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Model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Triongl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Triangle Model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B24F74A-B352-1316-AD5F-0AA579AA2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7269" y="942976"/>
            <a:ext cx="7129462" cy="570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861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817F4-51C7-E19B-E7FB-F4DE555B4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46D0C-50E5-C4C6-68FC-4E9CB486B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35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Fideo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</a:p>
        </p:txBody>
      </p:sp>
      <p:pic>
        <p:nvPicPr>
          <p:cNvPr id="5" name="Online Media 4" title="Childhood Trauma and the Brain | UK Trauma Council">
            <a:hlinkClick r:id="" action="ppaction://media"/>
            <a:extLst>
              <a:ext uri="{FF2B5EF4-FFF2-40B4-BE49-F238E27FC236}">
                <a16:creationId xmlns:a16="http://schemas.microsoft.com/office/drawing/2014/main" id="{F80CCF9B-4EBE-7D02-D16A-4C76DE5630D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85763" y="1371600"/>
            <a:ext cx="8372475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58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B40EE-8403-A559-283C-EA6E6E00D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9729F-4E2A-5258-0EEF-FA9C07D9A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8487506" cy="1325563"/>
          </a:xfrm>
        </p:spPr>
        <p:txBody>
          <a:bodyPr>
            <a:noAutofit/>
          </a:bodyPr>
          <a:lstStyle/>
          <a:p>
            <a:pPr algn="ctr"/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Estynedig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ac Amgen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Augmentative and Alternative Communication (AAC)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21F10-EC43-4773-BF52-81D3C672CD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9292" y="1825624"/>
            <a:ext cx="4296508" cy="4188313"/>
          </a:xfrm>
        </p:spPr>
        <p:txBody>
          <a:bodyPr>
            <a:normAutofit fontScale="85000" lnSpcReduction="20000"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Mae AAC yn cynnwys dulliau cyfathrebu sy'n cefnogi lleferydd neu'n cymryd lle lleferydd.</a:t>
            </a:r>
          </a:p>
          <a:p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Enghreifftiau:</a:t>
            </a:r>
          </a:p>
          <a:p>
            <a:pPr marL="0" indent="0">
              <a:buNone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y-GB" noProof="0" dirty="0" err="1">
                <a:latin typeface="Arial" panose="020B0604020202020204" pitchFamily="34" charset="0"/>
                <a:cs typeface="Arial" panose="020B0604020202020204" pitchFamily="34" charset="0"/>
              </a:rPr>
              <a:t>Makaton</a:t>
            </a: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PECS;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Byrddau cyfathrebu 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Llyfrau cyfathrebu;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Dyfeisiau cynhyrchu lleferydd.</a:t>
            </a:r>
            <a:endParaRPr lang="cy-GB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69AB2-382B-E0CE-459A-A8DA39C032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5"/>
            <a:ext cx="4296507" cy="4188312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AAC includes communication methods that support or replace speech.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Makaton;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PECS;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boards;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books;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Speech-generating devices.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3220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86465-5CBA-3AF6-EA1A-37F820C4B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50E26-7507-734A-2845-A7CA35A53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8487506" cy="1325563"/>
          </a:xfrm>
        </p:spPr>
        <p:txBody>
          <a:bodyPr>
            <a:noAutofit/>
          </a:bodyPr>
          <a:lstStyle/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Buddion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21336-162C-B72C-C918-A383240D04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9292" y="1825624"/>
            <a:ext cx="4296508" cy="4188313"/>
          </a:xfrm>
        </p:spPr>
        <p:txBody>
          <a:bodyPr>
            <a:normAutofit/>
          </a:bodyPr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Mae AAC yn gallu: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Cefnogi cyfranogiad mewn dysgu;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Hyrwyddo annibyniaeth;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Gwella rhyngweithio cymdeithasol;</a:t>
            </a:r>
          </a:p>
          <a:p>
            <a:pPr>
              <a:buFontTx/>
              <a:buChar char="-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Sicrhau bod llais y dysgwr yn cael ei glywed.</a:t>
            </a:r>
            <a:endParaRPr lang="cy-GB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8A556B-7403-2F9C-2295-251163D3B7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5"/>
            <a:ext cx="4296507" cy="418831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AAC can: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participation;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Promote independence;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social interaction;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learner voice is heard.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2525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58286-2719-8F0D-7FE9-B30829D3BA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6F820-3918-53F7-19A1-BC45440B1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Trafodwch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17644-0D50-D955-A2B9-2157A181E4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9292" y="1825624"/>
            <a:ext cx="4296508" cy="4188313"/>
          </a:xfrm>
        </p:spPr>
        <p:txBody>
          <a:bodyPr>
            <a:normAutofit fontScale="92500" lnSpcReduction="20000"/>
          </a:bodyPr>
          <a:lstStyle/>
          <a:p>
            <a:pPr marL="0" lvl="0" indent="0" fontAlgn="t">
              <a:buNone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Nid yw gallu siarad yr un peth a gallu cyfathrebu.</a:t>
            </a:r>
          </a:p>
          <a:p>
            <a:pPr marL="0" lvl="0" indent="0" fontAlgn="t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fontAlgn="t">
              <a:buNone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Gall AAC helpu dysgwyr i gymryd rhan lawn mewn addysg a bywyd bob dydd.</a:t>
            </a:r>
          </a:p>
          <a:p>
            <a:pPr marL="0" lvl="0" indent="0" fontAlgn="t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Sut gall AAC gefnogi hawl dysgwr i leisio barn a gwneud dewisiadau?</a:t>
            </a:r>
          </a:p>
          <a:p>
            <a:pPr marL="0" indent="0" fontAlgn="t">
              <a:buNone/>
            </a:pPr>
            <a:b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43B9FE-663D-5B29-43E3-57642C90E7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5"/>
            <a:ext cx="4296507" cy="41883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Speaking and communicating are not the same thing.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AAC helps learners participate fully in education and everyday life.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AAC support a learner’s right to express their views and make choices?</a:t>
            </a:r>
          </a:p>
        </p:txBody>
      </p:sp>
    </p:spTree>
    <p:extLst>
      <p:ext uri="{BB962C8B-B14F-4D97-AF65-F5344CB8AC3E}">
        <p14:creationId xmlns:p14="http://schemas.microsoft.com/office/powerpoint/2010/main" val="28234529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016BF-9CF2-7A42-9240-3057DBE57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D2286-8B01-FDB2-C222-FE92DBBDF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Fideo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064616-5BEE-D777-C23E-D9018DB7D2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7162" y="1825625"/>
            <a:ext cx="3929063" cy="3809862"/>
          </a:xfrm>
        </p:spPr>
        <p:txBody>
          <a:bodyPr/>
          <a:lstStyle/>
          <a:p>
            <a:r>
              <a:rPr lang="en-GB" dirty="0">
                <a:hlinkClick r:id="rId3"/>
              </a:rPr>
              <a:t>View Record: Clip from A Special School · </a:t>
            </a:r>
            <a:r>
              <a:rPr lang="en-GB" dirty="0" err="1">
                <a:hlinkClick r:id="rId3"/>
              </a:rPr>
              <a:t>BoB</a:t>
            </a:r>
            <a:endParaRPr lang="en-GB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ACB63AD-E75E-D965-D998-1C9259AB94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572000" y="1809750"/>
            <a:ext cx="4414838" cy="35194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6DDCFC5-34FC-6EBD-B7CB-BAB60CC92296}"/>
              </a:ext>
            </a:extLst>
          </p:cNvPr>
          <p:cNvSpPr txBox="1"/>
          <p:nvPr/>
        </p:nvSpPr>
        <p:spPr>
          <a:xfrm>
            <a:off x="4686300" y="5635487"/>
            <a:ext cx="3786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Barry and District News, 2024)</a:t>
            </a:r>
          </a:p>
        </p:txBody>
      </p:sp>
    </p:spTree>
    <p:extLst>
      <p:ext uri="{BB962C8B-B14F-4D97-AF65-F5344CB8AC3E}">
        <p14:creationId xmlns:p14="http://schemas.microsoft.com/office/powerpoint/2010/main" val="41443804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11BB2-6F67-6AC2-1A98-F5D9B0CF0C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6266CBC-655C-7C40-3763-1FE898430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Gweithdy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Ymarferol</a:t>
            </a:r>
            <a:b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Workshop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0995C7-3621-1ED2-944A-5A796C34E2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0025" y="1825625"/>
            <a:ext cx="4295775" cy="41608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Archwiliwch: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Systemau sy</a:t>
            </a:r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mbolau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Byrddau cyfathrebu;</a:t>
            </a:r>
          </a:p>
          <a:p>
            <a:r>
              <a:rPr lang="cy-GB" dirty="0" err="1">
                <a:latin typeface="Arial" panose="020B0604020202020204" pitchFamily="34" charset="0"/>
                <a:cs typeface="Arial" panose="020B0604020202020204" pitchFamily="34" charset="0"/>
              </a:rPr>
              <a:t>Apiau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AAC;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Cymhorthion</a:t>
            </a: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 gweledol.</a:t>
            </a:r>
          </a:p>
          <a:p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Ystyriwch:</a:t>
            </a:r>
          </a:p>
          <a:p>
            <a:pPr marL="514350" indent="-514350">
              <a:buAutoNum type="arabicPeriod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Pa mor hygyrch yw pob adnodd?</a:t>
            </a:r>
          </a:p>
          <a:p>
            <a:pPr marL="514350" indent="-514350">
              <a:buAutoNum type="arabicPeriod"/>
            </a:pPr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Pa ddysgwyr allai elwa?</a:t>
            </a: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864104-26E6-6C12-C8EB-A57C5C8DE9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5"/>
            <a:ext cx="4295775" cy="41608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Explore: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Symbol systems;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boards;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AAC apps;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 supports.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Consider: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accessible is each tool?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learners may benefit?</a:t>
            </a:r>
          </a:p>
        </p:txBody>
      </p:sp>
    </p:spTree>
    <p:extLst>
      <p:ext uri="{BB962C8B-B14F-4D97-AF65-F5344CB8AC3E}">
        <p14:creationId xmlns:p14="http://schemas.microsoft.com/office/powerpoint/2010/main" val="34433841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4D6FE-D9A0-49D2-A137-276F1ADD1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87609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</a:rPr>
              <a:t>Nam </a:t>
            </a:r>
            <a:r>
              <a:rPr lang="en-GB" sz="4000" dirty="0" err="1">
                <a:latin typeface="Arial" panose="020B0604020202020204" pitchFamily="34" charset="0"/>
              </a:rPr>
              <a:t>ar</a:t>
            </a:r>
            <a:r>
              <a:rPr lang="en-GB" sz="4000" dirty="0">
                <a:latin typeface="Arial" panose="020B0604020202020204" pitchFamily="34" charset="0"/>
              </a:rPr>
              <a:t> y </a:t>
            </a:r>
            <a:r>
              <a:rPr lang="en-GB" sz="4000" dirty="0" err="1">
                <a:latin typeface="Arial" panose="020B0604020202020204" pitchFamily="34" charset="0"/>
              </a:rPr>
              <a:t>clyw</a:t>
            </a:r>
            <a:br>
              <a:rPr lang="en-GB" sz="4000" dirty="0">
                <a:latin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</a:rPr>
              <a:t>Hearing impairment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D9367-1570-4E53-8956-17C603CBD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417861"/>
            <a:ext cx="4335338" cy="424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</a:rPr>
              <a:t>Enghreifftiau: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</a:rPr>
              <a:t>- Tympan y glust wedi'i ddifrodi;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</a:rPr>
              <a:t>Geneteg.</a:t>
            </a: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Examples: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Damaged ear drum;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Genetics.</a:t>
            </a: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B0EF27-26E1-4EC0-B681-801F6F18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417861"/>
            <a:ext cx="4335338" cy="424338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9BD1EA-E586-EA69-22E4-941206BC4C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9150" y="1743075"/>
            <a:ext cx="4105777" cy="27860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8902E2B-4484-CDB2-779A-03BDCB56052E}"/>
              </a:ext>
            </a:extLst>
          </p:cNvPr>
          <p:cNvSpPr txBox="1"/>
          <p:nvPr/>
        </p:nvSpPr>
        <p:spPr>
          <a:xfrm>
            <a:off x="4986338" y="4872038"/>
            <a:ext cx="3206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Audiology Island, 2020)</a:t>
            </a:r>
          </a:p>
        </p:txBody>
      </p:sp>
    </p:spTree>
    <p:extLst>
      <p:ext uri="{BB962C8B-B14F-4D97-AF65-F5344CB8AC3E}">
        <p14:creationId xmlns:p14="http://schemas.microsoft.com/office/powerpoint/2010/main" val="757480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8AD6EC-8458-A04C-E806-C4AE3835C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ECD64-07BF-7818-C6F0-26A1301F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87609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</a:rPr>
              <a:t>Nam </a:t>
            </a:r>
            <a:r>
              <a:rPr lang="en-GB" sz="4000" dirty="0" err="1">
                <a:latin typeface="Arial" panose="020B0604020202020204" pitchFamily="34" charset="0"/>
              </a:rPr>
              <a:t>ar</a:t>
            </a:r>
            <a:r>
              <a:rPr lang="en-GB" sz="4000" dirty="0">
                <a:latin typeface="Arial" panose="020B0604020202020204" pitchFamily="34" charset="0"/>
              </a:rPr>
              <a:t> y </a:t>
            </a:r>
            <a:r>
              <a:rPr lang="en-GB" sz="4000" dirty="0" err="1">
                <a:latin typeface="Arial" panose="020B0604020202020204" pitchFamily="34" charset="0"/>
              </a:rPr>
              <a:t>golwg</a:t>
            </a:r>
            <a:br>
              <a:rPr lang="en-GB" sz="4000" dirty="0">
                <a:latin typeface="Arial" panose="020B0604020202020204" pitchFamily="34" charset="0"/>
              </a:rPr>
            </a:b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</a:rPr>
              <a:t>Visual impairment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3EF1C-F919-C2BB-E3B1-6FD3C19D9B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417861"/>
            <a:ext cx="4335338" cy="454002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</a:rPr>
              <a:t>Enghreifftiau: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</a:rPr>
              <a:t>- Colli golwg ganolog;</a:t>
            </a:r>
          </a:p>
          <a:p>
            <a:pPr marL="0" indent="0">
              <a:buNone/>
            </a:pPr>
            <a:r>
              <a:rPr lang="cy-GB" dirty="0">
                <a:latin typeface="Arial" panose="020B0604020202020204" pitchFamily="34" charset="0"/>
              </a:rPr>
              <a:t>- Colli golwg ymylol;</a:t>
            </a:r>
          </a:p>
          <a:p>
            <a:pPr>
              <a:buFontTx/>
              <a:buChar char="-"/>
            </a:pPr>
            <a:r>
              <a:rPr lang="cy-GB" dirty="0">
                <a:latin typeface="Arial" panose="020B0604020202020204" pitchFamily="34" charset="0"/>
              </a:rPr>
              <a:t>Nam gweledol yr ymennydd.</a:t>
            </a:r>
          </a:p>
          <a:p>
            <a:pPr>
              <a:buFontTx/>
              <a:buChar char="-"/>
            </a:pPr>
            <a:endParaRPr lang="cy-GB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Examples: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Loss of central vision;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Loss of peripheral vision;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</a:rPr>
              <a:t>Cerebral visual impairment.</a:t>
            </a: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CC818A2-CA0B-3635-001D-16C3A1AF94B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72000" y="1671638"/>
            <a:ext cx="4114801" cy="31718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E4C18E-B92A-5342-7F58-85F5A4F46D3C}"/>
              </a:ext>
            </a:extLst>
          </p:cNvPr>
          <p:cNvSpPr txBox="1"/>
          <p:nvPr/>
        </p:nvSpPr>
        <p:spPr>
          <a:xfrm>
            <a:off x="4986338" y="5114925"/>
            <a:ext cx="2733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Guide Dogs, 2026)</a:t>
            </a:r>
          </a:p>
        </p:txBody>
      </p:sp>
    </p:spTree>
    <p:extLst>
      <p:ext uri="{BB962C8B-B14F-4D97-AF65-F5344CB8AC3E}">
        <p14:creationId xmlns:p14="http://schemas.microsoft.com/office/powerpoint/2010/main" val="7096447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1E146-0C74-6BF0-9264-B109D0200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81" y="365125"/>
            <a:ext cx="8657111" cy="1325563"/>
          </a:xfrm>
        </p:spPr>
        <p:txBody>
          <a:bodyPr>
            <a:noAutofit/>
          </a:bodyPr>
          <a:lstStyle/>
          <a:p>
            <a:pPr algn="ctr"/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Archwiliad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yr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Amgylchedd</a:t>
            </a:r>
            <a:b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 Audit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48C25D-4AA6-3962-AC91-C35162202F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1881" y="1825624"/>
            <a:ext cx="4293920" cy="41277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Edrychwch o amgylch y gofod addysgu.</a:t>
            </a:r>
          </a:p>
          <a:p>
            <a:pPr marL="0" indent="0">
              <a:buNone/>
            </a:pPr>
            <a:endParaRPr lang="cy-GB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Nodwch rhwystrau sy’n berthnasol i:</a:t>
            </a:r>
          </a:p>
          <a:p>
            <a:pPr marL="514350" indent="-514350">
              <a:buAutoNum type="arabicPeriod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Clywed;</a:t>
            </a:r>
          </a:p>
          <a:p>
            <a:pPr marL="514350" indent="-514350">
              <a:buAutoNum type="arabicPeriod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Golwg;</a:t>
            </a:r>
          </a:p>
          <a:p>
            <a:pPr marL="514350" indent="-514350">
              <a:buAutoNum type="arabicPeriod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Cyfathrebu;</a:t>
            </a:r>
          </a:p>
          <a:p>
            <a:pPr marL="514350" indent="-514350">
              <a:buAutoNum type="arabicPeriod"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Mynediad corfforol.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AEF78BA-6FDB-C458-43A8-672E2E6008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4210792" cy="41277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 look around the teaching space.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 barriers related to: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Hearing;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Vision;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Communication;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access.</a:t>
            </a:r>
          </a:p>
        </p:txBody>
      </p:sp>
    </p:spTree>
    <p:extLst>
      <p:ext uri="{BB962C8B-B14F-4D97-AF65-F5344CB8AC3E}">
        <p14:creationId xmlns:p14="http://schemas.microsoft.com/office/powerpoint/2010/main" val="19135782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1A559-5A35-2A1D-1910-7D1CF8A1F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6D2B3-730F-2364-A019-0947ADF15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57" y="365125"/>
            <a:ext cx="8621485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Deall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anableddau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corfforol</a:t>
            </a:r>
            <a:b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physical disabilities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99D2B2-4FE1-14DF-2ED8-CFC299BCF6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1257" y="1825624"/>
            <a:ext cx="4234543" cy="40882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Mae anableddau corfforol yn effeithio ar unigolion mewn ffyrdd gwahanol.</a:t>
            </a:r>
          </a:p>
          <a:p>
            <a:pPr marL="0" indent="0">
              <a:buNone/>
            </a:pP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Gall anghenion gynnwys: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Symudedd;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Lleoli;</a:t>
            </a:r>
          </a:p>
          <a:p>
            <a:r>
              <a:rPr lang="cy-GB" dirty="0">
                <a:latin typeface="Arial" panose="020B0604020202020204" pitchFamily="34" charset="0"/>
                <a:cs typeface="Arial" panose="020B0604020202020204" pitchFamily="34" charset="0"/>
              </a:rPr>
              <a:t>Mynediad;</a:t>
            </a:r>
          </a:p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Rheoli blinder.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6ED1B4-1B04-0357-C22E-F9755E4B7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5"/>
            <a:ext cx="4234543" cy="40882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disabilities affect individuals differently.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Needs may involve: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Mobility;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Positioning;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Fatigue management.</a:t>
            </a:r>
          </a:p>
        </p:txBody>
      </p:sp>
    </p:spTree>
    <p:extLst>
      <p:ext uri="{BB962C8B-B14F-4D97-AF65-F5344CB8AC3E}">
        <p14:creationId xmlns:p14="http://schemas.microsoft.com/office/powerpoint/2010/main" val="10932529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9B564-B357-125B-7D7D-74B707D38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5E84F-13CF-57DE-016D-D28A554FC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03285"/>
          </a:xfrm>
        </p:spPr>
        <p:txBody>
          <a:bodyPr>
            <a:noAutofit/>
          </a:bodyPr>
          <a:lstStyle/>
          <a:p>
            <a:pPr algn="ctr"/>
            <a:r>
              <a:rPr lang="cy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Symudedd</a:t>
            </a:r>
            <a:b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Mobility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C89838A7-6B49-EAA3-A04D-BE5D2D56F24D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418492"/>
            <a:ext cx="4419600" cy="4595446"/>
          </a:xfrm>
        </p:spPr>
        <p:txBody>
          <a:bodyPr>
            <a:normAutofit/>
          </a:bodyPr>
          <a:lstStyle/>
          <a:p>
            <a:r>
              <a:rPr lang="cy-GB" altLang="cy-GB" sz="2800" dirty="0">
                <a:latin typeface="Arial" panose="020B0604020202020204" pitchFamily="34" charset="0"/>
              </a:rPr>
              <a:t>Gallu dysgwr i symud yn annibynnol ac yn ddiogel;</a:t>
            </a:r>
          </a:p>
          <a:p>
            <a:r>
              <a:rPr lang="cy-GB" altLang="cy-GB" sz="2800" dirty="0">
                <a:latin typeface="Arial" panose="020B0604020202020204" pitchFamily="34" charset="0"/>
              </a:rPr>
              <a:t>Gall rhai dysgwyr brofi: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Anableddau corfforol;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Cyflyrau meddygol;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Anafiadau;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Gwahaniaethau datblygiadol.</a:t>
            </a: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8878C-612F-9D62-28AC-F7260805A47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012EE1F-EDCB-ABBB-4FDE-E334A1032C57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fontScale="92500" lnSpcReduction="20000"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A learner’s ability to move independently and safely;</a:t>
            </a:r>
          </a:p>
          <a:p>
            <a:pPr eaLnBrk="0" fontAlgn="base" hangingPunct="0">
              <a:spcAft>
                <a:spcPct val="0"/>
              </a:spcAft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Some learners may experience: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Physical disabilities;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Medical conditions;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Injuries;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Developmental differences.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1731170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1E1EA-855F-30C1-7B49-CBB2DF6B8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033C0-FC36-2C1F-15B4-A8959A209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03285"/>
          </a:xfrm>
        </p:spPr>
        <p:txBody>
          <a:bodyPr>
            <a:noAutofit/>
          </a:bodyPr>
          <a:lstStyle/>
          <a:p>
            <a:pPr algn="ctr"/>
            <a:r>
              <a:rPr lang="cy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Lleoli</a:t>
            </a:r>
            <a:b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Positioning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D1A42627-BCE2-2FF3-E8A3-5A487E98B01E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418492"/>
            <a:ext cx="4419600" cy="4595446"/>
          </a:xfrm>
        </p:spPr>
        <p:txBody>
          <a:bodyPr>
            <a:normAutofit fontScale="92500" lnSpcReduction="10000"/>
          </a:bodyPr>
          <a:lstStyle/>
          <a:p>
            <a:r>
              <a:rPr lang="cy-GB" altLang="cy-GB" sz="2800" dirty="0">
                <a:latin typeface="Arial" panose="020B0604020202020204" pitchFamily="34" charset="0"/>
              </a:rPr>
              <a:t>Sut mae dysgwr yn eistedd neu'n cael ei gefnogi'n gorfforol;</a:t>
            </a:r>
          </a:p>
          <a:p>
            <a:r>
              <a:rPr lang="cy-GB" altLang="cy-GB" sz="2800" dirty="0">
                <a:latin typeface="Arial" panose="020B0604020202020204" pitchFamily="34" charset="0"/>
              </a:rPr>
              <a:t>Mae </a:t>
            </a:r>
            <a:r>
              <a:rPr lang="cy-GB" altLang="cy-GB" sz="2800" dirty="0" err="1">
                <a:latin typeface="Arial" panose="020B0604020202020204" pitchFamily="34" charset="0"/>
              </a:rPr>
              <a:t>safleoli</a:t>
            </a:r>
            <a:r>
              <a:rPr lang="cy-GB" altLang="cy-GB" sz="2800" dirty="0">
                <a:latin typeface="Arial" panose="020B0604020202020204" pitchFamily="34" charset="0"/>
              </a:rPr>
              <a:t> priodol yn dylanwadu ar: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Sylw a chanolbwyntio;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Mynediad at ddeunyddiau dysgu;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Cyfathrebu a rhyngweithio cymdeithasol;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Lles a chysur corfforol.</a:t>
            </a: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4400B4-16B8-209A-B5C8-820552224A6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062E63B-F22E-ABA0-BDA6-346FCE87B0BE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fontScale="77500" lnSpcReduction="20000"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How a learner is seated of supported physically;</a:t>
            </a:r>
          </a:p>
          <a:p>
            <a:pPr eaLnBrk="0" fontAlgn="base" hangingPunct="0">
              <a:spcAft>
                <a:spcPct val="0"/>
              </a:spcAft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Appropriate positioning influences: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Attention and concentration;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Access to learning materials;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Communication and social interaction;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Physical wellbeing and comfort.</a:t>
            </a: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357224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D17AF-85FB-87D1-AA34-02145133B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3E4F-CE2A-B316-717A-43BA3F549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03285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Mynediad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Access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3BFCD05C-474D-B2C2-E1E1-B089D7324AC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 fontScale="92500"/>
          </a:bodyPr>
          <a:lstStyle/>
          <a:p>
            <a:r>
              <a:rPr lang="cy-GB" altLang="cy-GB" sz="2800" dirty="0">
                <a:latin typeface="Arial" panose="020B0604020202020204" pitchFamily="34" charset="0"/>
              </a:rPr>
              <a:t>Sicrhau bod pob dysgwr yn gallu ymgysylltu'n ystyrlon â chyfleoedd dysgu.</a:t>
            </a:r>
          </a:p>
          <a:p>
            <a:r>
              <a:rPr lang="cy-GB" altLang="cy-GB" sz="2800" dirty="0">
                <a:latin typeface="Arial" panose="020B0604020202020204" pitchFamily="34" charset="0"/>
              </a:rPr>
              <a:t>Mae mynediad yn ymestyn y tu hwnt i hygyrchedd corfforol ac yn cynnwys: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Mynediad at gyfathrebu;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Mynediad synhwyraidd;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Mynediad digidol;</a:t>
            </a:r>
          </a:p>
          <a:p>
            <a:pPr>
              <a:buFontTx/>
              <a:buChar char="-"/>
            </a:pPr>
            <a:r>
              <a:rPr lang="cy-GB" altLang="cy-GB" sz="2800" dirty="0">
                <a:latin typeface="Arial" panose="020B0604020202020204" pitchFamily="34" charset="0"/>
              </a:rPr>
              <a:t>Mynediad at y cwricwlwm.</a:t>
            </a: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D9BEA8-9C53-AE3E-AC13-046E8A71E4A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932D499-E500-1363-9F2E-42BA1E9D0A67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lnSpcReduction="10000"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Ensures all learners can engage meaningfully with learning opportunities.</a:t>
            </a:r>
          </a:p>
          <a:p>
            <a:pPr eaLnBrk="0" fontAlgn="base" hangingPunct="0">
              <a:spcAft>
                <a:spcPct val="0"/>
              </a:spcAft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Access extends beyond physical accessibility and includes: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Communication access;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Sensory access;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Digital access;</a:t>
            </a:r>
          </a:p>
          <a:p>
            <a:pPr eaLnBrk="0" fontAlgn="base" hangingPunct="0">
              <a:spcAft>
                <a:spcPct val="0"/>
              </a:spcAft>
              <a:buFontTx/>
              <a:buChar char="-"/>
            </a:pP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Curriculum access.</a:t>
            </a: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01317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D9B37-9435-9900-9A35-E68E834B0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DB03C-56A6-81B6-4B87-8961C7A70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Blinder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Fatigue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31C39EFF-56EF-9591-183F-8AA921C2DC32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altLang="cy-GB" dirty="0">
                <a:latin typeface="Arial" panose="020B0604020202020204" pitchFamily="34" charset="0"/>
              </a:rPr>
              <a:t>Gall blinder effeithio ar: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Sylw a chanolbwyntio;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Cof a phrosesu gwybodaeth;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Cyfathrebu;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Rheoleiddio emosiynol;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Cyfranogiad corfforol.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D3494-66DA-D0D9-D6EC-F01C40CC6F9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937BC8E-C2CF-074F-8880-CB5DAFB0D5F0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Fatigue can affect: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Attention and concentration.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Memory and information processing.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regulation.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participation.</a:t>
            </a:r>
          </a:p>
        </p:txBody>
      </p:sp>
    </p:spTree>
    <p:extLst>
      <p:ext uri="{BB962C8B-B14F-4D97-AF65-F5344CB8AC3E}">
        <p14:creationId xmlns:p14="http://schemas.microsoft.com/office/powerpoint/2010/main" val="3002070002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48764-CA68-3607-4BD3-7E8243B3B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5359D-4328-0EA4-CE42-33ADDB1F7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Anghenion meddygol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Medical needs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0BDC9D7-B789-03F9-3DF4-B289A5CABB0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71474" y="1570892"/>
            <a:ext cx="4010025" cy="28531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B923B-6B86-694B-C6E1-FF450F33909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B60B656-4E97-5D92-BB21-8F10D16BA819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fontScale="85000" lnSpcReduction="20000"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Enghreifftiau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buFontTx/>
              <a:buChar char="-"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Epilepsi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Diabetes;</a:t>
            </a:r>
          </a:p>
          <a:p>
            <a:pPr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Asthma;</a:t>
            </a:r>
          </a:p>
          <a:p>
            <a:pPr>
              <a:buFontTx/>
              <a:buChar char="-"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Cyflyrau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iechyd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cymhleth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Epilepsy;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Diabetes;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Complex health conditions.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5261D7-3E00-C92B-0F96-BF65CC3A911B}"/>
              </a:ext>
            </a:extLst>
          </p:cNvPr>
          <p:cNvSpPr txBox="1"/>
          <p:nvPr/>
        </p:nvSpPr>
        <p:spPr>
          <a:xfrm>
            <a:off x="700088" y="4857750"/>
            <a:ext cx="2180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(Source: OECD, 2024)</a:t>
            </a:r>
          </a:p>
        </p:txBody>
      </p:sp>
    </p:spTree>
    <p:extLst>
      <p:ext uri="{BB962C8B-B14F-4D97-AF65-F5344CB8AC3E}">
        <p14:creationId xmlns:p14="http://schemas.microsoft.com/office/powerpoint/2010/main" val="3510865252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4758C-E8E2-9348-A14F-EFF1DB430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B584C-60EC-4B4B-CC13-0459A9886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Gall effeithio...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May affect…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B9C160EA-AD38-2BD3-8DF3-9B9B74DAC211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/>
          </a:bodyPr>
          <a:lstStyle/>
          <a:p>
            <a:r>
              <a:rPr lang="cy-GB" altLang="cy-GB" dirty="0">
                <a:latin typeface="Arial" panose="020B0604020202020204" pitchFamily="34" charset="0"/>
              </a:rPr>
              <a:t>Bresenoldeb a chyfranogiad;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Lefelau egni a chanolbwyntio;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Gweithgarwch corfforol a symudedd;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Mynediad at brofiadau dysgu;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Lles emosiynol.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BAF9E-C36D-627A-90B0-1B06261EB15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0078BB7-2198-5FC7-3717-80271AF8F400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Attendance and participation;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levels and concentration;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activity and mobility;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 to learning experiences;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 wellbeing.</a:t>
            </a:r>
          </a:p>
        </p:txBody>
      </p:sp>
    </p:spTree>
    <p:extLst>
      <p:ext uri="{BB962C8B-B14F-4D97-AF65-F5344CB8AC3E}">
        <p14:creationId xmlns:p14="http://schemas.microsoft.com/office/powerpoint/2010/main" val="741308548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2E0D6-5615-691B-D708-BF5BD040A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40D84-1400-5B6B-9B2F-C8645E076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Cwestiwn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Question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418F5F9D-356C-F84C-43DA-F760D22969A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 fontScale="85000" lnSpcReduction="10000"/>
          </a:bodyPr>
          <a:lstStyle/>
          <a:p>
            <a:r>
              <a:rPr lang="cy-GB" altLang="cy-GB" dirty="0">
                <a:latin typeface="Arial" panose="020B0604020202020204" pitchFamily="34" charset="0"/>
              </a:rPr>
              <a:t>Pam mae gwaith </a:t>
            </a:r>
            <a:r>
              <a:rPr lang="cy-GB" altLang="cy-GB" dirty="0" err="1">
                <a:latin typeface="Arial" panose="020B0604020202020204" pitchFamily="34" charset="0"/>
              </a:rPr>
              <a:t>amlasiantaethol</a:t>
            </a:r>
            <a:r>
              <a:rPr lang="cy-GB" altLang="cy-GB" dirty="0">
                <a:latin typeface="Arial" panose="020B0604020202020204" pitchFamily="34" charset="0"/>
              </a:rPr>
              <a:t> yn bwysig i ddysgwyr ag anghenion meddygol?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Ystyriwch: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Rhieni a gofalwyr;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Gweithwyr iechyd proffesiynol;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Athrawon a staff cymorth;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CADY;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Gwasanaethau cymdeithasol (lle bo'n briodol).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0292D-BA12-2FE0-39C8-9F6BAA42006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5CEE5F8-A996-3D69-C47F-9F07BCA9ED07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multi-agency working important for learners with medical needs?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Parents and carers;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professionals;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Teachers and support staff;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ALNCo;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services (where appropriate).</a:t>
            </a:r>
          </a:p>
        </p:txBody>
      </p:sp>
    </p:spTree>
    <p:extLst>
      <p:ext uri="{BB962C8B-B14F-4D97-AF65-F5344CB8AC3E}">
        <p14:creationId xmlns:p14="http://schemas.microsoft.com/office/powerpoint/2010/main" val="1421245067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D24C9-9BED-BA24-0F92-EEAE7C890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62124-1AC1-B749-480B-338F5A3E0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Beth yw hygyrchedd?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What is accessibility?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5FADD7C8-A0E0-D370-5673-E6201FA414A9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 fontScale="92500"/>
          </a:bodyPr>
          <a:lstStyle/>
          <a:p>
            <a:r>
              <a:rPr lang="cy-GB" altLang="cy-GB" dirty="0">
                <a:latin typeface="Arial" panose="020B0604020202020204" pitchFamily="34" charset="0"/>
              </a:rPr>
              <a:t>Mae hygyrchedd yn golygu dileu rhwystrau fel bod pawb yn gallu cyfranogi.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Mae hygyrchedd yn cynnwys: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Amgylcheddau corfforol;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Dylunio'r cwricwlwm;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Cyfathrebu;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Adnoddau a thechnoleg;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Dulliau asesu.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1458A-15C9-368E-A2E5-F17FE77195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2637E9C-1521-8EFE-F55F-916FB7AA2418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Accessibility means removing barriers so everyone can participate.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Accessibility includes: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environments;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Curriculum design;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 and technology;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methods.</a:t>
            </a:r>
          </a:p>
        </p:txBody>
      </p:sp>
    </p:spTree>
    <p:extLst>
      <p:ext uri="{BB962C8B-B14F-4D97-AF65-F5344CB8AC3E}">
        <p14:creationId xmlns:p14="http://schemas.microsoft.com/office/powerpoint/2010/main" val="48614975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9AB5F-981B-1849-86EC-A80EC8FAD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8015E-BDFB-9357-0F5B-4AA01F6ED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Addasiadau rhesymol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Reasonable adjustments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A659C21D-D3D6-AB7B-3151-03DA57A9FFE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 fontScale="77500" lnSpcReduction="20000"/>
          </a:bodyPr>
          <a:lstStyle/>
          <a:p>
            <a:r>
              <a:rPr lang="cy-GB" altLang="cy-GB" dirty="0">
                <a:latin typeface="Arial" panose="020B0604020202020204" pitchFamily="34" charset="0"/>
              </a:rPr>
              <a:t>Mae addasiadau rhesymol yn newidiadau a wneir i leihau rhwystrau a chefnogi cyfranogiad cyfartal.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Enghreifftiau: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Fformatau amgen;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Adnoddau wedi'u haddasu;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Amser ychwanegol;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Technoleg gynorthwyol;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Asesiadau hyblyg;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Cymorth gweledol;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Trefniadau eistedd hyblyg;</a:t>
            </a:r>
          </a:p>
          <a:p>
            <a:pPr>
              <a:buFontTx/>
              <a:buChar char="-"/>
            </a:pPr>
            <a:r>
              <a:rPr lang="cy-GB" altLang="cy-GB" dirty="0">
                <a:latin typeface="Arial" panose="020B0604020202020204" pitchFamily="34" charset="0"/>
              </a:rPr>
              <a:t>Seibiannau gorffwys.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48158-2D3D-AABE-147F-C821A09DB45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4245BDC-52E6-8F80-3A91-DCC811D32A0D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Reasonable adjustments are changes made to reduce barriers and support equal participation.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 formats;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Adapted resources;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time;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Assistive technology;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Flexible assessment;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 supports;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Flexible seating;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 breaks.</a:t>
            </a:r>
          </a:p>
        </p:txBody>
      </p:sp>
    </p:spTree>
    <p:extLst>
      <p:ext uri="{BB962C8B-B14F-4D97-AF65-F5344CB8AC3E}">
        <p14:creationId xmlns:p14="http://schemas.microsoft.com/office/powerpoint/2010/main" val="2063712989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2EE5C7-7E0F-9CCE-A193-77F7C4BC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D24EB-6564-964E-AF33-5BC4D47BC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05632"/>
          </a:xfrm>
        </p:spPr>
        <p:txBody>
          <a:bodyPr>
            <a:noAutofit/>
          </a:bodyPr>
          <a:lstStyle/>
          <a:p>
            <a:pPr algn="ctr"/>
            <a:r>
              <a:rPr lang="en-GB" altLang="cy-GB" sz="3600" kern="0" dirty="0" err="1">
                <a:latin typeface="Arial" panose="020B0604020202020204" pitchFamily="34" charset="0"/>
                <a:ea typeface="ＭＳ Ｐゴシック" pitchFamily="34" charset="-128"/>
              </a:rPr>
              <a:t>Addasiadau</a:t>
            </a:r>
            <a:r>
              <a:rPr lang="en-GB" altLang="cy-GB" sz="3600" kern="0" dirty="0">
                <a:latin typeface="Arial" panose="020B0604020202020204" pitchFamily="34" charset="0"/>
                <a:ea typeface="ＭＳ Ｐゴシック" pitchFamily="34" charset="-128"/>
              </a:rPr>
              <a:t> </a:t>
            </a:r>
            <a:r>
              <a:rPr lang="en-GB" altLang="cy-GB" sz="3600" kern="0" dirty="0" err="1">
                <a:latin typeface="Arial" panose="020B0604020202020204" pitchFamily="34" charset="0"/>
                <a:ea typeface="ＭＳ Ｐゴシック" pitchFamily="34" charset="-128"/>
              </a:rPr>
              <a:t>rhesymol</a:t>
            </a:r>
            <a:r>
              <a:rPr lang="en-GB" altLang="cy-GB" sz="3600" kern="0" dirty="0">
                <a:latin typeface="Arial" panose="020B0604020202020204" pitchFamily="34" charset="0"/>
                <a:ea typeface="ＭＳ Ｐゴシック" pitchFamily="34" charset="-128"/>
              </a:rPr>
              <a:t> </a:t>
            </a:r>
            <a:r>
              <a:rPr lang="en-GB" altLang="cy-GB" sz="3600" kern="0" dirty="0" err="1">
                <a:latin typeface="Arial" panose="020B0604020202020204" pitchFamily="34" charset="0"/>
                <a:ea typeface="ＭＳ Ｐゴシック" pitchFamily="34" charset="-128"/>
              </a:rPr>
              <a:t>ar</a:t>
            </a:r>
            <a:r>
              <a:rPr lang="en-GB" altLang="cy-GB" sz="3600" kern="0" dirty="0">
                <a:latin typeface="Arial" panose="020B0604020202020204" pitchFamily="34" charset="0"/>
                <a:ea typeface="ＭＳ Ｐゴシック" pitchFamily="34" charset="-128"/>
              </a:rPr>
              <a:t> </a:t>
            </a:r>
            <a:r>
              <a:rPr lang="en-GB" altLang="cy-GB" sz="3600" kern="0" dirty="0" err="1">
                <a:latin typeface="Arial" panose="020B0604020202020204" pitchFamily="34" charset="0"/>
                <a:ea typeface="ＭＳ Ｐゴシック" pitchFamily="34" charset="-128"/>
              </a:rPr>
              <a:t>waith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340BA-235A-D0D5-D75A-351A353B48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2391FED-FFCB-43BB-6E02-ED29A19C2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716715"/>
              </p:ext>
            </p:extLst>
          </p:nvPr>
        </p:nvGraphicFramePr>
        <p:xfrm>
          <a:off x="228600" y="1391478"/>
          <a:ext cx="8701088" cy="4494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6931">
                  <a:extLst>
                    <a:ext uri="{9D8B030D-6E8A-4147-A177-3AD203B41FA5}">
                      <a16:colId xmlns:a16="http://schemas.microsoft.com/office/drawing/2014/main" val="2632126423"/>
                    </a:ext>
                  </a:extLst>
                </a:gridCol>
                <a:gridCol w="5954157">
                  <a:extLst>
                    <a:ext uri="{9D8B030D-6E8A-4147-A177-3AD203B41FA5}">
                      <a16:colId xmlns:a16="http://schemas.microsoft.com/office/drawing/2014/main" val="1447994097"/>
                    </a:ext>
                  </a:extLst>
                </a:gridCol>
              </a:tblGrid>
              <a:tr h="642139"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Enghraifft o addasiad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182822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Dyslecsia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Troshaenau lliw, testun digidol, amser ychwanegol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252336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Nam ar y golwg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Print bras, deunyddiau sain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932903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Nam ar y clyw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Capsiynau, cyfarwyddiadau gweledol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579425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ADCG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Seibiannau symud, tasgau mewn camau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6378742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Awtistiaeth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Amserlenni gweledol, trefnau rhagweladwy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760124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Anabledd corfforol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y-GB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Dodrefn wedi'u haddasu, mannau hygyrch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62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0211474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D7923-9F16-87C2-E735-FCE513BBA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3938B-4091-79EC-B8DC-1B00FD15C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05632"/>
          </a:xfrm>
        </p:spPr>
        <p:txBody>
          <a:bodyPr>
            <a:noAutofit/>
          </a:bodyPr>
          <a:lstStyle/>
          <a:p>
            <a:pPr algn="ctr"/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Reasonable adjustments in practice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33EB9-7F30-D9E5-0EDE-0AC7BA10A8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40523F6-6163-AB4B-6A21-6BB2F84A4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059915"/>
              </p:ext>
            </p:extLst>
          </p:nvPr>
        </p:nvGraphicFramePr>
        <p:xfrm>
          <a:off x="228600" y="1391478"/>
          <a:ext cx="8701088" cy="4494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6931">
                  <a:extLst>
                    <a:ext uri="{9D8B030D-6E8A-4147-A177-3AD203B41FA5}">
                      <a16:colId xmlns:a16="http://schemas.microsoft.com/office/drawing/2014/main" val="2632126423"/>
                    </a:ext>
                  </a:extLst>
                </a:gridCol>
                <a:gridCol w="5954157">
                  <a:extLst>
                    <a:ext uri="{9D8B030D-6E8A-4147-A177-3AD203B41FA5}">
                      <a16:colId xmlns:a16="http://schemas.microsoft.com/office/drawing/2014/main" val="1447994097"/>
                    </a:ext>
                  </a:extLst>
                </a:gridCol>
              </a:tblGrid>
              <a:tr h="642139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Need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Example of adjustment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182822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Dyslexia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Coloured overlays, digital text, extra processing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6252336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Visual impairment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Large print, audio materials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932903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Hearing impairment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Captions, visual instructions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579425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ADHD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Movement breaks, chunked tasks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6378742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Autism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Visual timetables, predictable routines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760124"/>
                  </a:ext>
                </a:extLst>
              </a:tr>
              <a:tr h="642139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Physical disability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Adapted furniture, accessible spaces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62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331978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25FBB-D419-8649-EC79-34B81A395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A178A-EAD6-29BE-6F34-223A90089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Senario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Scenario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E5FF6B49-E2DC-0C99-3CBE-F216B607142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 fontScale="92500" lnSpcReduction="10000"/>
          </a:bodyPr>
          <a:lstStyle/>
          <a:p>
            <a:r>
              <a:rPr lang="cy-GB" altLang="cy-GB" dirty="0">
                <a:latin typeface="Arial" panose="020B0604020202020204" pitchFamily="34" charset="0"/>
              </a:rPr>
              <a:t>Mae gan ddysgwr ADHD ac mae'n profi anawsterau gyda chanolbwyntio, trefnu a thasgau ysgrifenedig hir.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Trafodwch:</a:t>
            </a:r>
          </a:p>
          <a:p>
            <a:pPr marL="514350" indent="-514350">
              <a:buAutoNum type="arabicPeriod"/>
            </a:pPr>
            <a:r>
              <a:rPr lang="cy-GB" altLang="cy-GB" dirty="0">
                <a:latin typeface="Arial" panose="020B0604020202020204" pitchFamily="34" charset="0"/>
              </a:rPr>
              <a:t>Pa rwystrau allai'r dysgwr eu hwynebu?</a:t>
            </a:r>
          </a:p>
          <a:p>
            <a:pPr marL="514350" indent="-514350">
              <a:buAutoNum type="arabicPeriod"/>
            </a:pPr>
            <a:r>
              <a:rPr lang="cy-GB" altLang="cy-GB" dirty="0">
                <a:latin typeface="Arial" panose="020B0604020202020204" pitchFamily="34" charset="0"/>
              </a:rPr>
              <a:t>Pa addasiadau rhesymol allai helpu?</a:t>
            </a:r>
          </a:p>
          <a:p>
            <a:pPr marL="514350" indent="-514350">
              <a:buAutoNum type="arabicPeriod"/>
            </a:pPr>
            <a:r>
              <a:rPr lang="cy-GB" altLang="cy-GB" dirty="0">
                <a:latin typeface="Arial" panose="020B0604020202020204" pitchFamily="34" charset="0"/>
              </a:rPr>
              <a:t>Sut gallai'r addasiadau hyn fod o fudd i ddysgwyr eraill?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F01C5-5377-7BC5-436A-A5D9FD6BE89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719FA22-F9B6-E912-B892-9EAE325DE5D7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learner has ADHD and experiences difficulties with concentration, organisation and lengthy written tasks.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Discuss: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barriers might the learner face?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reasonable adjustments could help?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might these adjustments benefit other learners?</a:t>
            </a:r>
          </a:p>
        </p:txBody>
      </p:sp>
    </p:spTree>
    <p:extLst>
      <p:ext uri="{BB962C8B-B14F-4D97-AF65-F5344CB8AC3E}">
        <p14:creationId xmlns:p14="http://schemas.microsoft.com/office/powerpoint/2010/main" val="1450860914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FDB444-EE7D-0A3C-FD84-EDDD593C9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338D1B-A81E-D263-E45C-08F84134D18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DF91FE-2499-F5F8-7CFC-75DD9458E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" y="381000"/>
            <a:ext cx="8515351" cy="554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730019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A0748-13FF-F0C8-36A5-F0651EC73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88D8E-A2AD-B972-1D16-AC60DC377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" y="175846"/>
            <a:ext cx="8991600" cy="1242646"/>
          </a:xfrm>
        </p:spPr>
        <p:txBody>
          <a:bodyPr>
            <a:noAutofit/>
          </a:bodyPr>
          <a:lstStyle/>
          <a:p>
            <a:pPr algn="ctr"/>
            <a:r>
              <a:rPr lang="cy-GB" altLang="cy-GB" sz="36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Amgylcheddau cyfoethog mewn cyfathrebu</a:t>
            </a:r>
            <a:b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36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Communication-rich environments</a:t>
            </a:r>
            <a:endParaRPr lang="en-GB" sz="3600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125B1D19-4440-2596-8FDD-BFA39C29B7BE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200" y="1570892"/>
            <a:ext cx="4419600" cy="4443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altLang="cy-GB" dirty="0">
                <a:latin typeface="Arial" panose="020B0604020202020204" pitchFamily="34" charset="0"/>
              </a:rPr>
              <a:t>Nodweddion Allweddol: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Cymhorthion gweledol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Iaith hygyrch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Rhyngweithiadau cadarnhaol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Llais y dysgwr</a:t>
            </a:r>
          </a:p>
          <a:p>
            <a:r>
              <a:rPr lang="cy-GB" altLang="cy-GB" dirty="0">
                <a:latin typeface="Arial" panose="020B0604020202020204" pitchFamily="34" charset="0"/>
              </a:rPr>
              <a:t>Cyfathrebu cynhwysol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C40D4-A34B-7BA2-1F51-8098C2E9F57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91AAF85-587B-6403-233B-6AA77E94C296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570892"/>
            <a:ext cx="4572000" cy="44430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Features: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 supports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Accessible language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interactions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Learner voice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Inclusive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706882503"/>
      </p:ext>
    </p:ext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90991-072D-13B2-1A58-034A4EAC8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68576-5A32-DE60-6CBB-9BA2EC67B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77874"/>
          </a:xfrm>
        </p:spPr>
        <p:txBody>
          <a:bodyPr>
            <a:noAutofit/>
          </a:bodyPr>
          <a:lstStyle/>
          <a:p>
            <a:pPr algn="ctr"/>
            <a:r>
              <a:rPr lang="en-GB" altLang="cy-GB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Adfyfyriad</a:t>
            </a:r>
            <a:b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Reflection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3719EF6F-1E20-145B-EEF3-99B24B603AC0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304800" y="1825624"/>
            <a:ext cx="4114800" cy="4138553"/>
          </a:xfrm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Pryd mae </a:t>
            </a:r>
            <a:r>
              <a:rPr lang="cy-GB" kern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cymorth yn dod yn wirioneddol gynhwysol?</a:t>
            </a:r>
            <a:endParaRPr 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</a:endParaRPr>
          </a:p>
          <a:p>
            <a:pPr lvl="0" eaLnBrk="0" fontAlgn="base" hangingPunct="0">
              <a:spcAft>
                <a:spcPct val="0"/>
              </a:spcAft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Sut gall rhwystrau cyfathrebu effeithio ar ymdeimlad o berthyn?</a:t>
            </a:r>
          </a:p>
          <a:p>
            <a:pPr lvl="0" eaLnBrk="0" fontAlgn="base" hangingPunct="0">
              <a:spcAft>
                <a:spcPct val="0"/>
              </a:spcAft>
              <a:defRPr/>
            </a:pPr>
            <a:r>
              <a:rPr 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</a:rPr>
              <a:t>Sut gall ymarferwyr leihau rhwystrau?</a:t>
            </a:r>
          </a:p>
          <a:p>
            <a:pPr>
              <a:buFontTx/>
              <a:buNone/>
            </a:pPr>
            <a:endParaRPr lang="cy-GB" altLang="cy-GB" sz="28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dirty="0">
              <a:latin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3755F-7F8E-D069-3EFB-D70EFCC728D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49AA38B-D929-BBE1-C1CD-1FDAACE04B9C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1" y="1825624"/>
            <a:ext cx="4267199" cy="4114801"/>
          </a:xfrm>
        </p:spPr>
        <p:txBody>
          <a:bodyPr>
            <a:normAutofit/>
          </a:bodyPr>
          <a:lstStyle/>
          <a:p>
            <a:pPr eaLnBrk="0" fontAlgn="base" hangingPunct="0"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When does support become genuinely inclusive?</a:t>
            </a:r>
          </a:p>
          <a:p>
            <a:pPr eaLnBrk="0" fontAlgn="base" hangingPunct="0">
              <a:spcAft>
                <a:spcPct val="0"/>
              </a:spcAft>
              <a:defRPr/>
            </a:pPr>
            <a:r>
              <a:rPr lang="en-GB" sz="28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How can communication barriers affect belonging?</a:t>
            </a:r>
          </a:p>
          <a:p>
            <a:pPr eaLnBrk="0" fontAlgn="base" hangingPunct="0">
              <a:spcAft>
                <a:spcPct val="0"/>
              </a:spcAft>
              <a:defRPr/>
            </a:pPr>
            <a:r>
              <a:rPr lang="en-GB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What role do practitioners play in reducing barriers?</a:t>
            </a:r>
            <a:endParaRPr lang="cy-GB" sz="28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</a:pPr>
            <a:endParaRPr lang="cy-GB" sz="3600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40520"/>
      </p:ext>
    </p:extLst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77874"/>
          </a:xfrm>
        </p:spPr>
        <p:txBody>
          <a:bodyPr>
            <a:noAutofit/>
          </a:bodyPr>
          <a:lstStyle/>
          <a:p>
            <a:pPr algn="ctr"/>
            <a:r>
              <a:rPr lang="en-GB" altLang="cy-GB" sz="4000" kern="0" dirty="0" err="1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Crynodeb</a:t>
            </a:r>
            <a:br>
              <a:rPr lang="en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Summary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0" y="1500188"/>
            <a:ext cx="4324350" cy="4440237"/>
          </a:xfrm>
        </p:spPr>
        <p:txBody>
          <a:bodyPr>
            <a:noAutofit/>
          </a:bodyPr>
          <a:lstStyle/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000" kern="0" noProof="0" dirty="0">
                <a:latin typeface="Arial" panose="020B0604020202020204" pitchFamily="34" charset="0"/>
                <a:ea typeface="ＭＳ Ｐゴシック" charset="-128"/>
              </a:rPr>
              <a:t>✅ Mae cyfathrebu yn ganolog i ddysgu a llesiant; 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000" kern="0" noProof="0" dirty="0">
                <a:latin typeface="Arial" panose="020B0604020202020204" pitchFamily="34" charset="0"/>
                <a:ea typeface="ＭＳ Ｐゴシック" charset="-128"/>
              </a:rPr>
              <a:t>✅ Mae </a:t>
            </a:r>
            <a:r>
              <a:rPr lang="cy-GB" sz="2000" kern="0" noProof="0" dirty="0" err="1">
                <a:latin typeface="Arial" panose="020B0604020202020204" pitchFamily="34" charset="0"/>
                <a:ea typeface="ＭＳ Ｐゴシック" charset="-128"/>
              </a:rPr>
              <a:t>AILlI</a:t>
            </a:r>
            <a:r>
              <a:rPr lang="cy-GB" sz="2000" kern="0" noProof="0" dirty="0">
                <a:latin typeface="Arial" panose="020B0604020202020204" pitchFamily="34" charset="0"/>
                <a:ea typeface="ＭＳ Ｐゴシック" charset="-128"/>
              </a:rPr>
              <a:t> yn effeithio ar ddysgwyr mewn ffyrdd gwahanol; 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000" kern="0" noProof="0" dirty="0">
                <a:latin typeface="Arial" panose="020B0604020202020204" pitchFamily="34" charset="0"/>
                <a:ea typeface="ＭＳ Ｐゴシック" charset="-128"/>
              </a:rPr>
              <a:t>✅ Gall AAC gynyddu cyfranogiad ac annibyniaeth; 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000" kern="0" noProof="0" dirty="0">
                <a:latin typeface="Arial" panose="020B0604020202020204" pitchFamily="34" charset="0"/>
                <a:ea typeface="ＭＳ Ｐゴシック" charset="-128"/>
              </a:rPr>
              <a:t>✅ Yn aml gellir lleihau rhwystrau synhwyraidd a chorfforol drwy arfer cynhwysol; 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000" kern="0" noProof="0" dirty="0">
                <a:latin typeface="Arial" panose="020B0604020202020204" pitchFamily="34" charset="0"/>
                <a:ea typeface="ＭＳ Ｐゴシック" charset="-128"/>
              </a:rPr>
              <a:t>✅ Mae hygyrchedd yn fuddiol i bob dysgwr; 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cy-GB" sz="2000" kern="0" noProof="0" dirty="0">
                <a:latin typeface="Arial" panose="020B0604020202020204" pitchFamily="34" charset="0"/>
                <a:ea typeface="ＭＳ Ｐゴシック" charset="-128"/>
              </a:rPr>
              <a:t>✅ Dylai llais y dysgwr lywio pob cynllun cymorth.</a:t>
            </a:r>
            <a:endParaRPr lang="cy-GB" altLang="cy-GB" sz="2000" dirty="0"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y-GB" sz="3600" dirty="0">
              <a:latin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294967295"/>
          </p:nvPr>
        </p:nvSpPr>
        <p:spPr>
          <a:xfrm>
            <a:off x="4572001" y="1500188"/>
            <a:ext cx="4571999" cy="4440237"/>
          </a:xfrm>
        </p:spPr>
        <p:txBody>
          <a:bodyPr>
            <a:normAutofit fontScale="92500" lnSpcReduction="10000"/>
          </a:bodyPr>
          <a:lstStyle/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24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✅ Communication is central to learning and wellbeing;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24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✅ SLCN affects learners in different ways;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24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✅ AAC can increase participation and independence;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24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✅ Sensory and physical barriers can often be reduced through inclusive practice;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24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✅ Accessibility benefits all learners;</a:t>
            </a:r>
          </a:p>
          <a:p>
            <a:pPr marL="0" indent="0" eaLnBrk="0" fontAlgn="base" hangingPunct="0">
              <a:spcAft>
                <a:spcPct val="0"/>
              </a:spcAft>
              <a:buNone/>
              <a:defRPr/>
            </a:pPr>
            <a:r>
              <a:rPr lang="en-GB" sz="24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charset="-128"/>
              </a:rPr>
              <a:t>✅ Learner voice should inform all support planning.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9683466"/>
      </p:ext>
    </p:extLst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y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Paratoi ar gyfer Sesiwn 7</a:t>
            </a:r>
            <a:br>
              <a:rPr lang="en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Preparation for Session 7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>
          <a:xfrm>
            <a:off x="0" y="1825625"/>
            <a:ext cx="9144000" cy="413226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ACE Hub Wales (2022)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Resources.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https://www.acehubwales.com/resources/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October 26 2026].</a:t>
            </a:r>
          </a:p>
          <a:p>
            <a:pPr>
              <a:buNone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Bombér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L.M. (2020)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Know Me to Teach Me: Differentiated Discipline for Those Recovering from Adverse Childhood Experiences.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2nd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Worth Publishing.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Children’s Commissioner for Wales (2026) Participation. Available at: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https://www.childcomwales.org.uk/faqs/participation/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[Accessed: October 26 2026].</a:t>
            </a:r>
          </a:p>
          <a:p>
            <a:pPr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Nurture UK (2026) The six principles of nurture. Available at: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https://www.nurtureuk.org/the-six-principles-of-nurture/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October 26 2026].</a:t>
            </a:r>
          </a:p>
          <a:p>
            <a:pPr>
              <a:buNone/>
            </a:pPr>
            <a:r>
              <a:rPr lang="en-GB" altLang="cy-GB" dirty="0">
                <a:latin typeface="Arial" panose="020B0604020202020204" pitchFamily="34" charset="0"/>
                <a:cs typeface="Arial" panose="020B0604020202020204" pitchFamily="34" charset="0"/>
              </a:rPr>
              <a:t>Welsh Government (2021) </a:t>
            </a:r>
            <a:r>
              <a:rPr lang="en-GB" altLang="cy-GB" i="1" dirty="0">
                <a:latin typeface="Arial" panose="020B0604020202020204" pitchFamily="34" charset="0"/>
                <a:cs typeface="Arial" panose="020B0604020202020204" pitchFamily="34" charset="0"/>
              </a:rPr>
              <a:t>Additional Learning Needs Code for Wales </a:t>
            </a:r>
            <a:r>
              <a:rPr lang="en-GB" altLang="cy-GB" dirty="0">
                <a:latin typeface="Arial" panose="020B0604020202020204" pitchFamily="34" charset="0"/>
                <a:cs typeface="Arial" panose="020B0604020202020204" pitchFamily="34" charset="0"/>
              </a:rPr>
              <a:t>2021. Available at: </a:t>
            </a:r>
            <a:r>
              <a:rPr lang="en-GB" altLang="cy-GB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https://www.gov.wales/additional-learning-needs-code</a:t>
            </a:r>
            <a:r>
              <a:rPr lang="en-GB" altLang="cy-GB" dirty="0">
                <a:latin typeface="Arial" panose="020B0604020202020204" pitchFamily="34" charset="0"/>
                <a:cs typeface="Arial" panose="020B0604020202020204" pitchFamily="34" charset="0"/>
              </a:rPr>
              <a:t> [Accessed: October 26 2026].</a:t>
            </a:r>
          </a:p>
          <a:p>
            <a:pPr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cy-GB" altLang="cy-GB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066019"/>
      </p:ext>
    </p:extLst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y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  <a:t>Cyfeirnodi</a:t>
            </a:r>
            <a:br>
              <a:rPr lang="en-GB" altLang="cy-GB" sz="4000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34" charset="-128"/>
              </a:rPr>
            </a:br>
            <a:r>
              <a:rPr lang="en-GB" altLang="cy-GB" sz="4000" kern="0" dirty="0">
                <a:solidFill>
                  <a:srgbClr val="0070C0"/>
                </a:solidFill>
                <a:latin typeface="Arial" panose="020B0604020202020204" pitchFamily="34" charset="0"/>
                <a:ea typeface="ＭＳ Ｐゴシック" pitchFamily="34" charset="-128"/>
              </a:rPr>
              <a:t>Referencing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idx="1"/>
          </p:nvPr>
        </p:nvSpPr>
        <p:spPr>
          <a:xfrm>
            <a:off x="214313" y="1825625"/>
            <a:ext cx="8929687" cy="417659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Bomber, L.M. (2020) </a:t>
            </a:r>
            <a:r>
              <a:rPr lang="en-GB" altLang="cy-GB" sz="2000" i="1" dirty="0">
                <a:latin typeface="Arial" panose="020B0604020202020204" pitchFamily="34" charset="0"/>
                <a:cs typeface="Arial" panose="020B0604020202020204" pitchFamily="34" charset="0"/>
              </a:rPr>
              <a:t>Know Me To Teach Me. 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2nd </a:t>
            </a:r>
            <a:r>
              <a:rPr lang="en-GB" altLang="cy-GB" sz="20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. Worth Publishing.</a:t>
            </a:r>
          </a:p>
          <a:p>
            <a:pPr>
              <a:buNone/>
            </a:pPr>
            <a:r>
              <a:rPr lang="en-GB" altLang="cy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Dockrell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, J., Law, J. and Lindsay, G. (2020) </a:t>
            </a:r>
            <a:r>
              <a:rPr lang="en-GB" altLang="cy-GB" sz="2000" i="1" dirty="0">
                <a:latin typeface="Arial" panose="020B0604020202020204" pitchFamily="34" charset="0"/>
                <a:cs typeface="Arial" panose="020B0604020202020204" pitchFamily="34" charset="0"/>
              </a:rPr>
              <a:t>Supporting Children's Speech, Language and Communication Needs in the Classroom. 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Routledge.</a:t>
            </a:r>
          </a:p>
          <a:p>
            <a:pPr>
              <a:buNone/>
            </a:pP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Florian, L. and Beaton, M. (2018) </a:t>
            </a:r>
            <a:r>
              <a:rPr lang="en-GB" altLang="cy-GB" sz="2000" i="1" dirty="0">
                <a:latin typeface="Arial" panose="020B0604020202020204" pitchFamily="34" charset="0"/>
                <a:cs typeface="Arial" panose="020B0604020202020204" pitchFamily="34" charset="0"/>
              </a:rPr>
              <a:t>Inclusive Pedagogy in Action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. University of Edinburgh.</a:t>
            </a:r>
          </a:p>
          <a:p>
            <a:pPr>
              <a:buNone/>
            </a:pP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Law, J., Charlton, J., </a:t>
            </a:r>
            <a:r>
              <a:rPr lang="en-GB" altLang="cy-GB" sz="2000" dirty="0" err="1">
                <a:latin typeface="Arial" panose="020B0604020202020204" pitchFamily="34" charset="0"/>
                <a:cs typeface="Arial" panose="020B0604020202020204" pitchFamily="34" charset="0"/>
              </a:rPr>
              <a:t>Dockrell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, J., Gascoigne, M., McKean, C. and Theakston, A. (2017) </a:t>
            </a:r>
            <a:r>
              <a:rPr lang="en-GB" altLang="cy-GB" sz="2000" i="1" dirty="0">
                <a:latin typeface="Arial" panose="020B0604020202020204" pitchFamily="34" charset="0"/>
                <a:cs typeface="Arial" panose="020B0604020202020204" pitchFamily="34" charset="0"/>
              </a:rPr>
              <a:t>Early Language Development: Needs, Provision and Intervention for Preschool Children from Socio-Economically Disadvantaged Backgrounds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. Education Endowment Foundation.</a:t>
            </a:r>
          </a:p>
          <a:p>
            <a:pPr>
              <a:buNone/>
            </a:pP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United Nations (1989) </a:t>
            </a:r>
            <a:r>
              <a:rPr lang="en-GB" altLang="cy-GB" sz="2000" i="1" dirty="0">
                <a:latin typeface="Arial" panose="020B0604020202020204" pitchFamily="34" charset="0"/>
                <a:cs typeface="Arial" panose="020B0604020202020204" pitchFamily="34" charset="0"/>
              </a:rPr>
              <a:t>Convention on the Rights of the Child.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 United Nations.</a:t>
            </a:r>
          </a:p>
          <a:p>
            <a:pPr>
              <a:buNone/>
            </a:pP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Welsh Government (2021) </a:t>
            </a:r>
            <a:r>
              <a:rPr lang="en-GB" altLang="cy-GB" sz="2000" i="1" dirty="0">
                <a:latin typeface="Arial" panose="020B0604020202020204" pitchFamily="34" charset="0"/>
                <a:cs typeface="Arial" panose="020B0604020202020204" pitchFamily="34" charset="0"/>
              </a:rPr>
              <a:t>Additional Learning Needs Code for Wales 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2021. Available at: 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https://www.gov.wales/additional-learning-needs-code</a:t>
            </a:r>
            <a:r>
              <a:rPr lang="en-GB" altLang="cy-GB" sz="2000" dirty="0">
                <a:latin typeface="Arial" panose="020B0604020202020204" pitchFamily="34" charset="0"/>
                <a:cs typeface="Arial" panose="020B0604020202020204" pitchFamily="34" charset="0"/>
              </a:rPr>
              <a:t>  [Accessed: October 26 2026].</a:t>
            </a:r>
          </a:p>
          <a:p>
            <a:pPr>
              <a:buNone/>
            </a:pPr>
            <a:endParaRPr lang="cy-GB" altLang="cy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286671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2917</Words>
  <Application>Microsoft Office PowerPoint</Application>
  <PresentationFormat>On-screen Show (4:3)</PresentationFormat>
  <Paragraphs>584</Paragraphs>
  <Slides>51</Slides>
  <Notes>50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51</vt:i4>
      </vt:variant>
    </vt:vector>
  </HeadingPairs>
  <TitlesOfParts>
    <vt:vector size="60" baseType="lpstr">
      <vt:lpstr>ＭＳ Ｐゴシック</vt:lpstr>
      <vt:lpstr>Arial</vt:lpstr>
      <vt:lpstr>Calibri</vt:lpstr>
      <vt:lpstr>Calibri Light</vt:lpstr>
      <vt:lpstr>Title Slide 1</vt:lpstr>
      <vt:lpstr>Title Slide 2</vt:lpstr>
      <vt:lpstr>Title Slide 4</vt:lpstr>
      <vt:lpstr>Sub Title 1</vt:lpstr>
      <vt:lpstr>Accessible 2</vt:lpstr>
      <vt:lpstr>ECCE4005C Dysgu i Bawb: Cyflwyniad i ADY   Sesiwn 6 Anghenion cyfathrebu, synhwyraidd a chorfforol    </vt:lpstr>
      <vt:lpstr>Amcanion y sesiwn Session objectives</vt:lpstr>
      <vt:lpstr>Sgiliau trosglwyddadwy lefel uwch High-level transferable skills </vt:lpstr>
      <vt:lpstr> ACEIM           SEMH</vt:lpstr>
      <vt:lpstr>ACEIM         SEMH</vt:lpstr>
      <vt:lpstr>Cwestiwn Question</vt:lpstr>
      <vt:lpstr>Pam mae cyfathrebu’n bwysig Why communication matters</vt:lpstr>
      <vt:lpstr>ALlICh          SLCN</vt:lpstr>
      <vt:lpstr>Beth yw ALlICh? What are SLCN?</vt:lpstr>
      <vt:lpstr> Anhwylder Datblygiadol Iaith Developmental Language Disorder (DLD)</vt:lpstr>
      <vt:lpstr>Cyfathrebu a llesiant Communication and wellbeing</vt:lpstr>
      <vt:lpstr>Trafodwch… Discuss…</vt:lpstr>
      <vt:lpstr>Louise Bombér (2020)</vt:lpstr>
      <vt:lpstr>Neges graidd Core message</vt:lpstr>
      <vt:lpstr>Astudiaeth achos</vt:lpstr>
      <vt:lpstr> Un dysgwr, Tair safbwynt </vt:lpstr>
      <vt:lpstr>Case study</vt:lpstr>
      <vt:lpstr>One learner, Three perspectives</vt:lpstr>
      <vt:lpstr>Arfer sy’n ystyriol o drawma Trauma-informed practice</vt:lpstr>
      <vt:lpstr>Arfer sy’n ystyriol o drawma Trauma-informed practice</vt:lpstr>
      <vt:lpstr>Cyfathrebu sy’n ystyriol o drawma Trauma-informed communication</vt:lpstr>
      <vt:lpstr>Cyfathrebu sy’n ystyriol o drawma Trauma-informed communication</vt:lpstr>
      <vt:lpstr>Model Triongl      Triangle Model</vt:lpstr>
      <vt:lpstr>Fideo Video</vt:lpstr>
      <vt:lpstr>Cyfathrebu Estynedig ac Amgen Augmentative and Alternative Communication (AAC)</vt:lpstr>
      <vt:lpstr>Buddion Benefits</vt:lpstr>
      <vt:lpstr>Trafodwch Discuss</vt:lpstr>
      <vt:lpstr>Fideo Video</vt:lpstr>
      <vt:lpstr>Gweithdy Ymarferol Practical Workshop</vt:lpstr>
      <vt:lpstr>Nam ar y clyw Hearing impairment</vt:lpstr>
      <vt:lpstr>Nam ar y golwg Visual impairment</vt:lpstr>
      <vt:lpstr>Archwiliad yr Amgylchedd Environment Audit</vt:lpstr>
      <vt:lpstr>Deall anableddau corfforol Understanding physical disabilities</vt:lpstr>
      <vt:lpstr>Symudedd Mobility</vt:lpstr>
      <vt:lpstr>Lleoli Positioning</vt:lpstr>
      <vt:lpstr>Mynediad Access</vt:lpstr>
      <vt:lpstr>Blinder Fatigue</vt:lpstr>
      <vt:lpstr>Anghenion meddygol Medical needs</vt:lpstr>
      <vt:lpstr>Gall effeithio... May affect…</vt:lpstr>
      <vt:lpstr>Cwestiwn Question</vt:lpstr>
      <vt:lpstr>Beth yw hygyrchedd? What is accessibility?</vt:lpstr>
      <vt:lpstr>Addasiadau rhesymol Reasonable adjustments</vt:lpstr>
      <vt:lpstr>Addasiadau rhesymol ar waith</vt:lpstr>
      <vt:lpstr>Reasonable adjustments in practice</vt:lpstr>
      <vt:lpstr>Senario Scenario</vt:lpstr>
      <vt:lpstr>PowerPoint Presentation</vt:lpstr>
      <vt:lpstr>Amgylcheddau cyfoethog mewn cyfathrebu Communication-rich environments</vt:lpstr>
      <vt:lpstr>Adfyfyriad Reflection</vt:lpstr>
      <vt:lpstr>Crynodeb Summary</vt:lpstr>
      <vt:lpstr>Paratoi ar gyfer Sesiwn 7 Preparation for Session 7</vt:lpstr>
      <vt:lpstr>Cyfeirnodi Referencing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Alison Rees-Edwards</cp:lastModifiedBy>
  <cp:revision>17</cp:revision>
  <dcterms:created xsi:type="dcterms:W3CDTF">2021-03-10T12:10:47Z</dcterms:created>
  <dcterms:modified xsi:type="dcterms:W3CDTF">2026-10-26T11:46:40Z</dcterms:modified>
</cp:coreProperties>
</file>