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ink/ink1.xml" ContentType="application/inkml+xml"/>
  <Override PartName="/ppt/ink/ink2.xml" ContentType="application/inkml+xml"/>
  <Override PartName="/ppt/tags/tag2.xml" ContentType="application/vnd.openxmlformats-officedocument.presentationml.tags+xml"/>
  <Override PartName="/ppt/tags/tag3.xml" ContentType="application/vnd.openxmlformats-officedocument.presentationml.tags+xml"/>
  <Override PartName="/ppt/ink/ink3.xml" ContentType="application/inkml+xml"/>
  <Override PartName="/ppt/tags/tag4.xml" ContentType="application/vnd.openxmlformats-officedocument.presentationml.tags+xml"/>
  <Override PartName="/ppt/ink/ink4.xml" ContentType="application/inkml+xml"/>
  <Override PartName="/ppt/tags/tag5.xml" ContentType="application/vnd.openxmlformats-officedocument.presentationml.tags+xml"/>
  <Override PartName="/ppt/tags/tag6.xml" ContentType="application/vnd.openxmlformats-officedocument.presentationml.tags+xml"/>
  <Override PartName="/ppt/ink/ink5.xml" ContentType="application/inkml+xml"/>
  <Override PartName="/ppt/tags/tag7.xml" ContentType="application/vnd.openxmlformats-officedocument.presentationml.tags+xml"/>
  <Override PartName="/ppt/ink/ink6.xml" ContentType="application/inkml+xml"/>
  <Override PartName="/ppt/ink/ink7.xml" ContentType="application/inkml+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ink/ink8.xml" ContentType="application/inkml+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75" r:id="rId1"/>
  </p:sldMasterIdLst>
  <p:notesMasterIdLst>
    <p:notesMasterId r:id="rId35"/>
  </p:notesMasterIdLst>
  <p:sldIdLst>
    <p:sldId id="256" r:id="rId2"/>
    <p:sldId id="385" r:id="rId3"/>
    <p:sldId id="387" r:id="rId4"/>
    <p:sldId id="263" r:id="rId5"/>
    <p:sldId id="264" r:id="rId6"/>
    <p:sldId id="386" r:id="rId7"/>
    <p:sldId id="265" r:id="rId8"/>
    <p:sldId id="266" r:id="rId9"/>
    <p:sldId id="267" r:id="rId10"/>
    <p:sldId id="268" r:id="rId11"/>
    <p:sldId id="269" r:id="rId12"/>
    <p:sldId id="270" r:id="rId13"/>
    <p:sldId id="271" r:id="rId14"/>
    <p:sldId id="416" r:id="rId15"/>
    <p:sldId id="287" r:id="rId16"/>
    <p:sldId id="288" r:id="rId17"/>
    <p:sldId id="289" r:id="rId18"/>
    <p:sldId id="273" r:id="rId19"/>
    <p:sldId id="274" r:id="rId20"/>
    <p:sldId id="275" r:id="rId21"/>
    <p:sldId id="272" r:id="rId22"/>
    <p:sldId id="276" r:id="rId23"/>
    <p:sldId id="419" r:id="rId24"/>
    <p:sldId id="277" r:id="rId25"/>
    <p:sldId id="278" r:id="rId26"/>
    <p:sldId id="280" r:id="rId27"/>
    <p:sldId id="281" r:id="rId28"/>
    <p:sldId id="282" r:id="rId29"/>
    <p:sldId id="283" r:id="rId30"/>
    <p:sldId id="284" r:id="rId31"/>
    <p:sldId id="285" r:id="rId32"/>
    <p:sldId id="417" r:id="rId33"/>
    <p:sldId id="418" r:id="rId34"/>
  </p:sldIdLst>
  <p:sldSz cx="9144000" cy="6858000" type="screen4x3"/>
  <p:notesSz cx="6799263" cy="99298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Higman, Josie" initials="HJ"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loop="1"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BE1FF"/>
    <a:srgbClr val="007DC3"/>
    <a:srgbClr val="8A8AA3"/>
    <a:srgbClr val="007BC1"/>
    <a:srgbClr val="DA0033"/>
    <a:srgbClr val="FF6600"/>
    <a:srgbClr val="FF9933"/>
    <a:srgbClr val="64AA7A"/>
    <a:srgbClr val="4D4D4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7929" autoAdjust="0"/>
    <p:restoredTop sz="94664" autoAdjust="0"/>
  </p:normalViewPr>
  <p:slideViewPr>
    <p:cSldViewPr>
      <p:cViewPr varScale="1">
        <p:scale>
          <a:sx n="106" d="100"/>
          <a:sy n="106" d="100"/>
        </p:scale>
        <p:origin x="2208" y="7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commentAuthors" Target="commentAuthor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6-10T13:59:49.900"/>
    </inkml:context>
    <inkml:brush xml:id="br0">
      <inkml:brushProperty name="width" value="0.1" units="cm"/>
      <inkml:brushProperty name="height" value="0.1" units="cm"/>
      <inkml:brushProperty name="ignorePressure" value="1"/>
    </inkml:brush>
  </inkml:definitions>
  <inkml:trace contextRef="#ctx0" brushRef="#br0">1 1,'0'0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6-23T18:59:39.785"/>
    </inkml:context>
    <inkml:brush xml:id="br0">
      <inkml:brushProperty name="width" value="0.1" units="cm"/>
      <inkml:brushProperty name="height" value="0.1" units="cm"/>
      <inkml:brushProperty name="color" value="#66CC00"/>
      <inkml:brushProperty name="ignorePressure" value="1"/>
    </inkml:brush>
  </inkml:definitions>
  <inkml:trace contextRef="#ctx0" brushRef="#br0">1 0,'0'0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6-23T18:59:43.174"/>
    </inkml:context>
    <inkml:brush xml:id="br0">
      <inkml:brushProperty name="width" value="0.1" units="cm"/>
      <inkml:brushProperty name="height" value="0.1" units="cm"/>
      <inkml:brushProperty name="color" value="#66CC00"/>
      <inkml:brushProperty name="ignorePressure" value="1"/>
    </inkml:brush>
  </inkml:definitions>
  <inkml:trace contextRef="#ctx0" brushRef="#br0">1 1,'0'0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9:52.199"/>
    </inkml:context>
    <inkml:brush xml:id="br0">
      <inkml:brushProperty name="width" value="0.05" units="cm"/>
      <inkml:brushProperty name="height" value="0.05" units="cm"/>
    </inkml:brush>
  </inkml:definitions>
  <inkml:trace contextRef="#ctx0" brushRef="#br0">29 0 856 0 0,'0'0'3185'0'0,"-5"1"-3161"0"0,-14 3-9 0 0,15-3-46 0 0,9-1-1488 0 0,-1 0-1011 0 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50:19.389"/>
    </inkml:context>
    <inkml:brush xml:id="br0">
      <inkml:brushProperty name="width" value="0.05" units="cm"/>
      <inkml:brushProperty name="height" value="0.05" units="cm"/>
    </inkml:brush>
  </inkml:definitions>
  <inkml:trace contextRef="#ctx0" brushRef="#br0">41 20 8178 0 0,'0'0'5337'0'0,"-40"-20"-9962"0"0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4:26.703"/>
    </inkml:context>
    <inkml:brush xml:id="br0">
      <inkml:brushProperty name="width" value="0.05" units="cm"/>
      <inkml:brushProperty name="height" value="0.05" units="cm"/>
    </inkml:brush>
  </inkml:definitions>
  <inkml:trace contextRef="#ctx0" brushRef="#br0">1 0 18252 0 0,'0'0'6399'0'0,"15"8"-17039"0"0</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6:33.930"/>
    </inkml:context>
    <inkml:brush xml:id="br0">
      <inkml:brushProperty name="width" value="0.025" units="cm"/>
      <inkml:brushProperty name="height" value="0.025" units="cm"/>
      <inkml:brushProperty name="color" value="#FF0066"/>
    </inkml:brush>
  </inkml:definitions>
  <inkml:trace contextRef="#ctx0" brushRef="#br0">0 0 2104 0 0,'0'0'385'0'0</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41:32.894"/>
    </inkml:context>
    <inkml:brush xml:id="br0">
      <inkml:brushProperty name="width" value="0.05" units="cm"/>
      <inkml:brushProperty name="height" value="0.05" units="cm"/>
    </inkml:brush>
  </inkml:definitions>
  <inkml:trace contextRef="#ctx0" brushRef="#br0">114 81 10914 0 0,'0'0'11251'0'0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1"/>
            <a:ext cx="2946347" cy="496490"/>
          </a:xfrm>
          <a:prstGeom prst="rect">
            <a:avLst/>
          </a:prstGeom>
        </p:spPr>
        <p:txBody>
          <a:bodyPr vert="horz" lIns="91449" tIns="45725" rIns="91449" bIns="45725" rtlCol="0"/>
          <a:lstStyle>
            <a:lvl1pPr algn="l">
              <a:defRPr sz="1200"/>
            </a:lvl1pPr>
          </a:lstStyle>
          <a:p>
            <a:endParaRPr lang="en-GB"/>
          </a:p>
        </p:txBody>
      </p:sp>
      <p:sp>
        <p:nvSpPr>
          <p:cNvPr id="3" name="Date Placeholder 2"/>
          <p:cNvSpPr>
            <a:spLocks noGrp="1"/>
          </p:cNvSpPr>
          <p:nvPr>
            <p:ph type="dt" idx="1"/>
          </p:nvPr>
        </p:nvSpPr>
        <p:spPr>
          <a:xfrm>
            <a:off x="3851343" y="1"/>
            <a:ext cx="2946347" cy="496490"/>
          </a:xfrm>
          <a:prstGeom prst="rect">
            <a:avLst/>
          </a:prstGeom>
        </p:spPr>
        <p:txBody>
          <a:bodyPr vert="horz" lIns="91449" tIns="45725" rIns="91449" bIns="45725" rtlCol="0"/>
          <a:lstStyle>
            <a:lvl1pPr algn="r">
              <a:defRPr sz="1200"/>
            </a:lvl1pPr>
          </a:lstStyle>
          <a:p>
            <a:fld id="{B7A126F7-C520-466E-8A08-C83A624AAD89}" type="datetimeFigureOut">
              <a:rPr lang="en-GB" smtClean="0"/>
              <a:pPr/>
              <a:t>08/09/2023</a:t>
            </a:fld>
            <a:endParaRPr lang="en-GB"/>
          </a:p>
        </p:txBody>
      </p:sp>
      <p:sp>
        <p:nvSpPr>
          <p:cNvPr id="4" name="Slide Image Placeholder 3"/>
          <p:cNvSpPr>
            <a:spLocks noGrp="1" noRot="1" noChangeAspect="1"/>
          </p:cNvSpPr>
          <p:nvPr>
            <p:ph type="sldImg" idx="2"/>
          </p:nvPr>
        </p:nvSpPr>
        <p:spPr>
          <a:xfrm>
            <a:off x="917575" y="744538"/>
            <a:ext cx="4964113" cy="3722687"/>
          </a:xfrm>
          <a:prstGeom prst="rect">
            <a:avLst/>
          </a:prstGeom>
          <a:noFill/>
          <a:ln w="12700">
            <a:solidFill>
              <a:prstClr val="black"/>
            </a:solidFill>
          </a:ln>
        </p:spPr>
        <p:txBody>
          <a:bodyPr vert="horz" lIns="91449" tIns="45725" rIns="91449" bIns="45725" rtlCol="0" anchor="ctr"/>
          <a:lstStyle/>
          <a:p>
            <a:endParaRPr lang="en-GB"/>
          </a:p>
        </p:txBody>
      </p:sp>
      <p:sp>
        <p:nvSpPr>
          <p:cNvPr id="5" name="Notes Placeholder 4"/>
          <p:cNvSpPr>
            <a:spLocks noGrp="1"/>
          </p:cNvSpPr>
          <p:nvPr>
            <p:ph type="body" sz="quarter" idx="3"/>
          </p:nvPr>
        </p:nvSpPr>
        <p:spPr>
          <a:xfrm>
            <a:off x="679927" y="4716662"/>
            <a:ext cx="5439410" cy="4468416"/>
          </a:xfrm>
          <a:prstGeom prst="rect">
            <a:avLst/>
          </a:prstGeom>
        </p:spPr>
        <p:txBody>
          <a:bodyPr vert="horz" lIns="91449" tIns="45725" rIns="91449" bIns="45725"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1" y="9431600"/>
            <a:ext cx="2946347" cy="496490"/>
          </a:xfrm>
          <a:prstGeom prst="rect">
            <a:avLst/>
          </a:prstGeom>
        </p:spPr>
        <p:txBody>
          <a:bodyPr vert="horz" lIns="91449" tIns="45725" rIns="91449" bIns="45725" rtlCol="0" anchor="b"/>
          <a:lstStyle>
            <a:lvl1pPr algn="l">
              <a:defRPr sz="1200"/>
            </a:lvl1pPr>
          </a:lstStyle>
          <a:p>
            <a:endParaRPr lang="en-GB"/>
          </a:p>
        </p:txBody>
      </p:sp>
      <p:sp>
        <p:nvSpPr>
          <p:cNvPr id="7" name="Slide Number Placeholder 6"/>
          <p:cNvSpPr>
            <a:spLocks noGrp="1"/>
          </p:cNvSpPr>
          <p:nvPr>
            <p:ph type="sldNum" sz="quarter" idx="5"/>
          </p:nvPr>
        </p:nvSpPr>
        <p:spPr>
          <a:xfrm>
            <a:off x="3851343" y="9431600"/>
            <a:ext cx="2946347" cy="496490"/>
          </a:xfrm>
          <a:prstGeom prst="rect">
            <a:avLst/>
          </a:prstGeom>
        </p:spPr>
        <p:txBody>
          <a:bodyPr vert="horz" lIns="91449" tIns="45725" rIns="91449" bIns="45725" rtlCol="0" anchor="b"/>
          <a:lstStyle>
            <a:lvl1pPr algn="r">
              <a:defRPr sz="1200"/>
            </a:lvl1pPr>
          </a:lstStyle>
          <a:p>
            <a:fld id="{D3BD075C-D0CD-4F41-93C9-0B6DF6D55B16}" type="slidenum">
              <a:rPr lang="en-GB" smtClean="0"/>
              <a:pPr/>
              <a:t>‹#›</a:t>
            </a:fld>
            <a:endParaRPr lang="en-GB"/>
          </a:p>
        </p:txBody>
      </p:sp>
    </p:spTree>
    <p:extLst>
      <p:ext uri="{BB962C8B-B14F-4D97-AF65-F5344CB8AC3E}">
        <p14:creationId xmlns:p14="http://schemas.microsoft.com/office/powerpoint/2010/main" val="12200844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3BD075C-D0CD-4F41-93C9-0B6DF6D55B16}" type="slidenum">
              <a:rPr lang="en-GB" smtClean="0"/>
              <a:pPr/>
              <a:t>2</a:t>
            </a:fld>
            <a:endParaRPr lang="en-GB"/>
          </a:p>
        </p:txBody>
      </p:sp>
    </p:spTree>
    <p:extLst>
      <p:ext uri="{BB962C8B-B14F-4D97-AF65-F5344CB8AC3E}">
        <p14:creationId xmlns:p14="http://schemas.microsoft.com/office/powerpoint/2010/main" val="31893196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74B2F781-B445-4BD2-8B2A-689947A0B480}" type="datetime1">
              <a:rPr lang="en-GB" smtClean="0"/>
              <a:pPr/>
              <a:t>08/09/2023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838188386"/>
      </p:ext>
    </p:extLst>
  </p:cSld>
  <p:clrMapOvr>
    <a:masterClrMapping/>
  </p:clrMapOvr>
  <p:transition>
    <p:dissolv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8E32E50-136A-4496-B4FF-7C83C21E682A}" type="datetime1">
              <a:rPr lang="en-GB" smtClean="0"/>
              <a:pPr/>
              <a:t>08/09/2023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a:p>
        </p:txBody>
      </p:sp>
    </p:spTree>
    <p:extLst>
      <p:ext uri="{BB962C8B-B14F-4D97-AF65-F5344CB8AC3E}">
        <p14:creationId xmlns:p14="http://schemas.microsoft.com/office/powerpoint/2010/main" val="3612720440"/>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6D76745-32FB-4C91-A25B-63A85D072CAB}" type="datetime1">
              <a:rPr lang="en-GB" smtClean="0"/>
              <a:pPr/>
              <a:t>08/09/2023</a:t>
            </a:fld>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520448319"/>
      </p:ext>
    </p:extLst>
  </p:cSld>
  <p:clrMapOvr>
    <a:masterClrMapping/>
  </p:clrMapOvr>
  <p:transition>
    <p:dissolv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8E32E50-136A-4496-B4FF-7C83C21E682A}" type="datetime1">
              <a:rPr lang="en-GB" smtClean="0"/>
              <a:pPr/>
              <a:t>08/09/2023</a:t>
            </a:fld>
            <a:endParaRPr lang="en-GB"/>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a:p>
        </p:txBody>
      </p:sp>
    </p:spTree>
    <p:extLst>
      <p:ext uri="{BB962C8B-B14F-4D97-AF65-F5344CB8AC3E}">
        <p14:creationId xmlns:p14="http://schemas.microsoft.com/office/powerpoint/2010/main" val="2438738303"/>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8E32E50-136A-4496-B4FF-7C83C21E682A}" type="datetime1">
              <a:rPr lang="en-GB" smtClean="0"/>
              <a:pPr/>
              <a:t>08/09/2023</a:t>
            </a:fld>
            <a:endParaRPr lang="en-GB"/>
          </a:p>
        </p:txBody>
      </p:sp>
      <p:sp>
        <p:nvSpPr>
          <p:cNvPr id="9" name="Slide Number Placeholder 8"/>
          <p:cNvSpPr>
            <a:spLocks noGrp="1"/>
          </p:cNvSpPr>
          <p:nvPr>
            <p:ph type="sldNum" sz="quarter" idx="12"/>
          </p:nvPr>
        </p:nvSpPr>
        <p:spPr/>
        <p:txBody>
          <a:bodyPr/>
          <a:lstStyle/>
          <a:p>
            <a:fld id="{C3F65BB1-9206-4D7F-97F9-47DCC7DC6334}" type="slidenum">
              <a:rPr lang="en-GB" smtClean="0"/>
              <a:pPr/>
              <a:t>‹#›</a:t>
            </a:fld>
            <a:endParaRPr lang="en-GB"/>
          </a:p>
        </p:txBody>
      </p:sp>
    </p:spTree>
    <p:extLst>
      <p:ext uri="{BB962C8B-B14F-4D97-AF65-F5344CB8AC3E}">
        <p14:creationId xmlns:p14="http://schemas.microsoft.com/office/powerpoint/2010/main" val="2736666351"/>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4F9F918-2B10-433F-BEA4-607AFF3DC02D}" type="datetime1">
              <a:rPr lang="en-GB" smtClean="0"/>
              <a:pPr/>
              <a:t>08/09/2023</a:t>
            </a:fld>
            <a:endParaRPr lang="en-GB"/>
          </a:p>
        </p:txBody>
      </p:sp>
      <p:sp>
        <p:nvSpPr>
          <p:cNvPr id="5" name="Slide Number Placeholder 4"/>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873177553"/>
      </p:ext>
    </p:extLst>
  </p:cSld>
  <p:clrMapOvr>
    <a:masterClrMapping/>
  </p:clrMapOvr>
  <p:transition>
    <p:dissolv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F0F9558-83A0-44D4-8BB7-8012104B0C4B}" type="datetime1">
              <a:rPr lang="en-GB" smtClean="0"/>
              <a:pPr/>
              <a:t>08/09/2023</a:t>
            </a:fld>
            <a:endParaRPr lang="en-GB"/>
          </a:p>
        </p:txBody>
      </p:sp>
      <p:sp>
        <p:nvSpPr>
          <p:cNvPr id="4" name="Slide Number Placeholder 3"/>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165703733"/>
      </p:ext>
    </p:extLst>
  </p:cSld>
  <p:clrMapOvr>
    <a:masterClrMapping/>
  </p:clrMapOvr>
  <p:transition>
    <p:dissolv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F848E86-E565-4C1A-8FF6-FFBF881AFDA2}" type="datetime1">
              <a:rPr lang="en-GB" smtClean="0"/>
              <a:pPr/>
              <a:t>08/09/2023</a:t>
            </a:fld>
            <a:endParaRPr lang="en-GB"/>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091874486"/>
      </p:ext>
    </p:extLst>
  </p:cSld>
  <p:clrMapOvr>
    <a:masterClrMapping/>
  </p:clrMapOvr>
  <p:transition>
    <p:dissolv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A518400C-1BBB-4F63-8D87-0E7EEA0138C9}" type="datetime1">
              <a:rPr lang="en-GB" smtClean="0"/>
              <a:pPr/>
              <a:t>08/09/2023</a:t>
            </a:fld>
            <a:endParaRPr lang="en-GB"/>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92637008"/>
      </p:ext>
    </p:extLst>
  </p:cSld>
  <p:clrMapOvr>
    <a:masterClrMapping/>
  </p:clrMapOvr>
  <p:transition>
    <p:dissolv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CE307F9-FE9E-4ABC-95D4-B51194F73759}" type="datetime1">
              <a:rPr lang="en-GB" smtClean="0"/>
              <a:pPr/>
              <a:t>08/09/2023</a:t>
            </a:fld>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1249975525"/>
      </p:ext>
    </p:extLst>
  </p:cSld>
  <p:clrMapOvr>
    <a:masterClrMapping/>
  </p:clrMapOvr>
  <p:transition>
    <p:dissolv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E25F774-4146-4C45-B3A5-262743FB5673}" type="datetime1">
              <a:rPr lang="en-GB" smtClean="0"/>
              <a:pPr/>
              <a:t>08/09/2023</a:t>
            </a:fld>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153369918"/>
      </p:ext>
    </p:extLst>
  </p:cSld>
  <p:clrMapOvr>
    <a:masterClrMapping/>
  </p:clrMapOvr>
  <p:transition>
    <p:dissolv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lvl5pPr>
              <a:defRPr/>
            </a:lvl5pPr>
            <a:lvl6pPr>
              <a:defRPr/>
            </a:lvl6pPr>
            <a:lvl7pPr>
              <a:defRPr/>
            </a:lvl7pPr>
            <a:lvl8pPr>
              <a:defRPr/>
            </a:lvl8pPr>
            <a:lvl9pPr>
              <a:buFont typeface="Arial" pitchFamily="34" charset="0"/>
              <a:buChar cha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5D5B1F-946A-4F5A-8AC8-B2FA636A70F2}" type="datetime1">
              <a:rPr lang="en-GB" smtClean="0"/>
              <a:pPr/>
              <a:t>08/09/2023</a:t>
            </a:fld>
            <a:endParaRPr lang="en-GB"/>
          </a:p>
        </p:txBody>
      </p:sp>
      <p:sp>
        <p:nvSpPr>
          <p:cNvPr id="5" name="Footer Placeholder 4"/>
          <p:cNvSpPr>
            <a:spLocks noGrp="1"/>
          </p:cNvSpPr>
          <p:nvPr>
            <p:ph type="ftr" sz="quarter" idx="11"/>
          </p:nvPr>
        </p:nvSpPr>
        <p:spPr>
          <a:xfrm>
            <a:off x="659165" y="6356350"/>
            <a:ext cx="2847975"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8582025" y="0"/>
            <a:ext cx="561975" cy="365125"/>
          </a:xfrm>
        </p:spPr>
        <p:txBody>
          <a:bodyPr/>
          <a:lstStyle>
            <a:lvl1pPr algn="r">
              <a:defRPr b="1">
                <a:solidFill>
                  <a:schemeClr val="tx2"/>
                </a:solidFill>
                <a:latin typeface="+mj-lt"/>
              </a:defRPr>
            </a:lvl1pPr>
          </a:lstStyle>
          <a:p>
            <a:fld id="{C3F65BB1-9206-4D7F-97F9-47DCC7DC6334}" type="slidenum">
              <a:rPr lang="en-GB" smtClean="0"/>
              <a:pPr/>
              <a:t>‹#›</a:t>
            </a:fld>
            <a:endParaRPr lang="en-GB" dirty="0"/>
          </a:p>
        </p:txBody>
      </p:sp>
      <p:sp>
        <p:nvSpPr>
          <p:cNvPr id="7" name="Title 2"/>
          <p:cNvSpPr txBox="1">
            <a:spLocks/>
          </p:cNvSpPr>
          <p:nvPr userDrawn="1"/>
        </p:nvSpPr>
        <p:spPr>
          <a:xfrm>
            <a:off x="467544" y="152400"/>
            <a:ext cx="8229600" cy="1600200"/>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endParaRPr lang="en-GB" sz="3600" dirty="0"/>
          </a:p>
        </p:txBody>
      </p:sp>
    </p:spTree>
    <p:extLst>
      <p:ext uri="{BB962C8B-B14F-4D97-AF65-F5344CB8AC3E}">
        <p14:creationId xmlns:p14="http://schemas.microsoft.com/office/powerpoint/2010/main" val="1817955075"/>
      </p:ext>
    </p:extLst>
  </p:cSld>
  <p:clrMapOvr>
    <a:masterClrMapping/>
  </p:clrMapOvr>
  <p:transition>
    <p:dissolv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emf"/><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D8E32E50-136A-4496-B4FF-7C83C21E682A}" type="datetime1">
              <a:rPr lang="en-GB" smtClean="0"/>
              <a:pPr/>
              <a:t>08/09/2023</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C3F65BB1-9206-4D7F-97F9-47DCC7DC6334}" type="slidenum">
              <a:rPr lang="en-GB" smtClean="0"/>
              <a:pPr/>
              <a:t>‹#›</a:t>
            </a:fld>
            <a:endParaRPr lang="en-GB"/>
          </a:p>
        </p:txBody>
      </p:sp>
      <p:pic>
        <p:nvPicPr>
          <p:cNvPr id="7" name="Picture 6">
            <a:extLst>
              <a:ext uri="{FF2B5EF4-FFF2-40B4-BE49-F238E27FC236}">
                <a16:creationId xmlns:a16="http://schemas.microsoft.com/office/drawing/2014/main" id="{87736A3C-719A-48E3-9AF6-F6A04F7FDA46}"/>
              </a:ext>
            </a:extLst>
          </p:cNvPr>
          <p:cNvPicPr/>
          <p:nvPr userDrawn="1"/>
        </p:nvPicPr>
        <p:blipFill>
          <a:blip r:embed="rId15" cstate="print">
            <a:extLst>
              <a:ext uri="{28A0092B-C50C-407E-A947-70E740481C1C}">
                <a14:useLocalDpi xmlns:a14="http://schemas.microsoft.com/office/drawing/2010/main" val="0"/>
              </a:ext>
            </a:extLst>
          </a:blip>
          <a:srcRect/>
          <a:stretch>
            <a:fillRect/>
          </a:stretch>
        </p:blipFill>
        <p:spPr bwMode="auto">
          <a:xfrm>
            <a:off x="8388496" y="5913368"/>
            <a:ext cx="648000" cy="82800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990025692"/>
      </p:ext>
    </p:extLst>
  </p:cSld>
  <p:clrMap bg1="lt1" tx1="dk1" bg2="lt2" tx2="dk2" accent1="accent1" accent2="accent2" accent3="accent3" accent4="accent4" accent5="accent5" accent6="accent6" hlink="hlink" folHlink="folHlink"/>
  <p:sldLayoutIdLst>
    <p:sldLayoutId id="2147483676" r:id="rId1"/>
    <p:sldLayoutId id="2147483677" r:id="rId2"/>
    <p:sldLayoutId id="2147483678" r:id="rId3"/>
    <p:sldLayoutId id="2147483679" r:id="rId4"/>
    <p:sldLayoutId id="2147483680" r:id="rId5"/>
    <p:sldLayoutId id="2147483681" r:id="rId6"/>
    <p:sldLayoutId id="2147483682" r:id="rId7"/>
    <p:sldLayoutId id="2147483683" r:id="rId8"/>
    <p:sldLayoutId id="2147483684" r:id="rId9"/>
    <p:sldLayoutId id="2147483685" r:id="rId10"/>
    <p:sldLayoutId id="2147483686" r:id="rId11"/>
    <p:sldLayoutId id="2147483674" r:id="rId12"/>
  </p:sldLayoutIdLst>
  <p:transition>
    <p:dissolve/>
  </p:transition>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1.xml"/><Relationship Id="rId7" Type="http://schemas.openxmlformats.org/officeDocument/2006/relationships/image" Target="../media/image5.png"/><Relationship Id="rId2" Type="http://schemas.openxmlformats.org/officeDocument/2006/relationships/slideLayout" Target="../slideLayouts/slideLayout7.xml"/><Relationship Id="rId1" Type="http://schemas.openxmlformats.org/officeDocument/2006/relationships/tags" Target="../tags/tag1.xml"/><Relationship Id="rId6" Type="http://schemas.openxmlformats.org/officeDocument/2006/relationships/customXml" Target="../ink/ink2.xml"/><Relationship Id="rId5" Type="http://schemas.openxmlformats.org/officeDocument/2006/relationships/image" Target="../media/image4.png"/><Relationship Id="rId4" Type="http://schemas.openxmlformats.org/officeDocument/2006/relationships/customXml" Target="../ink/ink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5.xml.rels><?xml version="1.0" encoding="UTF-8" standalone="yes"?>
<Relationships xmlns="http://schemas.openxmlformats.org/package/2006/relationships"><Relationship Id="rId3" Type="http://schemas.openxmlformats.org/officeDocument/2006/relationships/customXml" Target="../ink/ink3.xml"/><Relationship Id="rId2" Type="http://schemas.openxmlformats.org/officeDocument/2006/relationships/slideLayout" Target="../slideLayouts/slideLayout2.xml"/><Relationship Id="rId1" Type="http://schemas.openxmlformats.org/officeDocument/2006/relationships/tags" Target="../tags/tag3.xml"/><Relationship Id="rId4" Type="http://schemas.openxmlformats.org/officeDocument/2006/relationships/image" Target="NUL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76" Type="http://schemas.openxmlformats.org/officeDocument/2006/relationships/image" Target="../media/image115.png"/><Relationship Id="rId3" Type="http://schemas.openxmlformats.org/officeDocument/2006/relationships/customXml" Target="../ink/ink4.xml"/><Relationship Id="rId2" Type="http://schemas.openxmlformats.org/officeDocument/2006/relationships/slideLayout" Target="../slideLayouts/slideLayout2.xml"/><Relationship Id="rId1" Type="http://schemas.openxmlformats.org/officeDocument/2006/relationships/tags" Target="../tags/tag4.xml"/></Relationships>
</file>

<file path=ppt/slides/_rels/slide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5.xml"/></Relationships>
</file>

<file path=ppt/slides/_rels/slide9.xml.rels><?xml version="1.0" encoding="UTF-8" standalone="yes"?>
<Relationships xmlns="http://schemas.openxmlformats.org/package/2006/relationships"><Relationship Id="rId3" Type="http://schemas.openxmlformats.org/officeDocument/2006/relationships/customXml" Target="../ink/ink5.xml"/><Relationship Id="rId2" Type="http://schemas.openxmlformats.org/officeDocument/2006/relationships/slideLayout" Target="../slideLayouts/slideLayout2.xml"/><Relationship Id="rId1" Type="http://schemas.openxmlformats.org/officeDocument/2006/relationships/tags" Target="../tags/tag6.xml"/><Relationship Id="rId4" Type="http://schemas.openxmlformats.org/officeDocument/2006/relationships/image" Target="../media/image175.png"/></Relationships>
</file>

<file path=ppt/slides/_rels/slide10.xml.rels><?xml version="1.0" encoding="UTF-8" standalone="yes"?>
<Relationships xmlns="http://schemas.openxmlformats.org/package/2006/relationships"><Relationship Id="rId3" Type="http://schemas.openxmlformats.org/officeDocument/2006/relationships/customXml" Target="../ink/ink6.xml"/><Relationship Id="rId2" Type="http://schemas.openxmlformats.org/officeDocument/2006/relationships/slideLayout" Target="../slideLayouts/slideLayout2.xml"/><Relationship Id="rId1" Type="http://schemas.openxmlformats.org/officeDocument/2006/relationships/tags" Target="../tags/tag7.xml"/><Relationship Id="rId5" Type="http://schemas.openxmlformats.org/officeDocument/2006/relationships/customXml" Target="../ink/ink7.xml"/><Relationship Id="rId185" Type="http://schemas.openxmlformats.org/officeDocument/2006/relationships/image" Target="../media/image341.png"/><Relationship Id="rId4" Type="http://schemas.openxmlformats.org/officeDocument/2006/relationships/image" Target="../media/image6.png"/></Relationships>
</file>

<file path=ppt/slides/_rels/slide1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8.xml"/></Relationships>
</file>

<file path=ppt/slides/_rels/slide1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9.xml"/></Relationships>
</file>

<file path=ppt/slides/_rels/slide1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0.xml"/></Relationships>
</file>

<file path=ppt/slides/_rels/slide14.xml.rels><?xml version="1.0" encoding="UTF-8" standalone="yes"?>
<Relationships xmlns="http://schemas.openxmlformats.org/package/2006/relationships"><Relationship Id="rId3" Type="http://schemas.openxmlformats.org/officeDocument/2006/relationships/customXml" Target="../ink/ink8.xml"/><Relationship Id="rId2" Type="http://schemas.openxmlformats.org/officeDocument/2006/relationships/slideLayout" Target="../slideLayouts/slideLayout2.xml"/><Relationship Id="rId1" Type="http://schemas.openxmlformats.org/officeDocument/2006/relationships/tags" Target="../tags/tag11.xml"/><Relationship Id="rId134" Type="http://schemas.openxmlformats.org/officeDocument/2006/relationships/image" Target="../media/image305.png"/></Relationships>
</file>

<file path=ppt/slides/_rels/slide1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2.xml"/></Relationships>
</file>

<file path=ppt/slides/_rels/slide1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3.xml"/></Relationships>
</file>

<file path=ppt/slides/_rels/slide1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4.xml"/></Relationships>
</file>

<file path=ppt/slides/_rels/slide1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5.xml"/></Relationships>
</file>

<file path=ppt/slides/_rels/slide1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6.xml"/></Relationships>
</file>

<file path=ppt/slides/_rels/slide2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7.xml"/></Relationships>
</file>

<file path=ppt/slides/_rels/slide21.xml.rels><?xml version="1.0" encoding="UTF-8" standalone="yes"?>
<Relationships xmlns="http://schemas.openxmlformats.org/package/2006/relationships"><Relationship Id="rId2" Type="http://schemas.openxmlformats.org/officeDocument/2006/relationships/slideLayout" Target="../slideLayouts/slideLayout4.xml"/><Relationship Id="rId1" Type="http://schemas.openxmlformats.org/officeDocument/2006/relationships/tags" Target="../tags/tag18.xml"/></Relationships>
</file>

<file path=ppt/slides/_rels/slide22.xml.rels><?xml version="1.0" encoding="UTF-8" standalone="yes"?>
<Relationships xmlns="http://schemas.openxmlformats.org/package/2006/relationships"><Relationship Id="rId2" Type="http://schemas.openxmlformats.org/officeDocument/2006/relationships/slideLayout" Target="../slideLayouts/slideLayout4.xml"/><Relationship Id="rId1" Type="http://schemas.openxmlformats.org/officeDocument/2006/relationships/tags" Target="../tags/tag19.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0.xml"/></Relationships>
</file>

<file path=ppt/slides/_rels/slide2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1.xml"/></Relationships>
</file>

<file path=ppt/slides/_rels/slide2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2.xml"/></Relationships>
</file>

<file path=ppt/slides/_rels/slide2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3.xml"/></Relationships>
</file>

<file path=ppt/slides/_rels/slide2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4.xml"/></Relationships>
</file>

<file path=ppt/slides/_rels/slide2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5.xml"/></Relationships>
</file>

<file path=ppt/slides/_rels/slide3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6.xml"/></Relationships>
</file>

<file path=ppt/slides/_rels/slide3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7.xml"/></Relationships>
</file>

<file path=ppt/slides/_rels/slide3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8.xml"/></Relationships>
</file>

<file path=ppt/slides/_rels/slide3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78B4C8-7F3F-44BA-899E-372F95B18DA1}"/>
              </a:ext>
            </a:extLst>
          </p:cNvPr>
          <p:cNvSpPr>
            <a:spLocks noGrp="1"/>
          </p:cNvSpPr>
          <p:nvPr>
            <p:ph type="ctrTitle"/>
          </p:nvPr>
        </p:nvSpPr>
        <p:spPr>
          <a:xfrm>
            <a:off x="683568" y="1988840"/>
            <a:ext cx="8640960" cy="1470025"/>
          </a:xfrm>
        </p:spPr>
        <p:txBody>
          <a:bodyPr>
            <a:noAutofit/>
          </a:bodyPr>
          <a:lstStyle/>
          <a:p>
            <a:r>
              <a:rPr lang="en-GB" sz="4800" dirty="0">
                <a:solidFill>
                  <a:srgbClr val="FFFF00"/>
                </a:solidFill>
              </a:rPr>
              <a:t>MBA</a:t>
            </a:r>
            <a:br>
              <a:rPr lang="en-GB" sz="4800" dirty="0">
                <a:solidFill>
                  <a:srgbClr val="FFFF00"/>
                </a:solidFill>
              </a:rPr>
            </a:br>
            <a:r>
              <a:rPr lang="en-GB" sz="4800" dirty="0">
                <a:solidFill>
                  <a:srgbClr val="FFFF00"/>
                </a:solidFill>
              </a:rPr>
              <a:t>Financial Management</a:t>
            </a:r>
            <a:br>
              <a:rPr lang="en-GB" sz="4800" dirty="0">
                <a:solidFill>
                  <a:srgbClr val="FFFF00"/>
                </a:solidFill>
              </a:rPr>
            </a:br>
            <a:endParaRPr lang="en-GB" sz="4800" dirty="0">
              <a:solidFill>
                <a:srgbClr val="FFFF00"/>
              </a:solidFill>
            </a:endParaRPr>
          </a:p>
        </p:txBody>
      </p:sp>
      <p:sp>
        <p:nvSpPr>
          <p:cNvPr id="3" name="Subtitle 2">
            <a:extLst>
              <a:ext uri="{FF2B5EF4-FFF2-40B4-BE49-F238E27FC236}">
                <a16:creationId xmlns:a16="http://schemas.microsoft.com/office/drawing/2014/main" id="{5B3BC343-BF3D-4C48-B82E-631671BD3BB6}"/>
              </a:ext>
            </a:extLst>
          </p:cNvPr>
          <p:cNvSpPr>
            <a:spLocks noGrp="1"/>
          </p:cNvSpPr>
          <p:nvPr>
            <p:ph type="subTitle" idx="1"/>
          </p:nvPr>
        </p:nvSpPr>
        <p:spPr>
          <a:xfrm>
            <a:off x="1259632" y="4221088"/>
            <a:ext cx="6400800" cy="1752600"/>
          </a:xfrm>
        </p:spPr>
        <p:txBody>
          <a:bodyPr/>
          <a:lstStyle/>
          <a:p>
            <a:r>
              <a:rPr lang="en-GB" dirty="0">
                <a:solidFill>
                  <a:schemeClr val="bg1"/>
                </a:solidFill>
              </a:rPr>
              <a:t>Financial performance analysis - 1</a:t>
            </a:r>
          </a:p>
        </p:txBody>
      </p:sp>
    </p:spTree>
    <p:extLst>
      <p:ext uri="{BB962C8B-B14F-4D97-AF65-F5344CB8AC3E}">
        <p14:creationId xmlns:p14="http://schemas.microsoft.com/office/powerpoint/2010/main" val="680123830"/>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1A4C8C10-810A-4649-A75A-80ED68068471}"/>
              </a:ext>
            </a:extLst>
          </p:cNvPr>
          <p:cNvSpPr>
            <a:spLocks noGrp="1"/>
          </p:cNvSpPr>
          <p:nvPr>
            <p:ph type="sldNum" sz="quarter" idx="12"/>
          </p:nvPr>
        </p:nvSpPr>
        <p:spPr/>
        <p:txBody>
          <a:bodyPr/>
          <a:lstStyle/>
          <a:p>
            <a:fld id="{63A33278-8D2C-46E9-9145-8061F8ED03C5}" type="slidenum">
              <a:rPr lang="en-GB" smtClean="0"/>
              <a:t>2</a:t>
            </a:fld>
            <a:endParaRPr lang="en-GB" dirty="0"/>
          </a:p>
        </p:txBody>
      </p:sp>
      <p:graphicFrame>
        <p:nvGraphicFramePr>
          <p:cNvPr id="4" name="Content Placeholder 3"/>
          <p:cNvGraphicFramePr>
            <a:graphicFrameLocks noGrp="1"/>
          </p:cNvGraphicFramePr>
          <p:nvPr>
            <p:ph idx="4294967295"/>
            <p:extLst>
              <p:ext uri="{D42A27DB-BD31-4B8C-83A1-F6EECF244321}">
                <p14:modId xmlns:p14="http://schemas.microsoft.com/office/powerpoint/2010/main" val="2188453349"/>
              </p:ext>
            </p:extLst>
          </p:nvPr>
        </p:nvGraphicFramePr>
        <p:xfrm>
          <a:off x="0" y="1"/>
          <a:ext cx="5234676" cy="5738602"/>
        </p:xfrm>
        <a:graphic>
          <a:graphicData uri="http://schemas.openxmlformats.org/drawingml/2006/table">
            <a:tbl>
              <a:tblPr firstRow="1" bandRow="1">
                <a:tableStyleId>{7DF18680-E054-41AD-8BC1-D1AEF772440D}</a:tableStyleId>
              </a:tblPr>
              <a:tblGrid>
                <a:gridCol w="2200024">
                  <a:extLst>
                    <a:ext uri="{9D8B030D-6E8A-4147-A177-3AD203B41FA5}">
                      <a16:colId xmlns:a16="http://schemas.microsoft.com/office/drawing/2014/main" val="20000"/>
                    </a:ext>
                  </a:extLst>
                </a:gridCol>
                <a:gridCol w="1517326">
                  <a:extLst>
                    <a:ext uri="{9D8B030D-6E8A-4147-A177-3AD203B41FA5}">
                      <a16:colId xmlns:a16="http://schemas.microsoft.com/office/drawing/2014/main" val="20001"/>
                    </a:ext>
                  </a:extLst>
                </a:gridCol>
                <a:gridCol w="1517326">
                  <a:extLst>
                    <a:ext uri="{9D8B030D-6E8A-4147-A177-3AD203B41FA5}">
                      <a16:colId xmlns:a16="http://schemas.microsoft.com/office/drawing/2014/main" val="20002"/>
                    </a:ext>
                  </a:extLst>
                </a:gridCol>
              </a:tblGrid>
              <a:tr h="854686">
                <a:tc gridSpan="3">
                  <a:txBody>
                    <a:bodyPr/>
                    <a:lstStyle/>
                    <a:p>
                      <a:pPr algn="ctr"/>
                      <a:r>
                        <a:rPr lang="en-GB" sz="1400" dirty="0">
                          <a:solidFill>
                            <a:schemeClr val="tx2">
                              <a:lumMod val="20000"/>
                              <a:lumOff val="80000"/>
                            </a:schemeClr>
                          </a:solidFill>
                          <a:latin typeface="Arial" panose="020B0604020202020204" pitchFamily="34" charset="0"/>
                          <a:cs typeface="Arial" panose="020B0604020202020204" pitchFamily="34" charset="0"/>
                        </a:rPr>
                        <a:t>Northern Travel plc</a:t>
                      </a:r>
                    </a:p>
                    <a:p>
                      <a:pPr algn="ctr"/>
                      <a:r>
                        <a:rPr lang="en-GB" sz="1400" dirty="0">
                          <a:solidFill>
                            <a:schemeClr val="tx2">
                              <a:lumMod val="20000"/>
                              <a:lumOff val="80000"/>
                            </a:schemeClr>
                          </a:solidFill>
                          <a:latin typeface="Arial" panose="020B0604020202020204" pitchFamily="34" charset="0"/>
                          <a:cs typeface="Arial" panose="020B0604020202020204" pitchFamily="34" charset="0"/>
                        </a:rPr>
                        <a:t>Summarised Income Statement</a:t>
                      </a:r>
                    </a:p>
                    <a:p>
                      <a:pPr algn="ctr"/>
                      <a:endParaRPr lang="en-GB" sz="1100" dirty="0"/>
                    </a:p>
                  </a:txBody>
                  <a:tcPr marL="68580" marR="68580" marT="34290" marB="34290">
                    <a:solidFill>
                      <a:schemeClr val="tx2">
                        <a:lumMod val="75000"/>
                      </a:schemeClr>
                    </a:solidFill>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10000"/>
                  </a:ext>
                </a:extLst>
              </a:tr>
              <a:tr h="489954">
                <a:tc>
                  <a:txBody>
                    <a:bodyPr/>
                    <a:lstStyle/>
                    <a:p>
                      <a:endParaRPr lang="en-GB" sz="1400" dirty="0">
                        <a:latin typeface="Arial" panose="020B0604020202020204" pitchFamily="34" charset="0"/>
                        <a:cs typeface="Arial" panose="020B0604020202020204" pitchFamily="34" charset="0"/>
                      </a:endParaRPr>
                    </a:p>
                  </a:txBody>
                  <a:tcPr marL="68580" marR="68580" marT="34290" marB="34290"/>
                </a:tc>
                <a:tc>
                  <a:txBody>
                    <a:bodyPr/>
                    <a:lstStyle/>
                    <a:p>
                      <a:pPr algn="ctr"/>
                      <a:r>
                        <a:rPr lang="en-GB" sz="1400" dirty="0">
                          <a:latin typeface="Arial" panose="020B0604020202020204" pitchFamily="34" charset="0"/>
                          <a:cs typeface="Arial" panose="020B0604020202020204" pitchFamily="34" charset="0"/>
                        </a:rPr>
                        <a:t>2022</a:t>
                      </a:r>
                    </a:p>
                    <a:p>
                      <a:pPr algn="ctr"/>
                      <a:r>
                        <a:rPr lang="en-GB" sz="1400" dirty="0">
                          <a:latin typeface="Arial" panose="020B0604020202020204" pitchFamily="34" charset="0"/>
                          <a:cs typeface="Arial" panose="020B0604020202020204" pitchFamily="34" charset="0"/>
                        </a:rPr>
                        <a:t>(£000s)</a:t>
                      </a:r>
                    </a:p>
                  </a:txBody>
                  <a:tcPr marL="68580" marR="68580" marT="34290" marB="34290"/>
                </a:tc>
                <a:tc>
                  <a:txBody>
                    <a:bodyPr/>
                    <a:lstStyle/>
                    <a:p>
                      <a:pPr algn="ctr"/>
                      <a:r>
                        <a:rPr lang="en-GB" sz="1400" dirty="0">
                          <a:latin typeface="Arial" panose="020B0604020202020204" pitchFamily="34" charset="0"/>
                          <a:cs typeface="Arial" panose="020B0604020202020204" pitchFamily="34" charset="0"/>
                        </a:rPr>
                        <a:t>2021</a:t>
                      </a:r>
                    </a:p>
                    <a:p>
                      <a:pPr algn="ctr"/>
                      <a:r>
                        <a:rPr lang="en-GB" sz="1400" dirty="0">
                          <a:latin typeface="Arial" panose="020B0604020202020204" pitchFamily="34" charset="0"/>
                          <a:cs typeface="Arial" panose="020B0604020202020204" pitchFamily="34" charset="0"/>
                        </a:rPr>
                        <a:t> (£000s)</a:t>
                      </a:r>
                    </a:p>
                  </a:txBody>
                  <a:tcPr marL="68580" marR="68580" marT="34290" marB="34290"/>
                </a:tc>
                <a:extLst>
                  <a:ext uri="{0D108BD9-81ED-4DB2-BD59-A6C34878D82A}">
                    <a16:rowId xmlns:a16="http://schemas.microsoft.com/office/drawing/2014/main" val="10001"/>
                  </a:ext>
                </a:extLst>
              </a:tr>
              <a:tr h="603978">
                <a:tc>
                  <a:txBody>
                    <a:bodyPr/>
                    <a:lstStyle/>
                    <a:p>
                      <a:r>
                        <a:rPr lang="en-GB" sz="1400" dirty="0">
                          <a:latin typeface="Arial" panose="020B0604020202020204" pitchFamily="34" charset="0"/>
                          <a:cs typeface="Arial" panose="020B0604020202020204" pitchFamily="34" charset="0"/>
                        </a:rPr>
                        <a:t>Sales revenue ( 80% credit, 20% cash)</a:t>
                      </a:r>
                    </a:p>
                  </a:txBody>
                  <a:tcPr marL="68580" marR="68580" marT="34290" marB="34290"/>
                </a:tc>
                <a:tc>
                  <a:txBody>
                    <a:bodyPr/>
                    <a:lstStyle/>
                    <a:p>
                      <a:pPr algn="r">
                        <a:lnSpc>
                          <a:spcPct val="115000"/>
                        </a:lnSpc>
                        <a:spcAft>
                          <a:spcPts val="0"/>
                        </a:spcAft>
                      </a:pPr>
                      <a:r>
                        <a:rPr lang="en-GB" sz="1400" dirty="0">
                          <a:effectLst/>
                          <a:latin typeface="Arial" panose="020B0604020202020204" pitchFamily="34" charset="0"/>
                          <a:cs typeface="Arial" panose="020B0604020202020204" pitchFamily="34" charset="0"/>
                        </a:rPr>
                        <a:t>300,000</a:t>
                      </a:r>
                      <a:endParaRPr lang="en-GB" sz="1400" dirty="0">
                        <a:effectLst/>
                        <a:latin typeface="Arial" panose="020B0604020202020204" pitchFamily="34" charset="0"/>
                        <a:ea typeface="Calibri"/>
                        <a:cs typeface="Arial" panose="020B0604020202020204" pitchFamily="34" charset="0"/>
                      </a:endParaRPr>
                    </a:p>
                  </a:txBody>
                  <a:tcPr marL="51435" marR="51435" marT="0" marB="0"/>
                </a:tc>
                <a:tc>
                  <a:txBody>
                    <a:bodyPr/>
                    <a:lstStyle/>
                    <a:p>
                      <a:pPr algn="r">
                        <a:lnSpc>
                          <a:spcPct val="115000"/>
                        </a:lnSpc>
                        <a:spcAft>
                          <a:spcPts val="0"/>
                        </a:spcAft>
                      </a:pPr>
                      <a:r>
                        <a:rPr lang="en-GB" sz="1400" dirty="0">
                          <a:effectLst/>
                          <a:latin typeface="Arial" panose="020B0604020202020204" pitchFamily="34" charset="0"/>
                          <a:cs typeface="Arial" panose="020B0604020202020204" pitchFamily="34" charset="0"/>
                        </a:rPr>
                        <a:t>250,000</a:t>
                      </a:r>
                      <a:endParaRPr lang="en-GB" sz="1400" dirty="0">
                        <a:effectLst/>
                        <a:latin typeface="Arial" panose="020B0604020202020204" pitchFamily="34" charset="0"/>
                        <a:ea typeface="Calibri"/>
                        <a:cs typeface="Arial" panose="020B0604020202020204" pitchFamily="34" charset="0"/>
                      </a:endParaRPr>
                    </a:p>
                  </a:txBody>
                  <a:tcPr marL="51435" marR="51435" marT="0" marB="0"/>
                </a:tc>
                <a:extLst>
                  <a:ext uri="{0D108BD9-81ED-4DB2-BD59-A6C34878D82A}">
                    <a16:rowId xmlns:a16="http://schemas.microsoft.com/office/drawing/2014/main" val="10002"/>
                  </a:ext>
                </a:extLst>
              </a:tr>
              <a:tr h="353271">
                <a:tc>
                  <a:txBody>
                    <a:bodyPr/>
                    <a:lstStyle/>
                    <a:p>
                      <a:r>
                        <a:rPr lang="en-GB" sz="1400" dirty="0">
                          <a:latin typeface="Arial" panose="020B0604020202020204" pitchFamily="34" charset="0"/>
                          <a:cs typeface="Arial" panose="020B0604020202020204" pitchFamily="34" charset="0"/>
                        </a:rPr>
                        <a:t>Cost of sales</a:t>
                      </a:r>
                    </a:p>
                  </a:txBody>
                  <a:tcPr marL="68580" marR="68580" marT="34290" marB="34290"/>
                </a:tc>
                <a:tc>
                  <a:txBody>
                    <a:bodyPr/>
                    <a:lstStyle/>
                    <a:p>
                      <a:pPr algn="r">
                        <a:lnSpc>
                          <a:spcPct val="115000"/>
                        </a:lnSpc>
                        <a:spcAft>
                          <a:spcPts val="0"/>
                        </a:spcAft>
                      </a:pPr>
                      <a:r>
                        <a:rPr lang="en-GB" sz="1400" u="sng" dirty="0">
                          <a:effectLst/>
                          <a:latin typeface="Arial" panose="020B0604020202020204" pitchFamily="34" charset="0"/>
                          <a:cs typeface="Arial" panose="020B0604020202020204" pitchFamily="34" charset="0"/>
                        </a:rPr>
                        <a:t>204,000</a:t>
                      </a:r>
                      <a:endParaRPr lang="en-GB" sz="1400" u="sng" dirty="0">
                        <a:effectLst/>
                        <a:latin typeface="Arial" panose="020B0604020202020204" pitchFamily="34" charset="0"/>
                        <a:ea typeface="Calibri"/>
                        <a:cs typeface="Arial" panose="020B0604020202020204" pitchFamily="34" charset="0"/>
                      </a:endParaRPr>
                    </a:p>
                  </a:txBody>
                  <a:tcPr marL="51435" marR="51435" marT="0" marB="0"/>
                </a:tc>
                <a:tc>
                  <a:txBody>
                    <a:bodyPr/>
                    <a:lstStyle/>
                    <a:p>
                      <a:pPr algn="r">
                        <a:lnSpc>
                          <a:spcPct val="115000"/>
                        </a:lnSpc>
                        <a:spcAft>
                          <a:spcPts val="0"/>
                        </a:spcAft>
                      </a:pPr>
                      <a:r>
                        <a:rPr lang="en-GB" sz="1400" u="sng" dirty="0">
                          <a:effectLst/>
                          <a:latin typeface="Arial" panose="020B0604020202020204" pitchFamily="34" charset="0"/>
                          <a:cs typeface="Arial" panose="020B0604020202020204" pitchFamily="34" charset="0"/>
                        </a:rPr>
                        <a:t>175,000</a:t>
                      </a:r>
                      <a:endParaRPr lang="en-GB" sz="1400" u="sng" dirty="0">
                        <a:effectLst/>
                        <a:latin typeface="Arial" panose="020B0604020202020204" pitchFamily="34" charset="0"/>
                        <a:ea typeface="Calibri"/>
                        <a:cs typeface="Arial" panose="020B0604020202020204" pitchFamily="34" charset="0"/>
                      </a:endParaRPr>
                    </a:p>
                  </a:txBody>
                  <a:tcPr marL="51435" marR="51435" marT="0" marB="0"/>
                </a:tc>
                <a:extLst>
                  <a:ext uri="{0D108BD9-81ED-4DB2-BD59-A6C34878D82A}">
                    <a16:rowId xmlns:a16="http://schemas.microsoft.com/office/drawing/2014/main" val="10003"/>
                  </a:ext>
                </a:extLst>
              </a:tr>
              <a:tr h="353271">
                <a:tc>
                  <a:txBody>
                    <a:bodyPr/>
                    <a:lstStyle/>
                    <a:p>
                      <a:r>
                        <a:rPr lang="en-GB" sz="1400" dirty="0">
                          <a:latin typeface="Arial" panose="020B0604020202020204" pitchFamily="34" charset="0"/>
                          <a:cs typeface="Arial" panose="020B0604020202020204" pitchFamily="34" charset="0"/>
                        </a:rPr>
                        <a:t>Gross profit</a:t>
                      </a:r>
                    </a:p>
                  </a:txBody>
                  <a:tcPr marL="68580" marR="68580" marT="34290" marB="34290"/>
                </a:tc>
                <a:tc>
                  <a:txBody>
                    <a:bodyPr/>
                    <a:lstStyle/>
                    <a:p>
                      <a:pPr algn="r">
                        <a:lnSpc>
                          <a:spcPct val="115000"/>
                        </a:lnSpc>
                        <a:spcAft>
                          <a:spcPts val="0"/>
                        </a:spcAft>
                      </a:pPr>
                      <a:r>
                        <a:rPr lang="en-GB" sz="1400" dirty="0">
                          <a:effectLst/>
                          <a:latin typeface="Arial" panose="020B0604020202020204" pitchFamily="34" charset="0"/>
                          <a:cs typeface="Arial" panose="020B0604020202020204" pitchFamily="34" charset="0"/>
                        </a:rPr>
                        <a:t>96,000</a:t>
                      </a:r>
                      <a:endParaRPr lang="en-GB" sz="1400" dirty="0">
                        <a:effectLst/>
                        <a:latin typeface="Arial" panose="020B0604020202020204" pitchFamily="34" charset="0"/>
                        <a:ea typeface="Calibri"/>
                        <a:cs typeface="Arial" panose="020B0604020202020204" pitchFamily="34" charset="0"/>
                      </a:endParaRPr>
                    </a:p>
                  </a:txBody>
                  <a:tcPr marL="51435" marR="51435" marT="0" marB="0"/>
                </a:tc>
                <a:tc>
                  <a:txBody>
                    <a:bodyPr/>
                    <a:lstStyle/>
                    <a:p>
                      <a:pPr algn="r">
                        <a:lnSpc>
                          <a:spcPct val="115000"/>
                        </a:lnSpc>
                        <a:spcAft>
                          <a:spcPts val="0"/>
                        </a:spcAft>
                      </a:pPr>
                      <a:r>
                        <a:rPr lang="en-GB" sz="1400" dirty="0">
                          <a:effectLst/>
                          <a:latin typeface="Arial" panose="020B0604020202020204" pitchFamily="34" charset="0"/>
                          <a:cs typeface="Arial" panose="020B0604020202020204" pitchFamily="34" charset="0"/>
                        </a:rPr>
                        <a:t>75,000</a:t>
                      </a:r>
                      <a:endParaRPr lang="en-GB" sz="1400" dirty="0">
                        <a:effectLst/>
                        <a:latin typeface="Arial" panose="020B0604020202020204" pitchFamily="34" charset="0"/>
                        <a:ea typeface="Calibri"/>
                        <a:cs typeface="Arial" panose="020B0604020202020204" pitchFamily="34" charset="0"/>
                      </a:endParaRPr>
                    </a:p>
                  </a:txBody>
                  <a:tcPr marL="51435" marR="51435" marT="0" marB="0"/>
                </a:tc>
                <a:extLst>
                  <a:ext uri="{0D108BD9-81ED-4DB2-BD59-A6C34878D82A}">
                    <a16:rowId xmlns:a16="http://schemas.microsoft.com/office/drawing/2014/main" val="10004"/>
                  </a:ext>
                </a:extLst>
              </a:tr>
              <a:tr h="353271">
                <a:tc>
                  <a:txBody>
                    <a:bodyPr/>
                    <a:lstStyle/>
                    <a:p>
                      <a:r>
                        <a:rPr lang="en-GB" sz="1400" dirty="0">
                          <a:latin typeface="Arial" panose="020B0604020202020204" pitchFamily="34" charset="0"/>
                          <a:cs typeface="Arial" panose="020B0604020202020204" pitchFamily="34" charset="0"/>
                        </a:rPr>
                        <a:t>Operating costs</a:t>
                      </a:r>
                    </a:p>
                  </a:txBody>
                  <a:tcPr marL="68580" marR="68580" marT="34290" marB="34290"/>
                </a:tc>
                <a:tc>
                  <a:txBody>
                    <a:bodyPr/>
                    <a:lstStyle/>
                    <a:p>
                      <a:pPr algn="r">
                        <a:lnSpc>
                          <a:spcPct val="115000"/>
                        </a:lnSpc>
                        <a:spcAft>
                          <a:spcPts val="0"/>
                        </a:spcAft>
                      </a:pPr>
                      <a:r>
                        <a:rPr lang="en-GB" sz="1400" u="sng" dirty="0">
                          <a:effectLst/>
                          <a:latin typeface="Arial" panose="020B0604020202020204" pitchFamily="34" charset="0"/>
                          <a:cs typeface="Arial" panose="020B0604020202020204" pitchFamily="34" charset="0"/>
                        </a:rPr>
                        <a:t>67,450</a:t>
                      </a:r>
                      <a:endParaRPr lang="en-GB" sz="1400" u="sng" dirty="0">
                        <a:effectLst/>
                        <a:latin typeface="Arial" panose="020B0604020202020204" pitchFamily="34" charset="0"/>
                        <a:ea typeface="Calibri"/>
                        <a:cs typeface="Arial" panose="020B0604020202020204" pitchFamily="34" charset="0"/>
                      </a:endParaRPr>
                    </a:p>
                  </a:txBody>
                  <a:tcPr marL="51435" marR="51435" marT="0" marB="0"/>
                </a:tc>
                <a:tc>
                  <a:txBody>
                    <a:bodyPr/>
                    <a:lstStyle/>
                    <a:p>
                      <a:pPr algn="r">
                        <a:lnSpc>
                          <a:spcPct val="115000"/>
                        </a:lnSpc>
                        <a:spcAft>
                          <a:spcPts val="0"/>
                        </a:spcAft>
                      </a:pPr>
                      <a:r>
                        <a:rPr lang="en-GB" sz="1400" u="sng" dirty="0">
                          <a:effectLst/>
                          <a:latin typeface="Arial" panose="020B0604020202020204" pitchFamily="34" charset="0"/>
                          <a:cs typeface="Arial" panose="020B0604020202020204" pitchFamily="34" charset="0"/>
                        </a:rPr>
                        <a:t>38,500</a:t>
                      </a:r>
                      <a:endParaRPr lang="en-GB" sz="1400" u="sng" dirty="0">
                        <a:effectLst/>
                        <a:latin typeface="Arial" panose="020B0604020202020204" pitchFamily="34" charset="0"/>
                        <a:ea typeface="Calibri"/>
                        <a:cs typeface="Arial" panose="020B0604020202020204" pitchFamily="34" charset="0"/>
                      </a:endParaRPr>
                    </a:p>
                  </a:txBody>
                  <a:tcPr marL="51435" marR="51435" marT="0" marB="0"/>
                </a:tc>
                <a:extLst>
                  <a:ext uri="{0D108BD9-81ED-4DB2-BD59-A6C34878D82A}">
                    <a16:rowId xmlns:a16="http://schemas.microsoft.com/office/drawing/2014/main" val="10005"/>
                  </a:ext>
                </a:extLst>
              </a:tr>
              <a:tr h="353271">
                <a:tc>
                  <a:txBody>
                    <a:bodyPr/>
                    <a:lstStyle/>
                    <a:p>
                      <a:r>
                        <a:rPr lang="en-GB" sz="1400" dirty="0">
                          <a:latin typeface="Arial" panose="020B0604020202020204" pitchFamily="34" charset="0"/>
                          <a:cs typeface="Arial" panose="020B0604020202020204" pitchFamily="34" charset="0"/>
                        </a:rPr>
                        <a:t>Operating profit</a:t>
                      </a:r>
                    </a:p>
                  </a:txBody>
                  <a:tcPr marL="68580" marR="68580" marT="34290" marB="34290"/>
                </a:tc>
                <a:tc>
                  <a:txBody>
                    <a:bodyPr/>
                    <a:lstStyle/>
                    <a:p>
                      <a:pPr algn="r">
                        <a:lnSpc>
                          <a:spcPct val="115000"/>
                        </a:lnSpc>
                        <a:spcAft>
                          <a:spcPts val="0"/>
                        </a:spcAft>
                      </a:pPr>
                      <a:r>
                        <a:rPr lang="en-GB" sz="1400" dirty="0">
                          <a:effectLst/>
                          <a:latin typeface="Arial" panose="020B0604020202020204" pitchFamily="34" charset="0"/>
                          <a:cs typeface="Arial" panose="020B0604020202020204" pitchFamily="34" charset="0"/>
                        </a:rPr>
                        <a:t>28,550</a:t>
                      </a:r>
                      <a:endParaRPr lang="en-GB" sz="1400" dirty="0">
                        <a:effectLst/>
                        <a:latin typeface="Arial" panose="020B0604020202020204" pitchFamily="34" charset="0"/>
                        <a:ea typeface="Calibri"/>
                        <a:cs typeface="Arial" panose="020B0604020202020204" pitchFamily="34" charset="0"/>
                      </a:endParaRPr>
                    </a:p>
                  </a:txBody>
                  <a:tcPr marL="51435" marR="51435" marT="0" marB="0"/>
                </a:tc>
                <a:tc>
                  <a:txBody>
                    <a:bodyPr/>
                    <a:lstStyle/>
                    <a:p>
                      <a:pPr algn="r">
                        <a:lnSpc>
                          <a:spcPct val="115000"/>
                        </a:lnSpc>
                        <a:spcAft>
                          <a:spcPts val="0"/>
                        </a:spcAft>
                      </a:pPr>
                      <a:r>
                        <a:rPr lang="en-GB" sz="1400" dirty="0">
                          <a:effectLst/>
                          <a:latin typeface="Arial" panose="020B0604020202020204" pitchFamily="34" charset="0"/>
                          <a:cs typeface="Arial" panose="020B0604020202020204" pitchFamily="34" charset="0"/>
                        </a:rPr>
                        <a:t>36,500</a:t>
                      </a:r>
                      <a:endParaRPr lang="en-GB" sz="1400" dirty="0">
                        <a:effectLst/>
                        <a:latin typeface="Arial" panose="020B0604020202020204" pitchFamily="34" charset="0"/>
                        <a:ea typeface="Calibri"/>
                        <a:cs typeface="Arial" panose="020B0604020202020204" pitchFamily="34" charset="0"/>
                      </a:endParaRPr>
                    </a:p>
                  </a:txBody>
                  <a:tcPr marL="51435" marR="51435" marT="0" marB="0"/>
                </a:tc>
                <a:extLst>
                  <a:ext uri="{0D108BD9-81ED-4DB2-BD59-A6C34878D82A}">
                    <a16:rowId xmlns:a16="http://schemas.microsoft.com/office/drawing/2014/main" val="10006"/>
                  </a:ext>
                </a:extLst>
              </a:tr>
              <a:tr h="264953">
                <a:tc>
                  <a:txBody>
                    <a:bodyPr/>
                    <a:lstStyle/>
                    <a:p>
                      <a:pPr>
                        <a:lnSpc>
                          <a:spcPct val="115000"/>
                        </a:lnSpc>
                        <a:spcAft>
                          <a:spcPts val="0"/>
                        </a:spcAft>
                      </a:pPr>
                      <a:r>
                        <a:rPr lang="en-GB" sz="1400" dirty="0">
                          <a:effectLst/>
                          <a:latin typeface="Arial" panose="020B0604020202020204" pitchFamily="34" charset="0"/>
                          <a:cs typeface="Arial" panose="020B0604020202020204" pitchFamily="34" charset="0"/>
                        </a:rPr>
                        <a:t>Other income</a:t>
                      </a:r>
                      <a:endParaRPr lang="en-GB" sz="1400" dirty="0">
                        <a:effectLst/>
                        <a:latin typeface="Arial" panose="020B0604020202020204" pitchFamily="34" charset="0"/>
                        <a:ea typeface="Calibri"/>
                        <a:cs typeface="Arial" panose="020B0604020202020204" pitchFamily="34" charset="0"/>
                      </a:endParaRPr>
                    </a:p>
                  </a:txBody>
                  <a:tcPr marL="51435" marR="51435" marT="0" marB="0"/>
                </a:tc>
                <a:tc>
                  <a:txBody>
                    <a:bodyPr/>
                    <a:lstStyle/>
                    <a:p>
                      <a:pPr algn="r">
                        <a:lnSpc>
                          <a:spcPct val="115000"/>
                        </a:lnSpc>
                        <a:spcAft>
                          <a:spcPts val="0"/>
                        </a:spcAft>
                      </a:pPr>
                      <a:r>
                        <a:rPr lang="en-GB" sz="1400" u="sng" dirty="0">
                          <a:effectLst/>
                          <a:latin typeface="Arial" panose="020B0604020202020204" pitchFamily="34" charset="0"/>
                          <a:cs typeface="Arial" panose="020B0604020202020204" pitchFamily="34" charset="0"/>
                        </a:rPr>
                        <a:t>3,450</a:t>
                      </a:r>
                      <a:endParaRPr lang="en-GB" sz="1400" u="sng" dirty="0">
                        <a:effectLst/>
                        <a:latin typeface="Arial" panose="020B0604020202020204" pitchFamily="34" charset="0"/>
                        <a:ea typeface="Calibri"/>
                        <a:cs typeface="Arial" panose="020B0604020202020204" pitchFamily="34" charset="0"/>
                      </a:endParaRPr>
                    </a:p>
                  </a:txBody>
                  <a:tcPr marL="51435" marR="51435" marT="0" marB="0"/>
                </a:tc>
                <a:tc>
                  <a:txBody>
                    <a:bodyPr/>
                    <a:lstStyle/>
                    <a:p>
                      <a:pPr algn="r">
                        <a:lnSpc>
                          <a:spcPct val="115000"/>
                        </a:lnSpc>
                        <a:spcAft>
                          <a:spcPts val="0"/>
                        </a:spcAft>
                      </a:pPr>
                      <a:r>
                        <a:rPr lang="en-GB" sz="1400" u="sng" dirty="0">
                          <a:effectLst/>
                          <a:latin typeface="Arial" panose="020B0604020202020204" pitchFamily="34" charset="0"/>
                          <a:cs typeface="Arial" panose="020B0604020202020204" pitchFamily="34" charset="0"/>
                        </a:rPr>
                        <a:t>3,500</a:t>
                      </a:r>
                      <a:endParaRPr lang="en-GB" sz="1400" u="sng" dirty="0">
                        <a:effectLst/>
                        <a:latin typeface="Arial" panose="020B0604020202020204" pitchFamily="34" charset="0"/>
                        <a:ea typeface="Calibri"/>
                        <a:cs typeface="Arial" panose="020B0604020202020204" pitchFamily="34" charset="0"/>
                      </a:endParaRPr>
                    </a:p>
                  </a:txBody>
                  <a:tcPr marL="51435" marR="51435" marT="0" marB="0"/>
                </a:tc>
                <a:extLst>
                  <a:ext uri="{0D108BD9-81ED-4DB2-BD59-A6C34878D82A}">
                    <a16:rowId xmlns:a16="http://schemas.microsoft.com/office/drawing/2014/main" val="10007"/>
                  </a:ext>
                </a:extLst>
              </a:tr>
              <a:tr h="250708">
                <a:tc>
                  <a:txBody>
                    <a:bodyPr/>
                    <a:lstStyle/>
                    <a:p>
                      <a:endParaRPr lang="en-GB" sz="1400" dirty="0">
                        <a:latin typeface="Arial" panose="020B0604020202020204" pitchFamily="34" charset="0"/>
                        <a:cs typeface="Arial" panose="020B0604020202020204" pitchFamily="34" charset="0"/>
                      </a:endParaRPr>
                    </a:p>
                  </a:txBody>
                  <a:tcPr marL="51435" marR="51435" marT="0" marB="0"/>
                </a:tc>
                <a:tc>
                  <a:txBody>
                    <a:bodyPr/>
                    <a:lstStyle/>
                    <a:p>
                      <a:pPr algn="r"/>
                      <a:r>
                        <a:rPr lang="en-GB" sz="1400" dirty="0">
                          <a:latin typeface="Arial" panose="020B0604020202020204" pitchFamily="34" charset="0"/>
                          <a:cs typeface="Arial" panose="020B0604020202020204" pitchFamily="34" charset="0"/>
                        </a:rPr>
                        <a:t>32,000</a:t>
                      </a:r>
                    </a:p>
                  </a:txBody>
                  <a:tcPr marL="51435" marR="51435" marT="0" marB="0"/>
                </a:tc>
                <a:tc>
                  <a:txBody>
                    <a:bodyPr/>
                    <a:lstStyle/>
                    <a:p>
                      <a:pPr algn="r"/>
                      <a:r>
                        <a:rPr lang="en-GB" sz="1400" dirty="0">
                          <a:latin typeface="Arial" panose="020B0604020202020204" pitchFamily="34" charset="0"/>
                          <a:cs typeface="Arial" panose="020B0604020202020204" pitchFamily="34" charset="0"/>
                        </a:rPr>
                        <a:t>40,000</a:t>
                      </a:r>
                    </a:p>
                  </a:txBody>
                  <a:tcPr marL="51435" marR="51435" marT="0" marB="0"/>
                </a:tc>
                <a:extLst>
                  <a:ext uri="{0D108BD9-81ED-4DB2-BD59-A6C34878D82A}">
                    <a16:rowId xmlns:a16="http://schemas.microsoft.com/office/drawing/2014/main" val="10008"/>
                  </a:ext>
                </a:extLst>
              </a:tr>
              <a:tr h="264953">
                <a:tc>
                  <a:txBody>
                    <a:bodyPr/>
                    <a:lstStyle/>
                    <a:p>
                      <a:pPr marL="0" marR="0" indent="0" algn="l" defTabSz="914400" rtl="0" eaLnBrk="1" fontAlgn="auto" latinLnBrk="0" hangingPunct="1">
                        <a:lnSpc>
                          <a:spcPct val="115000"/>
                        </a:lnSpc>
                        <a:spcBef>
                          <a:spcPts val="0"/>
                        </a:spcBef>
                        <a:spcAft>
                          <a:spcPts val="0"/>
                        </a:spcAft>
                        <a:buClrTx/>
                        <a:buSzTx/>
                        <a:buFontTx/>
                        <a:buNone/>
                        <a:tabLst/>
                        <a:defRPr/>
                      </a:pPr>
                      <a:r>
                        <a:rPr lang="en-GB" sz="1400" dirty="0">
                          <a:effectLst/>
                          <a:latin typeface="Arial" panose="020B0604020202020204" pitchFamily="34" charset="0"/>
                          <a:cs typeface="Arial" panose="020B0604020202020204" pitchFamily="34" charset="0"/>
                        </a:rPr>
                        <a:t> Finance costs</a:t>
                      </a:r>
                      <a:endParaRPr lang="en-GB" sz="1400" dirty="0">
                        <a:effectLst/>
                        <a:latin typeface="Arial" panose="020B0604020202020204" pitchFamily="34" charset="0"/>
                        <a:ea typeface="Calibri"/>
                        <a:cs typeface="Arial" panose="020B0604020202020204" pitchFamily="34" charset="0"/>
                      </a:endParaRPr>
                    </a:p>
                  </a:txBody>
                  <a:tcPr marL="51435" marR="51435" marT="0" marB="0"/>
                </a:tc>
                <a:tc>
                  <a:txBody>
                    <a:bodyPr/>
                    <a:lstStyle/>
                    <a:p>
                      <a:pPr marL="0" marR="0" indent="0" algn="r" defTabSz="914400" rtl="0" eaLnBrk="1" fontAlgn="auto" latinLnBrk="0" hangingPunct="1">
                        <a:lnSpc>
                          <a:spcPct val="115000"/>
                        </a:lnSpc>
                        <a:spcBef>
                          <a:spcPts val="0"/>
                        </a:spcBef>
                        <a:spcAft>
                          <a:spcPts val="0"/>
                        </a:spcAft>
                        <a:buClrTx/>
                        <a:buSzTx/>
                        <a:buFontTx/>
                        <a:buNone/>
                        <a:tabLst/>
                        <a:defRPr/>
                      </a:pPr>
                      <a:r>
                        <a:rPr lang="en-GB" sz="1400" u="sng" dirty="0">
                          <a:effectLst/>
                          <a:latin typeface="Arial" panose="020B0604020202020204" pitchFamily="34" charset="0"/>
                          <a:cs typeface="Arial" panose="020B0604020202020204" pitchFamily="34" charset="0"/>
                        </a:rPr>
                        <a:t>15,000 </a:t>
                      </a:r>
                      <a:endParaRPr lang="en-GB" sz="1400" u="sng" dirty="0">
                        <a:effectLst/>
                        <a:latin typeface="Arial" panose="020B0604020202020204" pitchFamily="34" charset="0"/>
                        <a:ea typeface="Calibri"/>
                        <a:cs typeface="Arial" panose="020B0604020202020204" pitchFamily="34" charset="0"/>
                      </a:endParaRPr>
                    </a:p>
                  </a:txBody>
                  <a:tcPr marL="51435" marR="51435" marT="0" marB="0"/>
                </a:tc>
                <a:tc>
                  <a:txBody>
                    <a:bodyPr/>
                    <a:lstStyle/>
                    <a:p>
                      <a:pPr marL="0" marR="0" indent="0" algn="r" defTabSz="914400" rtl="0" eaLnBrk="1" fontAlgn="auto" latinLnBrk="0" hangingPunct="1">
                        <a:lnSpc>
                          <a:spcPct val="115000"/>
                        </a:lnSpc>
                        <a:spcBef>
                          <a:spcPts val="0"/>
                        </a:spcBef>
                        <a:spcAft>
                          <a:spcPts val="0"/>
                        </a:spcAft>
                        <a:buClrTx/>
                        <a:buSzTx/>
                        <a:buFontTx/>
                        <a:buNone/>
                        <a:tabLst/>
                        <a:defRPr/>
                      </a:pPr>
                      <a:r>
                        <a:rPr lang="en-GB" sz="1400" u="sng" dirty="0">
                          <a:effectLst/>
                          <a:latin typeface="Arial" panose="020B0604020202020204" pitchFamily="34" charset="0"/>
                          <a:cs typeface="Arial" panose="020B0604020202020204" pitchFamily="34" charset="0"/>
                        </a:rPr>
                        <a:t>10,000 </a:t>
                      </a:r>
                      <a:endParaRPr lang="en-GB" sz="1400" u="sng" dirty="0">
                        <a:effectLst/>
                        <a:latin typeface="Arial" panose="020B0604020202020204" pitchFamily="34" charset="0"/>
                        <a:ea typeface="Calibri"/>
                        <a:cs typeface="Arial" panose="020B0604020202020204" pitchFamily="34" charset="0"/>
                      </a:endParaRPr>
                    </a:p>
                  </a:txBody>
                  <a:tcPr marL="51435" marR="51435" marT="0" marB="0"/>
                </a:tc>
                <a:extLst>
                  <a:ext uri="{0D108BD9-81ED-4DB2-BD59-A6C34878D82A}">
                    <a16:rowId xmlns:a16="http://schemas.microsoft.com/office/drawing/2014/main" val="10009"/>
                  </a:ext>
                </a:extLst>
              </a:tr>
              <a:tr h="531127">
                <a:tc>
                  <a:txBody>
                    <a:bodyPr/>
                    <a:lstStyle/>
                    <a:p>
                      <a:pPr>
                        <a:lnSpc>
                          <a:spcPct val="115000"/>
                        </a:lnSpc>
                        <a:spcAft>
                          <a:spcPts val="0"/>
                        </a:spcAft>
                      </a:pPr>
                      <a:r>
                        <a:rPr lang="en-GB" sz="1400" dirty="0">
                          <a:effectLst/>
                          <a:latin typeface="Arial" panose="020B0604020202020204" pitchFamily="34" charset="0"/>
                          <a:cs typeface="Arial" panose="020B0604020202020204" pitchFamily="34" charset="0"/>
                        </a:rPr>
                        <a:t> Profit before taxation</a:t>
                      </a:r>
                      <a:endParaRPr lang="en-GB" sz="1400" dirty="0">
                        <a:effectLst/>
                        <a:latin typeface="Arial" panose="020B0604020202020204" pitchFamily="34" charset="0"/>
                        <a:ea typeface="Calibri"/>
                        <a:cs typeface="Arial" panose="020B0604020202020204" pitchFamily="34" charset="0"/>
                      </a:endParaRPr>
                    </a:p>
                  </a:txBody>
                  <a:tcPr marL="51435" marR="51435" marT="0" marB="0"/>
                </a:tc>
                <a:tc>
                  <a:txBody>
                    <a:bodyPr/>
                    <a:lstStyle/>
                    <a:p>
                      <a:pPr algn="r">
                        <a:lnSpc>
                          <a:spcPct val="115000"/>
                        </a:lnSpc>
                        <a:spcAft>
                          <a:spcPts val="0"/>
                        </a:spcAft>
                      </a:pPr>
                      <a:r>
                        <a:rPr lang="en-GB" sz="1400" dirty="0">
                          <a:effectLst/>
                          <a:latin typeface="Arial" panose="020B0604020202020204" pitchFamily="34" charset="0"/>
                          <a:cs typeface="Arial" panose="020B0604020202020204" pitchFamily="34" charset="0"/>
                        </a:rPr>
                        <a:t>17,000 </a:t>
                      </a:r>
                      <a:endParaRPr lang="en-GB" sz="1400" dirty="0">
                        <a:effectLst/>
                        <a:latin typeface="Arial" panose="020B0604020202020204" pitchFamily="34" charset="0"/>
                        <a:ea typeface="Calibri"/>
                        <a:cs typeface="Arial" panose="020B0604020202020204" pitchFamily="34" charset="0"/>
                      </a:endParaRPr>
                    </a:p>
                  </a:txBody>
                  <a:tcPr marL="51435" marR="51435" marT="0" marB="0"/>
                </a:tc>
                <a:tc>
                  <a:txBody>
                    <a:bodyPr/>
                    <a:lstStyle/>
                    <a:p>
                      <a:pPr algn="r">
                        <a:lnSpc>
                          <a:spcPct val="115000"/>
                        </a:lnSpc>
                        <a:spcAft>
                          <a:spcPts val="0"/>
                        </a:spcAft>
                      </a:pPr>
                      <a:r>
                        <a:rPr lang="en-GB" sz="1400" dirty="0">
                          <a:effectLst/>
                          <a:latin typeface="Arial" panose="020B0604020202020204" pitchFamily="34" charset="0"/>
                          <a:cs typeface="Arial" panose="020B0604020202020204" pitchFamily="34" charset="0"/>
                        </a:rPr>
                        <a:t>30,000 </a:t>
                      </a:r>
                      <a:endParaRPr lang="en-GB" sz="1400" dirty="0">
                        <a:effectLst/>
                        <a:latin typeface="Arial" panose="020B0604020202020204" pitchFamily="34" charset="0"/>
                        <a:ea typeface="Calibri"/>
                        <a:cs typeface="Arial" panose="020B0604020202020204" pitchFamily="34" charset="0"/>
                      </a:endParaRPr>
                    </a:p>
                  </a:txBody>
                  <a:tcPr marL="51435" marR="51435" marT="0" marB="0"/>
                </a:tc>
                <a:extLst>
                  <a:ext uri="{0D108BD9-81ED-4DB2-BD59-A6C34878D82A}">
                    <a16:rowId xmlns:a16="http://schemas.microsoft.com/office/drawing/2014/main" val="10010"/>
                  </a:ext>
                </a:extLst>
              </a:tr>
              <a:tr h="353271">
                <a:tc>
                  <a:txBody>
                    <a:bodyPr/>
                    <a:lstStyle/>
                    <a:p>
                      <a:r>
                        <a:rPr lang="en-GB" sz="1400" dirty="0">
                          <a:latin typeface="Arial" panose="020B0604020202020204" pitchFamily="34" charset="0"/>
                          <a:cs typeface="Arial" panose="020B0604020202020204" pitchFamily="34" charset="0"/>
                        </a:rPr>
                        <a:t>Taxation</a:t>
                      </a:r>
                    </a:p>
                  </a:txBody>
                  <a:tcPr marL="68580" marR="68580" marT="34290" marB="34290"/>
                </a:tc>
                <a:tc>
                  <a:txBody>
                    <a:bodyPr/>
                    <a:lstStyle/>
                    <a:p>
                      <a:pPr algn="r">
                        <a:lnSpc>
                          <a:spcPct val="115000"/>
                        </a:lnSpc>
                        <a:spcAft>
                          <a:spcPts val="0"/>
                        </a:spcAft>
                      </a:pPr>
                      <a:r>
                        <a:rPr lang="en-GB" sz="1400" u="sng" dirty="0">
                          <a:effectLst/>
                          <a:latin typeface="Arial" panose="020B0604020202020204" pitchFamily="34" charset="0"/>
                          <a:cs typeface="Arial" panose="020B0604020202020204" pitchFamily="34" charset="0"/>
                        </a:rPr>
                        <a:t>5,000</a:t>
                      </a:r>
                      <a:endParaRPr lang="en-GB" sz="1400" u="sng" dirty="0">
                        <a:effectLst/>
                        <a:latin typeface="Arial" panose="020B0604020202020204" pitchFamily="34" charset="0"/>
                        <a:ea typeface="Calibri"/>
                        <a:cs typeface="Arial" panose="020B0604020202020204" pitchFamily="34" charset="0"/>
                      </a:endParaRPr>
                    </a:p>
                  </a:txBody>
                  <a:tcPr marL="51435" marR="51435" marT="0" marB="0"/>
                </a:tc>
                <a:tc>
                  <a:txBody>
                    <a:bodyPr/>
                    <a:lstStyle/>
                    <a:p>
                      <a:pPr algn="r">
                        <a:lnSpc>
                          <a:spcPct val="115000"/>
                        </a:lnSpc>
                        <a:spcAft>
                          <a:spcPts val="0"/>
                        </a:spcAft>
                      </a:pPr>
                      <a:r>
                        <a:rPr lang="en-GB" sz="1400" u="sng" dirty="0">
                          <a:effectLst/>
                          <a:latin typeface="Arial" panose="020B0604020202020204" pitchFamily="34" charset="0"/>
                          <a:cs typeface="Arial" panose="020B0604020202020204" pitchFamily="34" charset="0"/>
                        </a:rPr>
                        <a:t>6,000</a:t>
                      </a:r>
                      <a:endParaRPr lang="en-GB" sz="1400" u="sng" dirty="0">
                        <a:effectLst/>
                        <a:latin typeface="Arial" panose="020B0604020202020204" pitchFamily="34" charset="0"/>
                        <a:ea typeface="Calibri"/>
                        <a:cs typeface="Arial" panose="020B0604020202020204" pitchFamily="34" charset="0"/>
                      </a:endParaRPr>
                    </a:p>
                  </a:txBody>
                  <a:tcPr marL="51435" marR="51435" marT="0" marB="0"/>
                </a:tc>
                <a:extLst>
                  <a:ext uri="{0D108BD9-81ED-4DB2-BD59-A6C34878D82A}">
                    <a16:rowId xmlns:a16="http://schemas.microsoft.com/office/drawing/2014/main" val="10011"/>
                  </a:ext>
                </a:extLst>
              </a:tr>
              <a:tr h="353271">
                <a:tc>
                  <a:txBody>
                    <a:bodyPr/>
                    <a:lstStyle/>
                    <a:p>
                      <a:r>
                        <a:rPr lang="en-GB" sz="1400" dirty="0">
                          <a:latin typeface="Arial" panose="020B0604020202020204" pitchFamily="34" charset="0"/>
                          <a:cs typeface="Arial" panose="020B0604020202020204" pitchFamily="34" charset="0"/>
                        </a:rPr>
                        <a:t>Profit</a:t>
                      </a:r>
                      <a:r>
                        <a:rPr lang="en-GB" sz="1400" baseline="0" dirty="0">
                          <a:latin typeface="Arial" panose="020B0604020202020204" pitchFamily="34" charset="0"/>
                          <a:cs typeface="Arial" panose="020B0604020202020204" pitchFamily="34" charset="0"/>
                        </a:rPr>
                        <a:t> for year</a:t>
                      </a:r>
                      <a:endParaRPr lang="en-GB" sz="1400" dirty="0">
                        <a:latin typeface="Arial" panose="020B0604020202020204" pitchFamily="34" charset="0"/>
                        <a:cs typeface="Arial" panose="020B0604020202020204" pitchFamily="34" charset="0"/>
                      </a:endParaRPr>
                    </a:p>
                  </a:txBody>
                  <a:tcPr marL="68580" marR="68580" marT="34290" marB="34290"/>
                </a:tc>
                <a:tc>
                  <a:txBody>
                    <a:bodyPr/>
                    <a:lstStyle/>
                    <a:p>
                      <a:pPr algn="r">
                        <a:lnSpc>
                          <a:spcPct val="115000"/>
                        </a:lnSpc>
                        <a:spcAft>
                          <a:spcPts val="0"/>
                        </a:spcAft>
                      </a:pPr>
                      <a:r>
                        <a:rPr lang="en-GB" sz="1400" u="sng" dirty="0">
                          <a:effectLst/>
                          <a:latin typeface="Arial" panose="020B0604020202020204" pitchFamily="34" charset="0"/>
                          <a:cs typeface="Arial" panose="020B0604020202020204" pitchFamily="34" charset="0"/>
                        </a:rPr>
                        <a:t>12,000</a:t>
                      </a:r>
                      <a:endParaRPr lang="en-GB" sz="1400" u="sng" dirty="0">
                        <a:effectLst/>
                        <a:latin typeface="Arial" panose="020B0604020202020204" pitchFamily="34" charset="0"/>
                        <a:ea typeface="Calibri"/>
                        <a:cs typeface="Arial" panose="020B0604020202020204" pitchFamily="34" charset="0"/>
                      </a:endParaRPr>
                    </a:p>
                  </a:txBody>
                  <a:tcPr marL="51435" marR="51435" marT="0" marB="0"/>
                </a:tc>
                <a:tc>
                  <a:txBody>
                    <a:bodyPr/>
                    <a:lstStyle/>
                    <a:p>
                      <a:pPr algn="r">
                        <a:lnSpc>
                          <a:spcPct val="115000"/>
                        </a:lnSpc>
                        <a:spcAft>
                          <a:spcPts val="0"/>
                        </a:spcAft>
                      </a:pPr>
                      <a:r>
                        <a:rPr lang="en-GB" sz="1400" u="sng" dirty="0">
                          <a:effectLst/>
                          <a:latin typeface="Arial" panose="020B0604020202020204" pitchFamily="34" charset="0"/>
                          <a:cs typeface="Arial" panose="020B0604020202020204" pitchFamily="34" charset="0"/>
                        </a:rPr>
                        <a:t>24,000</a:t>
                      </a:r>
                      <a:endParaRPr lang="en-GB" sz="1400" u="sng" dirty="0">
                        <a:effectLst/>
                        <a:latin typeface="Arial" panose="020B0604020202020204" pitchFamily="34" charset="0"/>
                        <a:ea typeface="Calibri"/>
                        <a:cs typeface="Arial" panose="020B0604020202020204" pitchFamily="34" charset="0"/>
                      </a:endParaRPr>
                    </a:p>
                  </a:txBody>
                  <a:tcPr marL="51435" marR="51435" marT="0" marB="0"/>
                </a:tc>
                <a:extLst>
                  <a:ext uri="{0D108BD9-81ED-4DB2-BD59-A6C34878D82A}">
                    <a16:rowId xmlns:a16="http://schemas.microsoft.com/office/drawing/2014/main" val="10012"/>
                  </a:ext>
                </a:extLst>
              </a:tr>
              <a:tr h="353271">
                <a:tc>
                  <a:txBody>
                    <a:bodyPr/>
                    <a:lstStyle/>
                    <a:p>
                      <a:endParaRPr lang="en-GB" sz="1400" dirty="0">
                        <a:latin typeface="Arial" panose="020B0604020202020204" pitchFamily="34" charset="0"/>
                        <a:cs typeface="Arial" panose="020B0604020202020204" pitchFamily="34" charset="0"/>
                      </a:endParaRPr>
                    </a:p>
                  </a:txBody>
                  <a:tcPr marL="68580" marR="68580" marT="34290" marB="34290"/>
                </a:tc>
                <a:tc>
                  <a:txBody>
                    <a:bodyPr/>
                    <a:lstStyle/>
                    <a:p>
                      <a:pPr algn="r">
                        <a:lnSpc>
                          <a:spcPct val="115000"/>
                        </a:lnSpc>
                        <a:spcAft>
                          <a:spcPts val="0"/>
                        </a:spcAft>
                      </a:pPr>
                      <a:endParaRPr lang="en-GB" sz="1400" u="sng" dirty="0">
                        <a:effectLst/>
                        <a:latin typeface="Arial" panose="020B0604020202020204" pitchFamily="34" charset="0"/>
                        <a:ea typeface="Calibri"/>
                        <a:cs typeface="Arial" panose="020B0604020202020204" pitchFamily="34" charset="0"/>
                      </a:endParaRPr>
                    </a:p>
                  </a:txBody>
                  <a:tcPr marL="51435" marR="51435" marT="0" marB="0"/>
                </a:tc>
                <a:tc>
                  <a:txBody>
                    <a:bodyPr/>
                    <a:lstStyle/>
                    <a:p>
                      <a:pPr algn="r">
                        <a:lnSpc>
                          <a:spcPct val="115000"/>
                        </a:lnSpc>
                        <a:spcAft>
                          <a:spcPts val="0"/>
                        </a:spcAft>
                      </a:pPr>
                      <a:endParaRPr lang="en-GB" sz="1400" u="sng" dirty="0">
                        <a:effectLst/>
                        <a:latin typeface="Arial" panose="020B0604020202020204" pitchFamily="34" charset="0"/>
                        <a:ea typeface="Calibri"/>
                        <a:cs typeface="Arial" panose="020B0604020202020204" pitchFamily="34" charset="0"/>
                      </a:endParaRPr>
                    </a:p>
                  </a:txBody>
                  <a:tcPr marL="51435" marR="51435" marT="0" marB="0"/>
                </a:tc>
                <a:extLst>
                  <a:ext uri="{0D108BD9-81ED-4DB2-BD59-A6C34878D82A}">
                    <a16:rowId xmlns:a16="http://schemas.microsoft.com/office/drawing/2014/main" val="1871766066"/>
                  </a:ext>
                </a:extLst>
              </a:tr>
            </a:tbl>
          </a:graphicData>
        </a:graphic>
      </p:graphicFrame>
      <mc:AlternateContent xmlns:mc="http://schemas.openxmlformats.org/markup-compatibility/2006" xmlns:p14="http://schemas.microsoft.com/office/powerpoint/2010/main">
        <mc:Choice Requires="p14">
          <p:contentPart p14:bwMode="auto" r:id="rId4">
            <p14:nvContentPartPr>
              <p14:cNvPr id="18" name="Ink 17">
                <a:extLst>
                  <a:ext uri="{FF2B5EF4-FFF2-40B4-BE49-F238E27FC236}">
                    <a16:creationId xmlns:a16="http://schemas.microsoft.com/office/drawing/2014/main" id="{891BF859-CBA2-412C-8098-7D91814239E2}"/>
                  </a:ext>
                </a:extLst>
              </p14:cNvPr>
              <p14:cNvContentPartPr/>
              <p14:nvPr/>
            </p14:nvContentPartPr>
            <p14:xfrm>
              <a:off x="9293102" y="904307"/>
              <a:ext cx="270" cy="270"/>
            </p14:xfrm>
          </p:contentPart>
        </mc:Choice>
        <mc:Fallback xmlns="">
          <p:pic>
            <p:nvPicPr>
              <p:cNvPr id="18" name="Ink 17">
                <a:extLst>
                  <a:ext uri="{FF2B5EF4-FFF2-40B4-BE49-F238E27FC236}">
                    <a16:creationId xmlns:a16="http://schemas.microsoft.com/office/drawing/2014/main" id="{891BF859-CBA2-412C-8098-7D91814239E2}"/>
                  </a:ext>
                </a:extLst>
              </p:cNvPr>
              <p:cNvPicPr/>
              <p:nvPr/>
            </p:nvPicPr>
            <p:blipFill>
              <a:blip r:embed="rId5"/>
              <a:stretch>
                <a:fillRect/>
              </a:stretch>
            </p:blipFill>
            <p:spPr>
              <a:xfrm>
                <a:off x="9279602" y="890807"/>
                <a:ext cx="27000" cy="2700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107" name="Ink 106">
                <a:extLst>
                  <a:ext uri="{FF2B5EF4-FFF2-40B4-BE49-F238E27FC236}">
                    <a16:creationId xmlns:a16="http://schemas.microsoft.com/office/drawing/2014/main" id="{64E9E3EA-CD84-4683-A98C-0FC3AE281B2D}"/>
                  </a:ext>
                </a:extLst>
              </p14:cNvPr>
              <p14:cNvContentPartPr/>
              <p14:nvPr/>
            </p14:nvContentPartPr>
            <p14:xfrm>
              <a:off x="3535335" y="4426392"/>
              <a:ext cx="270" cy="270"/>
            </p14:xfrm>
          </p:contentPart>
        </mc:Choice>
        <mc:Fallback xmlns="">
          <p:pic>
            <p:nvPicPr>
              <p:cNvPr id="107" name="Ink 106">
                <a:extLst>
                  <a:ext uri="{FF2B5EF4-FFF2-40B4-BE49-F238E27FC236}">
                    <a16:creationId xmlns:a16="http://schemas.microsoft.com/office/drawing/2014/main" id="{64E9E3EA-CD84-4683-A98C-0FC3AE281B2D}"/>
                  </a:ext>
                </a:extLst>
              </p:cNvPr>
              <p:cNvPicPr/>
              <p:nvPr/>
            </p:nvPicPr>
            <p:blipFill>
              <a:blip r:embed="rId7"/>
              <a:stretch>
                <a:fillRect/>
              </a:stretch>
            </p:blipFill>
            <p:spPr>
              <a:xfrm>
                <a:off x="3521835" y="4412892"/>
                <a:ext cx="27000" cy="27000"/>
              </a:xfrm>
              <a:prstGeom prst="rect">
                <a:avLst/>
              </a:prstGeom>
            </p:spPr>
          </p:pic>
        </mc:Fallback>
      </mc:AlternateContent>
      <p:graphicFrame>
        <p:nvGraphicFramePr>
          <p:cNvPr id="2" name="Table 1">
            <a:extLst>
              <a:ext uri="{FF2B5EF4-FFF2-40B4-BE49-F238E27FC236}">
                <a16:creationId xmlns:a16="http://schemas.microsoft.com/office/drawing/2014/main" id="{4C00E99E-5DC6-4C21-A7C5-8B545DC65E91}"/>
              </a:ext>
            </a:extLst>
          </p:cNvPr>
          <p:cNvGraphicFramePr>
            <a:graphicFrameLocks noGrp="1"/>
          </p:cNvGraphicFramePr>
          <p:nvPr>
            <p:extLst>
              <p:ext uri="{D42A27DB-BD31-4B8C-83A1-F6EECF244321}">
                <p14:modId xmlns:p14="http://schemas.microsoft.com/office/powerpoint/2010/main" val="3773194571"/>
              </p:ext>
            </p:extLst>
          </p:nvPr>
        </p:nvGraphicFramePr>
        <p:xfrm>
          <a:off x="5652120" y="2372842"/>
          <a:ext cx="3168351" cy="1123579"/>
        </p:xfrm>
        <a:graphic>
          <a:graphicData uri="http://schemas.openxmlformats.org/drawingml/2006/table">
            <a:tbl>
              <a:tblPr firstRow="1" bandRow="1">
                <a:tableStyleId>{7DF18680-E054-41AD-8BC1-D1AEF772440D}</a:tableStyleId>
              </a:tblPr>
              <a:tblGrid>
                <a:gridCol w="1331591">
                  <a:extLst>
                    <a:ext uri="{9D8B030D-6E8A-4147-A177-3AD203B41FA5}">
                      <a16:colId xmlns:a16="http://schemas.microsoft.com/office/drawing/2014/main" val="1985640752"/>
                    </a:ext>
                  </a:extLst>
                </a:gridCol>
                <a:gridCol w="900657">
                  <a:extLst>
                    <a:ext uri="{9D8B030D-6E8A-4147-A177-3AD203B41FA5}">
                      <a16:colId xmlns:a16="http://schemas.microsoft.com/office/drawing/2014/main" val="172978829"/>
                    </a:ext>
                  </a:extLst>
                </a:gridCol>
                <a:gridCol w="936103">
                  <a:extLst>
                    <a:ext uri="{9D8B030D-6E8A-4147-A177-3AD203B41FA5}">
                      <a16:colId xmlns:a16="http://schemas.microsoft.com/office/drawing/2014/main" val="673506623"/>
                    </a:ext>
                  </a:extLst>
                </a:gridCol>
              </a:tblGrid>
              <a:tr h="261908">
                <a:tc>
                  <a:txBody>
                    <a:bodyPr/>
                    <a:lstStyle/>
                    <a:p>
                      <a:r>
                        <a:rPr lang="en-GB" sz="1200" dirty="0">
                          <a:latin typeface="Arial" panose="020B0604020202020204" pitchFamily="34" charset="0"/>
                          <a:cs typeface="Arial" panose="020B0604020202020204" pitchFamily="34" charset="0"/>
                        </a:rPr>
                        <a:t>Other information:</a:t>
                      </a:r>
                    </a:p>
                  </a:txBody>
                  <a:tcPr marL="68580" marR="68580" marT="34290" marB="34290">
                    <a:solidFill>
                      <a:schemeClr val="tx2">
                        <a:lumMod val="75000"/>
                      </a:schemeClr>
                    </a:solidFill>
                  </a:tcPr>
                </a:tc>
                <a:tc>
                  <a:txBody>
                    <a:bodyPr/>
                    <a:lstStyle/>
                    <a:p>
                      <a:pPr algn="r">
                        <a:lnSpc>
                          <a:spcPct val="115000"/>
                        </a:lnSpc>
                        <a:spcAft>
                          <a:spcPts val="0"/>
                        </a:spcAft>
                      </a:pPr>
                      <a:r>
                        <a:rPr lang="en-GB" sz="1200" b="0" u="none" dirty="0">
                          <a:effectLst/>
                          <a:latin typeface="Arial" panose="020B0604020202020204" pitchFamily="34" charset="0"/>
                          <a:ea typeface="Calibri"/>
                          <a:cs typeface="Arial" panose="020B0604020202020204" pitchFamily="34" charset="0"/>
                        </a:rPr>
                        <a:t>2022</a:t>
                      </a:r>
                    </a:p>
                  </a:txBody>
                  <a:tcPr marL="51435" marR="51435" marT="0" marB="0">
                    <a:solidFill>
                      <a:schemeClr val="tx2">
                        <a:lumMod val="75000"/>
                      </a:schemeClr>
                    </a:solidFill>
                  </a:tcPr>
                </a:tc>
                <a:tc>
                  <a:txBody>
                    <a:bodyPr/>
                    <a:lstStyle/>
                    <a:p>
                      <a:pPr algn="r">
                        <a:lnSpc>
                          <a:spcPct val="115000"/>
                        </a:lnSpc>
                        <a:spcAft>
                          <a:spcPts val="0"/>
                        </a:spcAft>
                      </a:pPr>
                      <a:r>
                        <a:rPr lang="en-GB" sz="1200" b="0" u="none" dirty="0">
                          <a:effectLst/>
                          <a:latin typeface="Arial" panose="020B0604020202020204" pitchFamily="34" charset="0"/>
                          <a:ea typeface="Calibri"/>
                          <a:cs typeface="Arial" panose="020B0604020202020204" pitchFamily="34" charset="0"/>
                        </a:rPr>
                        <a:t>2021</a:t>
                      </a:r>
                    </a:p>
                  </a:txBody>
                  <a:tcPr marL="51435" marR="51435" marT="0" marB="0">
                    <a:solidFill>
                      <a:schemeClr val="tx2">
                        <a:lumMod val="75000"/>
                      </a:schemeClr>
                    </a:solidFill>
                  </a:tcPr>
                </a:tc>
                <a:extLst>
                  <a:ext uri="{0D108BD9-81ED-4DB2-BD59-A6C34878D82A}">
                    <a16:rowId xmlns:a16="http://schemas.microsoft.com/office/drawing/2014/main" val="1934130300"/>
                  </a:ext>
                </a:extLst>
              </a:tr>
              <a:tr h="391108">
                <a:tc>
                  <a:txBody>
                    <a:bodyPr/>
                    <a:lstStyle/>
                    <a:p>
                      <a:r>
                        <a:rPr lang="en-GB" sz="1200" dirty="0">
                          <a:latin typeface="Arial" panose="020B0604020202020204" pitchFamily="34" charset="0"/>
                          <a:cs typeface="Arial" panose="020B0604020202020204" pitchFamily="34" charset="0"/>
                        </a:rPr>
                        <a:t>Average share price</a:t>
                      </a:r>
                    </a:p>
                  </a:txBody>
                  <a:tcPr marL="68580" marR="68580" marT="34290" marB="34290"/>
                </a:tc>
                <a:tc>
                  <a:txBody>
                    <a:bodyPr/>
                    <a:lstStyle/>
                    <a:p>
                      <a:pPr algn="r">
                        <a:lnSpc>
                          <a:spcPct val="115000"/>
                        </a:lnSpc>
                        <a:spcAft>
                          <a:spcPts val="0"/>
                        </a:spcAft>
                      </a:pPr>
                      <a:r>
                        <a:rPr lang="en-GB" sz="1200" u="none" dirty="0">
                          <a:effectLst/>
                          <a:latin typeface="Arial" panose="020B0604020202020204" pitchFamily="34" charset="0"/>
                          <a:cs typeface="Arial" panose="020B0604020202020204" pitchFamily="34" charset="0"/>
                        </a:rPr>
                        <a:t>162</a:t>
                      </a:r>
                      <a:endParaRPr lang="en-GB" sz="1200" u="none" dirty="0">
                        <a:effectLst/>
                        <a:latin typeface="Arial" panose="020B0604020202020204" pitchFamily="34" charset="0"/>
                        <a:ea typeface="Calibri"/>
                        <a:cs typeface="Arial" panose="020B0604020202020204" pitchFamily="34" charset="0"/>
                      </a:endParaRPr>
                    </a:p>
                  </a:txBody>
                  <a:tcPr marL="51435" marR="51435" marT="0" marB="0"/>
                </a:tc>
                <a:tc>
                  <a:txBody>
                    <a:bodyPr/>
                    <a:lstStyle/>
                    <a:p>
                      <a:pPr algn="r">
                        <a:lnSpc>
                          <a:spcPct val="115000"/>
                        </a:lnSpc>
                        <a:spcAft>
                          <a:spcPts val="0"/>
                        </a:spcAft>
                      </a:pPr>
                      <a:r>
                        <a:rPr lang="en-GB" sz="1200" u="none" dirty="0">
                          <a:effectLst/>
                          <a:latin typeface="Arial" panose="020B0604020202020204" pitchFamily="34" charset="0"/>
                          <a:cs typeface="Arial" panose="020B0604020202020204" pitchFamily="34" charset="0"/>
                        </a:rPr>
                        <a:t>144</a:t>
                      </a:r>
                      <a:endParaRPr lang="en-GB" sz="1200" u="none" dirty="0">
                        <a:effectLst/>
                        <a:latin typeface="Arial" panose="020B0604020202020204" pitchFamily="34" charset="0"/>
                        <a:ea typeface="Calibri"/>
                        <a:cs typeface="Arial" panose="020B0604020202020204" pitchFamily="34" charset="0"/>
                      </a:endParaRPr>
                    </a:p>
                  </a:txBody>
                  <a:tcPr marL="51435" marR="51435" marT="0" marB="0"/>
                </a:tc>
                <a:extLst>
                  <a:ext uri="{0D108BD9-81ED-4DB2-BD59-A6C34878D82A}">
                    <a16:rowId xmlns:a16="http://schemas.microsoft.com/office/drawing/2014/main" val="3829489794"/>
                  </a:ext>
                </a:extLst>
              </a:tr>
              <a:tr h="254899">
                <a:tc>
                  <a:txBody>
                    <a:bodyPr/>
                    <a:lstStyle/>
                    <a:p>
                      <a:r>
                        <a:rPr lang="en-GB" sz="1200" dirty="0">
                          <a:latin typeface="Arial" panose="020B0604020202020204" pitchFamily="34" charset="0"/>
                          <a:cs typeface="Arial" panose="020B0604020202020204" pitchFamily="34" charset="0"/>
                        </a:rPr>
                        <a:t>Dividends</a:t>
                      </a:r>
                    </a:p>
                  </a:txBody>
                  <a:tcPr marL="68580" marR="68580" marT="34290" marB="34290"/>
                </a:tc>
                <a:tc>
                  <a:txBody>
                    <a:bodyPr/>
                    <a:lstStyle/>
                    <a:p>
                      <a:pPr algn="r">
                        <a:lnSpc>
                          <a:spcPct val="115000"/>
                        </a:lnSpc>
                        <a:spcAft>
                          <a:spcPts val="0"/>
                        </a:spcAft>
                      </a:pPr>
                      <a:r>
                        <a:rPr lang="en-GB" sz="1200" u="none" dirty="0">
                          <a:effectLst/>
                          <a:latin typeface="Arial" panose="020B0604020202020204" pitchFamily="34" charset="0"/>
                          <a:cs typeface="Arial" panose="020B0604020202020204" pitchFamily="34" charset="0"/>
                        </a:rPr>
                        <a:t>0</a:t>
                      </a:r>
                      <a:endParaRPr lang="en-GB" sz="1200" u="none" dirty="0">
                        <a:effectLst/>
                        <a:latin typeface="Arial" panose="020B0604020202020204" pitchFamily="34" charset="0"/>
                        <a:ea typeface="Calibri"/>
                        <a:cs typeface="Arial" panose="020B0604020202020204" pitchFamily="34" charset="0"/>
                      </a:endParaRPr>
                    </a:p>
                  </a:txBody>
                  <a:tcPr marL="51435" marR="51435" marT="0" marB="0"/>
                </a:tc>
                <a:tc>
                  <a:txBody>
                    <a:bodyPr/>
                    <a:lstStyle/>
                    <a:p>
                      <a:pPr algn="r">
                        <a:lnSpc>
                          <a:spcPct val="115000"/>
                        </a:lnSpc>
                        <a:spcAft>
                          <a:spcPts val="0"/>
                        </a:spcAft>
                      </a:pPr>
                      <a:r>
                        <a:rPr lang="en-GB" sz="1200" u="none" dirty="0">
                          <a:effectLst/>
                          <a:latin typeface="Arial" panose="020B0604020202020204" pitchFamily="34" charset="0"/>
                          <a:cs typeface="Arial" panose="020B0604020202020204" pitchFamily="34" charset="0"/>
                        </a:rPr>
                        <a:t>12,000</a:t>
                      </a:r>
                      <a:endParaRPr lang="en-GB" sz="1200" u="none" dirty="0">
                        <a:effectLst/>
                        <a:latin typeface="Arial" panose="020B0604020202020204" pitchFamily="34" charset="0"/>
                        <a:ea typeface="Calibri"/>
                        <a:cs typeface="Arial" panose="020B0604020202020204" pitchFamily="34" charset="0"/>
                      </a:endParaRPr>
                    </a:p>
                  </a:txBody>
                  <a:tcPr marL="51435" marR="51435" marT="0" marB="0"/>
                </a:tc>
                <a:extLst>
                  <a:ext uri="{0D108BD9-81ED-4DB2-BD59-A6C34878D82A}">
                    <a16:rowId xmlns:a16="http://schemas.microsoft.com/office/drawing/2014/main" val="1228846067"/>
                  </a:ext>
                </a:extLst>
              </a:tr>
            </a:tbl>
          </a:graphicData>
        </a:graphic>
      </p:graphicFrame>
    </p:spTree>
    <p:custDataLst>
      <p:tags r:id="rId1"/>
    </p:custDataLst>
    <p:extLst>
      <p:ext uri="{BB962C8B-B14F-4D97-AF65-F5344CB8AC3E}">
        <p14:creationId xmlns:p14="http://schemas.microsoft.com/office/powerpoint/2010/main" val="2910485133"/>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ircle(in)">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10C54CB0-8383-45FA-9CF5-1B2DD4EB6D33}"/>
              </a:ext>
            </a:extLst>
          </p:cNvPr>
          <p:cNvSpPr>
            <a:spLocks noGrp="1"/>
          </p:cNvSpPr>
          <p:nvPr>
            <p:ph type="sldNum" sz="quarter" idx="12"/>
          </p:nvPr>
        </p:nvSpPr>
        <p:spPr/>
        <p:txBody>
          <a:bodyPr/>
          <a:lstStyle/>
          <a:p>
            <a:fld id="{C3F65BB1-9206-4D7F-97F9-47DCC7DC6334}" type="slidenum">
              <a:rPr lang="en-GB" smtClean="0"/>
              <a:pPr/>
              <a:t>3</a:t>
            </a:fld>
            <a:endParaRPr lang="en-GB" dirty="0"/>
          </a:p>
        </p:txBody>
      </p:sp>
      <p:graphicFrame>
        <p:nvGraphicFramePr>
          <p:cNvPr id="3" name="Table 2">
            <a:extLst>
              <a:ext uri="{FF2B5EF4-FFF2-40B4-BE49-F238E27FC236}">
                <a16:creationId xmlns:a16="http://schemas.microsoft.com/office/drawing/2014/main" id="{52687C35-C0DF-4565-8890-09533586A55D}"/>
              </a:ext>
            </a:extLst>
          </p:cNvPr>
          <p:cNvGraphicFramePr>
            <a:graphicFrameLocks noGrp="1"/>
          </p:cNvGraphicFramePr>
          <p:nvPr>
            <p:extLst>
              <p:ext uri="{D42A27DB-BD31-4B8C-83A1-F6EECF244321}">
                <p14:modId xmlns:p14="http://schemas.microsoft.com/office/powerpoint/2010/main" val="4197205871"/>
              </p:ext>
            </p:extLst>
          </p:nvPr>
        </p:nvGraphicFramePr>
        <p:xfrm>
          <a:off x="0" y="1"/>
          <a:ext cx="9143999" cy="5910177"/>
        </p:xfrm>
        <a:graphic>
          <a:graphicData uri="http://schemas.openxmlformats.org/drawingml/2006/table">
            <a:tbl>
              <a:tblPr firstRow="1" bandRow="1">
                <a:tableStyleId>{7DF18680-E054-41AD-8BC1-D1AEF772440D}</a:tableStyleId>
              </a:tblPr>
              <a:tblGrid>
                <a:gridCol w="2092271">
                  <a:extLst>
                    <a:ext uri="{9D8B030D-6E8A-4147-A177-3AD203B41FA5}">
                      <a16:colId xmlns:a16="http://schemas.microsoft.com/office/drawing/2014/main" val="2751562107"/>
                    </a:ext>
                  </a:extLst>
                </a:gridCol>
                <a:gridCol w="929898">
                  <a:extLst>
                    <a:ext uri="{9D8B030D-6E8A-4147-A177-3AD203B41FA5}">
                      <a16:colId xmlns:a16="http://schemas.microsoft.com/office/drawing/2014/main" val="2359951726"/>
                    </a:ext>
                  </a:extLst>
                </a:gridCol>
                <a:gridCol w="929898">
                  <a:extLst>
                    <a:ext uri="{9D8B030D-6E8A-4147-A177-3AD203B41FA5}">
                      <a16:colId xmlns:a16="http://schemas.microsoft.com/office/drawing/2014/main" val="3897176053"/>
                    </a:ext>
                  </a:extLst>
                </a:gridCol>
                <a:gridCol w="1937288">
                  <a:extLst>
                    <a:ext uri="{9D8B030D-6E8A-4147-A177-3AD203B41FA5}">
                      <a16:colId xmlns:a16="http://schemas.microsoft.com/office/drawing/2014/main" val="92323180"/>
                    </a:ext>
                  </a:extLst>
                </a:gridCol>
                <a:gridCol w="1937288">
                  <a:extLst>
                    <a:ext uri="{9D8B030D-6E8A-4147-A177-3AD203B41FA5}">
                      <a16:colId xmlns:a16="http://schemas.microsoft.com/office/drawing/2014/main" val="206685154"/>
                    </a:ext>
                  </a:extLst>
                </a:gridCol>
                <a:gridCol w="1317356">
                  <a:extLst>
                    <a:ext uri="{9D8B030D-6E8A-4147-A177-3AD203B41FA5}">
                      <a16:colId xmlns:a16="http://schemas.microsoft.com/office/drawing/2014/main" val="3167688021"/>
                    </a:ext>
                  </a:extLst>
                </a:gridCol>
              </a:tblGrid>
              <a:tr h="511889">
                <a:tc gridSpan="6">
                  <a:txBody>
                    <a:bodyPr/>
                    <a:lstStyle/>
                    <a:p>
                      <a:pPr algn="ctr"/>
                      <a:r>
                        <a:rPr lang="en-GB" sz="1400" dirty="0">
                          <a:solidFill>
                            <a:schemeClr val="tx2">
                              <a:lumMod val="20000"/>
                              <a:lumOff val="80000"/>
                            </a:schemeClr>
                          </a:solidFill>
                          <a:latin typeface="Arial" panose="020B0604020202020204" pitchFamily="34" charset="0"/>
                          <a:cs typeface="Arial" panose="020B0604020202020204" pitchFamily="34" charset="0"/>
                        </a:rPr>
                        <a:t>Northern Travel plc</a:t>
                      </a:r>
                    </a:p>
                    <a:p>
                      <a:pPr algn="ctr"/>
                      <a:r>
                        <a:rPr lang="en-GB" sz="1400" dirty="0">
                          <a:solidFill>
                            <a:schemeClr val="tx2">
                              <a:lumMod val="20000"/>
                              <a:lumOff val="80000"/>
                            </a:schemeClr>
                          </a:solidFill>
                          <a:latin typeface="Arial" panose="020B0604020202020204" pitchFamily="34" charset="0"/>
                          <a:cs typeface="Arial" panose="020B0604020202020204" pitchFamily="34" charset="0"/>
                        </a:rPr>
                        <a:t>Summarised Statement of Financial Position (Balance sheet)</a:t>
                      </a:r>
                    </a:p>
                  </a:txBody>
                  <a:tcPr marL="68580" marR="68580" marT="34290" marB="34290">
                    <a:solidFill>
                      <a:schemeClr val="tx2">
                        <a:lumMod val="75000"/>
                      </a:schemeClr>
                    </a:solidFill>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3983500841"/>
                  </a:ext>
                </a:extLst>
              </a:tr>
              <a:tr h="476881">
                <a:tc>
                  <a:txBody>
                    <a:bodyPr/>
                    <a:lstStyle/>
                    <a:p>
                      <a:endParaRPr lang="en-GB" sz="1400" dirty="0">
                        <a:latin typeface="Arial" panose="020B0604020202020204" pitchFamily="34" charset="0"/>
                        <a:cs typeface="Arial" panose="020B0604020202020204" pitchFamily="34" charset="0"/>
                      </a:endParaRPr>
                    </a:p>
                  </a:txBody>
                  <a:tcPr marL="68580" marR="68580" marT="34290" marB="34290"/>
                </a:tc>
                <a:tc>
                  <a:txBody>
                    <a:bodyPr/>
                    <a:lstStyle/>
                    <a:p>
                      <a:pPr algn="ctr"/>
                      <a:r>
                        <a:rPr lang="en-GB" sz="1400" dirty="0">
                          <a:latin typeface="Arial" panose="020B0604020202020204" pitchFamily="34" charset="0"/>
                          <a:cs typeface="Arial" panose="020B0604020202020204" pitchFamily="34" charset="0"/>
                        </a:rPr>
                        <a:t>2022</a:t>
                      </a:r>
                    </a:p>
                    <a:p>
                      <a:pPr algn="ctr"/>
                      <a:r>
                        <a:rPr lang="en-GB" sz="1400" dirty="0">
                          <a:latin typeface="Arial" panose="020B0604020202020204" pitchFamily="34" charset="0"/>
                          <a:cs typeface="Arial" panose="020B0604020202020204" pitchFamily="34" charset="0"/>
                        </a:rPr>
                        <a:t>    £000s</a:t>
                      </a:r>
                    </a:p>
                  </a:txBody>
                  <a:tcPr marL="68580" marR="68580" marT="34290" marB="34290"/>
                </a:tc>
                <a:tc>
                  <a:txBody>
                    <a:bodyPr/>
                    <a:lstStyle/>
                    <a:p>
                      <a:pPr algn="ctr"/>
                      <a:r>
                        <a:rPr lang="en-GB" sz="1400" dirty="0">
                          <a:latin typeface="Arial" panose="020B0604020202020204" pitchFamily="34" charset="0"/>
                          <a:cs typeface="Arial" panose="020B0604020202020204" pitchFamily="34" charset="0"/>
                        </a:rPr>
                        <a:t>2021</a:t>
                      </a:r>
                    </a:p>
                    <a:p>
                      <a:pPr algn="ctr"/>
                      <a:r>
                        <a:rPr lang="en-GB" sz="1400" dirty="0">
                          <a:latin typeface="Arial" panose="020B0604020202020204" pitchFamily="34" charset="0"/>
                          <a:cs typeface="Arial" panose="020B0604020202020204" pitchFamily="34" charset="0"/>
                        </a:rPr>
                        <a:t>    £000s</a:t>
                      </a:r>
                    </a:p>
                  </a:txBody>
                  <a:tcPr marL="68580" marR="68580" marT="34290" marB="34290"/>
                </a:tc>
                <a:tc>
                  <a:txBody>
                    <a:bodyPr/>
                    <a:lstStyle/>
                    <a:p>
                      <a:endParaRPr lang="en-GB" sz="1400" dirty="0">
                        <a:latin typeface="Arial" panose="020B0604020202020204" pitchFamily="34" charset="0"/>
                        <a:cs typeface="Arial" panose="020B0604020202020204" pitchFamily="34" charset="0"/>
                      </a:endParaRPr>
                    </a:p>
                  </a:txBody>
                  <a:tcPr marL="68580" marR="68580" marT="34290" marB="34290"/>
                </a:tc>
                <a:tc>
                  <a:txBody>
                    <a:bodyPr/>
                    <a:lstStyle/>
                    <a:p>
                      <a:pPr algn="ctr"/>
                      <a:r>
                        <a:rPr lang="en-GB" sz="1400" dirty="0">
                          <a:latin typeface="Arial" panose="020B0604020202020204" pitchFamily="34" charset="0"/>
                          <a:cs typeface="Arial" panose="020B0604020202020204" pitchFamily="34" charset="0"/>
                        </a:rPr>
                        <a:t>2022</a:t>
                      </a:r>
                    </a:p>
                    <a:p>
                      <a:pPr algn="ctr"/>
                      <a:r>
                        <a:rPr lang="en-GB" sz="1400" dirty="0">
                          <a:latin typeface="Arial" panose="020B0604020202020204" pitchFamily="34" charset="0"/>
                          <a:cs typeface="Arial" panose="020B0604020202020204" pitchFamily="34" charset="0"/>
                        </a:rPr>
                        <a:t>    £000s</a:t>
                      </a:r>
                    </a:p>
                  </a:txBody>
                  <a:tcPr marL="68580" marR="68580" marT="34290" marB="34290"/>
                </a:tc>
                <a:tc>
                  <a:txBody>
                    <a:bodyPr/>
                    <a:lstStyle/>
                    <a:p>
                      <a:pPr algn="ctr"/>
                      <a:r>
                        <a:rPr lang="en-GB" sz="1400" dirty="0">
                          <a:latin typeface="Arial" panose="020B0604020202020204" pitchFamily="34" charset="0"/>
                          <a:cs typeface="Arial" panose="020B0604020202020204" pitchFamily="34" charset="0"/>
                        </a:rPr>
                        <a:t>2021</a:t>
                      </a:r>
                    </a:p>
                    <a:p>
                      <a:pPr algn="ctr"/>
                      <a:r>
                        <a:rPr lang="en-GB" sz="1400" dirty="0">
                          <a:latin typeface="Arial" panose="020B0604020202020204" pitchFamily="34" charset="0"/>
                          <a:cs typeface="Arial" panose="020B0604020202020204" pitchFamily="34" charset="0"/>
                        </a:rPr>
                        <a:t>    £000s</a:t>
                      </a:r>
                    </a:p>
                  </a:txBody>
                  <a:tcPr marL="68580" marR="68580" marT="34290" marB="34290"/>
                </a:tc>
                <a:extLst>
                  <a:ext uri="{0D108BD9-81ED-4DB2-BD59-A6C34878D82A}">
                    <a16:rowId xmlns:a16="http://schemas.microsoft.com/office/drawing/2014/main" val="2820323731"/>
                  </a:ext>
                </a:extLst>
              </a:tr>
              <a:tr h="314070">
                <a:tc>
                  <a:txBody>
                    <a:bodyPr/>
                    <a:lstStyle/>
                    <a:p>
                      <a:r>
                        <a:rPr lang="en-GB" sz="1400" dirty="0">
                          <a:latin typeface="Arial" panose="020B0604020202020204" pitchFamily="34" charset="0"/>
                          <a:cs typeface="Arial" panose="020B0604020202020204" pitchFamily="34" charset="0"/>
                        </a:rPr>
                        <a:t>Non-current assets</a:t>
                      </a:r>
                    </a:p>
                  </a:txBody>
                  <a:tcPr marL="68580" marR="68580" marT="34290" marB="34290"/>
                </a:tc>
                <a:tc>
                  <a:txBody>
                    <a:bodyPr/>
                    <a:lstStyle/>
                    <a:p>
                      <a:pPr algn="r"/>
                      <a:r>
                        <a:rPr lang="en-GB" sz="1400" u="sng" dirty="0">
                          <a:latin typeface="Arial" panose="020B0604020202020204" pitchFamily="34" charset="0"/>
                          <a:cs typeface="Arial" panose="020B0604020202020204" pitchFamily="34" charset="0"/>
                        </a:rPr>
                        <a:t>612,727</a:t>
                      </a:r>
                    </a:p>
                  </a:txBody>
                  <a:tcPr marL="68580" marR="68580" marT="34290" marB="34290"/>
                </a:tc>
                <a:tc>
                  <a:txBody>
                    <a:bodyPr/>
                    <a:lstStyle/>
                    <a:p>
                      <a:pPr algn="r"/>
                      <a:r>
                        <a:rPr lang="en-GB" sz="1400" u="sng" dirty="0">
                          <a:latin typeface="Arial" panose="020B0604020202020204" pitchFamily="34" charset="0"/>
                          <a:cs typeface="Arial" panose="020B0604020202020204" pitchFamily="34" charset="0"/>
                        </a:rPr>
                        <a:t>528,500</a:t>
                      </a:r>
                    </a:p>
                  </a:txBody>
                  <a:tcPr marL="68580" marR="68580" marT="34290" marB="34290"/>
                </a:tc>
                <a:tc>
                  <a:txBody>
                    <a:bodyPr/>
                    <a:lstStyle/>
                    <a:p>
                      <a:r>
                        <a:rPr lang="en-GB" sz="1400" dirty="0">
                          <a:latin typeface="Arial" panose="020B0604020202020204" pitchFamily="34" charset="0"/>
                          <a:cs typeface="Arial" panose="020B0604020202020204" pitchFamily="34" charset="0"/>
                        </a:rPr>
                        <a:t>Equity and liabilities:</a:t>
                      </a:r>
                    </a:p>
                  </a:txBody>
                  <a:tcPr marL="68580" marR="68580" marT="34290" marB="34290"/>
                </a:tc>
                <a:tc>
                  <a:txBody>
                    <a:bodyPr/>
                    <a:lstStyle/>
                    <a:p>
                      <a:pPr algn="r"/>
                      <a:endParaRPr lang="en-GB" sz="1400" dirty="0">
                        <a:latin typeface="Arial" panose="020B0604020202020204" pitchFamily="34" charset="0"/>
                        <a:cs typeface="Arial" panose="020B0604020202020204" pitchFamily="34" charset="0"/>
                      </a:endParaRPr>
                    </a:p>
                  </a:txBody>
                  <a:tcPr marL="68580" marR="68580" marT="34290" marB="34290"/>
                </a:tc>
                <a:tc>
                  <a:txBody>
                    <a:bodyPr/>
                    <a:lstStyle/>
                    <a:p>
                      <a:pPr algn="r"/>
                      <a:endParaRPr lang="en-GB" sz="1400" dirty="0">
                        <a:latin typeface="Arial" panose="020B0604020202020204" pitchFamily="34" charset="0"/>
                        <a:cs typeface="Arial" panose="020B0604020202020204" pitchFamily="34" charset="0"/>
                      </a:endParaRPr>
                    </a:p>
                  </a:txBody>
                  <a:tcPr marL="68580" marR="68580" marT="34290" marB="34290"/>
                </a:tc>
                <a:extLst>
                  <a:ext uri="{0D108BD9-81ED-4DB2-BD59-A6C34878D82A}">
                    <a16:rowId xmlns:a16="http://schemas.microsoft.com/office/drawing/2014/main" val="2501445076"/>
                  </a:ext>
                </a:extLst>
              </a:tr>
              <a:tr h="271455">
                <a:tc>
                  <a:txBody>
                    <a:bodyPr/>
                    <a:lstStyle/>
                    <a:p>
                      <a:r>
                        <a:rPr lang="en-GB" sz="1400" dirty="0">
                          <a:latin typeface="Arial" panose="020B0604020202020204" pitchFamily="34" charset="0"/>
                          <a:cs typeface="Arial" panose="020B0604020202020204" pitchFamily="34" charset="0"/>
                        </a:rPr>
                        <a:t>Current assets:</a:t>
                      </a:r>
                    </a:p>
                  </a:txBody>
                  <a:tcPr marL="68580" marR="68580" marT="34290" marB="34290"/>
                </a:tc>
                <a:tc>
                  <a:txBody>
                    <a:bodyPr/>
                    <a:lstStyle/>
                    <a:p>
                      <a:pPr algn="r"/>
                      <a:endParaRPr lang="en-GB" sz="1400" dirty="0">
                        <a:latin typeface="Arial" panose="020B0604020202020204" pitchFamily="34" charset="0"/>
                        <a:cs typeface="Arial" panose="020B0604020202020204" pitchFamily="34" charset="0"/>
                      </a:endParaRPr>
                    </a:p>
                  </a:txBody>
                  <a:tcPr marL="68580" marR="68580" marT="34290" marB="34290"/>
                </a:tc>
                <a:tc>
                  <a:txBody>
                    <a:bodyPr/>
                    <a:lstStyle/>
                    <a:p>
                      <a:pPr algn="r"/>
                      <a:endParaRPr lang="en-GB" sz="1400" dirty="0">
                        <a:latin typeface="Arial" panose="020B0604020202020204" pitchFamily="34" charset="0"/>
                        <a:cs typeface="Arial" panose="020B0604020202020204" pitchFamily="34" charset="0"/>
                      </a:endParaRPr>
                    </a:p>
                  </a:txBody>
                  <a:tcPr marL="68580" marR="68580" marT="34290" marB="34290"/>
                </a:tc>
                <a:tc>
                  <a:txBody>
                    <a:bodyPr/>
                    <a:lstStyle/>
                    <a:p>
                      <a:r>
                        <a:rPr lang="en-GB" sz="1400" dirty="0">
                          <a:latin typeface="Arial" panose="020B0604020202020204" pitchFamily="34" charset="0"/>
                          <a:cs typeface="Arial" panose="020B0604020202020204" pitchFamily="34" charset="0"/>
                        </a:rPr>
                        <a:t>Issued share capital - </a:t>
                      </a:r>
                    </a:p>
                  </a:txBody>
                  <a:tcPr marL="68580" marR="68580" marT="34290" marB="34290"/>
                </a:tc>
                <a:tc>
                  <a:txBody>
                    <a:bodyPr/>
                    <a:lstStyle/>
                    <a:p>
                      <a:pPr algn="r"/>
                      <a:endParaRPr lang="en-GB" sz="1400" dirty="0">
                        <a:latin typeface="Arial" panose="020B0604020202020204" pitchFamily="34" charset="0"/>
                        <a:cs typeface="Arial" panose="020B0604020202020204" pitchFamily="34" charset="0"/>
                      </a:endParaRPr>
                    </a:p>
                  </a:txBody>
                  <a:tcPr marL="68580" marR="68580" marT="34290" marB="34290"/>
                </a:tc>
                <a:tc>
                  <a:txBody>
                    <a:bodyPr/>
                    <a:lstStyle/>
                    <a:p>
                      <a:pPr algn="r"/>
                      <a:endParaRPr lang="en-GB" sz="1400" dirty="0">
                        <a:latin typeface="Arial" panose="020B0604020202020204" pitchFamily="34" charset="0"/>
                        <a:cs typeface="Arial" panose="020B0604020202020204" pitchFamily="34" charset="0"/>
                      </a:endParaRPr>
                    </a:p>
                  </a:txBody>
                  <a:tcPr marL="68580" marR="68580" marT="34290" marB="34290"/>
                </a:tc>
                <a:extLst>
                  <a:ext uri="{0D108BD9-81ED-4DB2-BD59-A6C34878D82A}">
                    <a16:rowId xmlns:a16="http://schemas.microsoft.com/office/drawing/2014/main" val="68007375"/>
                  </a:ext>
                </a:extLst>
              </a:tr>
              <a:tr h="476881">
                <a:tc>
                  <a:txBody>
                    <a:bodyPr/>
                    <a:lstStyle/>
                    <a:p>
                      <a:r>
                        <a:rPr lang="en-GB" sz="1400" dirty="0">
                          <a:latin typeface="Arial" panose="020B0604020202020204" pitchFamily="34" charset="0"/>
                          <a:cs typeface="Arial" panose="020B0604020202020204" pitchFamily="34" charset="0"/>
                        </a:rPr>
                        <a:t>Inventories</a:t>
                      </a:r>
                    </a:p>
                  </a:txBody>
                  <a:tcPr marL="68580" marR="68580" marT="34290" marB="34290"/>
                </a:tc>
                <a:tc>
                  <a:txBody>
                    <a:bodyPr/>
                    <a:lstStyle/>
                    <a:p>
                      <a:pPr algn="r"/>
                      <a:r>
                        <a:rPr lang="en-GB" sz="1400" dirty="0">
                          <a:latin typeface="Arial" panose="020B0604020202020204" pitchFamily="34" charset="0"/>
                          <a:cs typeface="Arial" panose="020B0604020202020204" pitchFamily="34" charset="0"/>
                        </a:rPr>
                        <a:t>32,000</a:t>
                      </a:r>
                    </a:p>
                  </a:txBody>
                  <a:tcPr marL="68580" marR="68580" marT="34290" marB="34290"/>
                </a:tc>
                <a:tc>
                  <a:txBody>
                    <a:bodyPr/>
                    <a:lstStyle/>
                    <a:p>
                      <a:pPr algn="r"/>
                      <a:r>
                        <a:rPr lang="en-GB" sz="1400" dirty="0">
                          <a:latin typeface="Arial" panose="020B0604020202020204" pitchFamily="34" charset="0"/>
                          <a:cs typeface="Arial" panose="020B0604020202020204" pitchFamily="34" charset="0"/>
                        </a:rPr>
                        <a:t>18,000</a:t>
                      </a:r>
                    </a:p>
                  </a:txBody>
                  <a:tcPr marL="68580" marR="68580" marT="34290" marB="34290"/>
                </a:tc>
                <a:tc>
                  <a:txBody>
                    <a:bodyPr/>
                    <a:lstStyle/>
                    <a:p>
                      <a:r>
                        <a:rPr lang="en-GB" sz="1400" dirty="0">
                          <a:latin typeface="Arial" panose="020B0604020202020204" pitchFamily="34" charset="0"/>
                          <a:cs typeface="Arial" panose="020B0604020202020204" pitchFamily="34" charset="0"/>
                        </a:rPr>
                        <a:t>300,000 50p ordinary shares</a:t>
                      </a:r>
                    </a:p>
                  </a:txBody>
                  <a:tcPr marL="68580" marR="68580" marT="34290" marB="34290"/>
                </a:tc>
                <a:tc>
                  <a:txBody>
                    <a:bodyPr/>
                    <a:lstStyle/>
                    <a:p>
                      <a:pPr algn="r"/>
                      <a:r>
                        <a:rPr lang="en-GB" sz="1400" dirty="0">
                          <a:latin typeface="Arial" panose="020B0604020202020204" pitchFamily="34" charset="0"/>
                          <a:cs typeface="Arial" panose="020B0604020202020204" pitchFamily="34" charset="0"/>
                        </a:rPr>
                        <a:t>150,000</a:t>
                      </a:r>
                    </a:p>
                  </a:txBody>
                  <a:tcPr marL="68580" marR="68580" marT="34290" marB="34290"/>
                </a:tc>
                <a:tc>
                  <a:txBody>
                    <a:bodyPr/>
                    <a:lstStyle/>
                    <a:p>
                      <a:pPr algn="r"/>
                      <a:r>
                        <a:rPr lang="en-GB" sz="1400" dirty="0">
                          <a:latin typeface="Arial" panose="020B0604020202020204" pitchFamily="34" charset="0"/>
                          <a:cs typeface="Arial" panose="020B0604020202020204" pitchFamily="34" charset="0"/>
                        </a:rPr>
                        <a:t>150,000</a:t>
                      </a:r>
                    </a:p>
                  </a:txBody>
                  <a:tcPr marL="68580" marR="68580" marT="34290" marB="34290"/>
                </a:tc>
                <a:extLst>
                  <a:ext uri="{0D108BD9-81ED-4DB2-BD59-A6C34878D82A}">
                    <a16:rowId xmlns:a16="http://schemas.microsoft.com/office/drawing/2014/main" val="1089133511"/>
                  </a:ext>
                </a:extLst>
              </a:tr>
              <a:tr h="476881">
                <a:tc>
                  <a:txBody>
                    <a:bodyPr/>
                    <a:lstStyle/>
                    <a:p>
                      <a:r>
                        <a:rPr lang="en-GB" sz="1400" dirty="0">
                          <a:latin typeface="Arial" panose="020B0604020202020204" pitchFamily="34" charset="0"/>
                          <a:cs typeface="Arial" panose="020B0604020202020204" pitchFamily="34" charset="0"/>
                        </a:rPr>
                        <a:t>Trade and other receivables</a:t>
                      </a:r>
                    </a:p>
                  </a:txBody>
                  <a:tcPr marL="68580" marR="68580" marT="34290" marB="34290"/>
                </a:tc>
                <a:tc>
                  <a:txBody>
                    <a:bodyPr/>
                    <a:lstStyle/>
                    <a:p>
                      <a:pPr algn="r"/>
                      <a:r>
                        <a:rPr lang="en-GB" sz="1400" dirty="0">
                          <a:latin typeface="Arial" panose="020B0604020202020204" pitchFamily="34" charset="0"/>
                          <a:cs typeface="Arial" panose="020B0604020202020204" pitchFamily="34" charset="0"/>
                        </a:rPr>
                        <a:t>25,000</a:t>
                      </a:r>
                    </a:p>
                  </a:txBody>
                  <a:tcPr marL="68580" marR="68580" marT="34290" marB="34290"/>
                </a:tc>
                <a:tc>
                  <a:txBody>
                    <a:bodyPr/>
                    <a:lstStyle/>
                    <a:p>
                      <a:pPr algn="r"/>
                      <a:r>
                        <a:rPr lang="en-GB" sz="1400" dirty="0">
                          <a:latin typeface="Arial" panose="020B0604020202020204" pitchFamily="34" charset="0"/>
                          <a:cs typeface="Arial" panose="020B0604020202020204" pitchFamily="34" charset="0"/>
                        </a:rPr>
                        <a:t>20,000</a:t>
                      </a:r>
                    </a:p>
                  </a:txBody>
                  <a:tcPr marL="68580" marR="68580" marT="34290" marB="34290"/>
                </a:tc>
                <a:tc>
                  <a:txBody>
                    <a:bodyPr/>
                    <a:lstStyle/>
                    <a:p>
                      <a:r>
                        <a:rPr lang="en-GB" sz="1400" dirty="0">
                          <a:latin typeface="Arial" panose="020B0604020202020204" pitchFamily="34" charset="0"/>
                          <a:cs typeface="Arial" panose="020B0604020202020204" pitchFamily="34" charset="0"/>
                        </a:rPr>
                        <a:t>Share premium</a:t>
                      </a:r>
                    </a:p>
                  </a:txBody>
                  <a:tcPr marL="68580" marR="68580" marT="34290" marB="34290"/>
                </a:tc>
                <a:tc>
                  <a:txBody>
                    <a:bodyPr/>
                    <a:lstStyle/>
                    <a:p>
                      <a:pPr algn="r"/>
                      <a:r>
                        <a:rPr lang="en-GB" sz="1400" dirty="0">
                          <a:latin typeface="Arial" panose="020B0604020202020204" pitchFamily="34" charset="0"/>
                          <a:cs typeface="Arial" panose="020B0604020202020204" pitchFamily="34" charset="0"/>
                        </a:rPr>
                        <a:t>115,000</a:t>
                      </a:r>
                    </a:p>
                  </a:txBody>
                  <a:tcPr marL="68580" marR="68580" marT="34290" marB="34290"/>
                </a:tc>
                <a:tc>
                  <a:txBody>
                    <a:bodyPr/>
                    <a:lstStyle/>
                    <a:p>
                      <a:pPr algn="r"/>
                      <a:r>
                        <a:rPr lang="en-GB" sz="1400" dirty="0">
                          <a:latin typeface="Arial" panose="020B0604020202020204" pitchFamily="34" charset="0"/>
                          <a:cs typeface="Arial" panose="020B0604020202020204" pitchFamily="34" charset="0"/>
                        </a:rPr>
                        <a:t>115,000</a:t>
                      </a:r>
                    </a:p>
                  </a:txBody>
                  <a:tcPr marL="68580" marR="68580" marT="34290" marB="34290"/>
                </a:tc>
                <a:extLst>
                  <a:ext uri="{0D108BD9-81ED-4DB2-BD59-A6C34878D82A}">
                    <a16:rowId xmlns:a16="http://schemas.microsoft.com/office/drawing/2014/main" val="2988810741"/>
                  </a:ext>
                </a:extLst>
              </a:tr>
              <a:tr h="276807">
                <a:tc>
                  <a:txBody>
                    <a:bodyPr/>
                    <a:lstStyle/>
                    <a:p>
                      <a:r>
                        <a:rPr lang="en-GB" sz="1400" dirty="0">
                          <a:latin typeface="Arial" panose="020B0604020202020204" pitchFamily="34" charset="0"/>
                          <a:cs typeface="Arial" panose="020B0604020202020204" pitchFamily="34" charset="0"/>
                        </a:rPr>
                        <a:t>Bank and cash</a:t>
                      </a:r>
                    </a:p>
                  </a:txBody>
                  <a:tcPr marL="68580" marR="68580" marT="34290" marB="34290"/>
                </a:tc>
                <a:tc>
                  <a:txBody>
                    <a:bodyPr/>
                    <a:lstStyle/>
                    <a:p>
                      <a:pPr algn="r"/>
                      <a:r>
                        <a:rPr lang="en-GB" sz="1400" u="sng" dirty="0">
                          <a:latin typeface="Arial" panose="020B0604020202020204" pitchFamily="34" charset="0"/>
                          <a:cs typeface="Arial" panose="020B0604020202020204" pitchFamily="34" charset="0"/>
                        </a:rPr>
                        <a:t>3,000</a:t>
                      </a:r>
                    </a:p>
                  </a:txBody>
                  <a:tcPr marL="68580" marR="68580" marT="34290" marB="34290"/>
                </a:tc>
                <a:tc>
                  <a:txBody>
                    <a:bodyPr/>
                    <a:lstStyle/>
                    <a:p>
                      <a:pPr algn="r"/>
                      <a:r>
                        <a:rPr lang="en-GB" sz="1400" u="sng" dirty="0">
                          <a:latin typeface="Arial" panose="020B0604020202020204" pitchFamily="34" charset="0"/>
                          <a:cs typeface="Arial" panose="020B0604020202020204" pitchFamily="34" charset="0"/>
                        </a:rPr>
                        <a:t>27,000</a:t>
                      </a:r>
                    </a:p>
                  </a:txBody>
                  <a:tcPr marL="68580" marR="68580" marT="34290" marB="34290"/>
                </a:tc>
                <a:tc>
                  <a:txBody>
                    <a:bodyPr/>
                    <a:lstStyle/>
                    <a:p>
                      <a:r>
                        <a:rPr lang="en-GB" sz="1400" dirty="0">
                          <a:latin typeface="Arial" panose="020B0604020202020204" pitchFamily="34" charset="0"/>
                          <a:cs typeface="Arial" panose="020B0604020202020204" pitchFamily="34" charset="0"/>
                        </a:rPr>
                        <a:t>Revaluation reserve</a:t>
                      </a:r>
                    </a:p>
                  </a:txBody>
                  <a:tcPr marL="68580" marR="68580" marT="34290" marB="34290"/>
                </a:tc>
                <a:tc>
                  <a:txBody>
                    <a:bodyPr/>
                    <a:lstStyle/>
                    <a:p>
                      <a:pPr algn="r"/>
                      <a:r>
                        <a:rPr lang="en-GB" sz="1400" dirty="0">
                          <a:latin typeface="Arial" panose="020B0604020202020204" pitchFamily="34" charset="0"/>
                          <a:cs typeface="Arial" panose="020B0604020202020204" pitchFamily="34" charset="0"/>
                        </a:rPr>
                        <a:t>8,727</a:t>
                      </a:r>
                    </a:p>
                  </a:txBody>
                  <a:tcPr marL="68580" marR="68580" marT="34290" marB="34290"/>
                </a:tc>
                <a:tc>
                  <a:txBody>
                    <a:bodyPr/>
                    <a:lstStyle/>
                    <a:p>
                      <a:pPr algn="r"/>
                      <a:r>
                        <a:rPr lang="en-GB" sz="1400" dirty="0">
                          <a:latin typeface="Arial" panose="020B0604020202020204" pitchFamily="34" charset="0"/>
                          <a:cs typeface="Arial" panose="020B0604020202020204" pitchFamily="34" charset="0"/>
                        </a:rPr>
                        <a:t>0</a:t>
                      </a:r>
                    </a:p>
                  </a:txBody>
                  <a:tcPr marL="68580" marR="68580" marT="34290" marB="34290"/>
                </a:tc>
                <a:extLst>
                  <a:ext uri="{0D108BD9-81ED-4DB2-BD59-A6C34878D82A}">
                    <a16:rowId xmlns:a16="http://schemas.microsoft.com/office/drawing/2014/main" val="2723895350"/>
                  </a:ext>
                </a:extLst>
              </a:tr>
              <a:tr h="271455">
                <a:tc>
                  <a:txBody>
                    <a:bodyPr/>
                    <a:lstStyle/>
                    <a:p>
                      <a:endParaRPr lang="en-GB" sz="1400" dirty="0">
                        <a:latin typeface="Arial" panose="020B0604020202020204" pitchFamily="34" charset="0"/>
                        <a:cs typeface="Arial" panose="020B0604020202020204" pitchFamily="34" charset="0"/>
                      </a:endParaRPr>
                    </a:p>
                  </a:txBody>
                  <a:tcPr marL="68580" marR="68580" marT="34290" marB="34290"/>
                </a:tc>
                <a:tc>
                  <a:txBody>
                    <a:bodyPr/>
                    <a:lstStyle/>
                    <a:p>
                      <a:pPr algn="r"/>
                      <a:r>
                        <a:rPr lang="en-GB" sz="1400" u="sng" dirty="0">
                          <a:latin typeface="Arial" panose="020B0604020202020204" pitchFamily="34" charset="0"/>
                          <a:cs typeface="Arial" panose="020B0604020202020204" pitchFamily="34" charset="0"/>
                        </a:rPr>
                        <a:t>60,000</a:t>
                      </a:r>
                    </a:p>
                  </a:txBody>
                  <a:tcPr marL="68580" marR="68580" marT="34290" marB="34290"/>
                </a:tc>
                <a:tc>
                  <a:txBody>
                    <a:bodyPr/>
                    <a:lstStyle/>
                    <a:p>
                      <a:pPr algn="r"/>
                      <a:r>
                        <a:rPr lang="en-GB" sz="1400" u="sng" dirty="0">
                          <a:latin typeface="Arial" panose="020B0604020202020204" pitchFamily="34" charset="0"/>
                          <a:cs typeface="Arial" panose="020B0604020202020204" pitchFamily="34" charset="0"/>
                        </a:rPr>
                        <a:t>65,000</a:t>
                      </a:r>
                    </a:p>
                  </a:txBody>
                  <a:tcPr marL="68580" marR="68580" marT="34290" marB="34290"/>
                </a:tc>
                <a:tc>
                  <a:txBody>
                    <a:bodyPr/>
                    <a:lstStyle/>
                    <a:p>
                      <a:r>
                        <a:rPr lang="en-GB" sz="1400" dirty="0">
                          <a:latin typeface="Arial" panose="020B0604020202020204" pitchFamily="34" charset="0"/>
                          <a:cs typeface="Arial" panose="020B0604020202020204" pitchFamily="34" charset="0"/>
                        </a:rPr>
                        <a:t>Accumulated profits</a:t>
                      </a:r>
                    </a:p>
                  </a:txBody>
                  <a:tcPr marL="68580" marR="68580" marT="34290" marB="34290"/>
                </a:tc>
                <a:tc>
                  <a:txBody>
                    <a:bodyPr/>
                    <a:lstStyle/>
                    <a:p>
                      <a:pPr algn="r"/>
                      <a:r>
                        <a:rPr lang="en-GB" sz="1400" u="sng" dirty="0">
                          <a:latin typeface="Arial" panose="020B0604020202020204" pitchFamily="34" charset="0"/>
                          <a:cs typeface="Arial" panose="020B0604020202020204" pitchFamily="34" charset="0"/>
                        </a:rPr>
                        <a:t>209,000</a:t>
                      </a:r>
                    </a:p>
                  </a:txBody>
                  <a:tcPr marL="68580" marR="68580" marT="34290" marB="34290"/>
                </a:tc>
                <a:tc>
                  <a:txBody>
                    <a:bodyPr/>
                    <a:lstStyle/>
                    <a:p>
                      <a:pPr algn="r"/>
                      <a:r>
                        <a:rPr lang="en-GB" sz="1400" u="sng" dirty="0">
                          <a:latin typeface="Arial" panose="020B0604020202020204" pitchFamily="34" charset="0"/>
                          <a:cs typeface="Arial" panose="020B0604020202020204" pitchFamily="34" charset="0"/>
                        </a:rPr>
                        <a:t>197,000</a:t>
                      </a:r>
                    </a:p>
                  </a:txBody>
                  <a:tcPr marL="68580" marR="68580" marT="34290" marB="34290"/>
                </a:tc>
                <a:extLst>
                  <a:ext uri="{0D108BD9-81ED-4DB2-BD59-A6C34878D82A}">
                    <a16:rowId xmlns:a16="http://schemas.microsoft.com/office/drawing/2014/main" val="708405855"/>
                  </a:ext>
                </a:extLst>
              </a:tr>
              <a:tr h="271455">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latin typeface="Arial" panose="020B0604020202020204" pitchFamily="34" charset="0"/>
                          <a:cs typeface="Arial" panose="020B0604020202020204" pitchFamily="34" charset="0"/>
                        </a:rPr>
                        <a:t>Total assets</a:t>
                      </a:r>
                    </a:p>
                  </a:txBody>
                  <a:tcPr marL="68580" marR="68580" marT="34290" marB="34290"/>
                </a:tc>
                <a:tc>
                  <a:txBody>
                    <a:bodyPr/>
                    <a:lstStyle/>
                    <a:p>
                      <a:pPr algn="r"/>
                      <a:r>
                        <a:rPr lang="en-GB" sz="1400" b="1" u="sng" dirty="0">
                          <a:latin typeface="Arial" panose="020B0604020202020204" pitchFamily="34" charset="0"/>
                          <a:cs typeface="Arial" panose="020B0604020202020204" pitchFamily="34" charset="0"/>
                        </a:rPr>
                        <a:t>672,727</a:t>
                      </a:r>
                    </a:p>
                  </a:txBody>
                  <a:tcPr marL="68580" marR="68580" marT="34290" marB="34290"/>
                </a:tc>
                <a:tc>
                  <a:txBody>
                    <a:bodyPr/>
                    <a:lstStyle/>
                    <a:p>
                      <a:pPr algn="r"/>
                      <a:r>
                        <a:rPr lang="en-GB" sz="1400" b="1" u="sng" dirty="0">
                          <a:latin typeface="Arial" panose="020B0604020202020204" pitchFamily="34" charset="0"/>
                          <a:cs typeface="Arial" panose="020B0604020202020204" pitchFamily="34" charset="0"/>
                        </a:rPr>
                        <a:t>593,500</a:t>
                      </a:r>
                    </a:p>
                  </a:txBody>
                  <a:tcPr marL="68580" marR="68580" marT="34290" marB="34290"/>
                </a:tc>
                <a:tc>
                  <a:txBody>
                    <a:bodyPr/>
                    <a:lstStyle/>
                    <a:p>
                      <a:r>
                        <a:rPr lang="en-GB" sz="1400" dirty="0">
                          <a:latin typeface="Arial" panose="020B0604020202020204" pitchFamily="34" charset="0"/>
                          <a:cs typeface="Arial" panose="020B0604020202020204" pitchFamily="34" charset="0"/>
                        </a:rPr>
                        <a:t>Total equity</a:t>
                      </a:r>
                    </a:p>
                  </a:txBody>
                  <a:tcPr marL="68580" marR="68580" marT="34290" marB="34290"/>
                </a:tc>
                <a:tc>
                  <a:txBody>
                    <a:bodyPr/>
                    <a:lstStyle/>
                    <a:p>
                      <a:pPr algn="r"/>
                      <a:r>
                        <a:rPr lang="en-GB" sz="1400" u="none" dirty="0">
                          <a:latin typeface="Arial" panose="020B0604020202020204" pitchFamily="34" charset="0"/>
                          <a:cs typeface="Arial" panose="020B0604020202020204" pitchFamily="34" charset="0"/>
                        </a:rPr>
                        <a:t>482,727</a:t>
                      </a:r>
                    </a:p>
                  </a:txBody>
                  <a:tcPr marL="68580" marR="68580" marT="34290" marB="34290"/>
                </a:tc>
                <a:tc>
                  <a:txBody>
                    <a:bodyPr/>
                    <a:lstStyle/>
                    <a:p>
                      <a:pPr algn="r"/>
                      <a:r>
                        <a:rPr lang="en-GB" sz="1400" u="none" dirty="0">
                          <a:latin typeface="Arial" panose="020B0604020202020204" pitchFamily="34" charset="0"/>
                          <a:cs typeface="Arial" panose="020B0604020202020204" pitchFamily="34" charset="0"/>
                        </a:rPr>
                        <a:t>462,000</a:t>
                      </a:r>
                    </a:p>
                  </a:txBody>
                  <a:tcPr marL="68580" marR="68580" marT="34290" marB="34290"/>
                </a:tc>
                <a:extLst>
                  <a:ext uri="{0D108BD9-81ED-4DB2-BD59-A6C34878D82A}">
                    <a16:rowId xmlns:a16="http://schemas.microsoft.com/office/drawing/2014/main" val="2061117248"/>
                  </a:ext>
                </a:extLst>
              </a:tr>
              <a:tr h="297679">
                <a:tc>
                  <a:txBody>
                    <a:bodyPr/>
                    <a:lstStyle/>
                    <a:p>
                      <a:endParaRPr lang="en-GB" sz="1400" dirty="0">
                        <a:latin typeface="Arial" panose="020B0604020202020204" pitchFamily="34" charset="0"/>
                        <a:cs typeface="Arial" panose="020B0604020202020204" pitchFamily="34" charset="0"/>
                      </a:endParaRPr>
                    </a:p>
                  </a:txBody>
                  <a:tcPr marL="68580" marR="68580" marT="34290" marB="34290"/>
                </a:tc>
                <a:tc>
                  <a:txBody>
                    <a:bodyPr/>
                    <a:lstStyle/>
                    <a:p>
                      <a:pPr algn="r"/>
                      <a:endParaRPr lang="en-GB" sz="1400" dirty="0">
                        <a:latin typeface="Arial" panose="020B0604020202020204" pitchFamily="34" charset="0"/>
                        <a:cs typeface="Arial" panose="020B0604020202020204" pitchFamily="34" charset="0"/>
                      </a:endParaRPr>
                    </a:p>
                  </a:txBody>
                  <a:tcPr marL="68580" marR="68580" marT="34290" marB="34290"/>
                </a:tc>
                <a:tc>
                  <a:txBody>
                    <a:bodyPr/>
                    <a:lstStyle/>
                    <a:p>
                      <a:endParaRPr lang="en-GB" sz="1400" dirty="0">
                        <a:latin typeface="Arial" panose="020B0604020202020204" pitchFamily="34" charset="0"/>
                        <a:cs typeface="Arial" panose="020B0604020202020204" pitchFamily="34" charset="0"/>
                      </a:endParaRPr>
                    </a:p>
                  </a:txBody>
                  <a:tcPr marL="68580" marR="68580" marT="34290" marB="34290"/>
                </a:tc>
                <a:tc>
                  <a:txBody>
                    <a:bodyPr/>
                    <a:lstStyle/>
                    <a:p>
                      <a:r>
                        <a:rPr lang="en-GB" sz="1400" dirty="0">
                          <a:latin typeface="Arial" panose="020B0604020202020204" pitchFamily="34" charset="0"/>
                          <a:cs typeface="Arial" panose="020B0604020202020204" pitchFamily="34" charset="0"/>
                        </a:rPr>
                        <a:t>Non-current liabilities:</a:t>
                      </a:r>
                    </a:p>
                  </a:txBody>
                  <a:tcPr marL="68580" marR="68580" marT="34290" marB="34290"/>
                </a:tc>
                <a:tc>
                  <a:txBody>
                    <a:bodyPr/>
                    <a:lstStyle/>
                    <a:p>
                      <a:pPr algn="r"/>
                      <a:endParaRPr lang="en-GB" sz="1400" dirty="0">
                        <a:latin typeface="Arial" panose="020B0604020202020204" pitchFamily="34" charset="0"/>
                        <a:cs typeface="Arial" panose="020B0604020202020204" pitchFamily="34" charset="0"/>
                      </a:endParaRPr>
                    </a:p>
                  </a:txBody>
                  <a:tcPr marL="68580" marR="68580" marT="34290" marB="34290"/>
                </a:tc>
                <a:tc>
                  <a:txBody>
                    <a:bodyPr/>
                    <a:lstStyle/>
                    <a:p>
                      <a:endParaRPr lang="en-GB" sz="1400" dirty="0">
                        <a:latin typeface="Arial" panose="020B0604020202020204" pitchFamily="34" charset="0"/>
                        <a:cs typeface="Arial" panose="020B0604020202020204" pitchFamily="34" charset="0"/>
                      </a:endParaRPr>
                    </a:p>
                  </a:txBody>
                  <a:tcPr marL="68580" marR="68580" marT="34290" marB="34290"/>
                </a:tc>
                <a:extLst>
                  <a:ext uri="{0D108BD9-81ED-4DB2-BD59-A6C34878D82A}">
                    <a16:rowId xmlns:a16="http://schemas.microsoft.com/office/drawing/2014/main" val="1288233160"/>
                  </a:ext>
                </a:extLst>
              </a:tr>
              <a:tr h="271455">
                <a:tc>
                  <a:txBody>
                    <a:bodyPr/>
                    <a:lstStyle/>
                    <a:p>
                      <a:endParaRPr lang="en-GB" sz="1400" dirty="0">
                        <a:latin typeface="Arial" panose="020B0604020202020204" pitchFamily="34" charset="0"/>
                        <a:cs typeface="Arial" panose="020B0604020202020204" pitchFamily="34" charset="0"/>
                      </a:endParaRPr>
                    </a:p>
                  </a:txBody>
                  <a:tcPr marL="68580" marR="68580" marT="34290" marB="34290"/>
                </a:tc>
                <a:tc>
                  <a:txBody>
                    <a:bodyPr/>
                    <a:lstStyle/>
                    <a:p>
                      <a:pPr algn="r"/>
                      <a:endParaRPr lang="en-GB" sz="1400" dirty="0">
                        <a:latin typeface="Arial" panose="020B0604020202020204" pitchFamily="34" charset="0"/>
                        <a:cs typeface="Arial" panose="020B0604020202020204" pitchFamily="34" charset="0"/>
                      </a:endParaRPr>
                    </a:p>
                  </a:txBody>
                  <a:tcPr marL="68580" marR="68580" marT="34290" marB="34290"/>
                </a:tc>
                <a:tc>
                  <a:txBody>
                    <a:bodyPr/>
                    <a:lstStyle/>
                    <a:p>
                      <a:endParaRPr lang="en-GB" sz="1400" dirty="0">
                        <a:latin typeface="Arial" panose="020B0604020202020204" pitchFamily="34" charset="0"/>
                        <a:cs typeface="Arial" panose="020B0604020202020204" pitchFamily="34" charset="0"/>
                      </a:endParaRPr>
                    </a:p>
                  </a:txBody>
                  <a:tcPr marL="68580" marR="68580" marT="34290" marB="34290"/>
                </a:tc>
                <a:tc>
                  <a:txBody>
                    <a:bodyPr/>
                    <a:lstStyle/>
                    <a:p>
                      <a:r>
                        <a:rPr lang="en-GB" sz="1400" dirty="0">
                          <a:latin typeface="Arial" panose="020B0604020202020204" pitchFamily="34" charset="0"/>
                          <a:cs typeface="Arial" panose="020B0604020202020204" pitchFamily="34" charset="0"/>
                        </a:rPr>
                        <a:t>Bank loan</a:t>
                      </a:r>
                    </a:p>
                  </a:txBody>
                  <a:tcPr marL="68580" marR="68580" marT="34290" marB="34290"/>
                </a:tc>
                <a:tc>
                  <a:txBody>
                    <a:bodyPr/>
                    <a:lstStyle/>
                    <a:p>
                      <a:pPr algn="l"/>
                      <a:r>
                        <a:rPr lang="en-GB" sz="1400" dirty="0">
                          <a:latin typeface="Arial" panose="020B0604020202020204" pitchFamily="34" charset="0"/>
                          <a:cs typeface="Arial" panose="020B0604020202020204" pitchFamily="34" charset="0"/>
                        </a:rPr>
                        <a:t>100,000</a:t>
                      </a:r>
                    </a:p>
                  </a:txBody>
                  <a:tcPr marL="68580" marR="68580" marT="34290" marB="34290"/>
                </a:tc>
                <a:tc>
                  <a:txBody>
                    <a:bodyPr/>
                    <a:lstStyle/>
                    <a:p>
                      <a:r>
                        <a:rPr lang="en-GB" sz="1400" dirty="0">
                          <a:latin typeface="Arial" panose="020B0604020202020204" pitchFamily="34" charset="0"/>
                          <a:cs typeface="Arial" panose="020B0604020202020204" pitchFamily="34" charset="0"/>
                        </a:rPr>
                        <a:t>80,000</a:t>
                      </a:r>
                    </a:p>
                  </a:txBody>
                  <a:tcPr marL="68580" marR="68580" marT="34290" marB="34290"/>
                </a:tc>
                <a:extLst>
                  <a:ext uri="{0D108BD9-81ED-4DB2-BD59-A6C34878D82A}">
                    <a16:rowId xmlns:a16="http://schemas.microsoft.com/office/drawing/2014/main" val="265742085"/>
                  </a:ext>
                </a:extLst>
              </a:tr>
              <a:tr h="476881">
                <a:tc>
                  <a:txBody>
                    <a:bodyPr/>
                    <a:lstStyle/>
                    <a:p>
                      <a:endParaRPr lang="en-GB" sz="1400" dirty="0">
                        <a:latin typeface="Arial" panose="020B0604020202020204" pitchFamily="34" charset="0"/>
                        <a:cs typeface="Arial" panose="020B0604020202020204" pitchFamily="34" charset="0"/>
                      </a:endParaRPr>
                    </a:p>
                  </a:txBody>
                  <a:tcPr marL="68580" marR="68580" marT="34290" marB="34290"/>
                </a:tc>
                <a:tc>
                  <a:txBody>
                    <a:bodyPr/>
                    <a:lstStyle/>
                    <a:p>
                      <a:pPr algn="r"/>
                      <a:endParaRPr lang="en-GB" sz="1400" u="sng" dirty="0">
                        <a:latin typeface="Arial" panose="020B0604020202020204" pitchFamily="34" charset="0"/>
                        <a:cs typeface="Arial" panose="020B0604020202020204" pitchFamily="34" charset="0"/>
                      </a:endParaRPr>
                    </a:p>
                  </a:txBody>
                  <a:tcPr marL="68580" marR="68580" marT="34290" marB="34290"/>
                </a:tc>
                <a:tc>
                  <a:txBody>
                    <a:bodyPr/>
                    <a:lstStyle/>
                    <a:p>
                      <a:endParaRPr lang="en-GB" sz="1400" u="sng" dirty="0">
                        <a:latin typeface="Arial" panose="020B0604020202020204" pitchFamily="34" charset="0"/>
                        <a:cs typeface="Arial" panose="020B0604020202020204" pitchFamily="34" charset="0"/>
                      </a:endParaRPr>
                    </a:p>
                  </a:txBody>
                  <a:tcPr marL="68580" marR="68580" marT="34290" marB="34290"/>
                </a:tc>
                <a:tc>
                  <a:txBody>
                    <a:bodyPr/>
                    <a:lstStyle/>
                    <a:p>
                      <a:r>
                        <a:rPr lang="en-GB" sz="1400" dirty="0">
                          <a:latin typeface="Arial" panose="020B0604020202020204" pitchFamily="34" charset="0"/>
                          <a:cs typeface="Arial" panose="020B0604020202020204" pitchFamily="34" charset="0"/>
                        </a:rPr>
                        <a:t>10% Debentures</a:t>
                      </a:r>
                    </a:p>
                  </a:txBody>
                  <a:tcPr marL="68580" marR="68580" marT="34290" marB="34290"/>
                </a:tc>
                <a:tc>
                  <a:txBody>
                    <a:bodyPr/>
                    <a:lstStyle/>
                    <a:p>
                      <a:pPr algn="l"/>
                      <a:r>
                        <a:rPr lang="en-GB" sz="1400" u="sng" dirty="0">
                          <a:latin typeface="Arial" panose="020B0604020202020204" pitchFamily="34" charset="0"/>
                          <a:cs typeface="Arial" panose="020B0604020202020204" pitchFamily="34" charset="0"/>
                        </a:rPr>
                        <a:t>50,000  </a:t>
                      </a:r>
                      <a:r>
                        <a:rPr lang="en-GB" sz="1400" u="none" dirty="0">
                          <a:latin typeface="Arial" panose="020B0604020202020204" pitchFamily="34" charset="0"/>
                          <a:cs typeface="Arial" panose="020B0604020202020204" pitchFamily="34" charset="0"/>
                        </a:rPr>
                        <a:t>                  150,000</a:t>
                      </a:r>
                    </a:p>
                  </a:txBody>
                  <a:tcPr marL="68580" marR="68580" marT="34290" marB="34290"/>
                </a:tc>
                <a:tc>
                  <a:txBody>
                    <a:bodyPr/>
                    <a:lstStyle/>
                    <a:p>
                      <a:r>
                        <a:rPr lang="en-GB" sz="1400" u="sng" dirty="0">
                          <a:latin typeface="Arial" panose="020B0604020202020204" pitchFamily="34" charset="0"/>
                          <a:cs typeface="Arial" panose="020B0604020202020204" pitchFamily="34" charset="0"/>
                        </a:rPr>
                        <a:t>20,000 </a:t>
                      </a:r>
                      <a:r>
                        <a:rPr lang="en-GB" sz="1400" u="none" dirty="0">
                          <a:latin typeface="Arial" panose="020B0604020202020204" pitchFamily="34" charset="0"/>
                          <a:cs typeface="Arial" panose="020B0604020202020204" pitchFamily="34" charset="0"/>
                        </a:rPr>
                        <a:t>    100,000</a:t>
                      </a:r>
                    </a:p>
                  </a:txBody>
                  <a:tcPr marL="68580" marR="68580" marT="34290" marB="34290"/>
                </a:tc>
                <a:extLst>
                  <a:ext uri="{0D108BD9-81ED-4DB2-BD59-A6C34878D82A}">
                    <a16:rowId xmlns:a16="http://schemas.microsoft.com/office/drawing/2014/main" val="2116606817"/>
                  </a:ext>
                </a:extLst>
              </a:tr>
              <a:tr h="297679">
                <a:tc>
                  <a:txBody>
                    <a:bodyPr/>
                    <a:lstStyle/>
                    <a:p>
                      <a:endParaRPr lang="en-GB" sz="1400" dirty="0">
                        <a:latin typeface="Arial" panose="020B0604020202020204" pitchFamily="34" charset="0"/>
                        <a:cs typeface="Arial" panose="020B0604020202020204" pitchFamily="34" charset="0"/>
                      </a:endParaRPr>
                    </a:p>
                  </a:txBody>
                  <a:tcPr marL="68580" marR="68580" marT="34290" marB="34290"/>
                </a:tc>
                <a:tc>
                  <a:txBody>
                    <a:bodyPr/>
                    <a:lstStyle/>
                    <a:p>
                      <a:pPr algn="r"/>
                      <a:endParaRPr lang="en-GB" sz="1400" u="sng" dirty="0">
                        <a:latin typeface="Arial" panose="020B0604020202020204" pitchFamily="34" charset="0"/>
                        <a:cs typeface="Arial" panose="020B0604020202020204" pitchFamily="34" charset="0"/>
                      </a:endParaRPr>
                    </a:p>
                  </a:txBody>
                  <a:tcPr marL="68580" marR="68580" marT="34290" marB="34290"/>
                </a:tc>
                <a:tc>
                  <a:txBody>
                    <a:bodyPr/>
                    <a:lstStyle/>
                    <a:p>
                      <a:endParaRPr lang="en-GB" sz="1400" u="sng" dirty="0">
                        <a:latin typeface="Arial" panose="020B0604020202020204" pitchFamily="34" charset="0"/>
                        <a:cs typeface="Arial" panose="020B0604020202020204" pitchFamily="34" charset="0"/>
                      </a:endParaRPr>
                    </a:p>
                  </a:txBody>
                  <a:tcPr marL="68580" marR="68580" marT="34290" marB="34290"/>
                </a:tc>
                <a:tc>
                  <a:txBody>
                    <a:bodyPr/>
                    <a:lstStyle/>
                    <a:p>
                      <a:endParaRPr lang="en-GB" sz="1400" dirty="0">
                        <a:latin typeface="Arial" panose="020B0604020202020204" pitchFamily="34" charset="0"/>
                        <a:cs typeface="Arial" panose="020B0604020202020204" pitchFamily="34" charset="0"/>
                      </a:endParaRPr>
                    </a:p>
                  </a:txBody>
                  <a:tcPr marL="68580" marR="68580" marT="34290" marB="34290"/>
                </a:tc>
                <a:tc>
                  <a:txBody>
                    <a:bodyPr/>
                    <a:lstStyle/>
                    <a:p>
                      <a:pPr algn="l"/>
                      <a:endParaRPr lang="en-GB" sz="1400" u="none" dirty="0">
                        <a:latin typeface="Arial" panose="020B0604020202020204" pitchFamily="34" charset="0"/>
                        <a:cs typeface="Arial" panose="020B0604020202020204" pitchFamily="34" charset="0"/>
                      </a:endParaRPr>
                    </a:p>
                  </a:txBody>
                  <a:tcPr marL="68580" marR="68580" marT="34290" marB="34290"/>
                </a:tc>
                <a:tc>
                  <a:txBody>
                    <a:bodyPr/>
                    <a:lstStyle/>
                    <a:p>
                      <a:endParaRPr lang="en-GB" sz="1400" u="none" dirty="0">
                        <a:latin typeface="Arial" panose="020B0604020202020204" pitchFamily="34" charset="0"/>
                        <a:cs typeface="Arial" panose="020B0604020202020204" pitchFamily="34" charset="0"/>
                      </a:endParaRPr>
                    </a:p>
                  </a:txBody>
                  <a:tcPr marL="68580" marR="68580" marT="34290" marB="34290"/>
                </a:tc>
                <a:extLst>
                  <a:ext uri="{0D108BD9-81ED-4DB2-BD59-A6C34878D82A}">
                    <a16:rowId xmlns:a16="http://schemas.microsoft.com/office/drawing/2014/main" val="327663741"/>
                  </a:ext>
                </a:extLst>
              </a:tr>
              <a:tr h="297679">
                <a:tc>
                  <a:txBody>
                    <a:bodyPr/>
                    <a:lstStyle/>
                    <a:p>
                      <a:endParaRPr lang="en-GB" sz="1400" dirty="0">
                        <a:latin typeface="Arial" panose="020B0604020202020204" pitchFamily="34" charset="0"/>
                        <a:cs typeface="Arial" panose="020B0604020202020204" pitchFamily="34" charset="0"/>
                      </a:endParaRPr>
                    </a:p>
                  </a:txBody>
                  <a:tcPr marL="68580" marR="68580" marT="34290" marB="34290"/>
                </a:tc>
                <a:tc>
                  <a:txBody>
                    <a:bodyPr/>
                    <a:lstStyle/>
                    <a:p>
                      <a:pPr algn="r"/>
                      <a:endParaRPr lang="en-GB" sz="1400" u="sng" dirty="0">
                        <a:latin typeface="Arial" panose="020B0604020202020204" pitchFamily="34" charset="0"/>
                        <a:cs typeface="Arial" panose="020B0604020202020204" pitchFamily="34" charset="0"/>
                      </a:endParaRPr>
                    </a:p>
                  </a:txBody>
                  <a:tcPr marL="68580" marR="68580" marT="34290" marB="34290"/>
                </a:tc>
                <a:tc>
                  <a:txBody>
                    <a:bodyPr/>
                    <a:lstStyle/>
                    <a:p>
                      <a:endParaRPr lang="en-GB" sz="1400" u="sng" dirty="0">
                        <a:latin typeface="Arial" panose="020B0604020202020204" pitchFamily="34" charset="0"/>
                        <a:cs typeface="Arial" panose="020B0604020202020204" pitchFamily="34" charset="0"/>
                      </a:endParaRPr>
                    </a:p>
                  </a:txBody>
                  <a:tcPr marL="68580" marR="68580" marT="34290" marB="34290"/>
                </a:tc>
                <a:tc>
                  <a:txBody>
                    <a:bodyPr/>
                    <a:lstStyle/>
                    <a:p>
                      <a:r>
                        <a:rPr lang="en-GB" sz="1400" dirty="0">
                          <a:latin typeface="Arial" panose="020B0604020202020204" pitchFamily="34" charset="0"/>
                          <a:cs typeface="Arial" panose="020B0604020202020204" pitchFamily="34" charset="0"/>
                        </a:rPr>
                        <a:t>Current liabilities:</a:t>
                      </a:r>
                    </a:p>
                  </a:txBody>
                  <a:tcPr marL="68580" marR="68580" marT="34290" marB="34290"/>
                </a:tc>
                <a:tc>
                  <a:txBody>
                    <a:bodyPr/>
                    <a:lstStyle/>
                    <a:p>
                      <a:pPr algn="r"/>
                      <a:endParaRPr lang="en-GB" sz="1400" u="sng" dirty="0">
                        <a:latin typeface="Arial" panose="020B0604020202020204" pitchFamily="34" charset="0"/>
                        <a:cs typeface="Arial" panose="020B0604020202020204" pitchFamily="34" charset="0"/>
                      </a:endParaRPr>
                    </a:p>
                  </a:txBody>
                  <a:tcPr marL="68580" marR="68580" marT="34290" marB="34290"/>
                </a:tc>
                <a:tc>
                  <a:txBody>
                    <a:bodyPr/>
                    <a:lstStyle/>
                    <a:p>
                      <a:endParaRPr lang="en-GB" sz="1400" u="sng" dirty="0">
                        <a:latin typeface="Arial" panose="020B0604020202020204" pitchFamily="34" charset="0"/>
                        <a:cs typeface="Arial" panose="020B0604020202020204" pitchFamily="34" charset="0"/>
                      </a:endParaRPr>
                    </a:p>
                  </a:txBody>
                  <a:tcPr marL="68580" marR="68580" marT="34290" marB="34290"/>
                </a:tc>
                <a:extLst>
                  <a:ext uri="{0D108BD9-81ED-4DB2-BD59-A6C34878D82A}">
                    <a16:rowId xmlns:a16="http://schemas.microsoft.com/office/drawing/2014/main" val="2088585895"/>
                  </a:ext>
                </a:extLst>
              </a:tr>
              <a:tr h="476881">
                <a:tc>
                  <a:txBody>
                    <a:bodyPr/>
                    <a:lstStyle/>
                    <a:p>
                      <a:endParaRPr lang="en-GB" sz="1400" dirty="0">
                        <a:latin typeface="Arial" panose="020B0604020202020204" pitchFamily="34" charset="0"/>
                        <a:cs typeface="Arial" panose="020B0604020202020204" pitchFamily="34" charset="0"/>
                      </a:endParaRPr>
                    </a:p>
                  </a:txBody>
                  <a:tcPr marL="68580" marR="68580" marT="34290" marB="34290"/>
                </a:tc>
                <a:tc>
                  <a:txBody>
                    <a:bodyPr/>
                    <a:lstStyle/>
                    <a:p>
                      <a:endParaRPr lang="en-GB" sz="1400" dirty="0">
                        <a:latin typeface="Arial" panose="020B0604020202020204" pitchFamily="34" charset="0"/>
                        <a:cs typeface="Arial" panose="020B0604020202020204" pitchFamily="34" charset="0"/>
                      </a:endParaRPr>
                    </a:p>
                  </a:txBody>
                  <a:tcPr marL="68580" marR="68580" marT="34290" marB="34290"/>
                </a:tc>
                <a:tc>
                  <a:txBody>
                    <a:bodyPr/>
                    <a:lstStyle/>
                    <a:p>
                      <a:pPr algn="r"/>
                      <a:endParaRPr lang="en-GB" sz="1400" dirty="0">
                        <a:latin typeface="Arial" panose="020B0604020202020204" pitchFamily="34" charset="0"/>
                        <a:cs typeface="Arial" panose="020B0604020202020204" pitchFamily="34" charset="0"/>
                      </a:endParaRPr>
                    </a:p>
                  </a:txBody>
                  <a:tcPr marL="68580" marR="68580" marT="34290" marB="34290"/>
                </a:tc>
                <a:tc>
                  <a:txBody>
                    <a:bodyPr/>
                    <a:lstStyle/>
                    <a:p>
                      <a:r>
                        <a:rPr lang="en-GB" sz="1400" dirty="0">
                          <a:latin typeface="Arial" panose="020B0604020202020204" pitchFamily="34" charset="0"/>
                          <a:cs typeface="Arial" panose="020B0604020202020204" pitchFamily="34" charset="0"/>
                        </a:rPr>
                        <a:t>Trade and other payables</a:t>
                      </a:r>
                    </a:p>
                  </a:txBody>
                  <a:tcPr marL="68580" marR="68580" marT="34290" marB="34290"/>
                </a:tc>
                <a:tc>
                  <a:txBody>
                    <a:bodyPr/>
                    <a:lstStyle/>
                    <a:p>
                      <a:pPr algn="r"/>
                      <a:r>
                        <a:rPr lang="en-GB" sz="1400" u="sng" dirty="0">
                          <a:latin typeface="Arial" panose="020B0604020202020204" pitchFamily="34" charset="0"/>
                          <a:cs typeface="Arial" panose="020B0604020202020204" pitchFamily="34" charset="0"/>
                        </a:rPr>
                        <a:t>40,000</a:t>
                      </a:r>
                    </a:p>
                  </a:txBody>
                  <a:tcPr marL="68580" marR="68580" marT="34290" marB="34290"/>
                </a:tc>
                <a:tc>
                  <a:txBody>
                    <a:bodyPr/>
                    <a:lstStyle/>
                    <a:p>
                      <a:pPr algn="r"/>
                      <a:r>
                        <a:rPr lang="en-GB" sz="1400" u="sng" dirty="0">
                          <a:latin typeface="Arial" panose="020B0604020202020204" pitchFamily="34" charset="0"/>
                          <a:cs typeface="Arial" panose="020B0604020202020204" pitchFamily="34" charset="0"/>
                        </a:rPr>
                        <a:t>31,500</a:t>
                      </a:r>
                    </a:p>
                  </a:txBody>
                  <a:tcPr marL="68580" marR="68580" marT="34290" marB="34290"/>
                </a:tc>
                <a:extLst>
                  <a:ext uri="{0D108BD9-81ED-4DB2-BD59-A6C34878D82A}">
                    <a16:rowId xmlns:a16="http://schemas.microsoft.com/office/drawing/2014/main" val="3154464277"/>
                  </a:ext>
                </a:extLst>
              </a:tr>
              <a:tr h="304981">
                <a:tc>
                  <a:txBody>
                    <a:bodyPr/>
                    <a:lstStyle/>
                    <a:p>
                      <a:endParaRPr lang="en-GB" sz="1400" dirty="0">
                        <a:latin typeface="Arial" panose="020B0604020202020204" pitchFamily="34" charset="0"/>
                        <a:cs typeface="Arial" panose="020B0604020202020204" pitchFamily="34" charset="0"/>
                      </a:endParaRPr>
                    </a:p>
                  </a:txBody>
                  <a:tcPr marL="68580" marR="68580" marT="34290" marB="34290"/>
                </a:tc>
                <a:tc>
                  <a:txBody>
                    <a:bodyPr/>
                    <a:lstStyle/>
                    <a:p>
                      <a:endParaRPr lang="en-GB" sz="1400" dirty="0">
                        <a:latin typeface="Arial" panose="020B0604020202020204" pitchFamily="34" charset="0"/>
                        <a:cs typeface="Arial" panose="020B0604020202020204" pitchFamily="34" charset="0"/>
                      </a:endParaRPr>
                    </a:p>
                  </a:txBody>
                  <a:tcPr marL="68580" marR="68580" marT="34290" marB="34290"/>
                </a:tc>
                <a:tc>
                  <a:txBody>
                    <a:bodyPr/>
                    <a:lstStyle/>
                    <a:p>
                      <a:pPr algn="r"/>
                      <a:endParaRPr lang="en-GB" sz="1400" dirty="0">
                        <a:latin typeface="Arial" panose="020B0604020202020204" pitchFamily="34" charset="0"/>
                        <a:cs typeface="Arial" panose="020B0604020202020204" pitchFamily="34" charset="0"/>
                      </a:endParaRPr>
                    </a:p>
                  </a:txBody>
                  <a:tcPr marL="68580" marR="68580" marT="34290" marB="34290"/>
                </a:tc>
                <a:tc>
                  <a:txBody>
                    <a:bodyPr/>
                    <a:lstStyle/>
                    <a:p>
                      <a:r>
                        <a:rPr lang="en-GB" sz="1400" dirty="0">
                          <a:latin typeface="Arial" panose="020B0604020202020204" pitchFamily="34" charset="0"/>
                          <a:cs typeface="Arial" panose="020B0604020202020204" pitchFamily="34" charset="0"/>
                        </a:rPr>
                        <a:t>Total liabilities</a:t>
                      </a:r>
                    </a:p>
                  </a:txBody>
                  <a:tcPr marL="68580" marR="68580" marT="34290" marB="34290"/>
                </a:tc>
                <a:tc>
                  <a:txBody>
                    <a:bodyPr/>
                    <a:lstStyle/>
                    <a:p>
                      <a:pPr algn="r"/>
                      <a:r>
                        <a:rPr lang="en-GB" sz="1400" b="1" u="sng" dirty="0">
                          <a:latin typeface="Arial" panose="020B0604020202020204" pitchFamily="34" charset="0"/>
                          <a:cs typeface="Arial" panose="020B0604020202020204" pitchFamily="34" charset="0"/>
                        </a:rPr>
                        <a:t>672,727</a:t>
                      </a:r>
                    </a:p>
                  </a:txBody>
                  <a:tcPr marL="68580" marR="68580" marT="34290" marB="34290"/>
                </a:tc>
                <a:tc>
                  <a:txBody>
                    <a:bodyPr/>
                    <a:lstStyle/>
                    <a:p>
                      <a:pPr algn="r"/>
                      <a:r>
                        <a:rPr lang="en-GB" sz="1400" b="1" u="sng" dirty="0">
                          <a:latin typeface="Arial" panose="020B0604020202020204" pitchFamily="34" charset="0"/>
                          <a:cs typeface="Arial" panose="020B0604020202020204" pitchFamily="34" charset="0"/>
                        </a:rPr>
                        <a:t>593,500</a:t>
                      </a:r>
                    </a:p>
                  </a:txBody>
                  <a:tcPr marL="68580" marR="68580" marT="34290" marB="34290"/>
                </a:tc>
                <a:extLst>
                  <a:ext uri="{0D108BD9-81ED-4DB2-BD59-A6C34878D82A}">
                    <a16:rowId xmlns:a16="http://schemas.microsoft.com/office/drawing/2014/main" val="2638227420"/>
                  </a:ext>
                </a:extLst>
              </a:tr>
            </a:tbl>
          </a:graphicData>
        </a:graphic>
      </p:graphicFrame>
    </p:spTree>
    <p:extLst>
      <p:ext uri="{BB962C8B-B14F-4D97-AF65-F5344CB8AC3E}">
        <p14:creationId xmlns:p14="http://schemas.microsoft.com/office/powerpoint/2010/main" val="1549156545"/>
      </p:ext>
    </p:extLst>
  </p:cSld>
  <p:clrMapOvr>
    <a:masterClrMapping/>
  </p:clrMapOvr>
  <p:transition>
    <p:dissolv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AF4C8-6DC0-4BC0-AC25-21E2DC9467DF}"/>
              </a:ext>
            </a:extLst>
          </p:cNvPr>
          <p:cNvSpPr>
            <a:spLocks noGrp="1"/>
          </p:cNvSpPr>
          <p:nvPr>
            <p:ph type="title"/>
          </p:nvPr>
        </p:nvSpPr>
        <p:spPr>
          <a:xfrm>
            <a:off x="0" y="0"/>
            <a:ext cx="9144000" cy="1019258"/>
          </a:xfrm>
          <a:solidFill>
            <a:schemeClr val="tx2">
              <a:lumMod val="20000"/>
              <a:lumOff val="80000"/>
            </a:schemeClr>
          </a:solidFill>
        </p:spPr>
        <p:txBody>
          <a:bodyPr/>
          <a:lstStyle/>
          <a:p>
            <a:pPr algn="ctr"/>
            <a:r>
              <a:rPr lang="en-GB" sz="3600" dirty="0">
                <a:solidFill>
                  <a:schemeClr val="tx2"/>
                </a:solidFill>
              </a:rPr>
              <a:t>Starting the analysis</a:t>
            </a:r>
          </a:p>
        </p:txBody>
      </p:sp>
      <p:sp>
        <p:nvSpPr>
          <p:cNvPr id="3" name="Content Placeholder 2">
            <a:extLst>
              <a:ext uri="{FF2B5EF4-FFF2-40B4-BE49-F238E27FC236}">
                <a16:creationId xmlns:a16="http://schemas.microsoft.com/office/drawing/2014/main" id="{ABDFE7E0-50EA-4D03-9ECD-67BEA652C9F0}"/>
              </a:ext>
            </a:extLst>
          </p:cNvPr>
          <p:cNvSpPr>
            <a:spLocks noGrp="1"/>
          </p:cNvSpPr>
          <p:nvPr>
            <p:ph idx="1"/>
          </p:nvPr>
        </p:nvSpPr>
        <p:spPr>
          <a:xfrm>
            <a:off x="-2029" y="1019258"/>
            <a:ext cx="9144000" cy="4641990"/>
          </a:xfrm>
          <a:solidFill>
            <a:schemeClr val="tx2">
              <a:lumMod val="75000"/>
            </a:schemeClr>
          </a:solidFill>
        </p:spPr>
        <p:txBody>
          <a:bodyPr>
            <a:normAutofit/>
          </a:bodyPr>
          <a:lstStyle/>
          <a:p>
            <a:r>
              <a:rPr lang="en-GB" sz="2000" dirty="0">
                <a:solidFill>
                  <a:schemeClr val="tx2">
                    <a:lumMod val="20000"/>
                    <a:lumOff val="80000"/>
                  </a:schemeClr>
                </a:solidFill>
                <a:latin typeface="Arial" panose="020B0604020202020204" pitchFamily="34" charset="0"/>
                <a:cs typeface="Arial" panose="020B0604020202020204" pitchFamily="34" charset="0"/>
              </a:rPr>
              <a:t>Begin with an overview…</a:t>
            </a:r>
          </a:p>
          <a:p>
            <a:pPr marL="0" indent="0">
              <a:buNone/>
            </a:pPr>
            <a:endParaRPr lang="en-GB" sz="2000" dirty="0">
              <a:solidFill>
                <a:schemeClr val="tx2">
                  <a:lumMod val="20000"/>
                  <a:lumOff val="80000"/>
                </a:schemeClr>
              </a:solidFill>
              <a:latin typeface="Arial" panose="020B0604020202020204" pitchFamily="34" charset="0"/>
              <a:cs typeface="Arial" panose="020B0604020202020204" pitchFamily="34" charset="0"/>
            </a:endParaRPr>
          </a:p>
          <a:p>
            <a:r>
              <a:rPr lang="en-GB" sz="2000" dirty="0">
                <a:solidFill>
                  <a:schemeClr val="tx2">
                    <a:lumMod val="20000"/>
                    <a:lumOff val="80000"/>
                  </a:schemeClr>
                </a:solidFill>
                <a:latin typeface="Arial" panose="020B0604020202020204" pitchFamily="34" charset="0"/>
                <a:cs typeface="Arial" panose="020B0604020202020204" pitchFamily="34" charset="0"/>
              </a:rPr>
              <a:t>Before calculating ratios you should look at the general trend in the organisation’s performance and financial position and try to get a “feel” for what has been happening. This will help you to interpret the ratios once they are calculated…</a:t>
            </a:r>
          </a:p>
          <a:p>
            <a:endParaRPr lang="en-GB" sz="2000" dirty="0">
              <a:solidFill>
                <a:schemeClr val="tx2">
                  <a:lumMod val="20000"/>
                  <a:lumOff val="80000"/>
                </a:schemeClr>
              </a:solidFill>
              <a:latin typeface="Arial" panose="020B0604020202020204" pitchFamily="34" charset="0"/>
              <a:cs typeface="Arial" panose="020B0604020202020204" pitchFamily="34" charset="0"/>
            </a:endParaRPr>
          </a:p>
          <a:p>
            <a:r>
              <a:rPr lang="en-GB" sz="2000" dirty="0">
                <a:solidFill>
                  <a:schemeClr val="tx2">
                    <a:lumMod val="20000"/>
                    <a:lumOff val="80000"/>
                  </a:schemeClr>
                </a:solidFill>
                <a:latin typeface="Arial" panose="020B0604020202020204" pitchFamily="34" charset="0"/>
                <a:cs typeface="Arial" panose="020B0604020202020204" pitchFamily="34" charset="0"/>
              </a:rPr>
              <a:t>What is the trend in revenue?</a:t>
            </a:r>
          </a:p>
          <a:p>
            <a:r>
              <a:rPr lang="en-GB" sz="2000" dirty="0">
                <a:solidFill>
                  <a:schemeClr val="tx2">
                    <a:lumMod val="20000"/>
                    <a:lumOff val="80000"/>
                  </a:schemeClr>
                </a:solidFill>
                <a:latin typeface="Arial" panose="020B0604020202020204" pitchFamily="34" charset="0"/>
                <a:cs typeface="Arial" panose="020B0604020202020204" pitchFamily="34" charset="0"/>
              </a:rPr>
              <a:t>What has happened to Gross Profit and Operating Profit?</a:t>
            </a:r>
          </a:p>
          <a:p>
            <a:r>
              <a:rPr lang="en-GB" sz="2000" dirty="0">
                <a:solidFill>
                  <a:schemeClr val="tx2">
                    <a:lumMod val="20000"/>
                    <a:lumOff val="80000"/>
                  </a:schemeClr>
                </a:solidFill>
                <a:latin typeface="Arial" panose="020B0604020202020204" pitchFamily="34" charset="0"/>
                <a:cs typeface="Arial" panose="020B0604020202020204" pitchFamily="34" charset="0"/>
              </a:rPr>
              <a:t>Which costs have significantly affected the business?</a:t>
            </a:r>
          </a:p>
          <a:p>
            <a:r>
              <a:rPr lang="en-GB" sz="2000" dirty="0">
                <a:solidFill>
                  <a:schemeClr val="tx2">
                    <a:lumMod val="20000"/>
                    <a:lumOff val="80000"/>
                  </a:schemeClr>
                </a:solidFill>
                <a:latin typeface="Arial" panose="020B0604020202020204" pitchFamily="34" charset="0"/>
                <a:cs typeface="Arial" panose="020B0604020202020204" pitchFamily="34" charset="0"/>
              </a:rPr>
              <a:t>Is the company expanding or contracting?</a:t>
            </a:r>
          </a:p>
          <a:p>
            <a:r>
              <a:rPr lang="en-GB" sz="2000" dirty="0">
                <a:solidFill>
                  <a:schemeClr val="tx2">
                    <a:lumMod val="20000"/>
                    <a:lumOff val="80000"/>
                  </a:schemeClr>
                </a:solidFill>
                <a:latin typeface="Arial" panose="020B0604020202020204" pitchFamily="34" charset="0"/>
                <a:cs typeface="Arial" panose="020B0604020202020204" pitchFamily="34" charset="0"/>
              </a:rPr>
              <a:t>How much debt capital does the business have</a:t>
            </a:r>
          </a:p>
        </p:txBody>
      </p:sp>
      <p:sp>
        <p:nvSpPr>
          <p:cNvPr id="4" name="Slide Number Placeholder 3">
            <a:extLst>
              <a:ext uri="{FF2B5EF4-FFF2-40B4-BE49-F238E27FC236}">
                <a16:creationId xmlns:a16="http://schemas.microsoft.com/office/drawing/2014/main" id="{2700B23B-1641-45FA-BF2E-79796ED6357F}"/>
              </a:ext>
            </a:extLst>
          </p:cNvPr>
          <p:cNvSpPr>
            <a:spLocks noGrp="1"/>
          </p:cNvSpPr>
          <p:nvPr>
            <p:ph type="sldNum" sz="quarter" idx="12"/>
          </p:nvPr>
        </p:nvSpPr>
        <p:spPr/>
        <p:txBody>
          <a:bodyPr/>
          <a:lstStyle/>
          <a:p>
            <a:fld id="{63A33278-8D2C-46E9-9145-8061F8ED03C5}" type="slidenum">
              <a:rPr lang="en-GB" smtClean="0"/>
              <a:t>4</a:t>
            </a:fld>
            <a:endParaRPr lang="en-GB" dirty="0"/>
          </a:p>
        </p:txBody>
      </p:sp>
    </p:spTree>
    <p:custDataLst>
      <p:tags r:id="rId1"/>
    </p:custDataLst>
    <p:extLst>
      <p:ext uri="{BB962C8B-B14F-4D97-AF65-F5344CB8AC3E}">
        <p14:creationId xmlns:p14="http://schemas.microsoft.com/office/powerpoint/2010/main" val="3244349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F62F90-69E4-41B9-AA0C-6824CDDAF1BF}"/>
              </a:ext>
            </a:extLst>
          </p:cNvPr>
          <p:cNvSpPr>
            <a:spLocks noGrp="1"/>
          </p:cNvSpPr>
          <p:nvPr>
            <p:ph type="title"/>
          </p:nvPr>
        </p:nvSpPr>
        <p:spPr>
          <a:xfrm>
            <a:off x="0" y="1"/>
            <a:ext cx="9144000" cy="922992"/>
          </a:xfrm>
          <a:solidFill>
            <a:schemeClr val="tx2">
              <a:lumMod val="75000"/>
            </a:schemeClr>
          </a:solidFill>
        </p:spPr>
        <p:txBody>
          <a:bodyPr>
            <a:normAutofit fontScale="90000"/>
          </a:bodyPr>
          <a:lstStyle/>
          <a:p>
            <a:pPr algn="ctr"/>
            <a:r>
              <a:rPr lang="en-GB" sz="3600" dirty="0">
                <a:solidFill>
                  <a:schemeClr val="tx2">
                    <a:lumMod val="20000"/>
                    <a:lumOff val="80000"/>
                  </a:schemeClr>
                </a:solidFill>
                <a:latin typeface="Arial" panose="020B0604020202020204" pitchFamily="34" charset="0"/>
                <a:cs typeface="Arial" panose="020B0604020202020204" pitchFamily="34" charset="0"/>
              </a:rPr>
              <a:t>Assessing profitability – Return on capital employed (ROCE)</a:t>
            </a:r>
          </a:p>
        </p:txBody>
      </p:sp>
      <p:graphicFrame>
        <p:nvGraphicFramePr>
          <p:cNvPr id="4" name="Content Placeholder 3">
            <a:extLst>
              <a:ext uri="{FF2B5EF4-FFF2-40B4-BE49-F238E27FC236}">
                <a16:creationId xmlns:a16="http://schemas.microsoft.com/office/drawing/2014/main" id="{0978151C-F63C-49D9-AB94-257A9E09E67F}"/>
              </a:ext>
            </a:extLst>
          </p:cNvPr>
          <p:cNvGraphicFramePr>
            <a:graphicFrameLocks noGrp="1"/>
          </p:cNvGraphicFramePr>
          <p:nvPr>
            <p:ph idx="1"/>
            <p:extLst>
              <p:ext uri="{D42A27DB-BD31-4B8C-83A1-F6EECF244321}">
                <p14:modId xmlns:p14="http://schemas.microsoft.com/office/powerpoint/2010/main" val="617168923"/>
              </p:ext>
            </p:extLst>
          </p:nvPr>
        </p:nvGraphicFramePr>
        <p:xfrm>
          <a:off x="0" y="923352"/>
          <a:ext cx="9143999" cy="4809904"/>
        </p:xfrm>
        <a:graphic>
          <a:graphicData uri="http://schemas.openxmlformats.org/drawingml/2006/table">
            <a:tbl>
              <a:tblPr firstRow="1" firstCol="1" bandRow="1">
                <a:tableStyleId>{7DF18680-E054-41AD-8BC1-D1AEF772440D}</a:tableStyleId>
              </a:tblPr>
              <a:tblGrid>
                <a:gridCol w="4082201">
                  <a:extLst>
                    <a:ext uri="{9D8B030D-6E8A-4147-A177-3AD203B41FA5}">
                      <a16:colId xmlns:a16="http://schemas.microsoft.com/office/drawing/2014/main" val="3659219510"/>
                    </a:ext>
                  </a:extLst>
                </a:gridCol>
                <a:gridCol w="2506023">
                  <a:extLst>
                    <a:ext uri="{9D8B030D-6E8A-4147-A177-3AD203B41FA5}">
                      <a16:colId xmlns:a16="http://schemas.microsoft.com/office/drawing/2014/main" val="2436635742"/>
                    </a:ext>
                  </a:extLst>
                </a:gridCol>
                <a:gridCol w="2555775">
                  <a:extLst>
                    <a:ext uri="{9D8B030D-6E8A-4147-A177-3AD203B41FA5}">
                      <a16:colId xmlns:a16="http://schemas.microsoft.com/office/drawing/2014/main" val="759345456"/>
                    </a:ext>
                  </a:extLst>
                </a:gridCol>
              </a:tblGrid>
              <a:tr h="890769">
                <a:tc>
                  <a:txBody>
                    <a:bodyPr/>
                    <a:lstStyle/>
                    <a:p>
                      <a:pPr algn="l">
                        <a:lnSpc>
                          <a:spcPct val="115000"/>
                        </a:lnSpc>
                        <a:spcAft>
                          <a:spcPts val="0"/>
                        </a:spcAft>
                      </a:pPr>
                      <a:r>
                        <a:rPr lang="en-GB" sz="1600" dirty="0">
                          <a:effectLst/>
                          <a:latin typeface="Arial" panose="020B0604020202020204" pitchFamily="34" charset="0"/>
                          <a:cs typeface="Arial" panose="020B0604020202020204" pitchFamily="34" charset="0"/>
                        </a:rPr>
                        <a:t> </a:t>
                      </a:r>
                    </a:p>
                    <a:p>
                      <a:pPr algn="l">
                        <a:lnSpc>
                          <a:spcPct val="115000"/>
                        </a:lnSpc>
                        <a:spcAft>
                          <a:spcPts val="0"/>
                        </a:spcAft>
                      </a:pPr>
                      <a:r>
                        <a:rPr lang="en-GB" sz="1600" dirty="0">
                          <a:effectLst/>
                          <a:latin typeface="Arial" panose="020B0604020202020204" pitchFamily="34" charset="0"/>
                          <a:cs typeface="Arial" panose="020B0604020202020204" pitchFamily="34" charset="0"/>
                        </a:rPr>
                        <a:t>Return on Capital Employed (ROCE)</a:t>
                      </a:r>
                    </a:p>
                    <a:p>
                      <a:pPr algn="l">
                        <a:lnSpc>
                          <a:spcPct val="115000"/>
                        </a:lnSpc>
                        <a:spcAft>
                          <a:spcPts val="0"/>
                        </a:spcAft>
                      </a:pPr>
                      <a:r>
                        <a:rPr lang="en-GB" sz="1600" dirty="0">
                          <a:effectLst/>
                          <a:latin typeface="Arial" panose="020B0604020202020204" pitchFamily="34" charset="0"/>
                          <a:cs typeface="Arial" panose="020B0604020202020204" pitchFamily="34" charset="0"/>
                        </a:rPr>
                        <a:t> </a:t>
                      </a:r>
                      <a:endParaRPr lang="en-GB" sz="16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ctr">
                        <a:lnSpc>
                          <a:spcPct val="115000"/>
                        </a:lnSpc>
                        <a:spcAft>
                          <a:spcPts val="0"/>
                        </a:spcAft>
                      </a:pPr>
                      <a:r>
                        <a:rPr lang="en-GB" sz="1600" dirty="0">
                          <a:effectLst/>
                          <a:latin typeface="Arial" panose="020B0604020202020204" pitchFamily="34" charset="0"/>
                          <a:cs typeface="Arial" panose="020B0604020202020204" pitchFamily="34" charset="0"/>
                        </a:rPr>
                        <a:t> </a:t>
                      </a:r>
                    </a:p>
                    <a:p>
                      <a:pPr algn="ctr">
                        <a:lnSpc>
                          <a:spcPct val="115000"/>
                        </a:lnSpc>
                        <a:spcAft>
                          <a:spcPts val="0"/>
                        </a:spcAft>
                      </a:pPr>
                      <a:r>
                        <a:rPr lang="en-GB" sz="1600" dirty="0">
                          <a:effectLst/>
                          <a:latin typeface="Arial" panose="020B0604020202020204" pitchFamily="34" charset="0"/>
                          <a:cs typeface="Arial" panose="020B0604020202020204" pitchFamily="34" charset="0"/>
                        </a:rPr>
                        <a:t>2022</a:t>
                      </a:r>
                      <a:endParaRPr lang="en-GB" sz="16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ctr">
                        <a:lnSpc>
                          <a:spcPct val="115000"/>
                        </a:lnSpc>
                        <a:spcAft>
                          <a:spcPts val="0"/>
                        </a:spcAft>
                      </a:pPr>
                      <a:r>
                        <a:rPr lang="en-GB" sz="1600" dirty="0">
                          <a:effectLst/>
                          <a:latin typeface="Arial" panose="020B0604020202020204" pitchFamily="34" charset="0"/>
                          <a:cs typeface="Arial" panose="020B0604020202020204" pitchFamily="34" charset="0"/>
                        </a:rPr>
                        <a:t> </a:t>
                      </a:r>
                    </a:p>
                    <a:p>
                      <a:pPr algn="ctr">
                        <a:lnSpc>
                          <a:spcPct val="115000"/>
                        </a:lnSpc>
                        <a:spcAft>
                          <a:spcPts val="0"/>
                        </a:spcAft>
                      </a:pPr>
                      <a:r>
                        <a:rPr lang="en-GB" sz="1600" dirty="0">
                          <a:effectLst/>
                          <a:latin typeface="Arial" panose="020B0604020202020204" pitchFamily="34" charset="0"/>
                          <a:cs typeface="Arial" panose="020B0604020202020204" pitchFamily="34" charset="0"/>
                        </a:rPr>
                        <a:t>2021</a:t>
                      </a:r>
                      <a:endParaRPr lang="en-GB" sz="16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247766403"/>
                  </a:ext>
                </a:extLst>
              </a:tr>
              <a:tr h="3919135">
                <a:tc>
                  <a:txBody>
                    <a:bodyPr/>
                    <a:lstStyle/>
                    <a:p>
                      <a:pPr algn="l">
                        <a:lnSpc>
                          <a:spcPct val="115000"/>
                        </a:lnSpc>
                        <a:spcAft>
                          <a:spcPts val="0"/>
                        </a:spcAft>
                      </a:pPr>
                      <a:r>
                        <a:rPr lang="en-GB" sz="1600" dirty="0">
                          <a:effectLst/>
                          <a:latin typeface="Arial" panose="020B0604020202020204" pitchFamily="34" charset="0"/>
                          <a:cs typeface="Arial" panose="020B0604020202020204" pitchFamily="34" charset="0"/>
                        </a:rPr>
                        <a:t> </a:t>
                      </a:r>
                    </a:p>
                    <a:p>
                      <a:pPr algn="l">
                        <a:lnSpc>
                          <a:spcPct val="115000"/>
                        </a:lnSpc>
                        <a:spcAft>
                          <a:spcPts val="0"/>
                        </a:spcAft>
                      </a:pPr>
                      <a:r>
                        <a:rPr lang="en-GB" sz="1600" u="sng" dirty="0">
                          <a:effectLst/>
                          <a:latin typeface="Arial" panose="020B0604020202020204" pitchFamily="34" charset="0"/>
                          <a:cs typeface="Arial" panose="020B0604020202020204" pitchFamily="34" charset="0"/>
                        </a:rPr>
                        <a:t>Operating Profit  x 100</a:t>
                      </a:r>
                      <a:endParaRPr lang="en-GB" sz="1600" b="0" dirty="0">
                        <a:effectLst/>
                        <a:latin typeface="Arial" panose="020B0604020202020204" pitchFamily="34" charset="0"/>
                        <a:cs typeface="Arial" panose="020B0604020202020204" pitchFamily="34" charset="0"/>
                      </a:endParaRPr>
                    </a:p>
                    <a:p>
                      <a:pPr algn="l">
                        <a:lnSpc>
                          <a:spcPct val="115000"/>
                        </a:lnSpc>
                        <a:spcAft>
                          <a:spcPts val="0"/>
                        </a:spcAft>
                      </a:pPr>
                      <a:r>
                        <a:rPr lang="en-GB" sz="1600" b="1" dirty="0">
                          <a:effectLst/>
                          <a:latin typeface="Arial" panose="020B0604020202020204" pitchFamily="34" charset="0"/>
                          <a:cs typeface="Arial" panose="020B0604020202020204" pitchFamily="34" charset="0"/>
                        </a:rPr>
                        <a:t>Capital Employed</a:t>
                      </a:r>
                    </a:p>
                    <a:p>
                      <a:pPr algn="l">
                        <a:lnSpc>
                          <a:spcPct val="115000"/>
                        </a:lnSpc>
                        <a:spcAft>
                          <a:spcPts val="0"/>
                        </a:spcAft>
                      </a:pPr>
                      <a:r>
                        <a:rPr lang="en-GB" sz="1600" b="0" dirty="0">
                          <a:effectLst/>
                          <a:latin typeface="Arial" panose="020B0604020202020204" pitchFamily="34" charset="0"/>
                          <a:cs typeface="Arial" panose="020B0604020202020204" pitchFamily="34" charset="0"/>
                        </a:rPr>
                        <a:t> </a:t>
                      </a:r>
                    </a:p>
                    <a:p>
                      <a:pPr algn="l">
                        <a:lnSpc>
                          <a:spcPct val="115000"/>
                        </a:lnSpc>
                        <a:spcAft>
                          <a:spcPts val="0"/>
                        </a:spcAft>
                      </a:pPr>
                      <a:r>
                        <a:rPr lang="en-GB" sz="1600" dirty="0">
                          <a:effectLst/>
                          <a:latin typeface="Arial" panose="020B0604020202020204" pitchFamily="34" charset="0"/>
                          <a:cs typeface="Arial" panose="020B0604020202020204" pitchFamily="34" charset="0"/>
                        </a:rPr>
                        <a:t>This ratio indicates the profit earned in relation to the capital employed (Total Assets less Current Liabilities) in the company.</a:t>
                      </a:r>
                    </a:p>
                    <a:p>
                      <a:pPr algn="l">
                        <a:lnSpc>
                          <a:spcPct val="115000"/>
                        </a:lnSpc>
                        <a:spcAft>
                          <a:spcPts val="0"/>
                        </a:spcAft>
                      </a:pPr>
                      <a:r>
                        <a:rPr lang="en-GB" sz="1600" dirty="0">
                          <a:effectLst/>
                          <a:latin typeface="Arial" panose="020B0604020202020204" pitchFamily="34" charset="0"/>
                          <a:cs typeface="Arial" panose="020B0604020202020204" pitchFamily="34" charset="0"/>
                        </a:rPr>
                        <a:t>An increasing ROCE is seen as a positive indicator of a company’s performance</a:t>
                      </a:r>
                    </a:p>
                    <a:p>
                      <a:pPr algn="l">
                        <a:lnSpc>
                          <a:spcPct val="115000"/>
                        </a:lnSpc>
                        <a:spcAft>
                          <a:spcPts val="0"/>
                        </a:spcAft>
                      </a:pPr>
                      <a:r>
                        <a:rPr lang="en-GB" sz="1600" dirty="0">
                          <a:effectLst/>
                          <a:latin typeface="Arial" panose="020B0604020202020204" pitchFamily="34" charset="0"/>
                          <a:cs typeface="Arial" panose="020B0604020202020204" pitchFamily="34" charset="0"/>
                        </a:rPr>
                        <a:t> </a:t>
                      </a:r>
                    </a:p>
                    <a:p>
                      <a:pPr algn="l">
                        <a:lnSpc>
                          <a:spcPct val="115000"/>
                        </a:lnSpc>
                        <a:spcAft>
                          <a:spcPts val="0"/>
                        </a:spcAft>
                      </a:pPr>
                      <a:r>
                        <a:rPr lang="en-GB" sz="1600" dirty="0">
                          <a:effectLst/>
                          <a:latin typeface="Arial" panose="020B0604020202020204" pitchFamily="34" charset="0"/>
                          <a:cs typeface="Arial" panose="020B0604020202020204" pitchFamily="34" charset="0"/>
                        </a:rPr>
                        <a:t> </a:t>
                      </a:r>
                      <a:endParaRPr lang="en-GB" sz="16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l">
                        <a:lnSpc>
                          <a:spcPct val="115000"/>
                        </a:lnSpc>
                        <a:spcAft>
                          <a:spcPts val="0"/>
                        </a:spcAft>
                      </a:pPr>
                      <a:r>
                        <a:rPr lang="en-GB" sz="1600" dirty="0">
                          <a:effectLst/>
                          <a:latin typeface="Arial" panose="020B0604020202020204" pitchFamily="34" charset="0"/>
                          <a:cs typeface="Arial" panose="020B0604020202020204" pitchFamily="34" charset="0"/>
                        </a:rPr>
                        <a:t> </a:t>
                      </a:r>
                    </a:p>
                    <a:p>
                      <a:pPr algn="ctr"/>
                      <a:endParaRPr lang="en-GB" sz="1600" dirty="0">
                        <a:effectLst/>
                        <a:latin typeface="Arial" panose="020B0604020202020204" pitchFamily="34" charset="0"/>
                        <a:cs typeface="Arial" panose="020B0604020202020204" pitchFamily="34" charset="0"/>
                      </a:endParaRPr>
                    </a:p>
                    <a:p>
                      <a:pPr algn="ctr"/>
                      <a:endParaRPr lang="en-GB" sz="1600" dirty="0">
                        <a:effectLst/>
                        <a:latin typeface="Arial" panose="020B0604020202020204" pitchFamily="34" charset="0"/>
                        <a:cs typeface="Arial" panose="020B0604020202020204" pitchFamily="34" charset="0"/>
                      </a:endParaRPr>
                    </a:p>
                    <a:p>
                      <a:pPr algn="ctr"/>
                      <a:r>
                        <a:rPr lang="en-GB" sz="1600" dirty="0">
                          <a:effectLst/>
                          <a:latin typeface="Arial" panose="020B0604020202020204" pitchFamily="34" charset="0"/>
                          <a:cs typeface="Arial" panose="020B0604020202020204" pitchFamily="34" charset="0"/>
                        </a:rPr>
                        <a:t> </a:t>
                      </a:r>
                    </a:p>
                    <a:p>
                      <a:pPr algn="ctr"/>
                      <a:endParaRPr lang="en-GB" sz="1600" u="sng" dirty="0">
                        <a:effectLst/>
                        <a:latin typeface="Arial" panose="020B0604020202020204" pitchFamily="34" charset="0"/>
                        <a:cs typeface="Arial" panose="020B0604020202020204" pitchFamily="34" charset="0"/>
                      </a:endParaRPr>
                    </a:p>
                    <a:p>
                      <a:pPr algn="ctr"/>
                      <a:endParaRPr lang="en-GB" sz="1600" u="sng" dirty="0">
                        <a:effectLst/>
                        <a:latin typeface="Arial" panose="020B0604020202020204" pitchFamily="34" charset="0"/>
                        <a:cs typeface="Arial" panose="020B0604020202020204" pitchFamily="34" charset="0"/>
                      </a:endParaRPr>
                    </a:p>
                    <a:p>
                      <a:pPr algn="ctr"/>
                      <a:endParaRPr lang="en-GB" sz="1600" u="sng" dirty="0">
                        <a:effectLst/>
                        <a:latin typeface="Arial" panose="020B0604020202020204" pitchFamily="34" charset="0"/>
                        <a:cs typeface="Arial" panose="020B0604020202020204" pitchFamily="34" charset="0"/>
                      </a:endParaRPr>
                    </a:p>
                  </a:txBody>
                  <a:tcPr marL="68580" marR="68580" marT="0" marB="0"/>
                </a:tc>
                <a:tc>
                  <a:txBody>
                    <a:bodyPr/>
                    <a:lstStyle/>
                    <a:p>
                      <a:pPr algn="l">
                        <a:lnSpc>
                          <a:spcPct val="115000"/>
                        </a:lnSpc>
                        <a:spcAft>
                          <a:spcPts val="0"/>
                        </a:spcAft>
                      </a:pPr>
                      <a:r>
                        <a:rPr lang="en-GB" sz="1600" dirty="0">
                          <a:effectLst/>
                          <a:latin typeface="Arial" panose="020B0604020202020204" pitchFamily="34" charset="0"/>
                          <a:cs typeface="Arial" panose="020B0604020202020204" pitchFamily="34" charset="0"/>
                        </a:rPr>
                        <a:t> </a:t>
                      </a:r>
                    </a:p>
                    <a:p>
                      <a:pPr marL="0" marR="0" lvl="0" indent="0" algn="ctr" defTabSz="914400" rtl="0" eaLnBrk="1" fontAlgn="auto" latinLnBrk="0" hangingPunct="1">
                        <a:lnSpc>
                          <a:spcPct val="115000"/>
                        </a:lnSpc>
                        <a:spcBef>
                          <a:spcPts val="0"/>
                        </a:spcBef>
                        <a:spcAft>
                          <a:spcPts val="0"/>
                        </a:spcAft>
                        <a:buClrTx/>
                        <a:buSzTx/>
                        <a:buFontTx/>
                        <a:buNone/>
                        <a:tabLst/>
                        <a:defRPr/>
                      </a:pPr>
                      <a:r>
                        <a:rPr lang="en-GB" sz="1600" u="sng" dirty="0">
                          <a:effectLst/>
                          <a:latin typeface="Arial" panose="020B0604020202020204" pitchFamily="34" charset="0"/>
                          <a:cs typeface="Arial" panose="020B0604020202020204" pitchFamily="34" charset="0"/>
                        </a:rPr>
                        <a:t> </a:t>
                      </a:r>
                      <a:endParaRPr lang="en-GB" sz="16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931762925"/>
                  </a:ext>
                </a:extLst>
              </a:tr>
            </a:tbl>
          </a:graphicData>
        </a:graphic>
      </p:graphicFrame>
      <p:sp>
        <p:nvSpPr>
          <p:cNvPr id="6" name="Slide Number Placeholder 5">
            <a:extLst>
              <a:ext uri="{FF2B5EF4-FFF2-40B4-BE49-F238E27FC236}">
                <a16:creationId xmlns:a16="http://schemas.microsoft.com/office/drawing/2014/main" id="{6CA3041D-DAF9-4ECA-9AD0-37FE34FA2F9C}"/>
              </a:ext>
            </a:extLst>
          </p:cNvPr>
          <p:cNvSpPr>
            <a:spLocks noGrp="1"/>
          </p:cNvSpPr>
          <p:nvPr>
            <p:ph type="sldNum" sz="quarter" idx="12"/>
          </p:nvPr>
        </p:nvSpPr>
        <p:spPr/>
        <p:txBody>
          <a:bodyPr/>
          <a:lstStyle/>
          <a:p>
            <a:fld id="{63A33278-8D2C-46E9-9145-8061F8ED03C5}" type="slidenum">
              <a:rPr lang="en-GB" smtClean="0"/>
              <a:t>5</a:t>
            </a:fld>
            <a:endParaRPr lang="en-GB" dirty="0"/>
          </a:p>
        </p:txBody>
      </p:sp>
      <mc:AlternateContent xmlns:mc="http://schemas.openxmlformats.org/markup-compatibility/2006" xmlns:p14="http://schemas.microsoft.com/office/powerpoint/2010/main">
        <mc:Choice Requires="p14">
          <p:contentPart p14:bwMode="auto" r:id="rId3">
            <p14:nvContentPartPr>
              <p14:cNvPr id="3" name="Ink 2">
                <a:extLst>
                  <a:ext uri="{FF2B5EF4-FFF2-40B4-BE49-F238E27FC236}">
                    <a16:creationId xmlns:a16="http://schemas.microsoft.com/office/drawing/2014/main" id="{EB0474F4-C285-4626-B5B1-40A1046B3E5C}"/>
                  </a:ext>
                </a:extLst>
              </p14:cNvPr>
              <p14:cNvContentPartPr/>
              <p14:nvPr/>
            </p14:nvContentPartPr>
            <p14:xfrm>
              <a:off x="2401058" y="2581971"/>
              <a:ext cx="360" cy="360"/>
            </p14:xfrm>
          </p:contentPart>
        </mc:Choice>
        <mc:Fallback xmlns="">
          <p:pic>
            <p:nvPicPr>
              <p:cNvPr id="3" name="Ink 2">
                <a:extLst>
                  <a:ext uri="{FF2B5EF4-FFF2-40B4-BE49-F238E27FC236}">
                    <a16:creationId xmlns:a16="http://schemas.microsoft.com/office/drawing/2014/main" id="{EB0474F4-C285-4626-B5B1-40A1046B3E5C}"/>
                  </a:ext>
                </a:extLst>
              </p:cNvPr>
              <p:cNvPicPr/>
              <p:nvPr/>
            </p:nvPicPr>
            <p:blipFill>
              <a:blip r:embed="rId4"/>
              <a:stretch>
                <a:fillRect/>
              </a:stretch>
            </p:blipFill>
            <p:spPr>
              <a:xfrm>
                <a:off x="2383418" y="2564331"/>
                <a:ext cx="36000" cy="36000"/>
              </a:xfrm>
              <a:prstGeom prst="rect">
                <a:avLst/>
              </a:prstGeom>
            </p:spPr>
          </p:pic>
        </mc:Fallback>
      </mc:AlternateContent>
      <p:sp>
        <p:nvSpPr>
          <p:cNvPr id="33" name="TextBox 32">
            <a:extLst>
              <a:ext uri="{FF2B5EF4-FFF2-40B4-BE49-F238E27FC236}">
                <a16:creationId xmlns:a16="http://schemas.microsoft.com/office/drawing/2014/main" id="{F89FD5F9-E5ED-45C3-A370-3385F30A04F2}"/>
              </a:ext>
            </a:extLst>
          </p:cNvPr>
          <p:cNvSpPr txBox="1"/>
          <p:nvPr/>
        </p:nvSpPr>
        <p:spPr>
          <a:xfrm>
            <a:off x="6728027" y="2420888"/>
            <a:ext cx="1593561" cy="923330"/>
          </a:xfrm>
          <a:prstGeom prst="rect">
            <a:avLst/>
          </a:prstGeom>
          <a:noFill/>
        </p:spPr>
        <p:txBody>
          <a:bodyPr wrap="square" rtlCol="0">
            <a:spAutoFit/>
          </a:bodyPr>
          <a:lstStyle/>
          <a:p>
            <a:r>
              <a:rPr lang="en-GB" u="sng" dirty="0"/>
              <a:t>36,500 x 100</a:t>
            </a:r>
          </a:p>
          <a:p>
            <a:r>
              <a:rPr lang="en-GB" dirty="0"/>
              <a:t>      562,000</a:t>
            </a:r>
          </a:p>
          <a:p>
            <a:r>
              <a:rPr lang="en-GB" dirty="0"/>
              <a:t>      = 6.5%</a:t>
            </a:r>
          </a:p>
        </p:txBody>
      </p:sp>
      <p:sp>
        <p:nvSpPr>
          <p:cNvPr id="5" name="TextBox 4">
            <a:extLst>
              <a:ext uri="{FF2B5EF4-FFF2-40B4-BE49-F238E27FC236}">
                <a16:creationId xmlns:a16="http://schemas.microsoft.com/office/drawing/2014/main" id="{06B4F40A-3E28-D120-B4DB-24FE6CC6B1C9}"/>
              </a:ext>
            </a:extLst>
          </p:cNvPr>
          <p:cNvSpPr txBox="1"/>
          <p:nvPr/>
        </p:nvSpPr>
        <p:spPr>
          <a:xfrm>
            <a:off x="4571999" y="2420888"/>
            <a:ext cx="1593561" cy="923330"/>
          </a:xfrm>
          <a:prstGeom prst="rect">
            <a:avLst/>
          </a:prstGeom>
          <a:noFill/>
        </p:spPr>
        <p:txBody>
          <a:bodyPr wrap="square" rtlCol="0">
            <a:spAutoFit/>
          </a:bodyPr>
          <a:lstStyle/>
          <a:p>
            <a:r>
              <a:rPr lang="en-GB" u="sng" dirty="0"/>
              <a:t>28,550 x 100</a:t>
            </a:r>
          </a:p>
          <a:p>
            <a:r>
              <a:rPr lang="en-GB" dirty="0"/>
              <a:t>     632,727</a:t>
            </a:r>
          </a:p>
          <a:p>
            <a:r>
              <a:rPr lang="en-GB" dirty="0"/>
              <a:t>    =4.5%</a:t>
            </a:r>
          </a:p>
        </p:txBody>
      </p:sp>
      <p:sp>
        <p:nvSpPr>
          <p:cNvPr id="7" name="TextBox 6">
            <a:extLst>
              <a:ext uri="{FF2B5EF4-FFF2-40B4-BE49-F238E27FC236}">
                <a16:creationId xmlns:a16="http://schemas.microsoft.com/office/drawing/2014/main" id="{60058175-C820-5AD6-12BD-525D8F4359EE}"/>
              </a:ext>
            </a:extLst>
          </p:cNvPr>
          <p:cNvSpPr txBox="1"/>
          <p:nvPr/>
        </p:nvSpPr>
        <p:spPr>
          <a:xfrm>
            <a:off x="5004048" y="3951285"/>
            <a:ext cx="3096344" cy="369332"/>
          </a:xfrm>
          <a:prstGeom prst="rect">
            <a:avLst/>
          </a:prstGeom>
          <a:noFill/>
        </p:spPr>
        <p:txBody>
          <a:bodyPr wrap="square" rtlCol="0">
            <a:spAutoFit/>
          </a:bodyPr>
          <a:lstStyle/>
          <a:p>
            <a:r>
              <a:rPr lang="en-GB" dirty="0"/>
              <a:t>Percentage change = -30.8%</a:t>
            </a:r>
          </a:p>
        </p:txBody>
      </p:sp>
    </p:spTree>
    <p:custDataLst>
      <p:tags r:id="rId1"/>
    </p:custDataLst>
    <p:extLst>
      <p:ext uri="{BB962C8B-B14F-4D97-AF65-F5344CB8AC3E}">
        <p14:creationId xmlns:p14="http://schemas.microsoft.com/office/powerpoint/2010/main" val="38898650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 grpId="0"/>
      <p:bldP spid="5" grpId="0"/>
      <p:bldP spid="7"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B56524-26B6-418E-ACCF-EE88D837AC8B}"/>
              </a:ext>
            </a:extLst>
          </p:cNvPr>
          <p:cNvSpPr>
            <a:spLocks noGrp="1"/>
          </p:cNvSpPr>
          <p:nvPr>
            <p:ph type="title"/>
          </p:nvPr>
        </p:nvSpPr>
        <p:spPr>
          <a:xfrm>
            <a:off x="0" y="0"/>
            <a:ext cx="9144000" cy="1143000"/>
          </a:xfrm>
          <a:solidFill>
            <a:schemeClr val="tx2">
              <a:lumMod val="20000"/>
              <a:lumOff val="80000"/>
            </a:schemeClr>
          </a:solidFill>
        </p:spPr>
        <p:txBody>
          <a:bodyPr>
            <a:noAutofit/>
          </a:bodyPr>
          <a:lstStyle/>
          <a:p>
            <a:r>
              <a:rPr lang="en-GB" sz="3200" dirty="0">
                <a:solidFill>
                  <a:schemeClr val="tx2"/>
                </a:solidFill>
              </a:rPr>
              <a:t>Calculating relative performance difference - </a:t>
            </a:r>
            <a:r>
              <a:rPr lang="en-GB" sz="3200" dirty="0">
                <a:solidFill>
                  <a:schemeClr val="tx2">
                    <a:lumMod val="20000"/>
                    <a:lumOff val="80000"/>
                  </a:schemeClr>
                </a:solidFill>
              </a:rPr>
              <a:t>1</a:t>
            </a:r>
          </a:p>
        </p:txBody>
      </p:sp>
      <p:sp>
        <p:nvSpPr>
          <p:cNvPr id="3" name="Content Placeholder 2">
            <a:extLst>
              <a:ext uri="{FF2B5EF4-FFF2-40B4-BE49-F238E27FC236}">
                <a16:creationId xmlns:a16="http://schemas.microsoft.com/office/drawing/2014/main" id="{777852E5-B11A-456F-A34A-0CEFB1719C1F}"/>
              </a:ext>
            </a:extLst>
          </p:cNvPr>
          <p:cNvSpPr>
            <a:spLocks noGrp="1"/>
          </p:cNvSpPr>
          <p:nvPr>
            <p:ph idx="1"/>
          </p:nvPr>
        </p:nvSpPr>
        <p:spPr>
          <a:xfrm>
            <a:off x="0" y="1143000"/>
            <a:ext cx="9144000" cy="4590256"/>
          </a:xfrm>
          <a:solidFill>
            <a:schemeClr val="tx2">
              <a:lumMod val="75000"/>
            </a:schemeClr>
          </a:solidFill>
        </p:spPr>
        <p:txBody>
          <a:bodyPr>
            <a:normAutofit lnSpcReduction="10000"/>
          </a:bodyPr>
          <a:lstStyle/>
          <a:p>
            <a:r>
              <a:rPr lang="en-GB" sz="2400" dirty="0">
                <a:solidFill>
                  <a:schemeClr val="tx2">
                    <a:lumMod val="20000"/>
                    <a:lumOff val="80000"/>
                  </a:schemeClr>
                </a:solidFill>
              </a:rPr>
              <a:t>In the ROCE calculation above, apart from the ratios, we have also calculated two other items: the absolute difference of the ratios called the percentage point change (4.5% - 6.5% = -2.0%) and the relative difference called the percentage change</a:t>
            </a:r>
          </a:p>
          <a:p>
            <a:r>
              <a:rPr lang="en-GB" sz="2400" dirty="0">
                <a:solidFill>
                  <a:schemeClr val="tx2">
                    <a:lumMod val="20000"/>
                    <a:lumOff val="80000"/>
                  </a:schemeClr>
                </a:solidFill>
              </a:rPr>
              <a:t> (-2.0%/6.5% x 100 = 30.8%)</a:t>
            </a:r>
          </a:p>
          <a:p>
            <a:endParaRPr lang="en-GB" sz="2400" dirty="0">
              <a:solidFill>
                <a:schemeClr val="tx2">
                  <a:lumMod val="20000"/>
                  <a:lumOff val="80000"/>
                </a:schemeClr>
              </a:solidFill>
            </a:endParaRPr>
          </a:p>
          <a:p>
            <a:r>
              <a:rPr lang="en-GB" sz="2400" dirty="0">
                <a:solidFill>
                  <a:schemeClr val="tx2">
                    <a:lumMod val="20000"/>
                    <a:lumOff val="80000"/>
                  </a:schemeClr>
                </a:solidFill>
              </a:rPr>
              <a:t>The percentage change relative difference effectively offers the performance difference (adverse or favourable) to help us measure and  assess the company’s performance over time</a:t>
            </a:r>
          </a:p>
          <a:p>
            <a:endParaRPr lang="en-GB" sz="2400" dirty="0">
              <a:solidFill>
                <a:schemeClr val="tx2">
                  <a:lumMod val="20000"/>
                  <a:lumOff val="80000"/>
                </a:schemeClr>
              </a:solidFill>
            </a:endParaRPr>
          </a:p>
          <a:p>
            <a:r>
              <a:rPr lang="en-GB" sz="2400" dirty="0">
                <a:solidFill>
                  <a:schemeClr val="tx2">
                    <a:lumMod val="20000"/>
                    <a:lumOff val="80000"/>
                  </a:schemeClr>
                </a:solidFill>
              </a:rPr>
              <a:t>An easy way to remember this is newer-older divided by older multiplied by 100 or n-o/n x 100</a:t>
            </a:r>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p:txBody>
      </p:sp>
      <p:sp>
        <p:nvSpPr>
          <p:cNvPr id="4" name="Slide Number Placeholder 3">
            <a:extLst>
              <a:ext uri="{FF2B5EF4-FFF2-40B4-BE49-F238E27FC236}">
                <a16:creationId xmlns:a16="http://schemas.microsoft.com/office/drawing/2014/main" id="{47ED2382-294D-409A-835C-2B1F6280F09D}"/>
              </a:ext>
            </a:extLst>
          </p:cNvPr>
          <p:cNvSpPr>
            <a:spLocks noGrp="1"/>
          </p:cNvSpPr>
          <p:nvPr>
            <p:ph type="sldNum" sz="quarter" idx="12"/>
          </p:nvPr>
        </p:nvSpPr>
        <p:spPr/>
        <p:txBody>
          <a:bodyPr/>
          <a:lstStyle/>
          <a:p>
            <a:fld id="{C3F65BB1-9206-4D7F-97F9-47DCC7DC6334}" type="slidenum">
              <a:rPr lang="en-GB" smtClean="0"/>
              <a:pPr/>
              <a:t>6</a:t>
            </a:fld>
            <a:endParaRPr lang="en-GB"/>
          </a:p>
        </p:txBody>
      </p:sp>
    </p:spTree>
    <p:extLst>
      <p:ext uri="{BB962C8B-B14F-4D97-AF65-F5344CB8AC3E}">
        <p14:creationId xmlns:p14="http://schemas.microsoft.com/office/powerpoint/2010/main" val="3791388871"/>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3166FA-43E1-459B-933B-3874863E2B2F}"/>
              </a:ext>
            </a:extLst>
          </p:cNvPr>
          <p:cNvSpPr>
            <a:spLocks noGrp="1"/>
          </p:cNvSpPr>
          <p:nvPr>
            <p:ph type="title"/>
          </p:nvPr>
        </p:nvSpPr>
        <p:spPr>
          <a:xfrm>
            <a:off x="0" y="0"/>
            <a:ext cx="9144000" cy="816874"/>
          </a:xfrm>
          <a:solidFill>
            <a:schemeClr val="tx2">
              <a:lumMod val="75000"/>
            </a:schemeClr>
          </a:solidFill>
        </p:spPr>
        <p:txBody>
          <a:bodyPr>
            <a:normAutofit/>
          </a:bodyPr>
          <a:lstStyle/>
          <a:p>
            <a:pPr algn="ctr"/>
            <a:r>
              <a:rPr lang="en-GB" sz="3600" dirty="0">
                <a:solidFill>
                  <a:schemeClr val="tx2">
                    <a:lumMod val="20000"/>
                    <a:lumOff val="80000"/>
                  </a:schemeClr>
                </a:solidFill>
              </a:rPr>
              <a:t>Assessing profitability – asset turnover</a:t>
            </a:r>
          </a:p>
        </p:txBody>
      </p:sp>
      <p:graphicFrame>
        <p:nvGraphicFramePr>
          <p:cNvPr id="4" name="Content Placeholder 3">
            <a:extLst>
              <a:ext uri="{FF2B5EF4-FFF2-40B4-BE49-F238E27FC236}">
                <a16:creationId xmlns:a16="http://schemas.microsoft.com/office/drawing/2014/main" id="{C74459D0-3193-4781-94F0-F9BE6BD5BDE5}"/>
              </a:ext>
            </a:extLst>
          </p:cNvPr>
          <p:cNvGraphicFramePr>
            <a:graphicFrameLocks noGrp="1"/>
          </p:cNvGraphicFramePr>
          <p:nvPr>
            <p:ph idx="1"/>
            <p:extLst>
              <p:ext uri="{D42A27DB-BD31-4B8C-83A1-F6EECF244321}">
                <p14:modId xmlns:p14="http://schemas.microsoft.com/office/powerpoint/2010/main" val="267562709"/>
              </p:ext>
            </p:extLst>
          </p:nvPr>
        </p:nvGraphicFramePr>
        <p:xfrm>
          <a:off x="10440" y="816874"/>
          <a:ext cx="9133559" cy="4841854"/>
        </p:xfrm>
        <a:graphic>
          <a:graphicData uri="http://schemas.openxmlformats.org/drawingml/2006/table">
            <a:tbl>
              <a:tblPr firstRow="1" firstCol="1" bandRow="1">
                <a:tableStyleId>{7DF18680-E054-41AD-8BC1-D1AEF772440D}</a:tableStyleId>
              </a:tblPr>
              <a:tblGrid>
                <a:gridCol w="4332166">
                  <a:extLst>
                    <a:ext uri="{9D8B030D-6E8A-4147-A177-3AD203B41FA5}">
                      <a16:colId xmlns:a16="http://schemas.microsoft.com/office/drawing/2014/main" val="1475994231"/>
                    </a:ext>
                  </a:extLst>
                </a:gridCol>
                <a:gridCol w="2484696">
                  <a:extLst>
                    <a:ext uri="{9D8B030D-6E8A-4147-A177-3AD203B41FA5}">
                      <a16:colId xmlns:a16="http://schemas.microsoft.com/office/drawing/2014/main" val="3464370937"/>
                    </a:ext>
                  </a:extLst>
                </a:gridCol>
                <a:gridCol w="2316697">
                  <a:extLst>
                    <a:ext uri="{9D8B030D-6E8A-4147-A177-3AD203B41FA5}">
                      <a16:colId xmlns:a16="http://schemas.microsoft.com/office/drawing/2014/main" val="3309834082"/>
                    </a:ext>
                  </a:extLst>
                </a:gridCol>
              </a:tblGrid>
              <a:tr h="966204">
                <a:tc>
                  <a:txBody>
                    <a:bodyPr/>
                    <a:lstStyle/>
                    <a:p>
                      <a:pPr>
                        <a:lnSpc>
                          <a:spcPct val="115000"/>
                        </a:lnSpc>
                        <a:spcAft>
                          <a:spcPts val="0"/>
                        </a:spcAft>
                      </a:pPr>
                      <a:r>
                        <a:rPr lang="en-GB" sz="1600" dirty="0">
                          <a:effectLst/>
                        </a:rPr>
                        <a:t> </a:t>
                      </a:r>
                    </a:p>
                    <a:p>
                      <a:pPr>
                        <a:lnSpc>
                          <a:spcPct val="115000"/>
                        </a:lnSpc>
                        <a:spcAft>
                          <a:spcPts val="0"/>
                        </a:spcAft>
                      </a:pPr>
                      <a:r>
                        <a:rPr lang="en-GB" sz="1600" dirty="0">
                          <a:effectLst/>
                        </a:rPr>
                        <a:t>ASSET TURNOVER</a:t>
                      </a:r>
                    </a:p>
                    <a:p>
                      <a:pPr>
                        <a:lnSpc>
                          <a:spcPct val="115000"/>
                        </a:lnSpc>
                        <a:spcAft>
                          <a:spcPts val="0"/>
                        </a:spcAft>
                      </a:pPr>
                      <a:endParaRPr lang="en-GB" sz="1600" dirty="0">
                        <a:effectLst/>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2022</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2021</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088242669"/>
                  </a:ext>
                </a:extLst>
              </a:tr>
              <a:tr h="3875650">
                <a:tc>
                  <a:txBody>
                    <a:bodyPr/>
                    <a:lstStyle/>
                    <a:p>
                      <a:pPr>
                        <a:lnSpc>
                          <a:spcPct val="115000"/>
                        </a:lnSpc>
                        <a:spcAft>
                          <a:spcPts val="0"/>
                        </a:spcAft>
                      </a:pPr>
                      <a:r>
                        <a:rPr lang="en-GB" sz="1600" dirty="0">
                          <a:effectLst/>
                        </a:rPr>
                        <a:t> </a:t>
                      </a:r>
                    </a:p>
                    <a:p>
                      <a:pPr>
                        <a:lnSpc>
                          <a:spcPct val="115000"/>
                        </a:lnSpc>
                        <a:spcAft>
                          <a:spcPts val="0"/>
                        </a:spcAft>
                      </a:pPr>
                      <a:r>
                        <a:rPr lang="en-GB" sz="1600" u="sng" dirty="0">
                          <a:effectLst/>
                        </a:rPr>
                        <a:t>    Sales Revenue</a:t>
                      </a:r>
                      <a:r>
                        <a:rPr lang="en-GB" sz="1600" dirty="0">
                          <a:effectLst/>
                        </a:rPr>
                        <a:t>     </a:t>
                      </a:r>
                    </a:p>
                    <a:p>
                      <a:pPr>
                        <a:lnSpc>
                          <a:spcPct val="115000"/>
                        </a:lnSpc>
                        <a:spcAft>
                          <a:spcPts val="0"/>
                        </a:spcAft>
                      </a:pPr>
                      <a:r>
                        <a:rPr lang="en-GB" sz="1600" dirty="0">
                          <a:effectLst/>
                        </a:rPr>
                        <a:t>Capital Employed</a:t>
                      </a:r>
                    </a:p>
                    <a:p>
                      <a:pPr>
                        <a:lnSpc>
                          <a:spcPct val="115000"/>
                        </a:lnSpc>
                        <a:spcAft>
                          <a:spcPts val="0"/>
                        </a:spcAft>
                      </a:pPr>
                      <a:r>
                        <a:rPr lang="en-GB" sz="1600" dirty="0">
                          <a:effectLst/>
                        </a:rPr>
                        <a:t> </a:t>
                      </a:r>
                    </a:p>
                    <a:p>
                      <a:pPr>
                        <a:lnSpc>
                          <a:spcPct val="115000"/>
                        </a:lnSpc>
                        <a:spcAft>
                          <a:spcPts val="0"/>
                        </a:spcAft>
                      </a:pPr>
                      <a:r>
                        <a:rPr lang="en-GB" sz="1600" dirty="0">
                          <a:effectLst/>
                        </a:rPr>
                        <a:t>This ratio indicates the revenue earned per £1 of capital employed (Total Assets less Current Liabilities) </a:t>
                      </a:r>
                    </a:p>
                    <a:p>
                      <a:pPr>
                        <a:lnSpc>
                          <a:spcPct val="115000"/>
                        </a:lnSpc>
                        <a:spcAft>
                          <a:spcPts val="0"/>
                        </a:spcAft>
                      </a:pPr>
                      <a:endParaRPr lang="en-GB" sz="1600" dirty="0">
                        <a:effectLst/>
                      </a:endParaRPr>
                    </a:p>
                    <a:p>
                      <a:pPr>
                        <a:lnSpc>
                          <a:spcPct val="115000"/>
                        </a:lnSpc>
                        <a:spcAft>
                          <a:spcPts val="0"/>
                        </a:spcAft>
                      </a:pPr>
                      <a:r>
                        <a:rPr lang="en-GB" sz="1600" dirty="0">
                          <a:effectLst/>
                        </a:rPr>
                        <a:t>An increasing Asset Turnover figure is seen as a positive indicator of a company’s performance.</a:t>
                      </a:r>
                    </a:p>
                    <a:p>
                      <a:pPr>
                        <a:lnSpc>
                          <a:spcPct val="115000"/>
                        </a:lnSpc>
                        <a:spcAft>
                          <a:spcPts val="0"/>
                        </a:spcAft>
                      </a:pPr>
                      <a:r>
                        <a:rPr lang="en-GB" sz="1600" dirty="0">
                          <a:effectLst/>
                        </a:rPr>
                        <a:t> </a:t>
                      </a:r>
                    </a:p>
                    <a:p>
                      <a:pPr>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r>
                        <a:rPr lang="en-GB" sz="1600" dirty="0">
                          <a:effectLst/>
                        </a:rPr>
                        <a:t> </a:t>
                      </a:r>
                    </a:p>
                    <a:p>
                      <a:endParaRPr lang="en-GB" sz="1600" dirty="0">
                        <a:effectLst/>
                      </a:endParaRPr>
                    </a:p>
                    <a:p>
                      <a:endParaRPr lang="en-GB" sz="1600" dirty="0">
                        <a:effectLst/>
                      </a:endParaRPr>
                    </a:p>
                    <a:p>
                      <a:endParaRPr lang="en-GB" sz="1600" dirty="0">
                        <a:effectLst/>
                      </a:endParaRPr>
                    </a:p>
                    <a:p>
                      <a:endParaRPr lang="en-GB" sz="1600" dirty="0">
                        <a:effectLst/>
                      </a:endParaRPr>
                    </a:p>
                    <a:p>
                      <a:pPr algn="ctr"/>
                      <a:endParaRPr lang="en-GB" sz="1600" u="sng" dirty="0"/>
                    </a:p>
                    <a:p>
                      <a:pPr algn="ctr"/>
                      <a:endParaRPr lang="en-GB" sz="1600" u="sng" dirty="0"/>
                    </a:p>
                    <a:p>
                      <a:pPr algn="ctr"/>
                      <a:endParaRPr lang="en-GB" sz="1600" u="sng" dirty="0"/>
                    </a:p>
                    <a:p>
                      <a:pPr algn="ctr"/>
                      <a:endParaRPr lang="en-GB" sz="1600" u="sng" dirty="0"/>
                    </a:p>
                    <a:p>
                      <a:pPr algn="ct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528765455"/>
                  </a:ext>
                </a:extLst>
              </a:tr>
            </a:tbl>
          </a:graphicData>
        </a:graphic>
      </p:graphicFrame>
      <p:sp>
        <p:nvSpPr>
          <p:cNvPr id="6" name="Slide Number Placeholder 5">
            <a:extLst>
              <a:ext uri="{FF2B5EF4-FFF2-40B4-BE49-F238E27FC236}">
                <a16:creationId xmlns:a16="http://schemas.microsoft.com/office/drawing/2014/main" id="{A1CAFA13-DCFA-49C7-979F-D8D33EBA460E}"/>
              </a:ext>
            </a:extLst>
          </p:cNvPr>
          <p:cNvSpPr>
            <a:spLocks noGrp="1"/>
          </p:cNvSpPr>
          <p:nvPr>
            <p:ph type="sldNum" sz="quarter" idx="12"/>
          </p:nvPr>
        </p:nvSpPr>
        <p:spPr/>
        <p:txBody>
          <a:bodyPr/>
          <a:lstStyle/>
          <a:p>
            <a:fld id="{63A33278-8D2C-46E9-9145-8061F8ED03C5}" type="slidenum">
              <a:rPr lang="en-GB" smtClean="0"/>
              <a:t>7</a:t>
            </a:fld>
            <a:endParaRPr lang="en-GB" dirty="0"/>
          </a:p>
        </p:txBody>
      </p:sp>
      <mc:AlternateContent xmlns:mc="http://schemas.openxmlformats.org/markup-compatibility/2006" xmlns:p14="http://schemas.microsoft.com/office/powerpoint/2010/main">
        <mc:Choice Requires="p14">
          <p:contentPart p14:bwMode="auto" r:id="rId3">
            <p14:nvContentPartPr>
              <p14:cNvPr id="118" name="Ink 117">
                <a:extLst>
                  <a:ext uri="{FF2B5EF4-FFF2-40B4-BE49-F238E27FC236}">
                    <a16:creationId xmlns:a16="http://schemas.microsoft.com/office/drawing/2014/main" id="{D1850211-F1FC-4C06-98C8-EAF99AB7680C}"/>
                  </a:ext>
                </a:extLst>
              </p14:cNvPr>
              <p14:cNvContentPartPr/>
              <p14:nvPr/>
            </p14:nvContentPartPr>
            <p14:xfrm>
              <a:off x="-376046" y="5069544"/>
              <a:ext cx="10440" cy="2520"/>
            </p14:xfrm>
          </p:contentPart>
        </mc:Choice>
        <mc:Fallback xmlns="">
          <p:pic>
            <p:nvPicPr>
              <p:cNvPr id="118" name="Ink 117">
                <a:extLst>
                  <a:ext uri="{FF2B5EF4-FFF2-40B4-BE49-F238E27FC236}">
                    <a16:creationId xmlns:a16="http://schemas.microsoft.com/office/drawing/2014/main" id="{D1850211-F1FC-4C06-98C8-EAF99AB7680C}"/>
                  </a:ext>
                </a:extLst>
              </p:cNvPr>
              <p:cNvPicPr/>
              <p:nvPr/>
            </p:nvPicPr>
            <p:blipFill>
              <a:blip r:embed="rId176"/>
              <a:stretch>
                <a:fillRect/>
              </a:stretch>
            </p:blipFill>
            <p:spPr>
              <a:xfrm>
                <a:off x="-384686" y="5060544"/>
                <a:ext cx="28080" cy="20160"/>
              </a:xfrm>
              <a:prstGeom prst="rect">
                <a:avLst/>
              </a:prstGeom>
            </p:spPr>
          </p:pic>
        </mc:Fallback>
      </mc:AlternateContent>
      <p:sp>
        <p:nvSpPr>
          <p:cNvPr id="107" name="TextBox 106">
            <a:extLst>
              <a:ext uri="{FF2B5EF4-FFF2-40B4-BE49-F238E27FC236}">
                <a16:creationId xmlns:a16="http://schemas.microsoft.com/office/drawing/2014/main" id="{7FC58D35-2328-47B9-A5CD-1991B44F08E7}"/>
              </a:ext>
            </a:extLst>
          </p:cNvPr>
          <p:cNvSpPr txBox="1"/>
          <p:nvPr/>
        </p:nvSpPr>
        <p:spPr>
          <a:xfrm>
            <a:off x="6940588" y="2852239"/>
            <a:ext cx="1740910" cy="923330"/>
          </a:xfrm>
          <a:prstGeom prst="rect">
            <a:avLst/>
          </a:prstGeom>
          <a:noFill/>
        </p:spPr>
        <p:txBody>
          <a:bodyPr wrap="square" rtlCol="0">
            <a:spAutoFit/>
          </a:bodyPr>
          <a:lstStyle/>
          <a:p>
            <a:pPr algn="ctr"/>
            <a:r>
              <a:rPr lang="en-GB" u="sng" dirty="0"/>
              <a:t>250,000 </a:t>
            </a:r>
          </a:p>
          <a:p>
            <a:pPr algn="ctr"/>
            <a:r>
              <a:rPr lang="en-GB" dirty="0"/>
              <a:t>562,000</a:t>
            </a:r>
            <a:endParaRPr lang="en-GB" u="sng" dirty="0"/>
          </a:p>
          <a:p>
            <a:pPr algn="ctr"/>
            <a:r>
              <a:rPr lang="en-GB" dirty="0"/>
              <a:t>= 44.5 pence</a:t>
            </a:r>
            <a:endParaRPr lang="en-GB" u="sng" dirty="0"/>
          </a:p>
        </p:txBody>
      </p:sp>
      <p:sp>
        <p:nvSpPr>
          <p:cNvPr id="3" name="TextBox 2">
            <a:extLst>
              <a:ext uri="{FF2B5EF4-FFF2-40B4-BE49-F238E27FC236}">
                <a16:creationId xmlns:a16="http://schemas.microsoft.com/office/drawing/2014/main" id="{68280167-25F5-32B9-DD8A-A3AF0F325269}"/>
              </a:ext>
            </a:extLst>
          </p:cNvPr>
          <p:cNvSpPr txBox="1"/>
          <p:nvPr/>
        </p:nvSpPr>
        <p:spPr>
          <a:xfrm>
            <a:off x="4788024" y="2852936"/>
            <a:ext cx="1740910" cy="923330"/>
          </a:xfrm>
          <a:prstGeom prst="rect">
            <a:avLst/>
          </a:prstGeom>
          <a:noFill/>
        </p:spPr>
        <p:txBody>
          <a:bodyPr wrap="square" rtlCol="0">
            <a:spAutoFit/>
          </a:bodyPr>
          <a:lstStyle/>
          <a:p>
            <a:pPr algn="ctr"/>
            <a:r>
              <a:rPr lang="en-GB" u="sng" dirty="0"/>
              <a:t>300,000 </a:t>
            </a:r>
          </a:p>
          <a:p>
            <a:pPr algn="ctr"/>
            <a:r>
              <a:rPr lang="en-GB" dirty="0"/>
              <a:t>632,727</a:t>
            </a:r>
            <a:endParaRPr lang="en-GB" u="sng" dirty="0"/>
          </a:p>
          <a:p>
            <a:pPr algn="ctr"/>
            <a:r>
              <a:rPr lang="en-GB" dirty="0"/>
              <a:t>= 47.4 pence</a:t>
            </a:r>
            <a:endParaRPr lang="en-GB" u="sng" dirty="0"/>
          </a:p>
        </p:txBody>
      </p:sp>
      <p:sp>
        <p:nvSpPr>
          <p:cNvPr id="5" name="TextBox 4">
            <a:extLst>
              <a:ext uri="{FF2B5EF4-FFF2-40B4-BE49-F238E27FC236}">
                <a16:creationId xmlns:a16="http://schemas.microsoft.com/office/drawing/2014/main" id="{8D22A8C9-3C87-0CD6-4DF4-5AD509B14A9E}"/>
              </a:ext>
            </a:extLst>
          </p:cNvPr>
          <p:cNvSpPr txBox="1"/>
          <p:nvPr/>
        </p:nvSpPr>
        <p:spPr>
          <a:xfrm>
            <a:off x="5225244" y="4106444"/>
            <a:ext cx="3096344" cy="369332"/>
          </a:xfrm>
          <a:prstGeom prst="rect">
            <a:avLst/>
          </a:prstGeom>
          <a:noFill/>
        </p:spPr>
        <p:txBody>
          <a:bodyPr wrap="square" rtlCol="0">
            <a:spAutoFit/>
          </a:bodyPr>
          <a:lstStyle/>
          <a:p>
            <a:r>
              <a:rPr lang="en-GB" dirty="0"/>
              <a:t>Percentage change = +6.5%</a:t>
            </a:r>
          </a:p>
        </p:txBody>
      </p:sp>
    </p:spTree>
    <p:custDataLst>
      <p:tags r:id="rId1"/>
    </p:custDataLst>
    <p:extLst>
      <p:ext uri="{BB962C8B-B14F-4D97-AF65-F5344CB8AC3E}">
        <p14:creationId xmlns:p14="http://schemas.microsoft.com/office/powerpoint/2010/main" val="583624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7">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07">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07">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44C70B-A573-45FC-8E82-5F0CC8873EB6}"/>
              </a:ext>
            </a:extLst>
          </p:cNvPr>
          <p:cNvSpPr>
            <a:spLocks noGrp="1"/>
          </p:cNvSpPr>
          <p:nvPr>
            <p:ph type="title"/>
          </p:nvPr>
        </p:nvSpPr>
        <p:spPr>
          <a:xfrm>
            <a:off x="0" y="0"/>
            <a:ext cx="9143999" cy="628739"/>
          </a:xfrm>
          <a:solidFill>
            <a:schemeClr val="tx2">
              <a:lumMod val="75000"/>
            </a:schemeClr>
          </a:solidFill>
        </p:spPr>
        <p:txBody>
          <a:bodyPr>
            <a:normAutofit fontScale="90000"/>
          </a:bodyPr>
          <a:lstStyle/>
          <a:p>
            <a:pPr algn="ctr"/>
            <a:r>
              <a:rPr lang="en-GB" sz="3600" dirty="0">
                <a:solidFill>
                  <a:schemeClr val="tx2">
                    <a:lumMod val="20000"/>
                    <a:lumOff val="80000"/>
                  </a:schemeClr>
                </a:solidFill>
              </a:rPr>
              <a:t>Assessing profitability – gross profit margin</a:t>
            </a:r>
          </a:p>
        </p:txBody>
      </p:sp>
      <p:graphicFrame>
        <p:nvGraphicFramePr>
          <p:cNvPr id="4" name="Content Placeholder 3">
            <a:extLst>
              <a:ext uri="{FF2B5EF4-FFF2-40B4-BE49-F238E27FC236}">
                <a16:creationId xmlns:a16="http://schemas.microsoft.com/office/drawing/2014/main" id="{570931F5-6AEB-4287-AE20-BF9DF25A3FA8}"/>
              </a:ext>
            </a:extLst>
          </p:cNvPr>
          <p:cNvGraphicFramePr>
            <a:graphicFrameLocks noGrp="1"/>
          </p:cNvGraphicFramePr>
          <p:nvPr>
            <p:ph idx="1"/>
            <p:extLst>
              <p:ext uri="{D42A27DB-BD31-4B8C-83A1-F6EECF244321}">
                <p14:modId xmlns:p14="http://schemas.microsoft.com/office/powerpoint/2010/main" val="3919928743"/>
              </p:ext>
            </p:extLst>
          </p:nvPr>
        </p:nvGraphicFramePr>
        <p:xfrm>
          <a:off x="0" y="628739"/>
          <a:ext cx="9143999" cy="5104517"/>
        </p:xfrm>
        <a:graphic>
          <a:graphicData uri="http://schemas.openxmlformats.org/drawingml/2006/table">
            <a:tbl>
              <a:tblPr firstRow="1" firstCol="1" bandRow="1">
                <a:tableStyleId>{7DF18680-E054-41AD-8BC1-D1AEF772440D}</a:tableStyleId>
              </a:tblPr>
              <a:tblGrid>
                <a:gridCol w="4994621">
                  <a:extLst>
                    <a:ext uri="{9D8B030D-6E8A-4147-A177-3AD203B41FA5}">
                      <a16:colId xmlns:a16="http://schemas.microsoft.com/office/drawing/2014/main" val="3758255675"/>
                    </a:ext>
                  </a:extLst>
                </a:gridCol>
                <a:gridCol w="2074689">
                  <a:extLst>
                    <a:ext uri="{9D8B030D-6E8A-4147-A177-3AD203B41FA5}">
                      <a16:colId xmlns:a16="http://schemas.microsoft.com/office/drawing/2014/main" val="2430331175"/>
                    </a:ext>
                  </a:extLst>
                </a:gridCol>
                <a:gridCol w="2074689">
                  <a:extLst>
                    <a:ext uri="{9D8B030D-6E8A-4147-A177-3AD203B41FA5}">
                      <a16:colId xmlns:a16="http://schemas.microsoft.com/office/drawing/2014/main" val="2406856190"/>
                    </a:ext>
                  </a:extLst>
                </a:gridCol>
              </a:tblGrid>
              <a:tr h="749291">
                <a:tc>
                  <a:txBody>
                    <a:bodyPr/>
                    <a:lstStyle/>
                    <a:p>
                      <a:pPr algn="l">
                        <a:lnSpc>
                          <a:spcPct val="115000"/>
                        </a:lnSpc>
                        <a:spcAft>
                          <a:spcPts val="0"/>
                        </a:spcAft>
                      </a:pPr>
                      <a:r>
                        <a:rPr lang="en-GB" sz="1400" dirty="0">
                          <a:effectLst/>
                        </a:rPr>
                        <a:t> </a:t>
                      </a:r>
                    </a:p>
                    <a:p>
                      <a:pPr algn="l">
                        <a:lnSpc>
                          <a:spcPct val="115000"/>
                        </a:lnSpc>
                        <a:spcAft>
                          <a:spcPts val="0"/>
                        </a:spcAft>
                      </a:pPr>
                      <a:r>
                        <a:rPr lang="en-GB" sz="1400" dirty="0">
                          <a:effectLst/>
                        </a:rPr>
                        <a:t>GROSS PROFIT MARGIN</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400" dirty="0">
                          <a:effectLst/>
                        </a:rPr>
                        <a:t> </a:t>
                      </a:r>
                    </a:p>
                    <a:p>
                      <a:pPr algn="ctr">
                        <a:lnSpc>
                          <a:spcPct val="115000"/>
                        </a:lnSpc>
                        <a:spcAft>
                          <a:spcPts val="0"/>
                        </a:spcAft>
                      </a:pPr>
                      <a:r>
                        <a:rPr lang="en-GB" sz="1400" dirty="0">
                          <a:effectLst/>
                        </a:rPr>
                        <a:t>2022</a:t>
                      </a:r>
                    </a:p>
                    <a:p>
                      <a:pPr algn="ctr">
                        <a:lnSpc>
                          <a:spcPct val="115000"/>
                        </a:lnSpc>
                        <a:spcAft>
                          <a:spcPts val="0"/>
                        </a:spcAft>
                      </a:pPr>
                      <a:r>
                        <a:rPr lang="en-GB" sz="1400" dirty="0">
                          <a:effectLst/>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400" dirty="0">
                          <a:effectLst/>
                        </a:rPr>
                        <a:t> </a:t>
                      </a:r>
                    </a:p>
                    <a:p>
                      <a:pPr algn="ctr">
                        <a:lnSpc>
                          <a:spcPct val="115000"/>
                        </a:lnSpc>
                        <a:spcAft>
                          <a:spcPts val="0"/>
                        </a:spcAft>
                      </a:pPr>
                      <a:r>
                        <a:rPr lang="en-GB" sz="1400" dirty="0">
                          <a:effectLst/>
                        </a:rPr>
                        <a:t>2021</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717905024"/>
                  </a:ext>
                </a:extLst>
              </a:tr>
              <a:tr h="4355226">
                <a:tc>
                  <a:txBody>
                    <a:bodyPr/>
                    <a:lstStyle/>
                    <a:p>
                      <a:pPr algn="l">
                        <a:lnSpc>
                          <a:spcPct val="115000"/>
                        </a:lnSpc>
                        <a:spcAft>
                          <a:spcPts val="0"/>
                        </a:spcAft>
                      </a:pPr>
                      <a:r>
                        <a:rPr lang="en-GB" sz="1600" dirty="0">
                          <a:effectLst/>
                        </a:rPr>
                        <a:t> </a:t>
                      </a:r>
                    </a:p>
                    <a:p>
                      <a:pPr algn="l">
                        <a:lnSpc>
                          <a:spcPct val="115000"/>
                        </a:lnSpc>
                        <a:spcAft>
                          <a:spcPts val="0"/>
                        </a:spcAft>
                      </a:pPr>
                      <a:r>
                        <a:rPr lang="en-GB" sz="1600" u="sng" dirty="0">
                          <a:effectLst/>
                        </a:rPr>
                        <a:t>Gross Profit  x 100</a:t>
                      </a:r>
                      <a:endParaRPr lang="en-GB" sz="1600" dirty="0">
                        <a:effectLst/>
                      </a:endParaRPr>
                    </a:p>
                    <a:p>
                      <a:pPr algn="l">
                        <a:lnSpc>
                          <a:spcPct val="115000"/>
                        </a:lnSpc>
                        <a:spcAft>
                          <a:spcPts val="0"/>
                        </a:spcAft>
                      </a:pPr>
                      <a:r>
                        <a:rPr lang="en-GB" sz="1600" dirty="0">
                          <a:effectLst/>
                        </a:rPr>
                        <a:t>     Revenue</a:t>
                      </a:r>
                    </a:p>
                    <a:p>
                      <a:pPr algn="l">
                        <a:lnSpc>
                          <a:spcPct val="115000"/>
                        </a:lnSpc>
                        <a:spcAft>
                          <a:spcPts val="0"/>
                        </a:spcAft>
                      </a:pPr>
                      <a:r>
                        <a:rPr lang="en-GB" sz="1600" dirty="0">
                          <a:effectLst/>
                        </a:rPr>
                        <a:t> </a:t>
                      </a:r>
                    </a:p>
                    <a:p>
                      <a:pPr algn="l">
                        <a:lnSpc>
                          <a:spcPct val="115000"/>
                        </a:lnSpc>
                        <a:spcAft>
                          <a:spcPts val="0"/>
                        </a:spcAft>
                      </a:pPr>
                      <a:r>
                        <a:rPr lang="en-GB" sz="1600" dirty="0">
                          <a:effectLst/>
                        </a:rPr>
                        <a:t>This ratio indicates how much gross profit is made for each £1 of sales.</a:t>
                      </a:r>
                    </a:p>
                    <a:p>
                      <a:pPr algn="l">
                        <a:lnSpc>
                          <a:spcPct val="115000"/>
                        </a:lnSpc>
                        <a:spcAft>
                          <a:spcPts val="0"/>
                        </a:spcAft>
                      </a:pPr>
                      <a:r>
                        <a:rPr lang="en-GB" sz="1600" dirty="0">
                          <a:effectLst/>
                        </a:rPr>
                        <a:t> It indicates whether prices are being increased or decreased and/or the supply costs of ‘goods’ are increasing/decreasing.</a:t>
                      </a:r>
                    </a:p>
                    <a:p>
                      <a:pPr algn="l">
                        <a:lnSpc>
                          <a:spcPct val="115000"/>
                        </a:lnSpc>
                        <a:spcAft>
                          <a:spcPts val="0"/>
                        </a:spcAft>
                      </a:pPr>
                      <a:r>
                        <a:rPr lang="en-GB" sz="1600" dirty="0">
                          <a:effectLst/>
                        </a:rPr>
                        <a:t>Consequently, an increasing Gross Profit Margin is seen as a positive indicator of a company’s performance.</a:t>
                      </a:r>
                    </a:p>
                    <a:p>
                      <a:pPr algn="l">
                        <a:lnSpc>
                          <a:spcPct val="115000"/>
                        </a:lnSpc>
                        <a:spcAft>
                          <a:spcPts val="0"/>
                        </a:spcAft>
                      </a:pPr>
                      <a:r>
                        <a:rPr lang="en-GB" sz="1600" dirty="0">
                          <a:effectLst/>
                        </a:rPr>
                        <a:t> </a:t>
                      </a:r>
                    </a:p>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600" dirty="0">
                          <a:effectLst/>
                        </a:rPr>
                        <a:t> </a:t>
                      </a: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400" dirty="0">
                          <a:effectLst/>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521919113"/>
                  </a:ext>
                </a:extLst>
              </a:tr>
            </a:tbl>
          </a:graphicData>
        </a:graphic>
      </p:graphicFrame>
      <p:sp>
        <p:nvSpPr>
          <p:cNvPr id="6" name="Slide Number Placeholder 5">
            <a:extLst>
              <a:ext uri="{FF2B5EF4-FFF2-40B4-BE49-F238E27FC236}">
                <a16:creationId xmlns:a16="http://schemas.microsoft.com/office/drawing/2014/main" id="{B0919FAA-1E0E-4F45-BEE2-431F61D5DFE3}"/>
              </a:ext>
            </a:extLst>
          </p:cNvPr>
          <p:cNvSpPr>
            <a:spLocks noGrp="1"/>
          </p:cNvSpPr>
          <p:nvPr>
            <p:ph type="sldNum" sz="quarter" idx="12"/>
          </p:nvPr>
        </p:nvSpPr>
        <p:spPr/>
        <p:txBody>
          <a:bodyPr/>
          <a:lstStyle/>
          <a:p>
            <a:fld id="{63A33278-8D2C-46E9-9145-8061F8ED03C5}" type="slidenum">
              <a:rPr lang="en-GB" smtClean="0"/>
              <a:t>8</a:t>
            </a:fld>
            <a:endParaRPr lang="en-GB" dirty="0"/>
          </a:p>
        </p:txBody>
      </p:sp>
      <p:sp>
        <p:nvSpPr>
          <p:cNvPr id="5" name="TextBox 4">
            <a:extLst>
              <a:ext uri="{FF2B5EF4-FFF2-40B4-BE49-F238E27FC236}">
                <a16:creationId xmlns:a16="http://schemas.microsoft.com/office/drawing/2014/main" id="{F6262737-2828-4FDC-95F0-25F3476EC14A}"/>
              </a:ext>
            </a:extLst>
          </p:cNvPr>
          <p:cNvSpPr txBox="1"/>
          <p:nvPr/>
        </p:nvSpPr>
        <p:spPr>
          <a:xfrm>
            <a:off x="6501468" y="2903673"/>
            <a:ext cx="1893776" cy="400110"/>
          </a:xfrm>
          <a:prstGeom prst="rect">
            <a:avLst/>
          </a:prstGeom>
          <a:noFill/>
        </p:spPr>
        <p:txBody>
          <a:bodyPr wrap="square" rtlCol="0">
            <a:spAutoFit/>
          </a:bodyPr>
          <a:lstStyle/>
          <a:p>
            <a:pPr algn="ctr"/>
            <a:r>
              <a:rPr lang="en-GB" sz="2000" u="sng" dirty="0">
                <a:solidFill>
                  <a:schemeClr val="bg2"/>
                </a:solidFill>
              </a:rPr>
              <a:t>   </a:t>
            </a:r>
            <a:endParaRPr lang="en-GB" sz="2000" dirty="0">
              <a:solidFill>
                <a:schemeClr val="bg2"/>
              </a:solidFill>
            </a:endParaRPr>
          </a:p>
        </p:txBody>
      </p:sp>
      <p:sp>
        <p:nvSpPr>
          <p:cNvPr id="73" name="TextBox 72">
            <a:extLst>
              <a:ext uri="{FF2B5EF4-FFF2-40B4-BE49-F238E27FC236}">
                <a16:creationId xmlns:a16="http://schemas.microsoft.com/office/drawing/2014/main" id="{E3217DD0-CC09-4EF8-B160-62419C852F28}"/>
              </a:ext>
            </a:extLst>
          </p:cNvPr>
          <p:cNvSpPr txBox="1"/>
          <p:nvPr/>
        </p:nvSpPr>
        <p:spPr>
          <a:xfrm>
            <a:off x="4932040" y="2380453"/>
            <a:ext cx="1711354" cy="923330"/>
          </a:xfrm>
          <a:prstGeom prst="rect">
            <a:avLst/>
          </a:prstGeom>
          <a:noFill/>
        </p:spPr>
        <p:txBody>
          <a:bodyPr wrap="square" rtlCol="0">
            <a:spAutoFit/>
          </a:bodyPr>
          <a:lstStyle/>
          <a:p>
            <a:pPr algn="ctr"/>
            <a:r>
              <a:rPr lang="en-GB" u="sng" dirty="0"/>
              <a:t>   96,000 x 100</a:t>
            </a:r>
          </a:p>
          <a:p>
            <a:pPr algn="ctr"/>
            <a:r>
              <a:rPr lang="en-GB" dirty="0"/>
              <a:t>     300,000</a:t>
            </a:r>
          </a:p>
          <a:p>
            <a:pPr algn="ctr"/>
            <a:r>
              <a:rPr lang="en-GB" dirty="0"/>
              <a:t>      = 32.0%</a:t>
            </a:r>
          </a:p>
        </p:txBody>
      </p:sp>
      <p:sp>
        <p:nvSpPr>
          <p:cNvPr id="74" name="TextBox 73">
            <a:extLst>
              <a:ext uri="{FF2B5EF4-FFF2-40B4-BE49-F238E27FC236}">
                <a16:creationId xmlns:a16="http://schemas.microsoft.com/office/drawing/2014/main" id="{A18A3786-A1C1-4C4C-97ED-EAE1272824E0}"/>
              </a:ext>
            </a:extLst>
          </p:cNvPr>
          <p:cNvSpPr txBox="1"/>
          <p:nvPr/>
        </p:nvSpPr>
        <p:spPr>
          <a:xfrm>
            <a:off x="6975446" y="2380453"/>
            <a:ext cx="1711354" cy="923330"/>
          </a:xfrm>
          <a:prstGeom prst="rect">
            <a:avLst/>
          </a:prstGeom>
          <a:noFill/>
        </p:spPr>
        <p:txBody>
          <a:bodyPr wrap="square" rtlCol="0">
            <a:spAutoFit/>
          </a:bodyPr>
          <a:lstStyle/>
          <a:p>
            <a:pPr algn="ctr"/>
            <a:r>
              <a:rPr lang="en-GB" u="sng" dirty="0"/>
              <a:t>   75,000 x 100</a:t>
            </a:r>
          </a:p>
          <a:p>
            <a:pPr algn="ctr"/>
            <a:r>
              <a:rPr lang="en-GB" dirty="0"/>
              <a:t>     250,000</a:t>
            </a:r>
          </a:p>
          <a:p>
            <a:pPr algn="ctr"/>
            <a:r>
              <a:rPr lang="en-GB" dirty="0"/>
              <a:t>      = 30.0%</a:t>
            </a:r>
          </a:p>
        </p:txBody>
      </p:sp>
      <p:sp>
        <p:nvSpPr>
          <p:cNvPr id="8" name="TextBox 7">
            <a:extLst>
              <a:ext uri="{FF2B5EF4-FFF2-40B4-BE49-F238E27FC236}">
                <a16:creationId xmlns:a16="http://schemas.microsoft.com/office/drawing/2014/main" id="{4EC8FC45-0E4B-5226-F796-4D5E46C0E19E}"/>
              </a:ext>
            </a:extLst>
          </p:cNvPr>
          <p:cNvSpPr txBox="1"/>
          <p:nvPr/>
        </p:nvSpPr>
        <p:spPr>
          <a:xfrm>
            <a:off x="5508104" y="4149187"/>
            <a:ext cx="3096344" cy="369332"/>
          </a:xfrm>
          <a:prstGeom prst="rect">
            <a:avLst/>
          </a:prstGeom>
          <a:noFill/>
        </p:spPr>
        <p:txBody>
          <a:bodyPr wrap="square" rtlCol="0">
            <a:spAutoFit/>
          </a:bodyPr>
          <a:lstStyle/>
          <a:p>
            <a:r>
              <a:rPr lang="en-GB" dirty="0"/>
              <a:t>Percentage change = +6.7%</a:t>
            </a:r>
          </a:p>
        </p:txBody>
      </p:sp>
    </p:spTree>
    <p:custDataLst>
      <p:tags r:id="rId1"/>
    </p:custDataLst>
    <p:extLst>
      <p:ext uri="{BB962C8B-B14F-4D97-AF65-F5344CB8AC3E}">
        <p14:creationId xmlns:p14="http://schemas.microsoft.com/office/powerpoint/2010/main" val="13590075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4">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74">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7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3" grpId="0"/>
      <p:bldP spid="74" grpId="0" build="allAtOnce"/>
      <p:bldP spid="8"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9C4D3F-A7F4-48AE-BC85-B492DB539DE7}"/>
              </a:ext>
            </a:extLst>
          </p:cNvPr>
          <p:cNvSpPr>
            <a:spLocks noGrp="1"/>
          </p:cNvSpPr>
          <p:nvPr>
            <p:ph type="title"/>
          </p:nvPr>
        </p:nvSpPr>
        <p:spPr>
          <a:xfrm>
            <a:off x="0" y="0"/>
            <a:ext cx="9144000" cy="1063560"/>
          </a:xfrm>
          <a:solidFill>
            <a:schemeClr val="tx2">
              <a:lumMod val="75000"/>
            </a:schemeClr>
          </a:solidFill>
        </p:spPr>
        <p:txBody>
          <a:bodyPr>
            <a:normAutofit fontScale="90000"/>
          </a:bodyPr>
          <a:lstStyle/>
          <a:p>
            <a:pPr algn="ctr"/>
            <a:r>
              <a:rPr lang="en-GB" sz="3600" dirty="0">
                <a:solidFill>
                  <a:schemeClr val="tx2">
                    <a:lumMod val="20000"/>
                    <a:lumOff val="80000"/>
                  </a:schemeClr>
                </a:solidFill>
              </a:rPr>
              <a:t>Assessing profitability – net operating profit margin</a:t>
            </a:r>
          </a:p>
        </p:txBody>
      </p:sp>
      <p:graphicFrame>
        <p:nvGraphicFramePr>
          <p:cNvPr id="4" name="Content Placeholder 3">
            <a:extLst>
              <a:ext uri="{FF2B5EF4-FFF2-40B4-BE49-F238E27FC236}">
                <a16:creationId xmlns:a16="http://schemas.microsoft.com/office/drawing/2014/main" id="{1B52A647-F34E-4E02-B824-C086F9FE8B48}"/>
              </a:ext>
            </a:extLst>
          </p:cNvPr>
          <p:cNvGraphicFramePr>
            <a:graphicFrameLocks noGrp="1"/>
          </p:cNvGraphicFramePr>
          <p:nvPr>
            <p:ph idx="1"/>
            <p:extLst>
              <p:ext uri="{D42A27DB-BD31-4B8C-83A1-F6EECF244321}">
                <p14:modId xmlns:p14="http://schemas.microsoft.com/office/powerpoint/2010/main" val="1077591053"/>
              </p:ext>
            </p:extLst>
          </p:nvPr>
        </p:nvGraphicFramePr>
        <p:xfrm>
          <a:off x="0" y="1063560"/>
          <a:ext cx="9143999" cy="4669695"/>
        </p:xfrm>
        <a:graphic>
          <a:graphicData uri="http://schemas.openxmlformats.org/drawingml/2006/table">
            <a:tbl>
              <a:tblPr firstRow="1" firstCol="1" bandRow="1">
                <a:tableStyleId>{7DF18680-E054-41AD-8BC1-D1AEF772440D}</a:tableStyleId>
              </a:tblPr>
              <a:tblGrid>
                <a:gridCol w="3894263">
                  <a:extLst>
                    <a:ext uri="{9D8B030D-6E8A-4147-A177-3AD203B41FA5}">
                      <a16:colId xmlns:a16="http://schemas.microsoft.com/office/drawing/2014/main" val="3271880035"/>
                    </a:ext>
                  </a:extLst>
                </a:gridCol>
                <a:gridCol w="2624868">
                  <a:extLst>
                    <a:ext uri="{9D8B030D-6E8A-4147-A177-3AD203B41FA5}">
                      <a16:colId xmlns:a16="http://schemas.microsoft.com/office/drawing/2014/main" val="4061072972"/>
                    </a:ext>
                  </a:extLst>
                </a:gridCol>
                <a:gridCol w="2624868">
                  <a:extLst>
                    <a:ext uri="{9D8B030D-6E8A-4147-A177-3AD203B41FA5}">
                      <a16:colId xmlns:a16="http://schemas.microsoft.com/office/drawing/2014/main" val="1124131878"/>
                    </a:ext>
                  </a:extLst>
                </a:gridCol>
              </a:tblGrid>
              <a:tr h="863700">
                <a:tc>
                  <a:txBody>
                    <a:bodyPr/>
                    <a:lstStyle/>
                    <a:p>
                      <a:pPr>
                        <a:lnSpc>
                          <a:spcPct val="115000"/>
                        </a:lnSpc>
                        <a:spcAft>
                          <a:spcPts val="0"/>
                        </a:spcAft>
                      </a:pPr>
                      <a:r>
                        <a:rPr lang="en-GB" sz="1600" dirty="0">
                          <a:effectLst/>
                        </a:rPr>
                        <a:t>NET OPERATING</a:t>
                      </a:r>
                    </a:p>
                    <a:p>
                      <a:pPr>
                        <a:lnSpc>
                          <a:spcPct val="115000"/>
                        </a:lnSpc>
                        <a:spcAft>
                          <a:spcPts val="0"/>
                        </a:spcAft>
                      </a:pPr>
                      <a:r>
                        <a:rPr lang="en-GB" sz="1600" dirty="0">
                          <a:effectLst/>
                        </a:rPr>
                        <a:t>PROFIT MARGIN</a:t>
                      </a:r>
                    </a:p>
                    <a:p>
                      <a:pPr>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2022</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2021</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570545646"/>
                  </a:ext>
                </a:extLst>
              </a:tr>
              <a:tr h="3805995">
                <a:tc>
                  <a:txBody>
                    <a:bodyPr/>
                    <a:lstStyle/>
                    <a:p>
                      <a:pPr>
                        <a:lnSpc>
                          <a:spcPct val="115000"/>
                        </a:lnSpc>
                        <a:spcAft>
                          <a:spcPts val="0"/>
                        </a:spcAft>
                      </a:pPr>
                      <a:r>
                        <a:rPr lang="en-GB" sz="1600" dirty="0">
                          <a:effectLst/>
                        </a:rPr>
                        <a:t> </a:t>
                      </a:r>
                    </a:p>
                    <a:p>
                      <a:pPr>
                        <a:lnSpc>
                          <a:spcPct val="115000"/>
                        </a:lnSpc>
                        <a:spcAft>
                          <a:spcPts val="0"/>
                        </a:spcAft>
                      </a:pPr>
                      <a:r>
                        <a:rPr lang="en-GB" sz="1600" u="sng" dirty="0">
                          <a:effectLst/>
                        </a:rPr>
                        <a:t>Operating Profit   x 100</a:t>
                      </a:r>
                      <a:endParaRPr lang="en-GB" sz="1600" dirty="0">
                        <a:effectLst/>
                      </a:endParaRPr>
                    </a:p>
                    <a:p>
                      <a:pPr>
                        <a:lnSpc>
                          <a:spcPct val="115000"/>
                        </a:lnSpc>
                        <a:spcAft>
                          <a:spcPts val="0"/>
                        </a:spcAft>
                      </a:pPr>
                      <a:r>
                        <a:rPr lang="en-GB" sz="1600" dirty="0">
                          <a:effectLst/>
                        </a:rPr>
                        <a:t>        Revenue</a:t>
                      </a:r>
                    </a:p>
                    <a:p>
                      <a:pPr>
                        <a:lnSpc>
                          <a:spcPct val="115000"/>
                        </a:lnSpc>
                        <a:spcAft>
                          <a:spcPts val="0"/>
                        </a:spcAft>
                      </a:pPr>
                      <a:r>
                        <a:rPr lang="en-GB" sz="1600" dirty="0">
                          <a:effectLst/>
                        </a:rPr>
                        <a:t> </a:t>
                      </a:r>
                    </a:p>
                    <a:p>
                      <a:pPr>
                        <a:lnSpc>
                          <a:spcPct val="115000"/>
                        </a:lnSpc>
                        <a:spcAft>
                          <a:spcPts val="0"/>
                        </a:spcAft>
                      </a:pPr>
                      <a:r>
                        <a:rPr lang="en-GB" sz="1600" dirty="0">
                          <a:effectLst/>
                        </a:rPr>
                        <a:t>This ratio indicates the profit from operations earned in relation to the revenue generated.</a:t>
                      </a:r>
                    </a:p>
                    <a:p>
                      <a:pPr>
                        <a:lnSpc>
                          <a:spcPct val="115000"/>
                        </a:lnSpc>
                        <a:spcAft>
                          <a:spcPts val="0"/>
                        </a:spcAft>
                      </a:pPr>
                      <a:r>
                        <a:rPr lang="en-GB" sz="1600" dirty="0">
                          <a:effectLst/>
                        </a:rPr>
                        <a:t> </a:t>
                      </a:r>
                    </a:p>
                    <a:p>
                      <a:pPr>
                        <a:lnSpc>
                          <a:spcPct val="115000"/>
                        </a:lnSpc>
                        <a:spcAft>
                          <a:spcPts val="0"/>
                        </a:spcAft>
                      </a:pPr>
                      <a:r>
                        <a:rPr lang="en-GB" sz="1600" dirty="0">
                          <a:effectLst/>
                        </a:rPr>
                        <a:t>An increasing net profit margin is seen as a positive indicator of a company’s performance.</a:t>
                      </a:r>
                    </a:p>
                    <a:p>
                      <a:pPr>
                        <a:lnSpc>
                          <a:spcPct val="115000"/>
                        </a:lnSpc>
                        <a:spcAft>
                          <a:spcPts val="0"/>
                        </a:spcAft>
                      </a:pPr>
                      <a:r>
                        <a:rPr lang="en-GB" sz="1600" dirty="0">
                          <a:effectLst/>
                        </a:rPr>
                        <a:t> </a:t>
                      </a:r>
                    </a:p>
                    <a:p>
                      <a:pPr>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0"/>
                        </a:spcAft>
                      </a:pPr>
                      <a:r>
                        <a:rPr lang="en-GB" sz="1600" dirty="0">
                          <a:effectLst/>
                        </a:rPr>
                        <a:t> </a:t>
                      </a:r>
                    </a:p>
                    <a:p>
                      <a:pPr>
                        <a:lnSpc>
                          <a:spcPct val="115000"/>
                        </a:lnSpc>
                        <a:spcAft>
                          <a:spcPts val="0"/>
                        </a:spcAft>
                      </a:pPr>
                      <a:endParaRPr lang="en-GB" sz="1600" dirty="0">
                        <a:effectLst/>
                      </a:endParaRPr>
                    </a:p>
                    <a:p>
                      <a:pPr>
                        <a:lnSpc>
                          <a:spcPct val="115000"/>
                        </a:lnSpc>
                        <a:spcAft>
                          <a:spcPts val="0"/>
                        </a:spcAft>
                      </a:pPr>
                      <a:endParaRPr lang="en-GB" sz="1600" dirty="0">
                        <a:effectLst/>
                      </a:endParaRPr>
                    </a:p>
                    <a:p>
                      <a:pPr algn="ctr"/>
                      <a:endParaRPr lang="en-GB" sz="1600" u="sng" dirty="0"/>
                    </a:p>
                    <a:p>
                      <a:pPr algn="ctr"/>
                      <a:endParaRPr lang="en-GB" sz="1600" u="sng" dirty="0"/>
                    </a:p>
                    <a:p>
                      <a:pPr algn="ctr"/>
                      <a:endParaRPr lang="en-GB" sz="1600" u="sng" dirty="0"/>
                    </a:p>
                    <a:p>
                      <a:pPr algn="ctr"/>
                      <a:endParaRPr lang="en-GB" sz="1600" u="sng" dirty="0"/>
                    </a:p>
                    <a:p>
                      <a:pPr>
                        <a:lnSpc>
                          <a:spcPct val="115000"/>
                        </a:lnSpc>
                        <a:spcAft>
                          <a:spcPts val="0"/>
                        </a:spcAft>
                      </a:pPr>
                      <a:endParaRPr lang="en-GB" sz="1600" dirty="0">
                        <a:effectLst/>
                      </a:endParaRPr>
                    </a:p>
                    <a:p>
                      <a:pPr>
                        <a:lnSpc>
                          <a:spcPct val="115000"/>
                        </a:lnSpc>
                        <a:spcAft>
                          <a:spcPts val="0"/>
                        </a:spcAft>
                      </a:pPr>
                      <a:r>
                        <a:rPr lang="en-GB" sz="1600" dirty="0">
                          <a:effectLst/>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607514229"/>
                  </a:ext>
                </a:extLst>
              </a:tr>
            </a:tbl>
          </a:graphicData>
        </a:graphic>
      </p:graphicFrame>
      <p:sp>
        <p:nvSpPr>
          <p:cNvPr id="6" name="Slide Number Placeholder 5">
            <a:extLst>
              <a:ext uri="{FF2B5EF4-FFF2-40B4-BE49-F238E27FC236}">
                <a16:creationId xmlns:a16="http://schemas.microsoft.com/office/drawing/2014/main" id="{A76CB99A-D5E3-4798-90EE-8A36737D3C8B}"/>
              </a:ext>
            </a:extLst>
          </p:cNvPr>
          <p:cNvSpPr>
            <a:spLocks noGrp="1"/>
          </p:cNvSpPr>
          <p:nvPr>
            <p:ph type="sldNum" sz="quarter" idx="12"/>
          </p:nvPr>
        </p:nvSpPr>
        <p:spPr/>
        <p:txBody>
          <a:bodyPr/>
          <a:lstStyle/>
          <a:p>
            <a:fld id="{63A33278-8D2C-46E9-9145-8061F8ED03C5}" type="slidenum">
              <a:rPr lang="en-GB" smtClean="0"/>
              <a:t>9</a:t>
            </a:fld>
            <a:endParaRPr lang="en-GB" dirty="0"/>
          </a:p>
        </p:txBody>
      </p:sp>
      <mc:AlternateContent xmlns:mc="http://schemas.openxmlformats.org/markup-compatibility/2006" xmlns:p14="http://schemas.microsoft.com/office/powerpoint/2010/main">
        <mc:Choice Requires="p14">
          <p:contentPart p14:bwMode="auto" r:id="rId3">
            <p14:nvContentPartPr>
              <p14:cNvPr id="3" name="Ink 2">
                <a:extLst>
                  <a:ext uri="{FF2B5EF4-FFF2-40B4-BE49-F238E27FC236}">
                    <a16:creationId xmlns:a16="http://schemas.microsoft.com/office/drawing/2014/main" id="{AA7B4F29-A40F-4FF8-8B45-BB7BF45EBCE2}"/>
                  </a:ext>
                </a:extLst>
              </p14:cNvPr>
              <p14:cNvContentPartPr/>
              <p14:nvPr/>
            </p14:nvContentPartPr>
            <p14:xfrm>
              <a:off x="4361249" y="2399082"/>
              <a:ext cx="14760" cy="7200"/>
            </p14:xfrm>
          </p:contentPart>
        </mc:Choice>
        <mc:Fallback xmlns="">
          <p:pic>
            <p:nvPicPr>
              <p:cNvPr id="3" name="Ink 2">
                <a:extLst>
                  <a:ext uri="{FF2B5EF4-FFF2-40B4-BE49-F238E27FC236}">
                    <a16:creationId xmlns:a16="http://schemas.microsoft.com/office/drawing/2014/main" id="{AA7B4F29-A40F-4FF8-8B45-BB7BF45EBCE2}"/>
                  </a:ext>
                </a:extLst>
              </p:cNvPr>
              <p:cNvPicPr/>
              <p:nvPr/>
            </p:nvPicPr>
            <p:blipFill>
              <a:blip r:embed="rId4"/>
              <a:stretch>
                <a:fillRect/>
              </a:stretch>
            </p:blipFill>
            <p:spPr>
              <a:xfrm>
                <a:off x="4352609" y="2390082"/>
                <a:ext cx="32400" cy="24840"/>
              </a:xfrm>
              <a:prstGeom prst="rect">
                <a:avLst/>
              </a:prstGeom>
            </p:spPr>
          </p:pic>
        </mc:Fallback>
      </mc:AlternateContent>
      <p:sp>
        <p:nvSpPr>
          <p:cNvPr id="97" name="TextBox 96">
            <a:extLst>
              <a:ext uri="{FF2B5EF4-FFF2-40B4-BE49-F238E27FC236}">
                <a16:creationId xmlns:a16="http://schemas.microsoft.com/office/drawing/2014/main" id="{9AF4D6B4-94AA-4F8C-88A9-E2750E2A2439}"/>
              </a:ext>
            </a:extLst>
          </p:cNvPr>
          <p:cNvSpPr txBox="1"/>
          <p:nvPr/>
        </p:nvSpPr>
        <p:spPr>
          <a:xfrm>
            <a:off x="6595138" y="2708920"/>
            <a:ext cx="2114025" cy="923330"/>
          </a:xfrm>
          <a:prstGeom prst="rect">
            <a:avLst/>
          </a:prstGeom>
          <a:noFill/>
        </p:spPr>
        <p:txBody>
          <a:bodyPr wrap="square" rtlCol="0">
            <a:spAutoFit/>
          </a:bodyPr>
          <a:lstStyle/>
          <a:p>
            <a:pPr algn="ctr"/>
            <a:r>
              <a:rPr lang="en-GB" u="sng" dirty="0"/>
              <a:t>36,500 x 100</a:t>
            </a:r>
          </a:p>
          <a:p>
            <a:pPr algn="ctr"/>
            <a:r>
              <a:rPr lang="en-GB" dirty="0"/>
              <a:t>  250,000</a:t>
            </a:r>
          </a:p>
          <a:p>
            <a:pPr algn="ctr"/>
            <a:r>
              <a:rPr lang="en-GB" dirty="0"/>
              <a:t>= 14.6%</a:t>
            </a:r>
          </a:p>
        </p:txBody>
      </p:sp>
      <p:sp>
        <p:nvSpPr>
          <p:cNvPr id="5" name="TextBox 4">
            <a:extLst>
              <a:ext uri="{FF2B5EF4-FFF2-40B4-BE49-F238E27FC236}">
                <a16:creationId xmlns:a16="http://schemas.microsoft.com/office/drawing/2014/main" id="{E33BB28F-DA1D-1BE3-4E6C-C45298DC5713}"/>
              </a:ext>
            </a:extLst>
          </p:cNvPr>
          <p:cNvSpPr txBox="1"/>
          <p:nvPr/>
        </p:nvSpPr>
        <p:spPr>
          <a:xfrm>
            <a:off x="4211960" y="2737175"/>
            <a:ext cx="2114025" cy="923330"/>
          </a:xfrm>
          <a:prstGeom prst="rect">
            <a:avLst/>
          </a:prstGeom>
          <a:noFill/>
        </p:spPr>
        <p:txBody>
          <a:bodyPr wrap="square" rtlCol="0">
            <a:spAutoFit/>
          </a:bodyPr>
          <a:lstStyle/>
          <a:p>
            <a:pPr algn="ctr"/>
            <a:r>
              <a:rPr lang="en-GB" u="sng" dirty="0"/>
              <a:t>28,550 x 100</a:t>
            </a:r>
          </a:p>
          <a:p>
            <a:pPr algn="ctr"/>
            <a:r>
              <a:rPr lang="en-GB" dirty="0"/>
              <a:t>  330,000</a:t>
            </a:r>
          </a:p>
          <a:p>
            <a:pPr algn="ctr"/>
            <a:r>
              <a:rPr lang="en-GB" dirty="0"/>
              <a:t>= 9.5%</a:t>
            </a:r>
          </a:p>
        </p:txBody>
      </p:sp>
      <p:sp>
        <p:nvSpPr>
          <p:cNvPr id="7" name="TextBox 6">
            <a:extLst>
              <a:ext uri="{FF2B5EF4-FFF2-40B4-BE49-F238E27FC236}">
                <a16:creationId xmlns:a16="http://schemas.microsoft.com/office/drawing/2014/main" id="{F8079A81-F42C-D049-FD70-5045E7A25926}"/>
              </a:ext>
            </a:extLst>
          </p:cNvPr>
          <p:cNvSpPr txBox="1"/>
          <p:nvPr/>
        </p:nvSpPr>
        <p:spPr>
          <a:xfrm>
            <a:off x="5004048" y="4114627"/>
            <a:ext cx="3096344" cy="369332"/>
          </a:xfrm>
          <a:prstGeom prst="rect">
            <a:avLst/>
          </a:prstGeom>
          <a:noFill/>
        </p:spPr>
        <p:txBody>
          <a:bodyPr wrap="square" rtlCol="0">
            <a:spAutoFit/>
          </a:bodyPr>
          <a:lstStyle/>
          <a:p>
            <a:r>
              <a:rPr lang="en-GB" dirty="0"/>
              <a:t>Percentage change = -34.9%</a:t>
            </a:r>
          </a:p>
        </p:txBody>
      </p:sp>
    </p:spTree>
    <p:custDataLst>
      <p:tags r:id="rId1"/>
    </p:custDataLst>
    <p:extLst>
      <p:ext uri="{BB962C8B-B14F-4D97-AF65-F5344CB8AC3E}">
        <p14:creationId xmlns:p14="http://schemas.microsoft.com/office/powerpoint/2010/main" val="6803551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7">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97">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97">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0" end="0"/>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5">
                                            <p:txEl>
                                              <p:pRg st="1" end="1"/>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7" grpId="0" build="allAtOnce"/>
      <p:bldP spid="7"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6E7A88-E5B9-4763-B12E-C6358AA8702C}"/>
              </a:ext>
            </a:extLst>
          </p:cNvPr>
          <p:cNvSpPr>
            <a:spLocks noGrp="1"/>
          </p:cNvSpPr>
          <p:nvPr>
            <p:ph type="title"/>
          </p:nvPr>
        </p:nvSpPr>
        <p:spPr>
          <a:xfrm>
            <a:off x="0" y="1"/>
            <a:ext cx="9144000" cy="725996"/>
          </a:xfrm>
          <a:solidFill>
            <a:schemeClr val="tx2">
              <a:lumMod val="75000"/>
            </a:schemeClr>
          </a:solidFill>
        </p:spPr>
        <p:txBody>
          <a:bodyPr>
            <a:normAutofit/>
          </a:bodyPr>
          <a:lstStyle/>
          <a:p>
            <a:pPr algn="ctr"/>
            <a:r>
              <a:rPr lang="en-GB" sz="3600" dirty="0">
                <a:solidFill>
                  <a:schemeClr val="tx2">
                    <a:lumMod val="20000"/>
                    <a:lumOff val="80000"/>
                  </a:schemeClr>
                </a:solidFill>
              </a:rPr>
              <a:t>Assessing efficiency – inventory days</a:t>
            </a:r>
          </a:p>
        </p:txBody>
      </p:sp>
      <p:graphicFrame>
        <p:nvGraphicFramePr>
          <p:cNvPr id="4" name="Content Placeholder 3">
            <a:extLst>
              <a:ext uri="{FF2B5EF4-FFF2-40B4-BE49-F238E27FC236}">
                <a16:creationId xmlns:a16="http://schemas.microsoft.com/office/drawing/2014/main" id="{82E96389-DA6D-426B-8355-03945F828205}"/>
              </a:ext>
            </a:extLst>
          </p:cNvPr>
          <p:cNvGraphicFramePr>
            <a:graphicFrameLocks noGrp="1"/>
          </p:cNvGraphicFramePr>
          <p:nvPr>
            <p:ph idx="1"/>
            <p:extLst>
              <p:ext uri="{D42A27DB-BD31-4B8C-83A1-F6EECF244321}">
                <p14:modId xmlns:p14="http://schemas.microsoft.com/office/powerpoint/2010/main" val="2461584060"/>
              </p:ext>
            </p:extLst>
          </p:nvPr>
        </p:nvGraphicFramePr>
        <p:xfrm>
          <a:off x="0" y="725997"/>
          <a:ext cx="9144001" cy="5004019"/>
        </p:xfrm>
        <a:graphic>
          <a:graphicData uri="http://schemas.openxmlformats.org/drawingml/2006/table">
            <a:tbl>
              <a:tblPr firstRow="1" firstCol="1" bandRow="1">
                <a:tableStyleId>{7DF18680-E054-41AD-8BC1-D1AEF772440D}</a:tableStyleId>
              </a:tblPr>
              <a:tblGrid>
                <a:gridCol w="3447677">
                  <a:extLst>
                    <a:ext uri="{9D8B030D-6E8A-4147-A177-3AD203B41FA5}">
                      <a16:colId xmlns:a16="http://schemas.microsoft.com/office/drawing/2014/main" val="2542065481"/>
                    </a:ext>
                  </a:extLst>
                </a:gridCol>
                <a:gridCol w="2848162">
                  <a:extLst>
                    <a:ext uri="{9D8B030D-6E8A-4147-A177-3AD203B41FA5}">
                      <a16:colId xmlns:a16="http://schemas.microsoft.com/office/drawing/2014/main" val="1838974446"/>
                    </a:ext>
                  </a:extLst>
                </a:gridCol>
                <a:gridCol w="2848162">
                  <a:extLst>
                    <a:ext uri="{9D8B030D-6E8A-4147-A177-3AD203B41FA5}">
                      <a16:colId xmlns:a16="http://schemas.microsoft.com/office/drawing/2014/main" val="4098654339"/>
                    </a:ext>
                  </a:extLst>
                </a:gridCol>
              </a:tblGrid>
              <a:tr h="852746">
                <a:tc>
                  <a:txBody>
                    <a:bodyPr/>
                    <a:lstStyle/>
                    <a:p>
                      <a:pPr algn="l">
                        <a:lnSpc>
                          <a:spcPct val="115000"/>
                        </a:lnSpc>
                        <a:spcAft>
                          <a:spcPts val="0"/>
                        </a:spcAft>
                      </a:pPr>
                      <a:r>
                        <a:rPr lang="en-GB" sz="1600" dirty="0">
                          <a:effectLst/>
                        </a:rPr>
                        <a:t> </a:t>
                      </a:r>
                    </a:p>
                    <a:p>
                      <a:pPr algn="l">
                        <a:lnSpc>
                          <a:spcPct val="115000"/>
                        </a:lnSpc>
                        <a:spcAft>
                          <a:spcPts val="0"/>
                        </a:spcAft>
                      </a:pPr>
                      <a:r>
                        <a:rPr lang="en-GB" sz="1600" dirty="0">
                          <a:effectLst/>
                        </a:rPr>
                        <a:t>INVENTORY DAYS</a:t>
                      </a:r>
                    </a:p>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2022</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2021</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390340302"/>
                  </a:ext>
                </a:extLst>
              </a:tr>
              <a:tr h="4151273">
                <a:tc>
                  <a:txBody>
                    <a:bodyPr/>
                    <a:lstStyle/>
                    <a:p>
                      <a:pPr algn="l">
                        <a:lnSpc>
                          <a:spcPct val="115000"/>
                        </a:lnSpc>
                        <a:spcAft>
                          <a:spcPts val="0"/>
                        </a:spcAft>
                      </a:pPr>
                      <a:r>
                        <a:rPr lang="en-GB" sz="1600" dirty="0">
                          <a:effectLst/>
                        </a:rPr>
                        <a:t> </a:t>
                      </a:r>
                    </a:p>
                    <a:p>
                      <a:pPr algn="l">
                        <a:lnSpc>
                          <a:spcPct val="115000"/>
                        </a:lnSpc>
                        <a:spcAft>
                          <a:spcPts val="0"/>
                        </a:spcAft>
                      </a:pPr>
                      <a:r>
                        <a:rPr lang="en-GB" sz="1600" u="sng" dirty="0">
                          <a:effectLst/>
                        </a:rPr>
                        <a:t>Inventory x 365</a:t>
                      </a:r>
                      <a:endParaRPr lang="en-GB" sz="1600" dirty="0">
                        <a:effectLst/>
                      </a:endParaRPr>
                    </a:p>
                    <a:p>
                      <a:pPr algn="l">
                        <a:lnSpc>
                          <a:spcPct val="115000"/>
                        </a:lnSpc>
                        <a:spcAft>
                          <a:spcPts val="0"/>
                        </a:spcAft>
                      </a:pPr>
                      <a:r>
                        <a:rPr lang="en-GB" sz="1600" dirty="0">
                          <a:effectLst/>
                        </a:rPr>
                        <a:t>  Cost of Sales</a:t>
                      </a:r>
                    </a:p>
                    <a:p>
                      <a:pPr algn="l">
                        <a:lnSpc>
                          <a:spcPct val="115000"/>
                        </a:lnSpc>
                        <a:spcAft>
                          <a:spcPts val="0"/>
                        </a:spcAft>
                      </a:pPr>
                      <a:r>
                        <a:rPr lang="en-GB" sz="1600" dirty="0">
                          <a:effectLst/>
                        </a:rPr>
                        <a:t> </a:t>
                      </a:r>
                    </a:p>
                    <a:p>
                      <a:pPr algn="l">
                        <a:lnSpc>
                          <a:spcPct val="115000"/>
                        </a:lnSpc>
                        <a:spcAft>
                          <a:spcPts val="0"/>
                        </a:spcAft>
                      </a:pPr>
                      <a:r>
                        <a:rPr lang="en-GB" sz="1600" dirty="0">
                          <a:effectLst/>
                        </a:rPr>
                        <a:t>This ratio indicates how many days on average stock is held before being sold. Generally a low figure is preferable.</a:t>
                      </a:r>
                    </a:p>
                    <a:p>
                      <a:pPr algn="l">
                        <a:lnSpc>
                          <a:spcPct val="115000"/>
                        </a:lnSpc>
                        <a:spcAft>
                          <a:spcPts val="0"/>
                        </a:spcAft>
                      </a:pPr>
                      <a:r>
                        <a:rPr lang="en-GB" sz="1600" dirty="0">
                          <a:effectLst/>
                        </a:rPr>
                        <a:t> </a:t>
                      </a:r>
                    </a:p>
                    <a:p>
                      <a:pPr algn="l">
                        <a:lnSpc>
                          <a:spcPct val="115000"/>
                        </a:lnSpc>
                        <a:spcAft>
                          <a:spcPts val="0"/>
                        </a:spcAft>
                      </a:pPr>
                      <a:r>
                        <a:rPr lang="en-GB" sz="1600" dirty="0">
                          <a:effectLst/>
                        </a:rPr>
                        <a:t> </a:t>
                      </a:r>
                    </a:p>
                    <a:p>
                      <a:pPr algn="l">
                        <a:lnSpc>
                          <a:spcPct val="115000"/>
                        </a:lnSpc>
                        <a:spcAft>
                          <a:spcPts val="0"/>
                        </a:spcAft>
                      </a:pPr>
                      <a:r>
                        <a:rPr lang="en-GB" sz="1600" dirty="0">
                          <a:effectLst/>
                        </a:rPr>
                        <a:t> </a:t>
                      </a:r>
                    </a:p>
                    <a:p>
                      <a:pPr algn="l">
                        <a:lnSpc>
                          <a:spcPct val="115000"/>
                        </a:lnSpc>
                        <a:spcAft>
                          <a:spcPts val="0"/>
                        </a:spcAft>
                      </a:pPr>
                      <a:r>
                        <a:rPr lang="en-GB" sz="1600" dirty="0">
                          <a:effectLst/>
                        </a:rPr>
                        <a:t> </a:t>
                      </a:r>
                    </a:p>
                    <a:p>
                      <a:pPr algn="l">
                        <a:lnSpc>
                          <a:spcPct val="115000"/>
                        </a:lnSpc>
                        <a:spcAft>
                          <a:spcPts val="0"/>
                        </a:spcAft>
                      </a:pPr>
                      <a:r>
                        <a:rPr lang="en-GB" sz="1600" dirty="0">
                          <a:effectLst/>
                        </a:rPr>
                        <a:t> </a:t>
                      </a:r>
                    </a:p>
                    <a:p>
                      <a:pPr algn="l">
                        <a:lnSpc>
                          <a:spcPct val="115000"/>
                        </a:lnSpc>
                        <a:spcAft>
                          <a:spcPts val="0"/>
                        </a:spcAft>
                      </a:pPr>
                      <a:endParaRPr lang="en-GB" sz="1600" dirty="0">
                        <a:effectLst/>
                      </a:endParaRP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230180665"/>
                  </a:ext>
                </a:extLst>
              </a:tr>
            </a:tbl>
          </a:graphicData>
        </a:graphic>
      </p:graphicFrame>
      <p:sp>
        <p:nvSpPr>
          <p:cNvPr id="6" name="Slide Number Placeholder 5">
            <a:extLst>
              <a:ext uri="{FF2B5EF4-FFF2-40B4-BE49-F238E27FC236}">
                <a16:creationId xmlns:a16="http://schemas.microsoft.com/office/drawing/2014/main" id="{F46904F8-6035-45A6-8764-FC9AE9C83AAE}"/>
              </a:ext>
            </a:extLst>
          </p:cNvPr>
          <p:cNvSpPr>
            <a:spLocks noGrp="1"/>
          </p:cNvSpPr>
          <p:nvPr>
            <p:ph type="sldNum" sz="quarter" idx="12"/>
          </p:nvPr>
        </p:nvSpPr>
        <p:spPr/>
        <p:txBody>
          <a:bodyPr/>
          <a:lstStyle/>
          <a:p>
            <a:fld id="{63A33278-8D2C-46E9-9145-8061F8ED03C5}" type="slidenum">
              <a:rPr lang="en-GB" smtClean="0"/>
              <a:t>10</a:t>
            </a:fld>
            <a:endParaRPr lang="en-GB" dirty="0"/>
          </a:p>
        </p:txBody>
      </p:sp>
      <mc:AlternateContent xmlns:mc="http://schemas.openxmlformats.org/markup-compatibility/2006" xmlns:p14="http://schemas.microsoft.com/office/powerpoint/2010/main">
        <mc:Choice Requires="p14">
          <p:contentPart p14:bwMode="auto" r:id="rId3">
            <p14:nvContentPartPr>
              <p14:cNvPr id="104" name="Ink 103">
                <a:extLst>
                  <a:ext uri="{FF2B5EF4-FFF2-40B4-BE49-F238E27FC236}">
                    <a16:creationId xmlns:a16="http://schemas.microsoft.com/office/drawing/2014/main" id="{E2E0842B-1E4B-4CE0-8A1F-63C7A093F6C6}"/>
                  </a:ext>
                </a:extLst>
              </p14:cNvPr>
              <p14:cNvContentPartPr/>
              <p14:nvPr/>
            </p14:nvContentPartPr>
            <p14:xfrm>
              <a:off x="5981969" y="4091082"/>
              <a:ext cx="5760" cy="3240"/>
            </p14:xfrm>
          </p:contentPart>
        </mc:Choice>
        <mc:Fallback xmlns="">
          <p:pic>
            <p:nvPicPr>
              <p:cNvPr id="104" name="Ink 103">
                <a:extLst>
                  <a:ext uri="{FF2B5EF4-FFF2-40B4-BE49-F238E27FC236}">
                    <a16:creationId xmlns:a16="http://schemas.microsoft.com/office/drawing/2014/main" id="{E2E0842B-1E4B-4CE0-8A1F-63C7A093F6C6}"/>
                  </a:ext>
                </a:extLst>
              </p:cNvPr>
              <p:cNvPicPr/>
              <p:nvPr/>
            </p:nvPicPr>
            <p:blipFill>
              <a:blip r:embed="rId4"/>
              <a:stretch>
                <a:fillRect/>
              </a:stretch>
            </p:blipFill>
            <p:spPr>
              <a:xfrm>
                <a:off x="5972969" y="4082082"/>
                <a:ext cx="23400" cy="2088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141" name="Ink 140">
                <a:extLst>
                  <a:ext uri="{FF2B5EF4-FFF2-40B4-BE49-F238E27FC236}">
                    <a16:creationId xmlns:a16="http://schemas.microsoft.com/office/drawing/2014/main" id="{A7820064-9A86-4430-8532-8EB42BAD52D7}"/>
                  </a:ext>
                </a:extLst>
              </p14:cNvPr>
              <p14:cNvContentPartPr/>
              <p14:nvPr/>
            </p14:nvContentPartPr>
            <p14:xfrm>
              <a:off x="3820169" y="1728042"/>
              <a:ext cx="360" cy="360"/>
            </p14:xfrm>
          </p:contentPart>
        </mc:Choice>
        <mc:Fallback xmlns="">
          <p:pic>
            <p:nvPicPr>
              <p:cNvPr id="141" name="Ink 140">
                <a:extLst>
                  <a:ext uri="{FF2B5EF4-FFF2-40B4-BE49-F238E27FC236}">
                    <a16:creationId xmlns:a16="http://schemas.microsoft.com/office/drawing/2014/main" id="{A7820064-9A86-4430-8532-8EB42BAD52D7}"/>
                  </a:ext>
                </a:extLst>
              </p:cNvPr>
              <p:cNvPicPr/>
              <p:nvPr/>
            </p:nvPicPr>
            <p:blipFill>
              <a:blip r:embed="rId185"/>
              <a:stretch>
                <a:fillRect/>
              </a:stretch>
            </p:blipFill>
            <p:spPr>
              <a:xfrm>
                <a:off x="3815849" y="1723722"/>
                <a:ext cx="9000" cy="9000"/>
              </a:xfrm>
              <a:prstGeom prst="rect">
                <a:avLst/>
              </a:prstGeom>
            </p:spPr>
          </p:pic>
        </mc:Fallback>
      </mc:AlternateContent>
      <p:sp>
        <p:nvSpPr>
          <p:cNvPr id="142" name="TextBox 141">
            <a:extLst>
              <a:ext uri="{FF2B5EF4-FFF2-40B4-BE49-F238E27FC236}">
                <a16:creationId xmlns:a16="http://schemas.microsoft.com/office/drawing/2014/main" id="{6028259D-84CE-4B14-90A9-F0D58991EC20}"/>
              </a:ext>
            </a:extLst>
          </p:cNvPr>
          <p:cNvSpPr txBox="1"/>
          <p:nvPr/>
        </p:nvSpPr>
        <p:spPr>
          <a:xfrm>
            <a:off x="3995936" y="2505670"/>
            <a:ext cx="1795244" cy="923330"/>
          </a:xfrm>
          <a:prstGeom prst="rect">
            <a:avLst/>
          </a:prstGeom>
          <a:noFill/>
        </p:spPr>
        <p:txBody>
          <a:bodyPr wrap="square" rtlCol="0">
            <a:spAutoFit/>
          </a:bodyPr>
          <a:lstStyle/>
          <a:p>
            <a:r>
              <a:rPr lang="en-GB" u="sng" dirty="0"/>
              <a:t>32,000 x 365</a:t>
            </a:r>
          </a:p>
          <a:p>
            <a:r>
              <a:rPr lang="en-GB" dirty="0"/>
              <a:t>      204,000</a:t>
            </a:r>
          </a:p>
          <a:p>
            <a:r>
              <a:rPr lang="en-GB" dirty="0"/>
              <a:t>   = 57.3 days</a:t>
            </a:r>
          </a:p>
        </p:txBody>
      </p:sp>
      <p:sp>
        <p:nvSpPr>
          <p:cNvPr id="143" name="TextBox 142">
            <a:extLst>
              <a:ext uri="{FF2B5EF4-FFF2-40B4-BE49-F238E27FC236}">
                <a16:creationId xmlns:a16="http://schemas.microsoft.com/office/drawing/2014/main" id="{A4B3F60D-7967-4A52-93C0-292638C5C812}"/>
              </a:ext>
            </a:extLst>
          </p:cNvPr>
          <p:cNvSpPr txBox="1"/>
          <p:nvPr/>
        </p:nvSpPr>
        <p:spPr>
          <a:xfrm>
            <a:off x="6444208" y="2479219"/>
            <a:ext cx="1795244" cy="923330"/>
          </a:xfrm>
          <a:prstGeom prst="rect">
            <a:avLst/>
          </a:prstGeom>
          <a:noFill/>
        </p:spPr>
        <p:txBody>
          <a:bodyPr wrap="square" rtlCol="0">
            <a:spAutoFit/>
          </a:bodyPr>
          <a:lstStyle/>
          <a:p>
            <a:r>
              <a:rPr lang="en-GB" u="sng" dirty="0"/>
              <a:t>18,000 x 365</a:t>
            </a:r>
          </a:p>
          <a:p>
            <a:r>
              <a:rPr lang="en-GB" dirty="0"/>
              <a:t>      175,000</a:t>
            </a:r>
          </a:p>
          <a:p>
            <a:r>
              <a:rPr lang="en-GB" dirty="0"/>
              <a:t>   = 37.5 days</a:t>
            </a:r>
          </a:p>
        </p:txBody>
      </p:sp>
      <p:sp>
        <p:nvSpPr>
          <p:cNvPr id="3" name="TextBox 2">
            <a:extLst>
              <a:ext uri="{FF2B5EF4-FFF2-40B4-BE49-F238E27FC236}">
                <a16:creationId xmlns:a16="http://schemas.microsoft.com/office/drawing/2014/main" id="{21E3E743-1B01-26CA-9727-E52B30151EBA}"/>
              </a:ext>
            </a:extLst>
          </p:cNvPr>
          <p:cNvSpPr txBox="1"/>
          <p:nvPr/>
        </p:nvSpPr>
        <p:spPr>
          <a:xfrm>
            <a:off x="4788024" y="4109354"/>
            <a:ext cx="3234600" cy="369332"/>
          </a:xfrm>
          <a:prstGeom prst="rect">
            <a:avLst/>
          </a:prstGeom>
          <a:noFill/>
        </p:spPr>
        <p:txBody>
          <a:bodyPr wrap="square" rtlCol="0">
            <a:spAutoFit/>
          </a:bodyPr>
          <a:lstStyle/>
          <a:p>
            <a:r>
              <a:rPr lang="en-GB" dirty="0"/>
              <a:t>Percentage change = +52.8%</a:t>
            </a:r>
          </a:p>
        </p:txBody>
      </p:sp>
    </p:spTree>
    <p:custDataLst>
      <p:tags r:id="rId1"/>
    </p:custDataLst>
    <p:extLst>
      <p:ext uri="{BB962C8B-B14F-4D97-AF65-F5344CB8AC3E}">
        <p14:creationId xmlns:p14="http://schemas.microsoft.com/office/powerpoint/2010/main" val="879259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43">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43">
                                            <p:txEl>
                                              <p:pRg st="1" end="1"/>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4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2" grpId="0"/>
      <p:bldP spid="3"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3C6954-19A1-4019-BA88-4017F92A9AA0}"/>
              </a:ext>
            </a:extLst>
          </p:cNvPr>
          <p:cNvSpPr>
            <a:spLocks noGrp="1"/>
          </p:cNvSpPr>
          <p:nvPr>
            <p:ph type="title"/>
          </p:nvPr>
        </p:nvSpPr>
        <p:spPr>
          <a:xfrm>
            <a:off x="0" y="0"/>
            <a:ext cx="9143998" cy="1124744"/>
          </a:xfrm>
          <a:solidFill>
            <a:schemeClr val="tx2">
              <a:lumMod val="75000"/>
            </a:schemeClr>
          </a:solidFill>
        </p:spPr>
        <p:txBody>
          <a:bodyPr>
            <a:normAutofit fontScale="90000"/>
          </a:bodyPr>
          <a:lstStyle/>
          <a:p>
            <a:pPr algn="ctr"/>
            <a:r>
              <a:rPr lang="en-GB" sz="3600" dirty="0">
                <a:solidFill>
                  <a:schemeClr val="tx2">
                    <a:lumMod val="20000"/>
                    <a:lumOff val="80000"/>
                  </a:schemeClr>
                </a:solidFill>
              </a:rPr>
              <a:t>Assessing efficiency – non-current asset turnover</a:t>
            </a:r>
          </a:p>
        </p:txBody>
      </p:sp>
      <p:graphicFrame>
        <p:nvGraphicFramePr>
          <p:cNvPr id="4" name="Content Placeholder 3">
            <a:extLst>
              <a:ext uri="{FF2B5EF4-FFF2-40B4-BE49-F238E27FC236}">
                <a16:creationId xmlns:a16="http://schemas.microsoft.com/office/drawing/2014/main" id="{404B57FA-1D01-483E-B2D8-1656C4E834CB}"/>
              </a:ext>
            </a:extLst>
          </p:cNvPr>
          <p:cNvGraphicFramePr>
            <a:graphicFrameLocks noGrp="1"/>
          </p:cNvGraphicFramePr>
          <p:nvPr>
            <p:ph idx="1"/>
            <p:extLst>
              <p:ext uri="{D42A27DB-BD31-4B8C-83A1-F6EECF244321}">
                <p14:modId xmlns:p14="http://schemas.microsoft.com/office/powerpoint/2010/main" val="3634499388"/>
              </p:ext>
            </p:extLst>
          </p:nvPr>
        </p:nvGraphicFramePr>
        <p:xfrm>
          <a:off x="1" y="1124744"/>
          <a:ext cx="9143998" cy="4536504"/>
        </p:xfrm>
        <a:graphic>
          <a:graphicData uri="http://schemas.openxmlformats.org/drawingml/2006/table">
            <a:tbl>
              <a:tblPr firstRow="1" firstCol="1" bandRow="1">
                <a:tableStyleId>{7DF18680-E054-41AD-8BC1-D1AEF772440D}</a:tableStyleId>
              </a:tblPr>
              <a:tblGrid>
                <a:gridCol w="3047340">
                  <a:extLst>
                    <a:ext uri="{9D8B030D-6E8A-4147-A177-3AD203B41FA5}">
                      <a16:colId xmlns:a16="http://schemas.microsoft.com/office/drawing/2014/main" val="2278973177"/>
                    </a:ext>
                  </a:extLst>
                </a:gridCol>
                <a:gridCol w="3048329">
                  <a:extLst>
                    <a:ext uri="{9D8B030D-6E8A-4147-A177-3AD203B41FA5}">
                      <a16:colId xmlns:a16="http://schemas.microsoft.com/office/drawing/2014/main" val="2893997308"/>
                    </a:ext>
                  </a:extLst>
                </a:gridCol>
                <a:gridCol w="3048329">
                  <a:extLst>
                    <a:ext uri="{9D8B030D-6E8A-4147-A177-3AD203B41FA5}">
                      <a16:colId xmlns:a16="http://schemas.microsoft.com/office/drawing/2014/main" val="2808600771"/>
                    </a:ext>
                  </a:extLst>
                </a:gridCol>
              </a:tblGrid>
              <a:tr h="1287941">
                <a:tc>
                  <a:txBody>
                    <a:bodyPr/>
                    <a:lstStyle/>
                    <a:p>
                      <a:pPr>
                        <a:lnSpc>
                          <a:spcPct val="115000"/>
                        </a:lnSpc>
                        <a:spcAft>
                          <a:spcPts val="0"/>
                        </a:spcAft>
                      </a:pPr>
                      <a:r>
                        <a:rPr lang="en-GB" sz="1600" dirty="0">
                          <a:effectLst/>
                        </a:rPr>
                        <a:t> </a:t>
                      </a:r>
                    </a:p>
                    <a:p>
                      <a:pPr>
                        <a:lnSpc>
                          <a:spcPct val="115000"/>
                        </a:lnSpc>
                        <a:spcAft>
                          <a:spcPts val="0"/>
                        </a:spcAft>
                      </a:pPr>
                      <a:r>
                        <a:rPr lang="en-GB" sz="1600" dirty="0">
                          <a:effectLst/>
                        </a:rPr>
                        <a:t>NON-CURRENT ASSET TURNOVER</a:t>
                      </a:r>
                    </a:p>
                    <a:p>
                      <a:pPr>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2022</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2021</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37165699"/>
                  </a:ext>
                </a:extLst>
              </a:tr>
              <a:tr h="3248563">
                <a:tc>
                  <a:txBody>
                    <a:bodyPr/>
                    <a:lstStyle/>
                    <a:p>
                      <a:pPr>
                        <a:lnSpc>
                          <a:spcPct val="115000"/>
                        </a:lnSpc>
                        <a:spcAft>
                          <a:spcPts val="0"/>
                        </a:spcAft>
                      </a:pPr>
                      <a:r>
                        <a:rPr lang="en-GB" sz="1600" dirty="0">
                          <a:effectLst/>
                        </a:rPr>
                        <a:t> </a:t>
                      </a:r>
                    </a:p>
                    <a:p>
                      <a:pPr>
                        <a:lnSpc>
                          <a:spcPct val="115000"/>
                        </a:lnSpc>
                        <a:spcAft>
                          <a:spcPts val="0"/>
                        </a:spcAft>
                      </a:pPr>
                      <a:r>
                        <a:rPr lang="en-GB" sz="1600" u="sng" dirty="0">
                          <a:effectLst/>
                        </a:rPr>
                        <a:t>Revenue</a:t>
                      </a:r>
                      <a:endParaRPr lang="en-GB" sz="1600" dirty="0">
                        <a:effectLst/>
                      </a:endParaRPr>
                    </a:p>
                    <a:p>
                      <a:pPr>
                        <a:lnSpc>
                          <a:spcPct val="115000"/>
                        </a:lnSpc>
                        <a:spcAft>
                          <a:spcPts val="0"/>
                        </a:spcAft>
                      </a:pPr>
                      <a:r>
                        <a:rPr lang="en-GB" sz="1600" dirty="0">
                          <a:effectLst/>
                        </a:rPr>
                        <a:t>Non-current assets</a:t>
                      </a:r>
                    </a:p>
                    <a:p>
                      <a:pPr>
                        <a:lnSpc>
                          <a:spcPct val="115000"/>
                        </a:lnSpc>
                        <a:spcAft>
                          <a:spcPts val="0"/>
                        </a:spcAft>
                      </a:pPr>
                      <a:r>
                        <a:rPr lang="en-GB" sz="1600" dirty="0">
                          <a:effectLst/>
                        </a:rPr>
                        <a:t> </a:t>
                      </a:r>
                    </a:p>
                    <a:p>
                      <a:pPr>
                        <a:lnSpc>
                          <a:spcPct val="115000"/>
                        </a:lnSpc>
                        <a:spcAft>
                          <a:spcPts val="0"/>
                        </a:spcAft>
                      </a:pPr>
                      <a:r>
                        <a:rPr lang="en-GB" sz="1600" dirty="0">
                          <a:effectLst/>
                        </a:rPr>
                        <a:t>This ratio indicates how many £s of revenue is generated per £ of non-current assets</a:t>
                      </a:r>
                    </a:p>
                    <a:p>
                      <a:pPr>
                        <a:lnSpc>
                          <a:spcPct val="115000"/>
                        </a:lnSpc>
                        <a:spcAft>
                          <a:spcPts val="0"/>
                        </a:spcAft>
                      </a:pPr>
                      <a:r>
                        <a:rPr lang="en-GB" sz="1600" dirty="0">
                          <a:effectLst/>
                        </a:rPr>
                        <a:t> </a:t>
                      </a:r>
                    </a:p>
                    <a:p>
                      <a:pPr>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636570142"/>
                  </a:ext>
                </a:extLst>
              </a:tr>
            </a:tbl>
          </a:graphicData>
        </a:graphic>
      </p:graphicFrame>
      <p:sp>
        <p:nvSpPr>
          <p:cNvPr id="6" name="Slide Number Placeholder 5">
            <a:extLst>
              <a:ext uri="{FF2B5EF4-FFF2-40B4-BE49-F238E27FC236}">
                <a16:creationId xmlns:a16="http://schemas.microsoft.com/office/drawing/2014/main" id="{B56CCF93-2EF6-486E-A083-79CBBDD0350A}"/>
              </a:ext>
            </a:extLst>
          </p:cNvPr>
          <p:cNvSpPr>
            <a:spLocks noGrp="1"/>
          </p:cNvSpPr>
          <p:nvPr>
            <p:ph type="sldNum" sz="quarter" idx="12"/>
          </p:nvPr>
        </p:nvSpPr>
        <p:spPr/>
        <p:txBody>
          <a:bodyPr/>
          <a:lstStyle/>
          <a:p>
            <a:fld id="{63A33278-8D2C-46E9-9145-8061F8ED03C5}" type="slidenum">
              <a:rPr lang="en-GB" smtClean="0"/>
              <a:t>11</a:t>
            </a:fld>
            <a:endParaRPr lang="en-GB" dirty="0"/>
          </a:p>
        </p:txBody>
      </p:sp>
      <p:sp>
        <p:nvSpPr>
          <p:cNvPr id="96" name="TextBox 95">
            <a:extLst>
              <a:ext uri="{FF2B5EF4-FFF2-40B4-BE49-F238E27FC236}">
                <a16:creationId xmlns:a16="http://schemas.microsoft.com/office/drawing/2014/main" id="{0290356C-BF83-4835-8879-3E4B179992F0}"/>
              </a:ext>
            </a:extLst>
          </p:cNvPr>
          <p:cNvSpPr txBox="1"/>
          <p:nvPr/>
        </p:nvSpPr>
        <p:spPr>
          <a:xfrm>
            <a:off x="3326693" y="2967335"/>
            <a:ext cx="2088859" cy="923330"/>
          </a:xfrm>
          <a:prstGeom prst="rect">
            <a:avLst/>
          </a:prstGeom>
          <a:noFill/>
        </p:spPr>
        <p:txBody>
          <a:bodyPr wrap="square" rtlCol="0">
            <a:spAutoFit/>
          </a:bodyPr>
          <a:lstStyle/>
          <a:p>
            <a:pPr algn="ctr"/>
            <a:r>
              <a:rPr lang="en-GB" u="sng" dirty="0"/>
              <a:t>300,000</a:t>
            </a:r>
          </a:p>
          <a:p>
            <a:pPr algn="ctr"/>
            <a:r>
              <a:rPr lang="en-GB" dirty="0"/>
              <a:t>612,727</a:t>
            </a:r>
          </a:p>
          <a:p>
            <a:pPr algn="ctr"/>
            <a:r>
              <a:rPr lang="en-GB" dirty="0"/>
              <a:t>= 49.0 pence</a:t>
            </a:r>
          </a:p>
        </p:txBody>
      </p:sp>
      <p:sp>
        <p:nvSpPr>
          <p:cNvPr id="97" name="TextBox 96">
            <a:extLst>
              <a:ext uri="{FF2B5EF4-FFF2-40B4-BE49-F238E27FC236}">
                <a16:creationId xmlns:a16="http://schemas.microsoft.com/office/drawing/2014/main" id="{FA2A61CE-5D41-4413-ABC8-F8DC4BD6EEFF}"/>
              </a:ext>
            </a:extLst>
          </p:cNvPr>
          <p:cNvSpPr txBox="1"/>
          <p:nvPr/>
        </p:nvSpPr>
        <p:spPr>
          <a:xfrm>
            <a:off x="5886742" y="2962712"/>
            <a:ext cx="2088859" cy="923330"/>
          </a:xfrm>
          <a:prstGeom prst="rect">
            <a:avLst/>
          </a:prstGeom>
          <a:noFill/>
        </p:spPr>
        <p:txBody>
          <a:bodyPr wrap="square" rtlCol="0">
            <a:spAutoFit/>
          </a:bodyPr>
          <a:lstStyle/>
          <a:p>
            <a:pPr algn="ctr"/>
            <a:r>
              <a:rPr lang="en-GB" u="sng" dirty="0"/>
              <a:t>250,000</a:t>
            </a:r>
          </a:p>
          <a:p>
            <a:pPr algn="ctr"/>
            <a:r>
              <a:rPr lang="en-GB" dirty="0"/>
              <a:t>528,500</a:t>
            </a:r>
          </a:p>
          <a:p>
            <a:pPr algn="ctr"/>
            <a:r>
              <a:rPr lang="en-GB" dirty="0"/>
              <a:t>= 47.3  pence</a:t>
            </a:r>
          </a:p>
        </p:txBody>
      </p:sp>
      <p:sp>
        <p:nvSpPr>
          <p:cNvPr id="3" name="TextBox 2">
            <a:extLst>
              <a:ext uri="{FF2B5EF4-FFF2-40B4-BE49-F238E27FC236}">
                <a16:creationId xmlns:a16="http://schemas.microsoft.com/office/drawing/2014/main" id="{A067AAE8-388B-4A9C-0A92-229F7EA74B6C}"/>
              </a:ext>
            </a:extLst>
          </p:cNvPr>
          <p:cNvSpPr txBox="1"/>
          <p:nvPr/>
        </p:nvSpPr>
        <p:spPr>
          <a:xfrm>
            <a:off x="4571999" y="4217335"/>
            <a:ext cx="3096344" cy="369332"/>
          </a:xfrm>
          <a:prstGeom prst="rect">
            <a:avLst/>
          </a:prstGeom>
          <a:noFill/>
        </p:spPr>
        <p:txBody>
          <a:bodyPr wrap="square" rtlCol="0">
            <a:spAutoFit/>
          </a:bodyPr>
          <a:lstStyle/>
          <a:p>
            <a:r>
              <a:rPr lang="en-GB" dirty="0"/>
              <a:t>Percentage change = +3.6%</a:t>
            </a:r>
          </a:p>
        </p:txBody>
      </p:sp>
    </p:spTree>
    <p:custDataLst>
      <p:tags r:id="rId1"/>
    </p:custDataLst>
    <p:extLst>
      <p:ext uri="{BB962C8B-B14F-4D97-AF65-F5344CB8AC3E}">
        <p14:creationId xmlns:p14="http://schemas.microsoft.com/office/powerpoint/2010/main" val="28617776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7">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97">
                                            <p:txEl>
                                              <p:pRg st="1" end="1"/>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9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6" grpId="0"/>
      <p:bldP spid="3"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72FC23-B56E-4952-B97E-7DD95BC54B00}"/>
              </a:ext>
            </a:extLst>
          </p:cNvPr>
          <p:cNvSpPr>
            <a:spLocks noGrp="1"/>
          </p:cNvSpPr>
          <p:nvPr>
            <p:ph type="title"/>
          </p:nvPr>
        </p:nvSpPr>
        <p:spPr>
          <a:xfrm>
            <a:off x="0" y="0"/>
            <a:ext cx="9144000" cy="697865"/>
          </a:xfrm>
          <a:solidFill>
            <a:schemeClr val="tx2">
              <a:lumMod val="75000"/>
            </a:schemeClr>
          </a:solidFill>
        </p:spPr>
        <p:txBody>
          <a:bodyPr>
            <a:normAutofit/>
          </a:bodyPr>
          <a:lstStyle/>
          <a:p>
            <a:r>
              <a:rPr lang="en-GB" sz="3600" dirty="0">
                <a:solidFill>
                  <a:schemeClr val="tx2">
                    <a:lumMod val="20000"/>
                    <a:lumOff val="80000"/>
                  </a:schemeClr>
                </a:solidFill>
              </a:rPr>
              <a:t>Assessing liquidity – current ratio</a:t>
            </a:r>
          </a:p>
        </p:txBody>
      </p:sp>
      <p:graphicFrame>
        <p:nvGraphicFramePr>
          <p:cNvPr id="4" name="Content Placeholder 3">
            <a:extLst>
              <a:ext uri="{FF2B5EF4-FFF2-40B4-BE49-F238E27FC236}">
                <a16:creationId xmlns:a16="http://schemas.microsoft.com/office/drawing/2014/main" id="{94FCC737-CFD6-4721-A2FE-B777CE541940}"/>
              </a:ext>
            </a:extLst>
          </p:cNvPr>
          <p:cNvGraphicFramePr>
            <a:graphicFrameLocks noGrp="1"/>
          </p:cNvGraphicFramePr>
          <p:nvPr>
            <p:ph idx="1"/>
            <p:extLst>
              <p:ext uri="{D42A27DB-BD31-4B8C-83A1-F6EECF244321}">
                <p14:modId xmlns:p14="http://schemas.microsoft.com/office/powerpoint/2010/main" val="3246640926"/>
              </p:ext>
            </p:extLst>
          </p:nvPr>
        </p:nvGraphicFramePr>
        <p:xfrm>
          <a:off x="0" y="697865"/>
          <a:ext cx="9144000" cy="5011294"/>
        </p:xfrm>
        <a:graphic>
          <a:graphicData uri="http://schemas.openxmlformats.org/drawingml/2006/table">
            <a:tbl>
              <a:tblPr firstRow="1" firstCol="1" bandRow="1">
                <a:tableStyleId>{7DF18680-E054-41AD-8BC1-D1AEF772440D}</a:tableStyleId>
              </a:tblPr>
              <a:tblGrid>
                <a:gridCol w="4449741">
                  <a:extLst>
                    <a:ext uri="{9D8B030D-6E8A-4147-A177-3AD203B41FA5}">
                      <a16:colId xmlns:a16="http://schemas.microsoft.com/office/drawing/2014/main" val="796718236"/>
                    </a:ext>
                  </a:extLst>
                </a:gridCol>
                <a:gridCol w="2108966">
                  <a:extLst>
                    <a:ext uri="{9D8B030D-6E8A-4147-A177-3AD203B41FA5}">
                      <a16:colId xmlns:a16="http://schemas.microsoft.com/office/drawing/2014/main" val="936719505"/>
                    </a:ext>
                  </a:extLst>
                </a:gridCol>
                <a:gridCol w="2585293">
                  <a:extLst>
                    <a:ext uri="{9D8B030D-6E8A-4147-A177-3AD203B41FA5}">
                      <a16:colId xmlns:a16="http://schemas.microsoft.com/office/drawing/2014/main" val="2645740679"/>
                    </a:ext>
                  </a:extLst>
                </a:gridCol>
              </a:tblGrid>
              <a:tr h="529747">
                <a:tc>
                  <a:txBody>
                    <a:bodyPr/>
                    <a:lstStyle/>
                    <a:p>
                      <a:pPr algn="l">
                        <a:lnSpc>
                          <a:spcPct val="115000"/>
                        </a:lnSpc>
                        <a:spcAft>
                          <a:spcPts val="0"/>
                        </a:spcAft>
                      </a:pPr>
                      <a:r>
                        <a:rPr lang="en-GB" sz="1600" dirty="0">
                          <a:effectLst/>
                        </a:rPr>
                        <a:t> </a:t>
                      </a:r>
                    </a:p>
                    <a:p>
                      <a:pPr algn="l">
                        <a:lnSpc>
                          <a:spcPct val="115000"/>
                        </a:lnSpc>
                        <a:spcAft>
                          <a:spcPts val="0"/>
                        </a:spcAft>
                      </a:pPr>
                      <a:r>
                        <a:rPr lang="en-GB" sz="1600" dirty="0">
                          <a:effectLst/>
                        </a:rPr>
                        <a:t>CURRENT RATIO</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2022</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2021</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151828366"/>
                  </a:ext>
                </a:extLst>
              </a:tr>
              <a:tr h="4361628">
                <a:tc>
                  <a:txBody>
                    <a:bodyPr/>
                    <a:lstStyle/>
                    <a:p>
                      <a:pPr algn="l">
                        <a:lnSpc>
                          <a:spcPct val="115000"/>
                        </a:lnSpc>
                        <a:spcAft>
                          <a:spcPts val="0"/>
                        </a:spcAft>
                      </a:pPr>
                      <a:r>
                        <a:rPr lang="en-GB" sz="1600" dirty="0">
                          <a:effectLst/>
                        </a:rPr>
                        <a:t> </a:t>
                      </a:r>
                    </a:p>
                    <a:p>
                      <a:pPr algn="l">
                        <a:lnSpc>
                          <a:spcPct val="115000"/>
                        </a:lnSpc>
                        <a:spcAft>
                          <a:spcPts val="0"/>
                        </a:spcAft>
                      </a:pPr>
                      <a:r>
                        <a:rPr lang="en-GB" sz="1600" u="sng" dirty="0">
                          <a:effectLst/>
                        </a:rPr>
                        <a:t>Current Assets</a:t>
                      </a:r>
                      <a:r>
                        <a:rPr lang="en-GB" sz="1600" dirty="0">
                          <a:effectLst/>
                        </a:rPr>
                        <a:t>     </a:t>
                      </a:r>
                    </a:p>
                    <a:p>
                      <a:pPr algn="l">
                        <a:lnSpc>
                          <a:spcPct val="115000"/>
                        </a:lnSpc>
                        <a:spcAft>
                          <a:spcPts val="0"/>
                        </a:spcAft>
                      </a:pPr>
                      <a:r>
                        <a:rPr lang="en-GB" sz="1600" dirty="0">
                          <a:effectLst/>
                        </a:rPr>
                        <a:t>Current Liabilities</a:t>
                      </a:r>
                    </a:p>
                    <a:p>
                      <a:pPr algn="l">
                        <a:lnSpc>
                          <a:spcPct val="115000"/>
                        </a:lnSpc>
                        <a:spcAft>
                          <a:spcPts val="0"/>
                        </a:spcAft>
                      </a:pPr>
                      <a:r>
                        <a:rPr lang="en-GB" sz="1600" dirty="0">
                          <a:effectLst/>
                        </a:rPr>
                        <a:t> </a:t>
                      </a:r>
                    </a:p>
                    <a:p>
                      <a:pPr algn="l">
                        <a:lnSpc>
                          <a:spcPct val="115000"/>
                        </a:lnSpc>
                        <a:spcAft>
                          <a:spcPts val="0"/>
                        </a:spcAft>
                      </a:pPr>
                      <a:r>
                        <a:rPr lang="en-GB" sz="1600" dirty="0">
                          <a:effectLst/>
                        </a:rPr>
                        <a:t>This ratio indicates whether a company has sufficient short term assets to cover its short term liabilities.</a:t>
                      </a:r>
                    </a:p>
                    <a:p>
                      <a:pPr algn="l">
                        <a:lnSpc>
                          <a:spcPct val="115000"/>
                        </a:lnSpc>
                        <a:spcAft>
                          <a:spcPts val="0"/>
                        </a:spcAft>
                      </a:pPr>
                      <a:r>
                        <a:rPr lang="en-GB" sz="1600" dirty="0">
                          <a:effectLst/>
                        </a:rPr>
                        <a:t> </a:t>
                      </a:r>
                    </a:p>
                    <a:p>
                      <a:pPr algn="l">
                        <a:lnSpc>
                          <a:spcPct val="115000"/>
                        </a:lnSpc>
                        <a:spcAft>
                          <a:spcPts val="0"/>
                        </a:spcAft>
                      </a:pPr>
                      <a:r>
                        <a:rPr lang="en-GB" sz="1600" dirty="0">
                          <a:effectLst/>
                        </a:rPr>
                        <a:t>Some text books argue that this ratio must be at least 2:1, anything less is seen as a danger sign as it indicates that the company has insufficient funds to cover its short term debts.</a:t>
                      </a:r>
                    </a:p>
                    <a:p>
                      <a:pPr algn="l">
                        <a:lnSpc>
                          <a:spcPct val="115000"/>
                        </a:lnSpc>
                        <a:spcAft>
                          <a:spcPts val="0"/>
                        </a:spcAft>
                      </a:pPr>
                      <a:r>
                        <a:rPr lang="en-GB" sz="1600" dirty="0">
                          <a:effectLst/>
                        </a:rPr>
                        <a:t>However, this should be used only as a guide.</a:t>
                      </a:r>
                    </a:p>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55515973"/>
                  </a:ext>
                </a:extLst>
              </a:tr>
            </a:tbl>
          </a:graphicData>
        </a:graphic>
      </p:graphicFrame>
      <p:sp>
        <p:nvSpPr>
          <p:cNvPr id="6" name="Slide Number Placeholder 5">
            <a:extLst>
              <a:ext uri="{FF2B5EF4-FFF2-40B4-BE49-F238E27FC236}">
                <a16:creationId xmlns:a16="http://schemas.microsoft.com/office/drawing/2014/main" id="{EEC38F05-9358-4451-9C29-CE265FDB56AC}"/>
              </a:ext>
            </a:extLst>
          </p:cNvPr>
          <p:cNvSpPr>
            <a:spLocks noGrp="1"/>
          </p:cNvSpPr>
          <p:nvPr>
            <p:ph type="sldNum" sz="quarter" idx="12"/>
          </p:nvPr>
        </p:nvSpPr>
        <p:spPr/>
        <p:txBody>
          <a:bodyPr/>
          <a:lstStyle/>
          <a:p>
            <a:fld id="{63A33278-8D2C-46E9-9145-8061F8ED03C5}" type="slidenum">
              <a:rPr lang="en-GB" smtClean="0"/>
              <a:t>12</a:t>
            </a:fld>
            <a:endParaRPr lang="en-GB" dirty="0"/>
          </a:p>
        </p:txBody>
      </p:sp>
      <p:sp>
        <p:nvSpPr>
          <p:cNvPr id="66" name="TextBox 65">
            <a:extLst>
              <a:ext uri="{FF2B5EF4-FFF2-40B4-BE49-F238E27FC236}">
                <a16:creationId xmlns:a16="http://schemas.microsoft.com/office/drawing/2014/main" id="{575DD0BE-98BD-4315-8F37-A14A2CDCCAE6}"/>
              </a:ext>
            </a:extLst>
          </p:cNvPr>
          <p:cNvSpPr txBox="1"/>
          <p:nvPr/>
        </p:nvSpPr>
        <p:spPr>
          <a:xfrm>
            <a:off x="4603432" y="2505670"/>
            <a:ext cx="1723783" cy="923330"/>
          </a:xfrm>
          <a:prstGeom prst="rect">
            <a:avLst/>
          </a:prstGeom>
          <a:noFill/>
        </p:spPr>
        <p:txBody>
          <a:bodyPr wrap="square" rtlCol="0">
            <a:spAutoFit/>
          </a:bodyPr>
          <a:lstStyle/>
          <a:p>
            <a:pPr algn="ctr"/>
            <a:r>
              <a:rPr lang="en-GB" u="sng" dirty="0"/>
              <a:t>60,000</a:t>
            </a:r>
          </a:p>
          <a:p>
            <a:pPr algn="ctr"/>
            <a:r>
              <a:rPr lang="en-GB" dirty="0"/>
              <a:t>40,000</a:t>
            </a:r>
          </a:p>
          <a:p>
            <a:pPr algn="ctr"/>
            <a:r>
              <a:rPr lang="en-GB" dirty="0"/>
              <a:t>= 1.5 times</a:t>
            </a:r>
          </a:p>
        </p:txBody>
      </p:sp>
      <p:sp>
        <p:nvSpPr>
          <p:cNvPr id="67" name="TextBox 66">
            <a:extLst>
              <a:ext uri="{FF2B5EF4-FFF2-40B4-BE49-F238E27FC236}">
                <a16:creationId xmlns:a16="http://schemas.microsoft.com/office/drawing/2014/main" id="{784CDE4D-B604-4B20-B3E1-C03D95AE3B4D}"/>
              </a:ext>
            </a:extLst>
          </p:cNvPr>
          <p:cNvSpPr txBox="1"/>
          <p:nvPr/>
        </p:nvSpPr>
        <p:spPr>
          <a:xfrm>
            <a:off x="6598854" y="2505670"/>
            <a:ext cx="1723783" cy="923330"/>
          </a:xfrm>
          <a:prstGeom prst="rect">
            <a:avLst/>
          </a:prstGeom>
          <a:noFill/>
        </p:spPr>
        <p:txBody>
          <a:bodyPr wrap="square" rtlCol="0">
            <a:spAutoFit/>
          </a:bodyPr>
          <a:lstStyle/>
          <a:p>
            <a:pPr algn="ctr"/>
            <a:r>
              <a:rPr lang="en-GB" u="sng" dirty="0"/>
              <a:t>65,000</a:t>
            </a:r>
          </a:p>
          <a:p>
            <a:pPr algn="ctr"/>
            <a:r>
              <a:rPr lang="en-GB" dirty="0"/>
              <a:t>31,500</a:t>
            </a:r>
          </a:p>
          <a:p>
            <a:pPr algn="ctr"/>
            <a:r>
              <a:rPr lang="en-GB" dirty="0"/>
              <a:t>= 2.1 times</a:t>
            </a:r>
          </a:p>
        </p:txBody>
      </p:sp>
      <p:sp>
        <p:nvSpPr>
          <p:cNvPr id="3" name="TextBox 2">
            <a:extLst>
              <a:ext uri="{FF2B5EF4-FFF2-40B4-BE49-F238E27FC236}">
                <a16:creationId xmlns:a16="http://schemas.microsoft.com/office/drawing/2014/main" id="{356615A6-22F0-2508-0CDB-A84FB2015B5C}"/>
              </a:ext>
            </a:extLst>
          </p:cNvPr>
          <p:cNvSpPr txBox="1"/>
          <p:nvPr/>
        </p:nvSpPr>
        <p:spPr>
          <a:xfrm>
            <a:off x="5050682" y="4359006"/>
            <a:ext cx="3096344" cy="369332"/>
          </a:xfrm>
          <a:prstGeom prst="rect">
            <a:avLst/>
          </a:prstGeom>
          <a:noFill/>
        </p:spPr>
        <p:txBody>
          <a:bodyPr wrap="square" rtlCol="0">
            <a:spAutoFit/>
          </a:bodyPr>
          <a:lstStyle/>
          <a:p>
            <a:r>
              <a:rPr lang="en-GB" dirty="0"/>
              <a:t>Percentage change = -28.6%</a:t>
            </a:r>
          </a:p>
        </p:txBody>
      </p:sp>
    </p:spTree>
    <p:custDataLst>
      <p:tags r:id="rId1"/>
    </p:custDataLst>
    <p:extLst>
      <p:ext uri="{BB962C8B-B14F-4D97-AF65-F5344CB8AC3E}">
        <p14:creationId xmlns:p14="http://schemas.microsoft.com/office/powerpoint/2010/main" val="9881226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7">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67">
                                            <p:txEl>
                                              <p:pRg st="1" end="1"/>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6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6" grpId="0"/>
      <p:bldP spid="3"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018DCF-BC13-4675-8876-DDECC314FCF1}"/>
              </a:ext>
            </a:extLst>
          </p:cNvPr>
          <p:cNvSpPr>
            <a:spLocks noGrp="1"/>
          </p:cNvSpPr>
          <p:nvPr>
            <p:ph type="title"/>
          </p:nvPr>
        </p:nvSpPr>
        <p:spPr>
          <a:xfrm>
            <a:off x="9053" y="0"/>
            <a:ext cx="9134945" cy="779909"/>
          </a:xfrm>
          <a:solidFill>
            <a:schemeClr val="tx2">
              <a:lumMod val="75000"/>
            </a:schemeClr>
          </a:solidFill>
        </p:spPr>
        <p:txBody>
          <a:bodyPr>
            <a:normAutofit/>
          </a:bodyPr>
          <a:lstStyle/>
          <a:p>
            <a:pPr algn="ctr"/>
            <a:r>
              <a:rPr lang="en-GB" sz="3400" dirty="0">
                <a:solidFill>
                  <a:schemeClr val="tx2">
                    <a:lumMod val="20000"/>
                    <a:lumOff val="80000"/>
                  </a:schemeClr>
                </a:solidFill>
              </a:rPr>
              <a:t>Assessing liquidity – acid test or quick ratio</a:t>
            </a:r>
          </a:p>
        </p:txBody>
      </p:sp>
      <p:graphicFrame>
        <p:nvGraphicFramePr>
          <p:cNvPr id="4" name="Content Placeholder 3">
            <a:extLst>
              <a:ext uri="{FF2B5EF4-FFF2-40B4-BE49-F238E27FC236}">
                <a16:creationId xmlns:a16="http://schemas.microsoft.com/office/drawing/2014/main" id="{3C7398B2-97B5-4C06-AC74-ACCE15EC6EC9}"/>
              </a:ext>
            </a:extLst>
          </p:cNvPr>
          <p:cNvGraphicFramePr>
            <a:graphicFrameLocks noGrp="1"/>
          </p:cNvGraphicFramePr>
          <p:nvPr>
            <p:ph idx="1"/>
            <p:extLst>
              <p:ext uri="{D42A27DB-BD31-4B8C-83A1-F6EECF244321}">
                <p14:modId xmlns:p14="http://schemas.microsoft.com/office/powerpoint/2010/main" val="2717355274"/>
              </p:ext>
            </p:extLst>
          </p:nvPr>
        </p:nvGraphicFramePr>
        <p:xfrm>
          <a:off x="0" y="779910"/>
          <a:ext cx="9143999" cy="4953346"/>
        </p:xfrm>
        <a:graphic>
          <a:graphicData uri="http://schemas.openxmlformats.org/drawingml/2006/table">
            <a:tbl>
              <a:tblPr firstRow="1" firstCol="1" bandRow="1">
                <a:tableStyleId>{7DF18680-E054-41AD-8BC1-D1AEF772440D}</a:tableStyleId>
              </a:tblPr>
              <a:tblGrid>
                <a:gridCol w="4844613">
                  <a:extLst>
                    <a:ext uri="{9D8B030D-6E8A-4147-A177-3AD203B41FA5}">
                      <a16:colId xmlns:a16="http://schemas.microsoft.com/office/drawing/2014/main" val="2412206828"/>
                    </a:ext>
                  </a:extLst>
                </a:gridCol>
                <a:gridCol w="2149693">
                  <a:extLst>
                    <a:ext uri="{9D8B030D-6E8A-4147-A177-3AD203B41FA5}">
                      <a16:colId xmlns:a16="http://schemas.microsoft.com/office/drawing/2014/main" val="691005071"/>
                    </a:ext>
                  </a:extLst>
                </a:gridCol>
                <a:gridCol w="2149693">
                  <a:extLst>
                    <a:ext uri="{9D8B030D-6E8A-4147-A177-3AD203B41FA5}">
                      <a16:colId xmlns:a16="http://schemas.microsoft.com/office/drawing/2014/main" val="1982545808"/>
                    </a:ext>
                  </a:extLst>
                </a:gridCol>
              </a:tblGrid>
              <a:tr h="567484">
                <a:tc>
                  <a:txBody>
                    <a:bodyPr/>
                    <a:lstStyle/>
                    <a:p>
                      <a:pPr algn="l">
                        <a:lnSpc>
                          <a:spcPct val="115000"/>
                        </a:lnSpc>
                        <a:spcAft>
                          <a:spcPts val="0"/>
                        </a:spcAft>
                      </a:pPr>
                      <a:r>
                        <a:rPr lang="en-GB" sz="1600" dirty="0">
                          <a:effectLst/>
                        </a:rPr>
                        <a:t> </a:t>
                      </a:r>
                    </a:p>
                    <a:p>
                      <a:pPr algn="l">
                        <a:lnSpc>
                          <a:spcPct val="115000"/>
                        </a:lnSpc>
                        <a:spcAft>
                          <a:spcPts val="0"/>
                        </a:spcAft>
                      </a:pPr>
                      <a:r>
                        <a:rPr lang="en-GB" sz="1600" dirty="0">
                          <a:effectLst/>
                        </a:rPr>
                        <a:t>ACID TEST/QUICK RATIO</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2022</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2021</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47684931"/>
                  </a:ext>
                </a:extLst>
              </a:tr>
              <a:tr h="4385862">
                <a:tc>
                  <a:txBody>
                    <a:bodyPr/>
                    <a:lstStyle/>
                    <a:p>
                      <a:pPr algn="l">
                        <a:lnSpc>
                          <a:spcPct val="115000"/>
                        </a:lnSpc>
                        <a:spcAft>
                          <a:spcPts val="0"/>
                        </a:spcAft>
                      </a:pPr>
                      <a:r>
                        <a:rPr lang="en-GB" sz="1600" dirty="0">
                          <a:effectLst/>
                        </a:rPr>
                        <a:t> </a:t>
                      </a:r>
                    </a:p>
                    <a:p>
                      <a:pPr algn="l">
                        <a:lnSpc>
                          <a:spcPct val="115000"/>
                        </a:lnSpc>
                        <a:spcAft>
                          <a:spcPts val="0"/>
                        </a:spcAft>
                      </a:pPr>
                      <a:r>
                        <a:rPr lang="en-GB" sz="1600" u="sng" dirty="0">
                          <a:effectLst/>
                        </a:rPr>
                        <a:t>Current Assets - Inventory</a:t>
                      </a:r>
                      <a:r>
                        <a:rPr lang="en-GB" sz="1600" dirty="0">
                          <a:effectLst/>
                        </a:rPr>
                        <a:t>    </a:t>
                      </a:r>
                    </a:p>
                    <a:p>
                      <a:pPr algn="l">
                        <a:lnSpc>
                          <a:spcPct val="115000"/>
                        </a:lnSpc>
                        <a:spcAft>
                          <a:spcPts val="0"/>
                        </a:spcAft>
                      </a:pPr>
                      <a:r>
                        <a:rPr lang="en-GB" sz="1600" dirty="0">
                          <a:effectLst/>
                        </a:rPr>
                        <a:t>Current Liabilities</a:t>
                      </a:r>
                    </a:p>
                    <a:p>
                      <a:pPr algn="l">
                        <a:lnSpc>
                          <a:spcPct val="115000"/>
                        </a:lnSpc>
                        <a:spcAft>
                          <a:spcPts val="0"/>
                        </a:spcAft>
                      </a:pPr>
                      <a:r>
                        <a:rPr lang="en-GB" sz="1600" dirty="0">
                          <a:effectLst/>
                        </a:rPr>
                        <a:t> </a:t>
                      </a:r>
                    </a:p>
                    <a:p>
                      <a:pPr algn="l">
                        <a:lnSpc>
                          <a:spcPct val="115000"/>
                        </a:lnSpc>
                        <a:spcAft>
                          <a:spcPts val="0"/>
                        </a:spcAft>
                      </a:pPr>
                      <a:r>
                        <a:rPr lang="en-GB" sz="1600" dirty="0">
                          <a:effectLst/>
                        </a:rPr>
                        <a:t>This ratio takes the current ratio one step further by taking into account the fact that it may take time for inventory to be converted into cash and consequently inventory should be excluded when ascertaining whether a company has sufficient liquid funds to cover its short term debts.</a:t>
                      </a:r>
                    </a:p>
                    <a:p>
                      <a:pPr algn="l">
                        <a:lnSpc>
                          <a:spcPct val="115000"/>
                        </a:lnSpc>
                        <a:spcAft>
                          <a:spcPts val="0"/>
                        </a:spcAft>
                      </a:pPr>
                      <a:r>
                        <a:rPr lang="en-GB" sz="1600" dirty="0">
                          <a:effectLst/>
                        </a:rPr>
                        <a:t>Some text books suggest that this ratio must be at least 1:1 but again there is no evidence to support this and it should be used only as a guide.</a:t>
                      </a: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043893490"/>
                  </a:ext>
                </a:extLst>
              </a:tr>
            </a:tbl>
          </a:graphicData>
        </a:graphic>
      </p:graphicFrame>
      <p:sp>
        <p:nvSpPr>
          <p:cNvPr id="3" name="Slide Number Placeholder 2">
            <a:extLst>
              <a:ext uri="{FF2B5EF4-FFF2-40B4-BE49-F238E27FC236}">
                <a16:creationId xmlns:a16="http://schemas.microsoft.com/office/drawing/2014/main" id="{4D39100F-6352-4109-9FC7-A854E6350523}"/>
              </a:ext>
            </a:extLst>
          </p:cNvPr>
          <p:cNvSpPr>
            <a:spLocks noGrp="1"/>
          </p:cNvSpPr>
          <p:nvPr>
            <p:ph type="sldNum" sz="quarter" idx="12"/>
          </p:nvPr>
        </p:nvSpPr>
        <p:spPr/>
        <p:txBody>
          <a:bodyPr/>
          <a:lstStyle/>
          <a:p>
            <a:fld id="{63A33278-8D2C-46E9-9145-8061F8ED03C5}" type="slidenum">
              <a:rPr lang="en-GB" smtClean="0"/>
              <a:t>13</a:t>
            </a:fld>
            <a:endParaRPr lang="en-GB" dirty="0"/>
          </a:p>
        </p:txBody>
      </p:sp>
      <p:sp>
        <p:nvSpPr>
          <p:cNvPr id="153" name="TextBox 152">
            <a:extLst>
              <a:ext uri="{FF2B5EF4-FFF2-40B4-BE49-F238E27FC236}">
                <a16:creationId xmlns:a16="http://schemas.microsoft.com/office/drawing/2014/main" id="{58D08967-D3A5-4D63-A694-3971DB3CCF07}"/>
              </a:ext>
            </a:extLst>
          </p:cNvPr>
          <p:cNvSpPr txBox="1"/>
          <p:nvPr/>
        </p:nvSpPr>
        <p:spPr>
          <a:xfrm>
            <a:off x="5004048" y="2505670"/>
            <a:ext cx="1872208" cy="923330"/>
          </a:xfrm>
          <a:prstGeom prst="rect">
            <a:avLst/>
          </a:prstGeom>
          <a:noFill/>
        </p:spPr>
        <p:txBody>
          <a:bodyPr wrap="square" rtlCol="0">
            <a:spAutoFit/>
          </a:bodyPr>
          <a:lstStyle/>
          <a:p>
            <a:pPr algn="ctr"/>
            <a:r>
              <a:rPr lang="en-GB" u="sng" dirty="0"/>
              <a:t>60,000 – 32,000</a:t>
            </a:r>
          </a:p>
          <a:p>
            <a:pPr algn="ctr"/>
            <a:r>
              <a:rPr lang="en-GB" dirty="0"/>
              <a:t>40,000</a:t>
            </a:r>
          </a:p>
          <a:p>
            <a:pPr algn="ctr"/>
            <a:r>
              <a:rPr lang="en-GB" dirty="0"/>
              <a:t>= 0.7 times</a:t>
            </a:r>
          </a:p>
        </p:txBody>
      </p:sp>
      <p:sp>
        <p:nvSpPr>
          <p:cNvPr id="166" name="TextBox 165">
            <a:extLst>
              <a:ext uri="{FF2B5EF4-FFF2-40B4-BE49-F238E27FC236}">
                <a16:creationId xmlns:a16="http://schemas.microsoft.com/office/drawing/2014/main" id="{DFEEA6A6-86BF-4726-AFB9-3475C2F605AD}"/>
              </a:ext>
            </a:extLst>
          </p:cNvPr>
          <p:cNvSpPr txBox="1"/>
          <p:nvPr/>
        </p:nvSpPr>
        <p:spPr>
          <a:xfrm>
            <a:off x="6963017" y="2505670"/>
            <a:ext cx="2001471" cy="923330"/>
          </a:xfrm>
          <a:prstGeom prst="rect">
            <a:avLst/>
          </a:prstGeom>
          <a:noFill/>
        </p:spPr>
        <p:txBody>
          <a:bodyPr wrap="square" rtlCol="0">
            <a:spAutoFit/>
          </a:bodyPr>
          <a:lstStyle/>
          <a:p>
            <a:pPr algn="ctr"/>
            <a:r>
              <a:rPr lang="en-GB" u="sng" dirty="0"/>
              <a:t>65,000 – 18,000</a:t>
            </a:r>
          </a:p>
          <a:p>
            <a:pPr algn="ctr"/>
            <a:r>
              <a:rPr lang="en-GB" dirty="0"/>
              <a:t>31,500</a:t>
            </a:r>
          </a:p>
          <a:p>
            <a:pPr algn="ctr"/>
            <a:r>
              <a:rPr lang="en-GB" dirty="0"/>
              <a:t>= 1.5 times</a:t>
            </a:r>
          </a:p>
        </p:txBody>
      </p:sp>
      <p:sp>
        <p:nvSpPr>
          <p:cNvPr id="5" name="TextBox 4">
            <a:extLst>
              <a:ext uri="{FF2B5EF4-FFF2-40B4-BE49-F238E27FC236}">
                <a16:creationId xmlns:a16="http://schemas.microsoft.com/office/drawing/2014/main" id="{D3787401-9CA0-AB26-5E9B-F992C9C26706}"/>
              </a:ext>
            </a:extLst>
          </p:cNvPr>
          <p:cNvSpPr txBox="1"/>
          <p:nvPr/>
        </p:nvSpPr>
        <p:spPr>
          <a:xfrm>
            <a:off x="5414845" y="4047410"/>
            <a:ext cx="3096344" cy="369332"/>
          </a:xfrm>
          <a:prstGeom prst="rect">
            <a:avLst/>
          </a:prstGeom>
          <a:noFill/>
        </p:spPr>
        <p:txBody>
          <a:bodyPr wrap="square" rtlCol="0">
            <a:spAutoFit/>
          </a:bodyPr>
          <a:lstStyle/>
          <a:p>
            <a:r>
              <a:rPr lang="en-GB" dirty="0"/>
              <a:t>Percentage change = -53.3%</a:t>
            </a:r>
          </a:p>
        </p:txBody>
      </p:sp>
    </p:spTree>
    <p:custDataLst>
      <p:tags r:id="rId1"/>
    </p:custDataLst>
    <p:extLst>
      <p:ext uri="{BB962C8B-B14F-4D97-AF65-F5344CB8AC3E}">
        <p14:creationId xmlns:p14="http://schemas.microsoft.com/office/powerpoint/2010/main" val="14497077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66">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66">
                                            <p:txEl>
                                              <p:pRg st="1" end="1"/>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6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 grpId="0"/>
      <p:bldP spid="5"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018DCF-BC13-4675-8876-DDECC314FCF1}"/>
              </a:ext>
            </a:extLst>
          </p:cNvPr>
          <p:cNvSpPr>
            <a:spLocks noGrp="1"/>
          </p:cNvSpPr>
          <p:nvPr>
            <p:ph type="title"/>
          </p:nvPr>
        </p:nvSpPr>
        <p:spPr>
          <a:xfrm>
            <a:off x="0" y="0"/>
            <a:ext cx="9144000" cy="779910"/>
          </a:xfrm>
          <a:solidFill>
            <a:schemeClr val="tx2">
              <a:lumMod val="75000"/>
            </a:schemeClr>
          </a:solidFill>
        </p:spPr>
        <p:txBody>
          <a:bodyPr>
            <a:normAutofit/>
          </a:bodyPr>
          <a:lstStyle/>
          <a:p>
            <a:pPr algn="ctr"/>
            <a:r>
              <a:rPr lang="en-GB" sz="3400" dirty="0">
                <a:solidFill>
                  <a:schemeClr val="tx2">
                    <a:lumMod val="20000"/>
                    <a:lumOff val="80000"/>
                  </a:schemeClr>
                </a:solidFill>
              </a:rPr>
              <a:t>Assessing liquidity - cash ratio</a:t>
            </a:r>
          </a:p>
        </p:txBody>
      </p:sp>
      <p:graphicFrame>
        <p:nvGraphicFramePr>
          <p:cNvPr id="4" name="Content Placeholder 3">
            <a:extLst>
              <a:ext uri="{FF2B5EF4-FFF2-40B4-BE49-F238E27FC236}">
                <a16:creationId xmlns:a16="http://schemas.microsoft.com/office/drawing/2014/main" id="{3C7398B2-97B5-4C06-AC74-ACCE15EC6EC9}"/>
              </a:ext>
            </a:extLst>
          </p:cNvPr>
          <p:cNvGraphicFramePr>
            <a:graphicFrameLocks noGrp="1"/>
          </p:cNvGraphicFramePr>
          <p:nvPr>
            <p:ph idx="1"/>
            <p:extLst>
              <p:ext uri="{D42A27DB-BD31-4B8C-83A1-F6EECF244321}">
                <p14:modId xmlns:p14="http://schemas.microsoft.com/office/powerpoint/2010/main" val="2094405609"/>
              </p:ext>
            </p:extLst>
          </p:nvPr>
        </p:nvGraphicFramePr>
        <p:xfrm>
          <a:off x="0" y="779910"/>
          <a:ext cx="9144000" cy="4953346"/>
        </p:xfrm>
        <a:graphic>
          <a:graphicData uri="http://schemas.openxmlformats.org/drawingml/2006/table">
            <a:tbl>
              <a:tblPr firstRow="1" firstCol="1" bandRow="1">
                <a:tableStyleId>{7DF18680-E054-41AD-8BC1-D1AEF772440D}</a:tableStyleId>
              </a:tblPr>
              <a:tblGrid>
                <a:gridCol w="4844614">
                  <a:extLst>
                    <a:ext uri="{9D8B030D-6E8A-4147-A177-3AD203B41FA5}">
                      <a16:colId xmlns:a16="http://schemas.microsoft.com/office/drawing/2014/main" val="2412206828"/>
                    </a:ext>
                  </a:extLst>
                </a:gridCol>
                <a:gridCol w="2149693">
                  <a:extLst>
                    <a:ext uri="{9D8B030D-6E8A-4147-A177-3AD203B41FA5}">
                      <a16:colId xmlns:a16="http://schemas.microsoft.com/office/drawing/2014/main" val="691005071"/>
                    </a:ext>
                  </a:extLst>
                </a:gridCol>
                <a:gridCol w="2149693">
                  <a:extLst>
                    <a:ext uri="{9D8B030D-6E8A-4147-A177-3AD203B41FA5}">
                      <a16:colId xmlns:a16="http://schemas.microsoft.com/office/drawing/2014/main" val="1982545808"/>
                    </a:ext>
                  </a:extLst>
                </a:gridCol>
              </a:tblGrid>
              <a:tr h="629384">
                <a:tc>
                  <a:txBody>
                    <a:bodyPr/>
                    <a:lstStyle/>
                    <a:p>
                      <a:pPr algn="l">
                        <a:lnSpc>
                          <a:spcPct val="115000"/>
                        </a:lnSpc>
                        <a:spcAft>
                          <a:spcPts val="0"/>
                        </a:spcAft>
                      </a:pPr>
                      <a:r>
                        <a:rPr lang="en-GB" sz="1800" dirty="0">
                          <a:effectLst/>
                        </a:rPr>
                        <a:t> </a:t>
                      </a:r>
                    </a:p>
                    <a:p>
                      <a:pPr algn="l">
                        <a:lnSpc>
                          <a:spcPct val="115000"/>
                        </a:lnSpc>
                        <a:spcAft>
                          <a:spcPts val="0"/>
                        </a:spcAft>
                      </a:pPr>
                      <a:r>
                        <a:rPr lang="en-GB" sz="1800" dirty="0">
                          <a:effectLst/>
                        </a:rPr>
                        <a:t>Cash ratio</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800" dirty="0">
                          <a:effectLst/>
                        </a:rPr>
                        <a:t> </a:t>
                      </a:r>
                    </a:p>
                    <a:p>
                      <a:pPr algn="ctr">
                        <a:lnSpc>
                          <a:spcPct val="115000"/>
                        </a:lnSpc>
                        <a:spcAft>
                          <a:spcPts val="0"/>
                        </a:spcAft>
                      </a:pPr>
                      <a:r>
                        <a:rPr lang="en-GB" sz="1800" dirty="0">
                          <a:effectLst/>
                        </a:rPr>
                        <a:t>2022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800" dirty="0">
                          <a:effectLst/>
                        </a:rPr>
                        <a:t> </a:t>
                      </a:r>
                    </a:p>
                    <a:p>
                      <a:pPr algn="ctr">
                        <a:lnSpc>
                          <a:spcPct val="115000"/>
                        </a:lnSpc>
                        <a:spcAft>
                          <a:spcPts val="0"/>
                        </a:spcAft>
                      </a:pPr>
                      <a:r>
                        <a:rPr lang="en-GB" sz="1800" dirty="0">
                          <a:effectLst/>
                        </a:rPr>
                        <a:t>2021</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47684931"/>
                  </a:ext>
                </a:extLst>
              </a:tr>
              <a:tr h="4323962">
                <a:tc>
                  <a:txBody>
                    <a:bodyPr/>
                    <a:lstStyle/>
                    <a:p>
                      <a:pPr algn="l">
                        <a:lnSpc>
                          <a:spcPct val="115000"/>
                        </a:lnSpc>
                        <a:spcAft>
                          <a:spcPts val="0"/>
                        </a:spcAft>
                      </a:pPr>
                      <a:r>
                        <a:rPr lang="en-GB" sz="1600" dirty="0">
                          <a:effectLst/>
                        </a:rPr>
                        <a:t> </a:t>
                      </a:r>
                    </a:p>
                    <a:p>
                      <a:pPr algn="l">
                        <a:lnSpc>
                          <a:spcPct val="115000"/>
                        </a:lnSpc>
                        <a:spcAft>
                          <a:spcPts val="0"/>
                        </a:spcAft>
                      </a:pPr>
                      <a:r>
                        <a:rPr lang="en-GB" sz="1600" u="sng" dirty="0">
                          <a:effectLst/>
                        </a:rPr>
                        <a:t>Cash x 100</a:t>
                      </a:r>
                      <a:endParaRPr lang="en-GB" sz="1600" dirty="0">
                        <a:effectLst/>
                      </a:endParaRPr>
                    </a:p>
                    <a:p>
                      <a:pPr algn="l">
                        <a:lnSpc>
                          <a:spcPct val="115000"/>
                        </a:lnSpc>
                        <a:spcAft>
                          <a:spcPts val="0"/>
                        </a:spcAft>
                      </a:pPr>
                      <a:r>
                        <a:rPr lang="en-GB" sz="1600" dirty="0">
                          <a:effectLst/>
                        </a:rPr>
                        <a:t>Current Liabilities</a:t>
                      </a:r>
                    </a:p>
                    <a:p>
                      <a:pPr algn="l">
                        <a:lnSpc>
                          <a:spcPct val="115000"/>
                        </a:lnSpc>
                        <a:spcAft>
                          <a:spcPts val="0"/>
                        </a:spcAft>
                      </a:pPr>
                      <a:r>
                        <a:rPr lang="en-GB" sz="1600" dirty="0">
                          <a:effectLst/>
                        </a:rPr>
                        <a:t> </a:t>
                      </a:r>
                    </a:p>
                    <a:p>
                      <a:pPr algn="l">
                        <a:lnSpc>
                          <a:spcPct val="115000"/>
                        </a:lnSpc>
                        <a:spcAft>
                          <a:spcPts val="0"/>
                        </a:spcAft>
                      </a:pPr>
                      <a:r>
                        <a:rPr lang="en-GB" sz="1600" dirty="0">
                          <a:effectLst/>
                        </a:rPr>
                        <a:t>This ratio takes the ultimate step further by ignoring all other current assets, taking into account the fact that it may take time for trade receivables and inventory to be converted into cash, when ascertaining whether a company has sufficient cash to cover its </a:t>
                      </a:r>
                      <a:r>
                        <a:rPr lang="en-GB" sz="1600" u="none" dirty="0">
                          <a:effectLst/>
                        </a:rPr>
                        <a:t>short-term </a:t>
                      </a:r>
                      <a:r>
                        <a:rPr lang="en-GB" sz="1600" dirty="0">
                          <a:effectLst/>
                        </a:rPr>
                        <a:t>debts.</a:t>
                      </a:r>
                    </a:p>
                    <a:p>
                      <a:pPr algn="l">
                        <a:lnSpc>
                          <a:spcPct val="115000"/>
                        </a:lnSpc>
                        <a:spcAft>
                          <a:spcPts val="0"/>
                        </a:spcAft>
                      </a:pPr>
                      <a:r>
                        <a:rPr lang="en-GB" sz="1600" dirty="0">
                          <a:effectLst/>
                        </a:rPr>
                        <a:t>Undergraduate textbooks seldom cover this, but it is useful to understand the firm’s reliance on the less liquid current assets</a:t>
                      </a: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043893490"/>
                  </a:ext>
                </a:extLst>
              </a:tr>
            </a:tbl>
          </a:graphicData>
        </a:graphic>
      </p:graphicFrame>
      <p:sp>
        <p:nvSpPr>
          <p:cNvPr id="3" name="Slide Number Placeholder 2">
            <a:extLst>
              <a:ext uri="{FF2B5EF4-FFF2-40B4-BE49-F238E27FC236}">
                <a16:creationId xmlns:a16="http://schemas.microsoft.com/office/drawing/2014/main" id="{4D39100F-6352-4109-9FC7-A854E6350523}"/>
              </a:ext>
            </a:extLst>
          </p:cNvPr>
          <p:cNvSpPr>
            <a:spLocks noGrp="1"/>
          </p:cNvSpPr>
          <p:nvPr>
            <p:ph type="sldNum" sz="quarter" idx="12"/>
          </p:nvPr>
        </p:nvSpPr>
        <p:spPr/>
        <p:txBody>
          <a:bodyPr/>
          <a:lstStyle/>
          <a:p>
            <a:fld id="{63A33278-8D2C-46E9-9145-8061F8ED03C5}" type="slidenum">
              <a:rPr lang="en-GB" smtClean="0"/>
              <a:t>14</a:t>
            </a:fld>
            <a:endParaRPr lang="en-GB" dirty="0"/>
          </a:p>
        </p:txBody>
      </p:sp>
      <mc:AlternateContent xmlns:mc="http://schemas.openxmlformats.org/markup-compatibility/2006" xmlns:p14="http://schemas.microsoft.com/office/powerpoint/2010/main">
        <mc:Choice Requires="p14">
          <p:contentPart p14:bwMode="auto" r:id="rId3">
            <p14:nvContentPartPr>
              <p14:cNvPr id="92" name="Ink 91">
                <a:extLst>
                  <a:ext uri="{FF2B5EF4-FFF2-40B4-BE49-F238E27FC236}">
                    <a16:creationId xmlns:a16="http://schemas.microsoft.com/office/drawing/2014/main" id="{C7D5EA3D-09F3-429B-BFAE-D003F589DE7A}"/>
                  </a:ext>
                </a:extLst>
              </p14:cNvPr>
              <p14:cNvContentPartPr/>
              <p14:nvPr/>
            </p14:nvContentPartPr>
            <p14:xfrm>
              <a:off x="5660794" y="4501464"/>
              <a:ext cx="360" cy="360"/>
            </p14:xfrm>
          </p:contentPart>
        </mc:Choice>
        <mc:Fallback xmlns="">
          <p:pic>
            <p:nvPicPr>
              <p:cNvPr id="92" name="Ink 91">
                <a:extLst>
                  <a:ext uri="{FF2B5EF4-FFF2-40B4-BE49-F238E27FC236}">
                    <a16:creationId xmlns:a16="http://schemas.microsoft.com/office/drawing/2014/main" id="{C7D5EA3D-09F3-429B-BFAE-D003F589DE7A}"/>
                  </a:ext>
                </a:extLst>
              </p:cNvPr>
              <p:cNvPicPr/>
              <p:nvPr/>
            </p:nvPicPr>
            <p:blipFill>
              <a:blip r:embed="rId134"/>
              <a:stretch>
                <a:fillRect/>
              </a:stretch>
            </p:blipFill>
            <p:spPr>
              <a:xfrm>
                <a:off x="5651794" y="4492824"/>
                <a:ext cx="18000" cy="18000"/>
              </a:xfrm>
              <a:prstGeom prst="rect">
                <a:avLst/>
              </a:prstGeom>
            </p:spPr>
          </p:pic>
        </mc:Fallback>
      </mc:AlternateContent>
      <p:sp>
        <p:nvSpPr>
          <p:cNvPr id="129" name="TextBox 128">
            <a:extLst>
              <a:ext uri="{FF2B5EF4-FFF2-40B4-BE49-F238E27FC236}">
                <a16:creationId xmlns:a16="http://schemas.microsoft.com/office/drawing/2014/main" id="{4C22F0B5-0D83-4645-982E-9668111A215E}"/>
              </a:ext>
            </a:extLst>
          </p:cNvPr>
          <p:cNvSpPr txBox="1"/>
          <p:nvPr/>
        </p:nvSpPr>
        <p:spPr>
          <a:xfrm>
            <a:off x="6981603" y="2579937"/>
            <a:ext cx="1723783" cy="923330"/>
          </a:xfrm>
          <a:prstGeom prst="rect">
            <a:avLst/>
          </a:prstGeom>
          <a:noFill/>
        </p:spPr>
        <p:txBody>
          <a:bodyPr wrap="square" rtlCol="0">
            <a:spAutoFit/>
          </a:bodyPr>
          <a:lstStyle/>
          <a:p>
            <a:pPr algn="ctr"/>
            <a:r>
              <a:rPr lang="en-GB" u="sng" dirty="0"/>
              <a:t>27,000 x100</a:t>
            </a:r>
          </a:p>
          <a:p>
            <a:pPr algn="ctr"/>
            <a:r>
              <a:rPr lang="en-GB" dirty="0"/>
              <a:t>65,000</a:t>
            </a:r>
          </a:p>
          <a:p>
            <a:pPr algn="ctr"/>
            <a:r>
              <a:rPr lang="en-GB" dirty="0"/>
              <a:t>= 41.5%</a:t>
            </a:r>
          </a:p>
        </p:txBody>
      </p:sp>
      <p:sp>
        <p:nvSpPr>
          <p:cNvPr id="5" name="TextBox 4">
            <a:extLst>
              <a:ext uri="{FF2B5EF4-FFF2-40B4-BE49-F238E27FC236}">
                <a16:creationId xmlns:a16="http://schemas.microsoft.com/office/drawing/2014/main" id="{388C85DF-D3D7-BF3E-A80D-ECD521793C59}"/>
              </a:ext>
            </a:extLst>
          </p:cNvPr>
          <p:cNvSpPr txBox="1"/>
          <p:nvPr/>
        </p:nvSpPr>
        <p:spPr>
          <a:xfrm>
            <a:off x="5433431" y="3887601"/>
            <a:ext cx="3096344" cy="369332"/>
          </a:xfrm>
          <a:prstGeom prst="rect">
            <a:avLst/>
          </a:prstGeom>
          <a:noFill/>
        </p:spPr>
        <p:txBody>
          <a:bodyPr wrap="square" rtlCol="0">
            <a:spAutoFit/>
          </a:bodyPr>
          <a:lstStyle/>
          <a:p>
            <a:r>
              <a:rPr lang="en-GB" dirty="0"/>
              <a:t>Percentage change =-87.9%</a:t>
            </a:r>
          </a:p>
        </p:txBody>
      </p:sp>
      <p:sp>
        <p:nvSpPr>
          <p:cNvPr id="6" name="TextBox 5">
            <a:extLst>
              <a:ext uri="{FF2B5EF4-FFF2-40B4-BE49-F238E27FC236}">
                <a16:creationId xmlns:a16="http://schemas.microsoft.com/office/drawing/2014/main" id="{F5DF3760-E0E0-E95D-A22C-F9715C649F43}"/>
              </a:ext>
            </a:extLst>
          </p:cNvPr>
          <p:cNvSpPr txBox="1"/>
          <p:nvPr/>
        </p:nvSpPr>
        <p:spPr>
          <a:xfrm>
            <a:off x="5004048" y="2579937"/>
            <a:ext cx="1723783" cy="923330"/>
          </a:xfrm>
          <a:prstGeom prst="rect">
            <a:avLst/>
          </a:prstGeom>
          <a:noFill/>
        </p:spPr>
        <p:txBody>
          <a:bodyPr wrap="square" rtlCol="0">
            <a:spAutoFit/>
          </a:bodyPr>
          <a:lstStyle/>
          <a:p>
            <a:pPr algn="ctr"/>
            <a:r>
              <a:rPr lang="en-GB" u="sng" dirty="0"/>
              <a:t>3,000 x100</a:t>
            </a:r>
          </a:p>
          <a:p>
            <a:pPr algn="ctr"/>
            <a:r>
              <a:rPr lang="en-GB" dirty="0"/>
              <a:t>60,000</a:t>
            </a:r>
          </a:p>
          <a:p>
            <a:pPr algn="ctr"/>
            <a:r>
              <a:rPr lang="en-GB" dirty="0"/>
              <a:t>=5.0%</a:t>
            </a:r>
          </a:p>
        </p:txBody>
      </p:sp>
    </p:spTree>
    <p:custDataLst>
      <p:tags r:id="rId1"/>
    </p:custDataLst>
    <p:extLst>
      <p:ext uri="{BB962C8B-B14F-4D97-AF65-F5344CB8AC3E}">
        <p14:creationId xmlns:p14="http://schemas.microsoft.com/office/powerpoint/2010/main" val="4441330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018DCF-BC13-4675-8876-DDECC314FCF1}"/>
              </a:ext>
            </a:extLst>
          </p:cNvPr>
          <p:cNvSpPr>
            <a:spLocks noGrp="1"/>
          </p:cNvSpPr>
          <p:nvPr>
            <p:ph type="title"/>
          </p:nvPr>
        </p:nvSpPr>
        <p:spPr>
          <a:xfrm>
            <a:off x="0" y="0"/>
            <a:ext cx="9144000" cy="380247"/>
          </a:xfrm>
          <a:solidFill>
            <a:schemeClr val="tx2">
              <a:lumMod val="75000"/>
            </a:schemeClr>
          </a:solidFill>
        </p:spPr>
        <p:txBody>
          <a:bodyPr>
            <a:normAutofit fontScale="90000"/>
          </a:bodyPr>
          <a:lstStyle/>
          <a:p>
            <a:pPr algn="ctr"/>
            <a:r>
              <a:rPr lang="en-GB" sz="3400" dirty="0">
                <a:solidFill>
                  <a:schemeClr val="tx2">
                    <a:lumMod val="20000"/>
                    <a:lumOff val="80000"/>
                  </a:schemeClr>
                </a:solidFill>
              </a:rPr>
              <a:t>Assessing efficiency – trade payable  days</a:t>
            </a:r>
          </a:p>
        </p:txBody>
      </p:sp>
      <p:graphicFrame>
        <p:nvGraphicFramePr>
          <p:cNvPr id="4" name="Content Placeholder 3">
            <a:extLst>
              <a:ext uri="{FF2B5EF4-FFF2-40B4-BE49-F238E27FC236}">
                <a16:creationId xmlns:a16="http://schemas.microsoft.com/office/drawing/2014/main" id="{3C7398B2-97B5-4C06-AC74-ACCE15EC6EC9}"/>
              </a:ext>
            </a:extLst>
          </p:cNvPr>
          <p:cNvGraphicFramePr>
            <a:graphicFrameLocks noGrp="1"/>
          </p:cNvGraphicFramePr>
          <p:nvPr>
            <p:ph idx="1"/>
            <p:extLst>
              <p:ext uri="{D42A27DB-BD31-4B8C-83A1-F6EECF244321}">
                <p14:modId xmlns:p14="http://schemas.microsoft.com/office/powerpoint/2010/main" val="50983795"/>
              </p:ext>
            </p:extLst>
          </p:nvPr>
        </p:nvGraphicFramePr>
        <p:xfrm>
          <a:off x="0" y="382781"/>
          <a:ext cx="9144000" cy="5367046"/>
        </p:xfrm>
        <a:graphic>
          <a:graphicData uri="http://schemas.openxmlformats.org/drawingml/2006/table">
            <a:tbl>
              <a:tblPr firstRow="1" firstCol="1" bandRow="1">
                <a:tableStyleId>{7DF18680-E054-41AD-8BC1-D1AEF772440D}</a:tableStyleId>
              </a:tblPr>
              <a:tblGrid>
                <a:gridCol w="4467442">
                  <a:extLst>
                    <a:ext uri="{9D8B030D-6E8A-4147-A177-3AD203B41FA5}">
                      <a16:colId xmlns:a16="http://schemas.microsoft.com/office/drawing/2014/main" val="2412206828"/>
                    </a:ext>
                  </a:extLst>
                </a:gridCol>
                <a:gridCol w="2338279">
                  <a:extLst>
                    <a:ext uri="{9D8B030D-6E8A-4147-A177-3AD203B41FA5}">
                      <a16:colId xmlns:a16="http://schemas.microsoft.com/office/drawing/2014/main" val="691005071"/>
                    </a:ext>
                  </a:extLst>
                </a:gridCol>
                <a:gridCol w="2338279">
                  <a:extLst>
                    <a:ext uri="{9D8B030D-6E8A-4147-A177-3AD203B41FA5}">
                      <a16:colId xmlns:a16="http://schemas.microsoft.com/office/drawing/2014/main" val="1982545808"/>
                    </a:ext>
                  </a:extLst>
                </a:gridCol>
              </a:tblGrid>
              <a:tr h="526164">
                <a:tc>
                  <a:txBody>
                    <a:bodyPr/>
                    <a:lstStyle/>
                    <a:p>
                      <a:pPr algn="l">
                        <a:lnSpc>
                          <a:spcPct val="115000"/>
                        </a:lnSpc>
                        <a:spcAft>
                          <a:spcPts val="0"/>
                        </a:spcAft>
                      </a:pPr>
                      <a:r>
                        <a:rPr lang="en-GB" sz="1600" dirty="0">
                          <a:effectLst/>
                        </a:rPr>
                        <a:t> </a:t>
                      </a:r>
                    </a:p>
                    <a:p>
                      <a:pPr algn="l">
                        <a:lnSpc>
                          <a:spcPct val="115000"/>
                        </a:lnSpc>
                        <a:spcAft>
                          <a:spcPts val="0"/>
                        </a:spcAft>
                      </a:pPr>
                      <a:r>
                        <a:rPr lang="en-GB" sz="1600" dirty="0">
                          <a:effectLst/>
                        </a:rPr>
                        <a:t>TRADE PAYABLE DAYS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2022</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2021</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47684931"/>
                  </a:ext>
                </a:extLst>
              </a:tr>
              <a:tr h="4824311">
                <a:tc>
                  <a:txBody>
                    <a:bodyPr/>
                    <a:lstStyle/>
                    <a:p>
                      <a:pPr algn="l">
                        <a:lnSpc>
                          <a:spcPct val="115000"/>
                        </a:lnSpc>
                        <a:spcAft>
                          <a:spcPts val="0"/>
                        </a:spcAft>
                      </a:pPr>
                      <a:r>
                        <a:rPr lang="en-GB" sz="1600" dirty="0">
                          <a:effectLst/>
                        </a:rPr>
                        <a:t> </a:t>
                      </a:r>
                    </a:p>
                    <a:p>
                      <a:pPr algn="l">
                        <a:lnSpc>
                          <a:spcPct val="115000"/>
                        </a:lnSpc>
                        <a:spcAft>
                          <a:spcPts val="0"/>
                        </a:spcAft>
                      </a:pPr>
                      <a:r>
                        <a:rPr lang="en-GB" sz="1600" u="sng" dirty="0">
                          <a:effectLst/>
                        </a:rPr>
                        <a:t>Trade payables x 365</a:t>
                      </a:r>
                    </a:p>
                    <a:p>
                      <a:pPr algn="l">
                        <a:lnSpc>
                          <a:spcPct val="115000"/>
                        </a:lnSpc>
                        <a:spcAft>
                          <a:spcPts val="0"/>
                        </a:spcAft>
                      </a:pPr>
                      <a:r>
                        <a:rPr lang="en-GB" sz="1600" dirty="0">
                          <a:effectLst/>
                        </a:rPr>
                        <a:t>      Cost of sales</a:t>
                      </a:r>
                    </a:p>
                    <a:p>
                      <a:pPr algn="l">
                        <a:lnSpc>
                          <a:spcPct val="115000"/>
                        </a:lnSpc>
                        <a:spcAft>
                          <a:spcPts val="0"/>
                        </a:spcAft>
                      </a:pPr>
                      <a:r>
                        <a:rPr lang="en-GB" sz="1600" dirty="0">
                          <a:effectLst/>
                        </a:rPr>
                        <a:t> </a:t>
                      </a:r>
                    </a:p>
                    <a:p>
                      <a:pPr algn="l">
                        <a:lnSpc>
                          <a:spcPct val="115000"/>
                        </a:lnSpc>
                        <a:spcAft>
                          <a:spcPts val="0"/>
                        </a:spcAft>
                      </a:pPr>
                      <a:r>
                        <a:rPr lang="en-GB" sz="1600" dirty="0">
                          <a:effectLst/>
                        </a:rPr>
                        <a:t>Trade payable </a:t>
                      </a:r>
                      <a:r>
                        <a:rPr lang="en-GB" sz="1600" baseline="0" dirty="0">
                          <a:effectLst/>
                        </a:rPr>
                        <a:t>days ratios are often found under efficiency ratios, but are really more to do with liquidity because they directly affect working capital, which, in turn, illustrates the overall  liquidity position of a business.</a:t>
                      </a:r>
                    </a:p>
                    <a:p>
                      <a:pPr algn="l">
                        <a:lnSpc>
                          <a:spcPct val="115000"/>
                        </a:lnSpc>
                        <a:spcAft>
                          <a:spcPts val="0"/>
                        </a:spcAft>
                      </a:pPr>
                      <a:r>
                        <a:rPr lang="en-GB" sz="1600" baseline="0" dirty="0">
                          <a:effectLst/>
                        </a:rPr>
                        <a:t>The extent to which there is a difference between trade payable days and trade receivable days is often a crucial determinant of  a business’s ability to pay its  short-term liabilities, and therefore  both its  cash and working capital position. Most firms that fail do so because of poor working capital management.</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043893490"/>
                  </a:ext>
                </a:extLst>
              </a:tr>
            </a:tbl>
          </a:graphicData>
        </a:graphic>
      </p:graphicFrame>
      <p:sp>
        <p:nvSpPr>
          <p:cNvPr id="3" name="Slide Number Placeholder 2">
            <a:extLst>
              <a:ext uri="{FF2B5EF4-FFF2-40B4-BE49-F238E27FC236}">
                <a16:creationId xmlns:a16="http://schemas.microsoft.com/office/drawing/2014/main" id="{4D39100F-6352-4109-9FC7-A854E6350523}"/>
              </a:ext>
            </a:extLst>
          </p:cNvPr>
          <p:cNvSpPr>
            <a:spLocks noGrp="1"/>
          </p:cNvSpPr>
          <p:nvPr>
            <p:ph type="sldNum" sz="quarter" idx="12"/>
          </p:nvPr>
        </p:nvSpPr>
        <p:spPr/>
        <p:txBody>
          <a:bodyPr/>
          <a:lstStyle/>
          <a:p>
            <a:fld id="{63A33278-8D2C-46E9-9145-8061F8ED03C5}" type="slidenum">
              <a:rPr lang="en-GB" smtClean="0"/>
              <a:t>15</a:t>
            </a:fld>
            <a:endParaRPr lang="en-GB" dirty="0"/>
          </a:p>
        </p:txBody>
      </p:sp>
      <p:sp>
        <p:nvSpPr>
          <p:cNvPr id="104" name="TextBox 103">
            <a:extLst>
              <a:ext uri="{FF2B5EF4-FFF2-40B4-BE49-F238E27FC236}">
                <a16:creationId xmlns:a16="http://schemas.microsoft.com/office/drawing/2014/main" id="{473801EB-1E24-4B89-9547-A237D8013B14}"/>
              </a:ext>
            </a:extLst>
          </p:cNvPr>
          <p:cNvSpPr txBox="1"/>
          <p:nvPr/>
        </p:nvSpPr>
        <p:spPr>
          <a:xfrm>
            <a:off x="4716016" y="2348880"/>
            <a:ext cx="1723783" cy="923330"/>
          </a:xfrm>
          <a:prstGeom prst="rect">
            <a:avLst/>
          </a:prstGeom>
          <a:noFill/>
        </p:spPr>
        <p:txBody>
          <a:bodyPr wrap="square" rtlCol="0">
            <a:spAutoFit/>
          </a:bodyPr>
          <a:lstStyle/>
          <a:p>
            <a:pPr algn="ctr"/>
            <a:r>
              <a:rPr lang="en-GB" u="sng" dirty="0"/>
              <a:t>40,000 x 365</a:t>
            </a:r>
          </a:p>
          <a:p>
            <a:pPr algn="ctr"/>
            <a:r>
              <a:rPr lang="en-GB" dirty="0"/>
              <a:t>204,000</a:t>
            </a:r>
          </a:p>
          <a:p>
            <a:pPr algn="ctr"/>
            <a:r>
              <a:rPr lang="en-GB" dirty="0"/>
              <a:t>= 71.6 days</a:t>
            </a:r>
          </a:p>
        </p:txBody>
      </p:sp>
      <p:sp>
        <p:nvSpPr>
          <p:cNvPr id="105" name="TextBox 104">
            <a:extLst>
              <a:ext uri="{FF2B5EF4-FFF2-40B4-BE49-F238E27FC236}">
                <a16:creationId xmlns:a16="http://schemas.microsoft.com/office/drawing/2014/main" id="{06CA42F5-4845-4B1A-83D9-8C5CC5A11AFA}"/>
              </a:ext>
            </a:extLst>
          </p:cNvPr>
          <p:cNvSpPr txBox="1"/>
          <p:nvPr/>
        </p:nvSpPr>
        <p:spPr>
          <a:xfrm>
            <a:off x="6897767" y="2348880"/>
            <a:ext cx="1723783" cy="923330"/>
          </a:xfrm>
          <a:prstGeom prst="rect">
            <a:avLst/>
          </a:prstGeom>
          <a:noFill/>
        </p:spPr>
        <p:txBody>
          <a:bodyPr wrap="square" rtlCol="0">
            <a:spAutoFit/>
          </a:bodyPr>
          <a:lstStyle/>
          <a:p>
            <a:pPr algn="ctr"/>
            <a:r>
              <a:rPr lang="en-GB" u="sng" dirty="0"/>
              <a:t>31,500  x 365</a:t>
            </a:r>
          </a:p>
          <a:p>
            <a:pPr algn="ctr"/>
            <a:r>
              <a:rPr lang="en-GB" dirty="0"/>
              <a:t>175,000</a:t>
            </a:r>
          </a:p>
          <a:p>
            <a:pPr algn="ctr"/>
            <a:r>
              <a:rPr lang="en-GB" dirty="0"/>
              <a:t>= 65.7 days</a:t>
            </a:r>
          </a:p>
        </p:txBody>
      </p:sp>
      <p:sp>
        <p:nvSpPr>
          <p:cNvPr id="5" name="TextBox 4">
            <a:extLst>
              <a:ext uri="{FF2B5EF4-FFF2-40B4-BE49-F238E27FC236}">
                <a16:creationId xmlns:a16="http://schemas.microsoft.com/office/drawing/2014/main" id="{520D6C44-0388-A1D9-8103-E7A6FFAE0FEC}"/>
              </a:ext>
            </a:extLst>
          </p:cNvPr>
          <p:cNvSpPr txBox="1"/>
          <p:nvPr/>
        </p:nvSpPr>
        <p:spPr>
          <a:xfrm>
            <a:off x="5225244" y="3940880"/>
            <a:ext cx="3096344" cy="369332"/>
          </a:xfrm>
          <a:prstGeom prst="rect">
            <a:avLst/>
          </a:prstGeom>
          <a:noFill/>
        </p:spPr>
        <p:txBody>
          <a:bodyPr wrap="square" rtlCol="0">
            <a:spAutoFit/>
          </a:bodyPr>
          <a:lstStyle/>
          <a:p>
            <a:r>
              <a:rPr lang="en-GB" dirty="0"/>
              <a:t>Percentage change = +9.0%   </a:t>
            </a:r>
          </a:p>
        </p:txBody>
      </p:sp>
    </p:spTree>
    <p:custDataLst>
      <p:tags r:id="rId1"/>
    </p:custDataLst>
    <p:extLst>
      <p:ext uri="{BB962C8B-B14F-4D97-AF65-F5344CB8AC3E}">
        <p14:creationId xmlns:p14="http://schemas.microsoft.com/office/powerpoint/2010/main" val="11068652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5">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05">
                                            <p:txEl>
                                              <p:pRg st="1" end="1"/>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0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4" grpId="0"/>
      <p:bldP spid="5"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018DCF-BC13-4675-8876-DDECC314FCF1}"/>
              </a:ext>
            </a:extLst>
          </p:cNvPr>
          <p:cNvSpPr>
            <a:spLocks noGrp="1"/>
          </p:cNvSpPr>
          <p:nvPr>
            <p:ph type="title"/>
          </p:nvPr>
        </p:nvSpPr>
        <p:spPr>
          <a:xfrm>
            <a:off x="0" y="0"/>
            <a:ext cx="9144000" cy="764704"/>
          </a:xfrm>
          <a:solidFill>
            <a:schemeClr val="tx2">
              <a:lumMod val="75000"/>
            </a:schemeClr>
          </a:solidFill>
        </p:spPr>
        <p:txBody>
          <a:bodyPr>
            <a:normAutofit/>
          </a:bodyPr>
          <a:lstStyle/>
          <a:p>
            <a:pPr algn="ctr"/>
            <a:r>
              <a:rPr lang="en-GB" sz="3400" dirty="0">
                <a:solidFill>
                  <a:schemeClr val="tx2">
                    <a:lumMod val="20000"/>
                    <a:lumOff val="80000"/>
                  </a:schemeClr>
                </a:solidFill>
              </a:rPr>
              <a:t>Assessing efficiency – trade receivables days</a:t>
            </a:r>
          </a:p>
        </p:txBody>
      </p:sp>
      <p:graphicFrame>
        <p:nvGraphicFramePr>
          <p:cNvPr id="4" name="Content Placeholder 3">
            <a:extLst>
              <a:ext uri="{FF2B5EF4-FFF2-40B4-BE49-F238E27FC236}">
                <a16:creationId xmlns:a16="http://schemas.microsoft.com/office/drawing/2014/main" id="{3C7398B2-97B5-4C06-AC74-ACCE15EC6EC9}"/>
              </a:ext>
            </a:extLst>
          </p:cNvPr>
          <p:cNvGraphicFramePr>
            <a:graphicFrameLocks noGrp="1"/>
          </p:cNvGraphicFramePr>
          <p:nvPr>
            <p:ph idx="1"/>
            <p:extLst>
              <p:ext uri="{D42A27DB-BD31-4B8C-83A1-F6EECF244321}">
                <p14:modId xmlns:p14="http://schemas.microsoft.com/office/powerpoint/2010/main" val="1799869766"/>
              </p:ext>
            </p:extLst>
          </p:nvPr>
        </p:nvGraphicFramePr>
        <p:xfrm>
          <a:off x="0" y="764704"/>
          <a:ext cx="9144001" cy="5040233"/>
        </p:xfrm>
        <a:graphic>
          <a:graphicData uri="http://schemas.openxmlformats.org/drawingml/2006/table">
            <a:tbl>
              <a:tblPr firstRow="1" firstCol="1" bandRow="1">
                <a:tableStyleId>{7DF18680-E054-41AD-8BC1-D1AEF772440D}</a:tableStyleId>
              </a:tblPr>
              <a:tblGrid>
                <a:gridCol w="5220072">
                  <a:extLst>
                    <a:ext uri="{9D8B030D-6E8A-4147-A177-3AD203B41FA5}">
                      <a16:colId xmlns:a16="http://schemas.microsoft.com/office/drawing/2014/main" val="2412206828"/>
                    </a:ext>
                  </a:extLst>
                </a:gridCol>
                <a:gridCol w="2102562">
                  <a:extLst>
                    <a:ext uri="{9D8B030D-6E8A-4147-A177-3AD203B41FA5}">
                      <a16:colId xmlns:a16="http://schemas.microsoft.com/office/drawing/2014/main" val="691005071"/>
                    </a:ext>
                  </a:extLst>
                </a:gridCol>
                <a:gridCol w="1821367">
                  <a:extLst>
                    <a:ext uri="{9D8B030D-6E8A-4147-A177-3AD203B41FA5}">
                      <a16:colId xmlns:a16="http://schemas.microsoft.com/office/drawing/2014/main" val="1982545808"/>
                    </a:ext>
                  </a:extLst>
                </a:gridCol>
              </a:tblGrid>
              <a:tr h="518286">
                <a:tc>
                  <a:txBody>
                    <a:bodyPr/>
                    <a:lstStyle/>
                    <a:p>
                      <a:pPr algn="l">
                        <a:lnSpc>
                          <a:spcPct val="115000"/>
                        </a:lnSpc>
                        <a:spcAft>
                          <a:spcPts val="0"/>
                        </a:spcAft>
                      </a:pPr>
                      <a:r>
                        <a:rPr lang="en-GB" sz="1600" dirty="0">
                          <a:effectLst/>
                        </a:rPr>
                        <a:t> </a:t>
                      </a:r>
                    </a:p>
                    <a:p>
                      <a:pPr algn="l">
                        <a:lnSpc>
                          <a:spcPct val="115000"/>
                        </a:lnSpc>
                        <a:spcAft>
                          <a:spcPts val="0"/>
                        </a:spcAft>
                      </a:pPr>
                      <a:r>
                        <a:rPr lang="en-GB" sz="1600" dirty="0">
                          <a:effectLst/>
                        </a:rPr>
                        <a:t>TRADE RECEIVABLE DAYS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2022</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2021</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47684931"/>
                  </a:ext>
                </a:extLst>
              </a:tr>
              <a:tr h="4497498">
                <a:tc>
                  <a:txBody>
                    <a:bodyPr/>
                    <a:lstStyle/>
                    <a:p>
                      <a:pPr algn="l">
                        <a:lnSpc>
                          <a:spcPct val="115000"/>
                        </a:lnSpc>
                        <a:spcAft>
                          <a:spcPts val="0"/>
                        </a:spcAft>
                      </a:pPr>
                      <a:r>
                        <a:rPr lang="en-GB" sz="1600" dirty="0">
                          <a:effectLst/>
                        </a:rPr>
                        <a:t> </a:t>
                      </a:r>
                    </a:p>
                    <a:p>
                      <a:pPr algn="l">
                        <a:lnSpc>
                          <a:spcPct val="115000"/>
                        </a:lnSpc>
                        <a:spcAft>
                          <a:spcPts val="0"/>
                        </a:spcAft>
                      </a:pPr>
                      <a:r>
                        <a:rPr lang="en-GB" sz="1400" u="sng" dirty="0">
                          <a:effectLst/>
                        </a:rPr>
                        <a:t>Trade and other receivables x 365</a:t>
                      </a:r>
                      <a:endParaRPr lang="en-GB" sz="1400" dirty="0">
                        <a:effectLst/>
                      </a:endParaRPr>
                    </a:p>
                    <a:p>
                      <a:pPr algn="l">
                        <a:lnSpc>
                          <a:spcPct val="115000"/>
                        </a:lnSpc>
                        <a:spcAft>
                          <a:spcPts val="0"/>
                        </a:spcAft>
                      </a:pPr>
                      <a:r>
                        <a:rPr lang="en-GB" sz="1400" dirty="0">
                          <a:effectLst/>
                        </a:rPr>
                        <a:t>                  Credit sales</a:t>
                      </a:r>
                    </a:p>
                    <a:p>
                      <a:pPr algn="l">
                        <a:lnSpc>
                          <a:spcPct val="115000"/>
                        </a:lnSpc>
                        <a:spcAft>
                          <a:spcPts val="0"/>
                        </a:spcAft>
                      </a:pPr>
                      <a:r>
                        <a:rPr lang="en-GB" sz="1400" dirty="0">
                          <a:effectLst/>
                        </a:rPr>
                        <a:t> </a:t>
                      </a:r>
                    </a:p>
                    <a:p>
                      <a:pPr algn="l">
                        <a:lnSpc>
                          <a:spcPct val="115000"/>
                        </a:lnSpc>
                        <a:spcAft>
                          <a:spcPts val="0"/>
                        </a:spcAft>
                      </a:pPr>
                      <a:r>
                        <a:rPr lang="en-GB" sz="1400" dirty="0">
                          <a:effectLst/>
                        </a:rPr>
                        <a:t>Trade receivable  </a:t>
                      </a:r>
                      <a:r>
                        <a:rPr lang="en-GB" sz="1400" baseline="0" dirty="0">
                          <a:effectLst/>
                        </a:rPr>
                        <a:t>days ratios are often found under efficiency ratios, but are really more to do with liquidity because they directly affect working capital, which, in turn, illustrates the overall  liquidity position of a business.</a:t>
                      </a:r>
                    </a:p>
                    <a:p>
                      <a:pPr algn="l">
                        <a:lnSpc>
                          <a:spcPct val="115000"/>
                        </a:lnSpc>
                        <a:spcAft>
                          <a:spcPts val="0"/>
                        </a:spcAft>
                      </a:pPr>
                      <a:r>
                        <a:rPr lang="en-GB" sz="1400" baseline="0" dirty="0">
                          <a:effectLst/>
                        </a:rPr>
                        <a:t>The extent to which there is a difference between trade receivable days and trade payable days is often a crucial determinant of  a business’s ability to pay its  short-term liabilities, and therefore  both its  cash and working capital position. Most firms that fail do so because of poor working capital management.</a:t>
                      </a:r>
                      <a:endParaRPr lang="en-GB" sz="1400" dirty="0">
                        <a:effectLst/>
                      </a:endParaRP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043893490"/>
                  </a:ext>
                </a:extLst>
              </a:tr>
            </a:tbl>
          </a:graphicData>
        </a:graphic>
      </p:graphicFrame>
      <p:sp>
        <p:nvSpPr>
          <p:cNvPr id="3" name="Slide Number Placeholder 2">
            <a:extLst>
              <a:ext uri="{FF2B5EF4-FFF2-40B4-BE49-F238E27FC236}">
                <a16:creationId xmlns:a16="http://schemas.microsoft.com/office/drawing/2014/main" id="{4D39100F-6352-4109-9FC7-A854E6350523}"/>
              </a:ext>
            </a:extLst>
          </p:cNvPr>
          <p:cNvSpPr>
            <a:spLocks noGrp="1"/>
          </p:cNvSpPr>
          <p:nvPr>
            <p:ph type="sldNum" sz="quarter" idx="12"/>
          </p:nvPr>
        </p:nvSpPr>
        <p:spPr/>
        <p:txBody>
          <a:bodyPr/>
          <a:lstStyle/>
          <a:p>
            <a:fld id="{63A33278-8D2C-46E9-9145-8061F8ED03C5}" type="slidenum">
              <a:rPr lang="en-GB" smtClean="0"/>
              <a:t>16</a:t>
            </a:fld>
            <a:endParaRPr lang="en-GB" dirty="0"/>
          </a:p>
        </p:txBody>
      </p:sp>
      <p:sp>
        <p:nvSpPr>
          <p:cNvPr id="167" name="TextBox 166">
            <a:extLst>
              <a:ext uri="{FF2B5EF4-FFF2-40B4-BE49-F238E27FC236}">
                <a16:creationId xmlns:a16="http://schemas.microsoft.com/office/drawing/2014/main" id="{33F5E0DF-C968-4ACF-AC43-D97AC09249FC}"/>
              </a:ext>
            </a:extLst>
          </p:cNvPr>
          <p:cNvSpPr txBox="1"/>
          <p:nvPr/>
        </p:nvSpPr>
        <p:spPr>
          <a:xfrm>
            <a:off x="5220072" y="2393405"/>
            <a:ext cx="1939807" cy="923330"/>
          </a:xfrm>
          <a:prstGeom prst="rect">
            <a:avLst/>
          </a:prstGeom>
          <a:noFill/>
        </p:spPr>
        <p:txBody>
          <a:bodyPr wrap="square" rtlCol="0">
            <a:spAutoFit/>
          </a:bodyPr>
          <a:lstStyle/>
          <a:p>
            <a:pPr algn="ctr"/>
            <a:r>
              <a:rPr lang="en-GB" u="sng" dirty="0"/>
              <a:t>25,000 x 365</a:t>
            </a:r>
          </a:p>
          <a:p>
            <a:pPr algn="ctr"/>
            <a:r>
              <a:rPr lang="en-GB" dirty="0"/>
              <a:t>(300,000 x 0.80)</a:t>
            </a:r>
          </a:p>
          <a:p>
            <a:pPr algn="ctr"/>
            <a:r>
              <a:rPr lang="en-GB" dirty="0"/>
              <a:t>= 38.0 days</a:t>
            </a:r>
          </a:p>
        </p:txBody>
      </p:sp>
      <p:sp>
        <p:nvSpPr>
          <p:cNvPr id="169" name="TextBox 168">
            <a:extLst>
              <a:ext uri="{FF2B5EF4-FFF2-40B4-BE49-F238E27FC236}">
                <a16:creationId xmlns:a16="http://schemas.microsoft.com/office/drawing/2014/main" id="{6D128D39-A08D-4FE6-88CF-940BA6AE704E}"/>
              </a:ext>
            </a:extLst>
          </p:cNvPr>
          <p:cNvSpPr txBox="1"/>
          <p:nvPr/>
        </p:nvSpPr>
        <p:spPr>
          <a:xfrm>
            <a:off x="7250592" y="2361490"/>
            <a:ext cx="1893408" cy="923330"/>
          </a:xfrm>
          <a:prstGeom prst="rect">
            <a:avLst/>
          </a:prstGeom>
          <a:noFill/>
        </p:spPr>
        <p:txBody>
          <a:bodyPr wrap="square" rtlCol="0">
            <a:spAutoFit/>
          </a:bodyPr>
          <a:lstStyle/>
          <a:p>
            <a:pPr algn="ctr"/>
            <a:r>
              <a:rPr lang="en-GB" u="sng" dirty="0"/>
              <a:t>20,000 x 365</a:t>
            </a:r>
          </a:p>
          <a:p>
            <a:pPr algn="ctr"/>
            <a:r>
              <a:rPr lang="en-GB" dirty="0"/>
              <a:t>(250,000 x 0.80)</a:t>
            </a:r>
          </a:p>
          <a:p>
            <a:pPr algn="ctr"/>
            <a:r>
              <a:rPr lang="en-GB" dirty="0"/>
              <a:t>= 36.5 days</a:t>
            </a:r>
          </a:p>
        </p:txBody>
      </p:sp>
      <p:sp>
        <p:nvSpPr>
          <p:cNvPr id="5" name="TextBox 4">
            <a:extLst>
              <a:ext uri="{FF2B5EF4-FFF2-40B4-BE49-F238E27FC236}">
                <a16:creationId xmlns:a16="http://schemas.microsoft.com/office/drawing/2014/main" id="{74EC7ED1-2D13-CD70-6836-2D52CDE6C57C}"/>
              </a:ext>
            </a:extLst>
          </p:cNvPr>
          <p:cNvSpPr txBox="1"/>
          <p:nvPr/>
        </p:nvSpPr>
        <p:spPr>
          <a:xfrm>
            <a:off x="5796136" y="4026898"/>
            <a:ext cx="3096344" cy="369332"/>
          </a:xfrm>
          <a:prstGeom prst="rect">
            <a:avLst/>
          </a:prstGeom>
          <a:noFill/>
        </p:spPr>
        <p:txBody>
          <a:bodyPr wrap="square" rtlCol="0">
            <a:spAutoFit/>
          </a:bodyPr>
          <a:lstStyle/>
          <a:p>
            <a:r>
              <a:rPr lang="en-GB" dirty="0"/>
              <a:t>Percentage change = +4.1%</a:t>
            </a:r>
          </a:p>
        </p:txBody>
      </p:sp>
    </p:spTree>
    <p:custDataLst>
      <p:tags r:id="rId1"/>
    </p:custDataLst>
    <p:extLst>
      <p:ext uri="{BB962C8B-B14F-4D97-AF65-F5344CB8AC3E}">
        <p14:creationId xmlns:p14="http://schemas.microsoft.com/office/powerpoint/2010/main" val="2180655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6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69">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69">
                                            <p:txEl>
                                              <p:pRg st="1" end="1"/>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6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7" grpId="0"/>
      <p:bldP spid="5"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908720"/>
          </a:xfrm>
          <a:solidFill>
            <a:schemeClr val="tx2">
              <a:lumMod val="75000"/>
            </a:schemeClr>
          </a:solidFill>
        </p:spPr>
        <p:txBody>
          <a:bodyPr>
            <a:noAutofit/>
          </a:bodyPr>
          <a:lstStyle/>
          <a:p>
            <a:pPr algn="ctr"/>
            <a:r>
              <a:rPr lang="en-GB" sz="3000" dirty="0">
                <a:solidFill>
                  <a:schemeClr val="tx2">
                    <a:lumMod val="20000"/>
                    <a:lumOff val="80000"/>
                  </a:schemeClr>
                </a:solidFill>
              </a:rPr>
              <a:t>Assessing liquidity – analysis of trade receivable and trade payable days (Holding days)</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680132628"/>
              </p:ext>
            </p:extLst>
          </p:nvPr>
        </p:nvGraphicFramePr>
        <p:xfrm>
          <a:off x="0" y="908720"/>
          <a:ext cx="9144001" cy="4824536"/>
        </p:xfrm>
        <a:graphic>
          <a:graphicData uri="http://schemas.openxmlformats.org/drawingml/2006/table">
            <a:tbl>
              <a:tblPr firstRow="1" bandRow="1">
                <a:tableStyleId>{7DF18680-E054-41AD-8BC1-D1AEF772440D}</a:tableStyleId>
              </a:tblPr>
              <a:tblGrid>
                <a:gridCol w="2513662">
                  <a:extLst>
                    <a:ext uri="{9D8B030D-6E8A-4147-A177-3AD203B41FA5}">
                      <a16:colId xmlns:a16="http://schemas.microsoft.com/office/drawing/2014/main" val="20000"/>
                    </a:ext>
                  </a:extLst>
                </a:gridCol>
                <a:gridCol w="1068108">
                  <a:extLst>
                    <a:ext uri="{9D8B030D-6E8A-4147-A177-3AD203B41FA5}">
                      <a16:colId xmlns:a16="http://schemas.microsoft.com/office/drawing/2014/main" val="20001"/>
                    </a:ext>
                  </a:extLst>
                </a:gridCol>
                <a:gridCol w="1142574">
                  <a:extLst>
                    <a:ext uri="{9D8B030D-6E8A-4147-A177-3AD203B41FA5}">
                      <a16:colId xmlns:a16="http://schemas.microsoft.com/office/drawing/2014/main" val="20002"/>
                    </a:ext>
                  </a:extLst>
                </a:gridCol>
                <a:gridCol w="1447260">
                  <a:extLst>
                    <a:ext uri="{9D8B030D-6E8A-4147-A177-3AD203B41FA5}">
                      <a16:colId xmlns:a16="http://schemas.microsoft.com/office/drawing/2014/main" val="20003"/>
                    </a:ext>
                  </a:extLst>
                </a:gridCol>
                <a:gridCol w="1599603">
                  <a:extLst>
                    <a:ext uri="{9D8B030D-6E8A-4147-A177-3AD203B41FA5}">
                      <a16:colId xmlns:a16="http://schemas.microsoft.com/office/drawing/2014/main" val="20004"/>
                    </a:ext>
                  </a:extLst>
                </a:gridCol>
                <a:gridCol w="1372794">
                  <a:extLst>
                    <a:ext uri="{9D8B030D-6E8A-4147-A177-3AD203B41FA5}">
                      <a16:colId xmlns:a16="http://schemas.microsoft.com/office/drawing/2014/main" val="20005"/>
                    </a:ext>
                  </a:extLst>
                </a:gridCol>
              </a:tblGrid>
              <a:tr h="1172849">
                <a:tc>
                  <a:txBody>
                    <a:bodyPr/>
                    <a:lstStyle/>
                    <a:p>
                      <a:endParaRPr lang="en-GB" dirty="0"/>
                    </a:p>
                  </a:txBody>
                  <a:tcPr/>
                </a:tc>
                <a:tc>
                  <a:txBody>
                    <a:bodyPr/>
                    <a:lstStyle/>
                    <a:p>
                      <a:pPr algn="ctr"/>
                      <a:r>
                        <a:rPr lang="en-GB" dirty="0"/>
                        <a:t>2022</a:t>
                      </a:r>
                    </a:p>
                    <a:p>
                      <a:pPr algn="ctr"/>
                      <a:r>
                        <a:rPr lang="en-GB" dirty="0"/>
                        <a:t>(days)</a:t>
                      </a:r>
                    </a:p>
                  </a:txBody>
                  <a:tcPr/>
                </a:tc>
                <a:tc>
                  <a:txBody>
                    <a:bodyPr/>
                    <a:lstStyle/>
                    <a:p>
                      <a:pPr algn="ctr"/>
                      <a:r>
                        <a:rPr lang="en-GB" dirty="0"/>
                        <a:t>2021</a:t>
                      </a:r>
                    </a:p>
                    <a:p>
                      <a:pPr algn="ctr"/>
                      <a:r>
                        <a:rPr lang="en-GB" dirty="0"/>
                        <a:t>(days)</a:t>
                      </a:r>
                    </a:p>
                  </a:txBody>
                  <a:tcPr/>
                </a:tc>
                <a:tc>
                  <a:txBody>
                    <a:bodyPr/>
                    <a:lstStyle/>
                    <a:p>
                      <a:r>
                        <a:rPr lang="en-GB" dirty="0"/>
                        <a:t>Absolute difference</a:t>
                      </a:r>
                    </a:p>
                    <a:p>
                      <a:r>
                        <a:rPr lang="en-GB" dirty="0"/>
                        <a:t>   (days)</a:t>
                      </a:r>
                    </a:p>
                  </a:txBody>
                  <a:tcPr/>
                </a:tc>
                <a:tc>
                  <a:txBody>
                    <a:bodyPr/>
                    <a:lstStyle/>
                    <a:p>
                      <a:pPr algn="ctr"/>
                      <a:r>
                        <a:rPr lang="en-GB" dirty="0"/>
                        <a:t>Relative</a:t>
                      </a:r>
                      <a:r>
                        <a:rPr lang="en-GB" baseline="0" dirty="0"/>
                        <a:t> difference</a:t>
                      </a:r>
                    </a:p>
                    <a:p>
                      <a:pPr algn="ctr"/>
                      <a:r>
                        <a:rPr lang="en-GB" baseline="0" dirty="0"/>
                        <a:t>(%)</a:t>
                      </a:r>
                      <a:endParaRPr lang="en-GB" dirty="0"/>
                    </a:p>
                  </a:txBody>
                  <a:tcPr/>
                </a:tc>
                <a:tc>
                  <a:txBody>
                    <a:bodyPr/>
                    <a:lstStyle/>
                    <a:p>
                      <a:pPr algn="ctr"/>
                      <a:endParaRPr lang="en-GB" dirty="0"/>
                    </a:p>
                    <a:p>
                      <a:pPr algn="ctr"/>
                      <a:r>
                        <a:rPr lang="en-GB" dirty="0"/>
                        <a:t>Outcome</a:t>
                      </a:r>
                    </a:p>
                  </a:txBody>
                  <a:tcPr/>
                </a:tc>
                <a:extLst>
                  <a:ext uri="{0D108BD9-81ED-4DB2-BD59-A6C34878D82A}">
                    <a16:rowId xmlns:a16="http://schemas.microsoft.com/office/drawing/2014/main" val="10000"/>
                  </a:ext>
                </a:extLst>
              </a:tr>
              <a:tr h="936330">
                <a:tc>
                  <a:txBody>
                    <a:bodyPr/>
                    <a:lstStyle/>
                    <a:p>
                      <a:endParaRPr lang="en-GB" dirty="0"/>
                    </a:p>
                    <a:p>
                      <a:r>
                        <a:rPr lang="en-GB" dirty="0"/>
                        <a:t>Trade payable</a:t>
                      </a:r>
                      <a:r>
                        <a:rPr lang="en-GB" baseline="0" dirty="0"/>
                        <a:t> days</a:t>
                      </a:r>
                    </a:p>
                    <a:p>
                      <a:endParaRPr lang="en-GB" dirty="0"/>
                    </a:p>
                  </a:txBody>
                  <a:tcPr/>
                </a:tc>
                <a:tc>
                  <a:txBody>
                    <a:bodyPr/>
                    <a:lstStyle/>
                    <a:p>
                      <a:pPr algn="ctr"/>
                      <a:endParaRPr lang="en-GB" dirty="0"/>
                    </a:p>
                    <a:p>
                      <a:pPr algn="ctr"/>
                      <a:r>
                        <a:rPr lang="en-GB" dirty="0"/>
                        <a:t>71.6</a:t>
                      </a:r>
                    </a:p>
                  </a:txBody>
                  <a:tcPr/>
                </a:tc>
                <a:tc>
                  <a:txBody>
                    <a:bodyPr/>
                    <a:lstStyle/>
                    <a:p>
                      <a:pPr algn="ctr"/>
                      <a:endParaRPr lang="en-GB" dirty="0"/>
                    </a:p>
                    <a:p>
                      <a:pPr algn="ctr"/>
                      <a:r>
                        <a:rPr lang="en-GB" dirty="0"/>
                        <a:t>65.7</a:t>
                      </a:r>
                    </a:p>
                  </a:txBody>
                  <a:tcPr/>
                </a:tc>
                <a:tc>
                  <a:txBody>
                    <a:bodyPr/>
                    <a:lstStyle/>
                    <a:p>
                      <a:pPr algn="ctr"/>
                      <a:endParaRPr lang="en-GB" dirty="0"/>
                    </a:p>
                    <a:p>
                      <a:pPr algn="ctr"/>
                      <a:r>
                        <a:rPr lang="en-GB" dirty="0"/>
                        <a:t>5.9</a:t>
                      </a:r>
                    </a:p>
                  </a:txBody>
                  <a:tcPr/>
                </a:tc>
                <a:tc>
                  <a:txBody>
                    <a:bodyPr/>
                    <a:lstStyle/>
                    <a:p>
                      <a:pPr algn="ctr"/>
                      <a:endParaRPr lang="en-GB" dirty="0"/>
                    </a:p>
                    <a:p>
                      <a:pPr algn="ctr"/>
                      <a:r>
                        <a:rPr lang="en-GB" dirty="0"/>
                        <a:t>9.0</a:t>
                      </a:r>
                    </a:p>
                  </a:txBody>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GB" dirty="0"/>
                        <a:t> </a:t>
                      </a:r>
                    </a:p>
                    <a:p>
                      <a:pPr marL="0" marR="0" indent="0" algn="ctr" defTabSz="914400" rtl="0" eaLnBrk="1" fontAlgn="auto" latinLnBrk="0" hangingPunct="1">
                        <a:lnSpc>
                          <a:spcPct val="100000"/>
                        </a:lnSpc>
                        <a:spcBef>
                          <a:spcPts val="0"/>
                        </a:spcBef>
                        <a:spcAft>
                          <a:spcPts val="0"/>
                        </a:spcAft>
                        <a:buClrTx/>
                        <a:buSzTx/>
                        <a:buFontTx/>
                        <a:buNone/>
                        <a:tabLst/>
                        <a:defRPr/>
                      </a:pPr>
                      <a:r>
                        <a:rPr lang="en-GB" sz="1700" dirty="0"/>
                        <a:t>(favourable)</a:t>
                      </a:r>
                    </a:p>
                  </a:txBody>
                  <a:tcPr/>
                </a:tc>
                <a:extLst>
                  <a:ext uri="{0D108BD9-81ED-4DB2-BD59-A6C34878D82A}">
                    <a16:rowId xmlns:a16="http://schemas.microsoft.com/office/drawing/2014/main" val="10001"/>
                  </a:ext>
                </a:extLst>
              </a:tr>
              <a:tr h="936330">
                <a:tc>
                  <a:txBody>
                    <a:bodyPr/>
                    <a:lstStyle/>
                    <a:p>
                      <a:endParaRPr lang="en-GB" dirty="0"/>
                    </a:p>
                    <a:p>
                      <a:r>
                        <a:rPr lang="en-GB" dirty="0"/>
                        <a:t>Trade receivable days</a:t>
                      </a:r>
                    </a:p>
                    <a:p>
                      <a:endParaRPr lang="en-GB" dirty="0"/>
                    </a:p>
                  </a:txBody>
                  <a:tcPr/>
                </a:tc>
                <a:tc>
                  <a:txBody>
                    <a:bodyPr/>
                    <a:lstStyle/>
                    <a:p>
                      <a:pPr algn="ctr"/>
                      <a:endParaRPr lang="en-GB" dirty="0"/>
                    </a:p>
                    <a:p>
                      <a:pPr algn="ctr"/>
                      <a:r>
                        <a:rPr lang="en-GB" dirty="0"/>
                        <a:t>38.0</a:t>
                      </a:r>
                    </a:p>
                  </a:txBody>
                  <a:tcPr/>
                </a:tc>
                <a:tc>
                  <a:txBody>
                    <a:bodyPr/>
                    <a:lstStyle/>
                    <a:p>
                      <a:pPr algn="ctr"/>
                      <a:endParaRPr lang="en-GB" dirty="0"/>
                    </a:p>
                    <a:p>
                      <a:pPr algn="ctr"/>
                      <a:r>
                        <a:rPr lang="en-GB" dirty="0"/>
                        <a:t>36.5</a:t>
                      </a:r>
                    </a:p>
                  </a:txBody>
                  <a:tcPr/>
                </a:tc>
                <a:tc>
                  <a:txBody>
                    <a:bodyPr/>
                    <a:lstStyle/>
                    <a:p>
                      <a:pPr algn="ctr"/>
                      <a:endParaRPr lang="en-GB" dirty="0"/>
                    </a:p>
                    <a:p>
                      <a:pPr algn="ctr"/>
                      <a:r>
                        <a:rPr lang="en-GB" dirty="0"/>
                        <a:t>1.5</a:t>
                      </a:r>
                    </a:p>
                  </a:txBody>
                  <a:tcPr/>
                </a:tc>
                <a:tc>
                  <a:txBody>
                    <a:bodyPr/>
                    <a:lstStyle/>
                    <a:p>
                      <a:pPr algn="ctr"/>
                      <a:endParaRPr lang="en-GB" dirty="0"/>
                    </a:p>
                    <a:p>
                      <a:pPr algn="ctr"/>
                      <a:r>
                        <a:rPr lang="en-GB" dirty="0"/>
                        <a:t>4.1</a:t>
                      </a:r>
                    </a:p>
                  </a:txBody>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endParaRPr lang="en-GB" dirty="0"/>
                    </a:p>
                    <a:p>
                      <a:pPr marL="0" marR="0" indent="0" algn="ctr" defTabSz="914400" rtl="0" eaLnBrk="1" fontAlgn="auto" latinLnBrk="0" hangingPunct="1">
                        <a:lnSpc>
                          <a:spcPct val="100000"/>
                        </a:lnSpc>
                        <a:spcBef>
                          <a:spcPts val="0"/>
                        </a:spcBef>
                        <a:spcAft>
                          <a:spcPts val="0"/>
                        </a:spcAft>
                        <a:buClrTx/>
                        <a:buSzTx/>
                        <a:buFontTx/>
                        <a:buNone/>
                        <a:tabLst/>
                        <a:defRPr/>
                      </a:pPr>
                      <a:r>
                        <a:rPr lang="en-GB" dirty="0"/>
                        <a:t>(adverse)</a:t>
                      </a:r>
                    </a:p>
                  </a:txBody>
                  <a:tcPr/>
                </a:tc>
                <a:extLst>
                  <a:ext uri="{0D108BD9-81ED-4DB2-BD59-A6C34878D82A}">
                    <a16:rowId xmlns:a16="http://schemas.microsoft.com/office/drawing/2014/main" val="10002"/>
                  </a:ext>
                </a:extLst>
              </a:tr>
              <a:tr h="1779027">
                <a:tc>
                  <a:txBody>
                    <a:bodyPr/>
                    <a:lstStyle/>
                    <a:p>
                      <a:endParaRPr lang="en-GB" dirty="0"/>
                    </a:p>
                    <a:p>
                      <a:r>
                        <a:rPr lang="en-GB" dirty="0"/>
                        <a:t>Difference</a:t>
                      </a:r>
                    </a:p>
                    <a:p>
                      <a:r>
                        <a:rPr lang="en-GB" dirty="0"/>
                        <a:t>(days holding </a:t>
                      </a:r>
                    </a:p>
                    <a:p>
                      <a:r>
                        <a:rPr lang="en-GB" dirty="0"/>
                        <a:t>other’s working</a:t>
                      </a:r>
                      <a:r>
                        <a:rPr lang="en-GB" baseline="0" dirty="0"/>
                        <a:t> capital)</a:t>
                      </a:r>
                    </a:p>
                    <a:p>
                      <a:endParaRPr lang="en-GB" dirty="0"/>
                    </a:p>
                  </a:txBody>
                  <a:tcPr/>
                </a:tc>
                <a:tc>
                  <a:txBody>
                    <a:bodyPr/>
                    <a:lstStyle/>
                    <a:p>
                      <a:pPr algn="ctr"/>
                      <a:endParaRPr lang="en-GB" dirty="0"/>
                    </a:p>
                    <a:p>
                      <a:pPr algn="ctr"/>
                      <a:endParaRPr lang="en-GB" dirty="0"/>
                    </a:p>
                    <a:p>
                      <a:pPr algn="ctr"/>
                      <a:r>
                        <a:rPr lang="en-GB" dirty="0"/>
                        <a:t>33.6</a:t>
                      </a:r>
                    </a:p>
                  </a:txBody>
                  <a:tcPr/>
                </a:tc>
                <a:tc>
                  <a:txBody>
                    <a:bodyPr/>
                    <a:lstStyle/>
                    <a:p>
                      <a:pPr algn="ctr"/>
                      <a:endParaRPr lang="en-GB" dirty="0"/>
                    </a:p>
                    <a:p>
                      <a:pPr algn="ctr"/>
                      <a:endParaRPr lang="en-GB" dirty="0"/>
                    </a:p>
                    <a:p>
                      <a:pPr algn="ctr"/>
                      <a:r>
                        <a:rPr lang="en-GB" dirty="0"/>
                        <a:t>29.2</a:t>
                      </a:r>
                    </a:p>
                  </a:txBody>
                  <a:tcPr/>
                </a:tc>
                <a:tc>
                  <a:txBody>
                    <a:bodyPr/>
                    <a:lstStyle/>
                    <a:p>
                      <a:pPr algn="ctr"/>
                      <a:endParaRPr lang="en-GB" dirty="0"/>
                    </a:p>
                    <a:p>
                      <a:pPr algn="ctr"/>
                      <a:endParaRPr lang="en-GB" dirty="0"/>
                    </a:p>
                    <a:p>
                      <a:pPr algn="ctr"/>
                      <a:r>
                        <a:rPr lang="en-GB" dirty="0"/>
                        <a:t>4.4</a:t>
                      </a:r>
                    </a:p>
                  </a:txBody>
                  <a:tcPr/>
                </a:tc>
                <a:tc>
                  <a:txBody>
                    <a:bodyPr/>
                    <a:lstStyle/>
                    <a:p>
                      <a:pPr algn="ctr"/>
                      <a:endParaRPr lang="en-GB" dirty="0"/>
                    </a:p>
                    <a:p>
                      <a:pPr algn="ctr"/>
                      <a:endParaRPr lang="en-GB" dirty="0"/>
                    </a:p>
                    <a:p>
                      <a:pPr algn="ctr"/>
                      <a:r>
                        <a:rPr lang="en-GB" dirty="0"/>
                        <a:t>15.1</a:t>
                      </a:r>
                    </a:p>
                  </a:txBody>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endParaRPr lang="en-GB" dirty="0"/>
                    </a:p>
                    <a:p>
                      <a:pPr marL="0" marR="0" indent="0" algn="ctr" defTabSz="914400" rtl="0" eaLnBrk="1" fontAlgn="auto" latinLnBrk="0" hangingPunct="1">
                        <a:lnSpc>
                          <a:spcPct val="100000"/>
                        </a:lnSpc>
                        <a:spcBef>
                          <a:spcPts val="0"/>
                        </a:spcBef>
                        <a:spcAft>
                          <a:spcPts val="0"/>
                        </a:spcAft>
                        <a:buClrTx/>
                        <a:buSzTx/>
                        <a:buFontTx/>
                        <a:buNone/>
                        <a:tabLst/>
                        <a:defRPr/>
                      </a:pPr>
                      <a:endParaRPr lang="en-GB" dirty="0"/>
                    </a:p>
                    <a:p>
                      <a:pPr marL="0" marR="0" indent="0" algn="ctr" defTabSz="914400" rtl="0" eaLnBrk="1" fontAlgn="auto" latinLnBrk="0" hangingPunct="1">
                        <a:lnSpc>
                          <a:spcPct val="100000"/>
                        </a:lnSpc>
                        <a:spcBef>
                          <a:spcPts val="0"/>
                        </a:spcBef>
                        <a:spcAft>
                          <a:spcPts val="0"/>
                        </a:spcAft>
                        <a:buClrTx/>
                        <a:buSzTx/>
                        <a:buFontTx/>
                        <a:buNone/>
                        <a:tabLst/>
                        <a:defRPr/>
                      </a:pPr>
                      <a:r>
                        <a:rPr lang="en-GB" dirty="0"/>
                        <a:t>(</a:t>
                      </a:r>
                      <a:r>
                        <a:rPr lang="en-GB" sz="1700" dirty="0"/>
                        <a:t>favourable)</a:t>
                      </a:r>
                    </a:p>
                  </a:txBody>
                  <a:tcPr/>
                </a:tc>
                <a:extLst>
                  <a:ext uri="{0D108BD9-81ED-4DB2-BD59-A6C34878D82A}">
                    <a16:rowId xmlns:a16="http://schemas.microsoft.com/office/drawing/2014/main" val="10003"/>
                  </a:ext>
                </a:extLst>
              </a:tr>
            </a:tbl>
          </a:graphicData>
        </a:graphic>
      </p:graphicFrame>
      <p:sp>
        <p:nvSpPr>
          <p:cNvPr id="4" name="Slide Number Placeholder 3"/>
          <p:cNvSpPr>
            <a:spLocks noGrp="1"/>
          </p:cNvSpPr>
          <p:nvPr>
            <p:ph type="sldNum" sz="quarter" idx="12"/>
          </p:nvPr>
        </p:nvSpPr>
        <p:spPr/>
        <p:txBody>
          <a:bodyPr/>
          <a:lstStyle/>
          <a:p>
            <a:fld id="{63A33278-8D2C-46E9-9145-8061F8ED03C5}" type="slidenum">
              <a:rPr lang="en-GB" smtClean="0"/>
              <a:t>17</a:t>
            </a:fld>
            <a:endParaRPr lang="en-GB" dirty="0"/>
          </a:p>
        </p:txBody>
      </p:sp>
    </p:spTree>
    <p:custDataLst>
      <p:tags r:id="rId1"/>
    </p:custDataLst>
    <p:extLst>
      <p:ext uri="{BB962C8B-B14F-4D97-AF65-F5344CB8AC3E}">
        <p14:creationId xmlns:p14="http://schemas.microsoft.com/office/powerpoint/2010/main" val="145739437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05F010-B53A-4101-B0DB-253E132C969E}"/>
              </a:ext>
            </a:extLst>
          </p:cNvPr>
          <p:cNvSpPr>
            <a:spLocks noGrp="1"/>
          </p:cNvSpPr>
          <p:nvPr>
            <p:ph type="title"/>
          </p:nvPr>
        </p:nvSpPr>
        <p:spPr>
          <a:xfrm>
            <a:off x="1" y="0"/>
            <a:ext cx="9144000" cy="712903"/>
          </a:xfrm>
          <a:solidFill>
            <a:schemeClr val="tx2">
              <a:lumMod val="20000"/>
              <a:lumOff val="80000"/>
            </a:schemeClr>
          </a:solidFill>
        </p:spPr>
        <p:txBody>
          <a:bodyPr>
            <a:normAutofit fontScale="90000"/>
          </a:bodyPr>
          <a:lstStyle/>
          <a:p>
            <a:br>
              <a:rPr lang="en-GB" sz="3200" dirty="0">
                <a:latin typeface="Arial" panose="020B0604020202020204" pitchFamily="34" charset="0"/>
                <a:cs typeface="Arial" panose="020B0604020202020204" pitchFamily="34" charset="0"/>
              </a:rPr>
            </a:br>
            <a:r>
              <a:rPr lang="en-GB" sz="3200" dirty="0">
                <a:solidFill>
                  <a:schemeClr val="tx2">
                    <a:lumMod val="75000"/>
                  </a:schemeClr>
                </a:solidFill>
                <a:latin typeface="Arial" panose="020B0604020202020204" pitchFamily="34" charset="0"/>
                <a:cs typeface="Arial" panose="020B0604020202020204" pitchFamily="34" charset="0"/>
              </a:rPr>
              <a:t>Capital structure – introduction to gearing</a:t>
            </a:r>
            <a:br>
              <a:rPr lang="en-GB" sz="3200" dirty="0">
                <a:latin typeface="Arial" panose="020B0604020202020204" pitchFamily="34" charset="0"/>
                <a:cs typeface="Arial" panose="020B0604020202020204" pitchFamily="34" charset="0"/>
              </a:rPr>
            </a:br>
            <a:endParaRPr lang="en-GB" sz="32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16C4670-C0B0-4124-9F62-5A03591989BB}"/>
              </a:ext>
            </a:extLst>
          </p:cNvPr>
          <p:cNvSpPr>
            <a:spLocks noGrp="1"/>
          </p:cNvSpPr>
          <p:nvPr>
            <p:ph idx="1"/>
          </p:nvPr>
        </p:nvSpPr>
        <p:spPr>
          <a:xfrm>
            <a:off x="-1" y="712904"/>
            <a:ext cx="9144000" cy="5010076"/>
          </a:xfrm>
          <a:solidFill>
            <a:schemeClr val="tx2">
              <a:lumMod val="75000"/>
            </a:schemeClr>
          </a:solidFill>
        </p:spPr>
        <p:txBody>
          <a:bodyPr>
            <a:normAutofit fontScale="25000" lnSpcReduction="20000"/>
          </a:bodyPr>
          <a:lstStyle/>
          <a:p>
            <a:pPr marL="0" indent="0">
              <a:buNone/>
            </a:pPr>
            <a:endParaRPr lang="en-GB" sz="4200" dirty="0">
              <a:solidFill>
                <a:schemeClr val="tx2">
                  <a:lumMod val="20000"/>
                  <a:lumOff val="80000"/>
                </a:schemeClr>
              </a:solidFill>
              <a:latin typeface="Arial" panose="020B0604020202020204" pitchFamily="34" charset="0"/>
              <a:cs typeface="Arial" panose="020B0604020202020204" pitchFamily="34" charset="0"/>
            </a:endParaRPr>
          </a:p>
          <a:p>
            <a:pPr marL="0" indent="0">
              <a:buNone/>
            </a:pPr>
            <a:r>
              <a:rPr lang="en-GB" sz="8000" dirty="0">
                <a:solidFill>
                  <a:schemeClr val="tx2">
                    <a:lumMod val="20000"/>
                    <a:lumOff val="80000"/>
                  </a:schemeClr>
                </a:solidFill>
                <a:latin typeface="Arial" panose="020B0604020202020204" pitchFamily="34" charset="0"/>
                <a:cs typeface="Arial" panose="020B0604020202020204" pitchFamily="34" charset="0"/>
              </a:rPr>
              <a:t>There are two important ratios which help in analysing a company’s financial structure…</a:t>
            </a:r>
          </a:p>
          <a:p>
            <a:pPr marL="0" indent="0">
              <a:buNone/>
            </a:pPr>
            <a:endParaRPr lang="en-GB" sz="8000" dirty="0">
              <a:solidFill>
                <a:schemeClr val="tx2">
                  <a:lumMod val="20000"/>
                  <a:lumOff val="80000"/>
                </a:schemeClr>
              </a:solidFill>
              <a:latin typeface="Arial" panose="020B0604020202020204" pitchFamily="34" charset="0"/>
              <a:cs typeface="Arial" panose="020B0604020202020204" pitchFamily="34" charset="0"/>
            </a:endParaRPr>
          </a:p>
          <a:p>
            <a:pPr lvl="0"/>
            <a:r>
              <a:rPr lang="en-GB" sz="8000" dirty="0">
                <a:solidFill>
                  <a:schemeClr val="tx2">
                    <a:lumMod val="20000"/>
                    <a:lumOff val="80000"/>
                  </a:schemeClr>
                </a:solidFill>
                <a:latin typeface="Arial" panose="020B0604020202020204" pitchFamily="34" charset="0"/>
                <a:cs typeface="Arial" panose="020B0604020202020204" pitchFamily="34" charset="0"/>
              </a:rPr>
              <a:t>The </a:t>
            </a:r>
            <a:r>
              <a:rPr lang="en-GB" sz="8000" b="1" dirty="0">
                <a:solidFill>
                  <a:schemeClr val="tx2">
                    <a:lumMod val="20000"/>
                    <a:lumOff val="80000"/>
                  </a:schemeClr>
                </a:solidFill>
                <a:latin typeface="Arial" panose="020B0604020202020204" pitchFamily="34" charset="0"/>
                <a:cs typeface="Arial" panose="020B0604020202020204" pitchFamily="34" charset="0"/>
              </a:rPr>
              <a:t>Gearing</a:t>
            </a:r>
            <a:r>
              <a:rPr lang="en-GB" sz="8000" dirty="0">
                <a:solidFill>
                  <a:schemeClr val="tx2">
                    <a:lumMod val="20000"/>
                    <a:lumOff val="80000"/>
                  </a:schemeClr>
                </a:solidFill>
                <a:latin typeface="Arial" panose="020B0604020202020204" pitchFamily="34" charset="0"/>
                <a:cs typeface="Arial" panose="020B0604020202020204" pitchFamily="34" charset="0"/>
              </a:rPr>
              <a:t> ratios</a:t>
            </a:r>
          </a:p>
          <a:p>
            <a:pPr lvl="0"/>
            <a:r>
              <a:rPr lang="en-GB" sz="8000" dirty="0">
                <a:solidFill>
                  <a:schemeClr val="tx2">
                    <a:lumMod val="20000"/>
                    <a:lumOff val="80000"/>
                  </a:schemeClr>
                </a:solidFill>
                <a:latin typeface="Arial" panose="020B0604020202020204" pitchFamily="34" charset="0"/>
                <a:cs typeface="Arial" panose="020B0604020202020204" pitchFamily="34" charset="0"/>
              </a:rPr>
              <a:t>The </a:t>
            </a:r>
            <a:r>
              <a:rPr lang="en-GB" sz="8000" b="1" dirty="0">
                <a:solidFill>
                  <a:schemeClr val="tx2">
                    <a:lumMod val="20000"/>
                    <a:lumOff val="80000"/>
                  </a:schemeClr>
                </a:solidFill>
                <a:latin typeface="Arial" panose="020B0604020202020204" pitchFamily="34" charset="0"/>
                <a:cs typeface="Arial" panose="020B0604020202020204" pitchFamily="34" charset="0"/>
              </a:rPr>
              <a:t>Interest Cover </a:t>
            </a:r>
            <a:r>
              <a:rPr lang="en-GB" sz="8000" dirty="0">
                <a:solidFill>
                  <a:schemeClr val="tx2">
                    <a:lumMod val="20000"/>
                    <a:lumOff val="80000"/>
                  </a:schemeClr>
                </a:solidFill>
                <a:latin typeface="Arial" panose="020B0604020202020204" pitchFamily="34" charset="0"/>
                <a:cs typeface="Arial" panose="020B0604020202020204" pitchFamily="34" charset="0"/>
              </a:rPr>
              <a:t>ratio</a:t>
            </a:r>
          </a:p>
          <a:p>
            <a:pPr marL="0" lvl="0" indent="0">
              <a:buNone/>
            </a:pPr>
            <a:endParaRPr lang="en-GB" sz="8000" dirty="0">
              <a:solidFill>
                <a:schemeClr val="tx2">
                  <a:lumMod val="20000"/>
                  <a:lumOff val="80000"/>
                </a:schemeClr>
              </a:solidFill>
              <a:latin typeface="Arial" panose="020B0604020202020204" pitchFamily="34" charset="0"/>
              <a:cs typeface="Arial" panose="020B0604020202020204" pitchFamily="34" charset="0"/>
            </a:endParaRPr>
          </a:p>
          <a:p>
            <a:pPr marL="0" indent="0">
              <a:buNone/>
            </a:pPr>
            <a:r>
              <a:rPr lang="en-GB" sz="8000" b="1" dirty="0">
                <a:solidFill>
                  <a:schemeClr val="tx2">
                    <a:lumMod val="20000"/>
                    <a:lumOff val="80000"/>
                  </a:schemeClr>
                </a:solidFill>
                <a:latin typeface="Arial" panose="020B0604020202020204" pitchFamily="34" charset="0"/>
                <a:cs typeface="Arial" panose="020B0604020202020204" pitchFamily="34" charset="0"/>
              </a:rPr>
              <a:t>What is Gearing?</a:t>
            </a:r>
            <a:endParaRPr lang="en-GB" sz="8000" dirty="0">
              <a:solidFill>
                <a:schemeClr val="tx2">
                  <a:lumMod val="20000"/>
                  <a:lumOff val="80000"/>
                </a:schemeClr>
              </a:solidFill>
              <a:latin typeface="Arial" panose="020B0604020202020204" pitchFamily="34" charset="0"/>
              <a:cs typeface="Arial" panose="020B0604020202020204" pitchFamily="34" charset="0"/>
            </a:endParaRPr>
          </a:p>
          <a:p>
            <a:r>
              <a:rPr lang="en-GB" sz="8000" dirty="0">
                <a:solidFill>
                  <a:schemeClr val="tx2">
                    <a:lumMod val="20000"/>
                    <a:lumOff val="80000"/>
                  </a:schemeClr>
                </a:solidFill>
                <a:latin typeface="Arial" panose="020B0604020202020204" pitchFamily="34" charset="0"/>
                <a:cs typeface="Arial" panose="020B0604020202020204" pitchFamily="34" charset="0"/>
              </a:rPr>
              <a:t>Gearing (sometimes called leverage) is a commonly used financial indicator of the health of a business</a:t>
            </a:r>
          </a:p>
          <a:p>
            <a:endParaRPr lang="en-GB" sz="8000" dirty="0">
              <a:solidFill>
                <a:schemeClr val="tx2">
                  <a:lumMod val="20000"/>
                  <a:lumOff val="80000"/>
                </a:schemeClr>
              </a:solidFill>
              <a:latin typeface="Arial" panose="020B0604020202020204" pitchFamily="34" charset="0"/>
              <a:cs typeface="Arial" panose="020B0604020202020204" pitchFamily="34" charset="0"/>
            </a:endParaRPr>
          </a:p>
          <a:p>
            <a:r>
              <a:rPr lang="en-GB" sz="8000" dirty="0">
                <a:solidFill>
                  <a:schemeClr val="tx2">
                    <a:lumMod val="20000"/>
                    <a:lumOff val="80000"/>
                  </a:schemeClr>
                </a:solidFill>
                <a:latin typeface="Arial" panose="020B0604020202020204" pitchFamily="34" charset="0"/>
                <a:cs typeface="Arial" panose="020B0604020202020204" pitchFamily="34" charset="0"/>
              </a:rPr>
              <a:t>It is a percentage calculation that measures how dependent a business is upon debt capital when compared to the finance provided by the ordinary shareholders (equity capital)</a:t>
            </a:r>
          </a:p>
          <a:p>
            <a:endParaRPr lang="en-GB" sz="8000" dirty="0">
              <a:solidFill>
                <a:schemeClr val="tx2">
                  <a:lumMod val="20000"/>
                  <a:lumOff val="80000"/>
                </a:schemeClr>
              </a:solidFill>
              <a:latin typeface="Arial" panose="020B0604020202020204" pitchFamily="34" charset="0"/>
              <a:cs typeface="Arial" panose="020B0604020202020204" pitchFamily="34" charset="0"/>
            </a:endParaRPr>
          </a:p>
          <a:p>
            <a:r>
              <a:rPr lang="en-GB" sz="8000" dirty="0">
                <a:solidFill>
                  <a:schemeClr val="tx2">
                    <a:lumMod val="20000"/>
                    <a:lumOff val="80000"/>
                  </a:schemeClr>
                </a:solidFill>
                <a:latin typeface="Arial" panose="020B0604020202020204" pitchFamily="34" charset="0"/>
                <a:cs typeface="Arial" panose="020B0604020202020204" pitchFamily="34" charset="0"/>
              </a:rPr>
              <a:t>If a company has a relatively large amount of borrowings compared to shareholders’ equity, it is said to be </a:t>
            </a:r>
            <a:r>
              <a:rPr lang="en-GB" sz="8000" b="1" i="1" dirty="0">
                <a:solidFill>
                  <a:srgbClr val="FFFF00"/>
                </a:solidFill>
                <a:latin typeface="Arial" panose="020B0604020202020204" pitchFamily="34" charset="0"/>
                <a:cs typeface="Arial" panose="020B0604020202020204" pitchFamily="34" charset="0"/>
              </a:rPr>
              <a:t>highly geared</a:t>
            </a:r>
            <a:r>
              <a:rPr lang="en-GB" sz="8000" dirty="0">
                <a:solidFill>
                  <a:schemeClr val="tx2">
                    <a:lumMod val="20000"/>
                    <a:lumOff val="80000"/>
                  </a:schemeClr>
                </a:solidFill>
                <a:latin typeface="Arial" panose="020B0604020202020204" pitchFamily="34" charset="0"/>
                <a:cs typeface="Arial" panose="020B0604020202020204" pitchFamily="34" charset="0"/>
              </a:rPr>
              <a:t>.</a:t>
            </a:r>
          </a:p>
          <a:p>
            <a:pPr marL="0" indent="0">
              <a:buNone/>
            </a:pPr>
            <a:r>
              <a:rPr lang="en-GB" sz="9200" dirty="0">
                <a:solidFill>
                  <a:schemeClr val="tx2">
                    <a:lumMod val="20000"/>
                    <a:lumOff val="80000"/>
                  </a:schemeClr>
                </a:solidFill>
                <a:latin typeface="Arial" panose="020B0604020202020204" pitchFamily="34" charset="0"/>
                <a:cs typeface="Arial" panose="020B0604020202020204" pitchFamily="34" charset="0"/>
              </a:rPr>
              <a:t> </a:t>
            </a:r>
          </a:p>
          <a:p>
            <a:endParaRPr lang="en-GB" dirty="0"/>
          </a:p>
        </p:txBody>
      </p:sp>
      <p:sp>
        <p:nvSpPr>
          <p:cNvPr id="4" name="Slide Number Placeholder 3">
            <a:extLst>
              <a:ext uri="{FF2B5EF4-FFF2-40B4-BE49-F238E27FC236}">
                <a16:creationId xmlns:a16="http://schemas.microsoft.com/office/drawing/2014/main" id="{F8D48A2A-DA08-42C0-93B3-C2B2882E83DE}"/>
              </a:ext>
            </a:extLst>
          </p:cNvPr>
          <p:cNvSpPr>
            <a:spLocks noGrp="1"/>
          </p:cNvSpPr>
          <p:nvPr>
            <p:ph type="sldNum" sz="quarter" idx="12"/>
          </p:nvPr>
        </p:nvSpPr>
        <p:spPr/>
        <p:txBody>
          <a:bodyPr/>
          <a:lstStyle/>
          <a:p>
            <a:fld id="{63A33278-8D2C-46E9-9145-8061F8ED03C5}" type="slidenum">
              <a:rPr lang="en-GB" smtClean="0"/>
              <a:t>18</a:t>
            </a:fld>
            <a:endParaRPr lang="en-GB" dirty="0"/>
          </a:p>
        </p:txBody>
      </p:sp>
    </p:spTree>
    <p:custDataLst>
      <p:tags r:id="rId1"/>
    </p:custDataLst>
    <p:extLst>
      <p:ext uri="{BB962C8B-B14F-4D97-AF65-F5344CB8AC3E}">
        <p14:creationId xmlns:p14="http://schemas.microsoft.com/office/powerpoint/2010/main" val="427920078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D73D07-5914-4A35-A815-754CB319D5AB}"/>
              </a:ext>
            </a:extLst>
          </p:cNvPr>
          <p:cNvSpPr>
            <a:spLocks noGrp="1"/>
          </p:cNvSpPr>
          <p:nvPr>
            <p:ph type="title"/>
          </p:nvPr>
        </p:nvSpPr>
        <p:spPr>
          <a:xfrm>
            <a:off x="0" y="0"/>
            <a:ext cx="9144000" cy="645251"/>
          </a:xfrm>
          <a:solidFill>
            <a:schemeClr val="tx2">
              <a:lumMod val="20000"/>
              <a:lumOff val="80000"/>
            </a:schemeClr>
          </a:solidFill>
        </p:spPr>
        <p:txBody>
          <a:bodyPr/>
          <a:lstStyle/>
          <a:p>
            <a:pPr algn="ctr"/>
            <a:r>
              <a:rPr lang="en-GB" sz="3600" dirty="0">
                <a:latin typeface="Arial" panose="020B0604020202020204" pitchFamily="34" charset="0"/>
                <a:cs typeface="Arial" panose="020B0604020202020204" pitchFamily="34" charset="0"/>
              </a:rPr>
              <a:t>Types of gearing - 1</a:t>
            </a:r>
          </a:p>
        </p:txBody>
      </p:sp>
      <p:sp>
        <p:nvSpPr>
          <p:cNvPr id="3" name="Content Placeholder 2">
            <a:extLst>
              <a:ext uri="{FF2B5EF4-FFF2-40B4-BE49-F238E27FC236}">
                <a16:creationId xmlns:a16="http://schemas.microsoft.com/office/drawing/2014/main" id="{0E69E298-87F1-40BA-A2E8-5BA975EE6E0A}"/>
              </a:ext>
            </a:extLst>
          </p:cNvPr>
          <p:cNvSpPr>
            <a:spLocks noGrp="1"/>
          </p:cNvSpPr>
          <p:nvPr>
            <p:ph idx="1"/>
          </p:nvPr>
        </p:nvSpPr>
        <p:spPr>
          <a:xfrm>
            <a:off x="0" y="645251"/>
            <a:ext cx="9144000" cy="5015997"/>
          </a:xfrm>
          <a:solidFill>
            <a:schemeClr val="tx2">
              <a:lumMod val="75000"/>
            </a:schemeClr>
          </a:solidFill>
        </p:spPr>
        <p:txBody>
          <a:bodyPr>
            <a:noAutofit/>
          </a:bodyPr>
          <a:lstStyle/>
          <a:p>
            <a:r>
              <a:rPr lang="en-GB" sz="1500" b="1" dirty="0">
                <a:solidFill>
                  <a:schemeClr val="tx2">
                    <a:lumMod val="20000"/>
                    <a:lumOff val="80000"/>
                  </a:schemeClr>
                </a:solidFill>
                <a:latin typeface="Arial" panose="020B0604020202020204" pitchFamily="34" charset="0"/>
                <a:cs typeface="Arial" panose="020B0604020202020204" pitchFamily="34" charset="0"/>
              </a:rPr>
              <a:t>Total Equity</a:t>
            </a:r>
          </a:p>
          <a:p>
            <a:pPr marL="0" indent="0">
              <a:buNone/>
            </a:pPr>
            <a:r>
              <a:rPr lang="en-GB" sz="1500" dirty="0">
                <a:solidFill>
                  <a:schemeClr val="tx2">
                    <a:lumMod val="20000"/>
                    <a:lumOff val="80000"/>
                  </a:schemeClr>
                </a:solidFill>
                <a:latin typeface="Arial" panose="020B0604020202020204" pitchFamily="34" charset="0"/>
                <a:cs typeface="Arial" panose="020B0604020202020204" pitchFamily="34" charset="0"/>
              </a:rPr>
              <a:t> …is a term used to describe the interests of the ordinary shareholders in the business and consists of the ordinary share capital plus all the reserves of the business.</a:t>
            </a:r>
          </a:p>
          <a:p>
            <a:pPr marL="0" indent="0">
              <a:buNone/>
            </a:pPr>
            <a:endParaRPr lang="en-GB" sz="1500" dirty="0">
              <a:solidFill>
                <a:schemeClr val="tx2">
                  <a:lumMod val="20000"/>
                  <a:lumOff val="80000"/>
                </a:schemeClr>
              </a:solidFill>
              <a:latin typeface="Arial" panose="020B0604020202020204" pitchFamily="34" charset="0"/>
              <a:cs typeface="Arial" panose="020B0604020202020204" pitchFamily="34" charset="0"/>
            </a:endParaRPr>
          </a:p>
          <a:p>
            <a:r>
              <a:rPr lang="en-GB" sz="1500" b="1" dirty="0">
                <a:solidFill>
                  <a:schemeClr val="tx2">
                    <a:lumMod val="20000"/>
                    <a:lumOff val="80000"/>
                  </a:schemeClr>
                </a:solidFill>
                <a:latin typeface="Arial" panose="020B0604020202020204" pitchFamily="34" charset="0"/>
                <a:cs typeface="Arial" panose="020B0604020202020204" pitchFamily="34" charset="0"/>
              </a:rPr>
              <a:t>Debt Capital</a:t>
            </a:r>
            <a:r>
              <a:rPr lang="en-GB" sz="1500" dirty="0">
                <a:solidFill>
                  <a:schemeClr val="tx2">
                    <a:lumMod val="20000"/>
                    <a:lumOff val="80000"/>
                  </a:schemeClr>
                </a:solidFill>
                <a:latin typeface="Arial" panose="020B0604020202020204" pitchFamily="34" charset="0"/>
                <a:cs typeface="Arial" panose="020B0604020202020204" pitchFamily="34" charset="0"/>
              </a:rPr>
              <a:t> </a:t>
            </a:r>
          </a:p>
          <a:p>
            <a:pPr marL="0" indent="0">
              <a:buNone/>
            </a:pPr>
            <a:r>
              <a:rPr lang="en-GB" sz="1500" dirty="0">
                <a:solidFill>
                  <a:schemeClr val="tx2">
                    <a:lumMod val="20000"/>
                    <a:lumOff val="80000"/>
                  </a:schemeClr>
                </a:solidFill>
                <a:latin typeface="Arial" panose="020B0604020202020204" pitchFamily="34" charset="0"/>
                <a:cs typeface="Arial" panose="020B0604020202020204" pitchFamily="34" charset="0"/>
              </a:rPr>
              <a:t>…consists of ‘long term debt’ which has a fixed return. Typically, this will consist of long-term bank loans, debenture loans, loan stock and will also include any preference shares, if the company has these.</a:t>
            </a:r>
          </a:p>
          <a:p>
            <a:pPr marL="0" indent="0">
              <a:buNone/>
            </a:pPr>
            <a:endParaRPr lang="en-GB" sz="1500" dirty="0">
              <a:solidFill>
                <a:schemeClr val="tx2">
                  <a:lumMod val="20000"/>
                  <a:lumOff val="80000"/>
                </a:schemeClr>
              </a:solidFill>
              <a:latin typeface="Arial" panose="020B0604020202020204" pitchFamily="34" charset="0"/>
              <a:cs typeface="Arial" panose="020B0604020202020204" pitchFamily="34" charset="0"/>
            </a:endParaRPr>
          </a:p>
          <a:p>
            <a:r>
              <a:rPr lang="en-GB" sz="1500" b="1" dirty="0">
                <a:solidFill>
                  <a:schemeClr val="tx2">
                    <a:lumMod val="20000"/>
                    <a:lumOff val="80000"/>
                  </a:schemeClr>
                </a:solidFill>
                <a:latin typeface="Arial" panose="020B0604020202020204" pitchFamily="34" charset="0"/>
                <a:cs typeface="Arial" panose="020B0604020202020204" pitchFamily="34" charset="0"/>
              </a:rPr>
              <a:t>Note</a:t>
            </a:r>
            <a:r>
              <a:rPr lang="en-GB" sz="1500" dirty="0">
                <a:solidFill>
                  <a:schemeClr val="tx2">
                    <a:lumMod val="20000"/>
                    <a:lumOff val="80000"/>
                  </a:schemeClr>
                </a:solidFill>
                <a:latin typeface="Arial" panose="020B0604020202020204" pitchFamily="34" charset="0"/>
                <a:cs typeface="Arial" panose="020B0604020202020204" pitchFamily="34" charset="0"/>
              </a:rPr>
              <a:t>:</a:t>
            </a:r>
          </a:p>
          <a:p>
            <a:pPr marL="0" indent="0">
              <a:buNone/>
            </a:pPr>
            <a:r>
              <a:rPr lang="en-GB" sz="1500" dirty="0">
                <a:solidFill>
                  <a:schemeClr val="tx2">
                    <a:lumMod val="20000"/>
                    <a:lumOff val="80000"/>
                  </a:schemeClr>
                </a:solidFill>
                <a:latin typeface="Arial" panose="020B0604020202020204" pitchFamily="34" charset="0"/>
                <a:cs typeface="Arial" panose="020B0604020202020204" pitchFamily="34" charset="0"/>
              </a:rPr>
              <a:t>Other than any preference shares, long-term debt will be shown within the heading of ‘Non-current Liabilities’ on a statement of financial position</a:t>
            </a:r>
          </a:p>
          <a:p>
            <a:pPr marL="0" indent="0">
              <a:buNone/>
            </a:pPr>
            <a:endParaRPr lang="en-GB" sz="1500" dirty="0">
              <a:solidFill>
                <a:schemeClr val="tx2">
                  <a:lumMod val="20000"/>
                  <a:lumOff val="80000"/>
                </a:schemeClr>
              </a:solidFill>
              <a:latin typeface="Arial" panose="020B0604020202020204" pitchFamily="34" charset="0"/>
              <a:cs typeface="Arial" panose="020B0604020202020204" pitchFamily="34" charset="0"/>
            </a:endParaRPr>
          </a:p>
          <a:p>
            <a:r>
              <a:rPr lang="en-GB" sz="1500" b="1" dirty="0">
                <a:solidFill>
                  <a:schemeClr val="tx2">
                    <a:lumMod val="20000"/>
                    <a:lumOff val="80000"/>
                  </a:schemeClr>
                </a:solidFill>
                <a:latin typeface="Arial" panose="020B0604020202020204" pitchFamily="34" charset="0"/>
                <a:cs typeface="Arial" panose="020B0604020202020204" pitchFamily="34" charset="0"/>
              </a:rPr>
              <a:t>Risk and non-risk</a:t>
            </a:r>
          </a:p>
          <a:p>
            <a:pPr marL="0" indent="0">
              <a:buNone/>
            </a:pPr>
            <a:r>
              <a:rPr lang="en-GB" sz="1500" dirty="0">
                <a:solidFill>
                  <a:schemeClr val="tx2">
                    <a:lumMod val="20000"/>
                    <a:lumOff val="80000"/>
                  </a:schemeClr>
                </a:solidFill>
                <a:latin typeface="Arial" panose="020B0604020202020204" pitchFamily="34" charset="0"/>
                <a:cs typeface="Arial" panose="020B0604020202020204" pitchFamily="34" charset="0"/>
              </a:rPr>
              <a:t>…Gearing identifies the mix between non-risk capital and risk capital. Non-risk capital, from the lenders’ viewpoint, has to be serviced each year in that interest payments have to be paid out of profits. Ordinary dividends however are only paid at the discretion of the directors – the ‘risk’ being that the amount of dividends paid out is likely to fluctuate each year depending upon the fortunes of the business and profit levels.</a:t>
            </a:r>
          </a:p>
          <a:p>
            <a:pPr marL="0" indent="0">
              <a:buNone/>
            </a:pPr>
            <a:br>
              <a:rPr lang="en-GB" sz="1600" dirty="0">
                <a:solidFill>
                  <a:schemeClr val="tx2">
                    <a:lumMod val="20000"/>
                    <a:lumOff val="80000"/>
                  </a:schemeClr>
                </a:solidFill>
                <a:latin typeface="Arial" panose="020B0604020202020204" pitchFamily="34" charset="0"/>
                <a:cs typeface="Arial" panose="020B0604020202020204" pitchFamily="34" charset="0"/>
              </a:rPr>
            </a:br>
            <a:endParaRPr lang="en-GB" sz="1600" dirty="0">
              <a:solidFill>
                <a:schemeClr val="tx2">
                  <a:lumMod val="20000"/>
                  <a:lumOff val="80000"/>
                </a:schemeClr>
              </a:solidFill>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50C73C6F-2F56-493D-B5EC-C7D93E38E2C5}"/>
              </a:ext>
            </a:extLst>
          </p:cNvPr>
          <p:cNvSpPr>
            <a:spLocks noGrp="1"/>
          </p:cNvSpPr>
          <p:nvPr>
            <p:ph type="sldNum" sz="quarter" idx="12"/>
          </p:nvPr>
        </p:nvSpPr>
        <p:spPr/>
        <p:txBody>
          <a:bodyPr/>
          <a:lstStyle/>
          <a:p>
            <a:fld id="{63A33278-8D2C-46E9-9145-8061F8ED03C5}" type="slidenum">
              <a:rPr lang="en-GB" smtClean="0"/>
              <a:t>19</a:t>
            </a:fld>
            <a:endParaRPr lang="en-GB" dirty="0"/>
          </a:p>
        </p:txBody>
      </p:sp>
    </p:spTree>
    <p:custDataLst>
      <p:tags r:id="rId1"/>
    </p:custDataLst>
    <p:extLst>
      <p:ext uri="{BB962C8B-B14F-4D97-AF65-F5344CB8AC3E}">
        <p14:creationId xmlns:p14="http://schemas.microsoft.com/office/powerpoint/2010/main" val="170477358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3A32AB-2732-47B4-A62B-8ECD87D7502F}"/>
              </a:ext>
            </a:extLst>
          </p:cNvPr>
          <p:cNvSpPr>
            <a:spLocks noGrp="1"/>
          </p:cNvSpPr>
          <p:nvPr>
            <p:ph type="title"/>
          </p:nvPr>
        </p:nvSpPr>
        <p:spPr>
          <a:xfrm>
            <a:off x="0" y="-7496"/>
            <a:ext cx="9144000" cy="700192"/>
          </a:xfrm>
          <a:solidFill>
            <a:schemeClr val="tx2">
              <a:lumMod val="20000"/>
              <a:lumOff val="80000"/>
            </a:schemeClr>
          </a:solidFill>
        </p:spPr>
        <p:txBody>
          <a:bodyPr/>
          <a:lstStyle/>
          <a:p>
            <a:pPr algn="ctr"/>
            <a:r>
              <a:rPr lang="en-GB" sz="3600" dirty="0">
                <a:solidFill>
                  <a:schemeClr val="tx2">
                    <a:lumMod val="75000"/>
                  </a:schemeClr>
                </a:solidFill>
              </a:rPr>
              <a:t>Types of gearing - 2</a:t>
            </a:r>
          </a:p>
        </p:txBody>
      </p:sp>
      <p:sp>
        <p:nvSpPr>
          <p:cNvPr id="3" name="Content Placeholder 2">
            <a:extLst>
              <a:ext uri="{FF2B5EF4-FFF2-40B4-BE49-F238E27FC236}">
                <a16:creationId xmlns:a16="http://schemas.microsoft.com/office/drawing/2014/main" id="{72FA76F8-2FE7-4C00-8C64-B5835BD001AF}"/>
              </a:ext>
            </a:extLst>
          </p:cNvPr>
          <p:cNvSpPr>
            <a:spLocks noGrp="1"/>
          </p:cNvSpPr>
          <p:nvPr>
            <p:ph idx="1"/>
          </p:nvPr>
        </p:nvSpPr>
        <p:spPr>
          <a:xfrm>
            <a:off x="0" y="692696"/>
            <a:ext cx="9144000" cy="5040560"/>
          </a:xfrm>
          <a:solidFill>
            <a:schemeClr val="tx2">
              <a:lumMod val="75000"/>
            </a:schemeClr>
          </a:solidFill>
        </p:spPr>
        <p:txBody>
          <a:bodyPr/>
          <a:lstStyle/>
          <a:p>
            <a:r>
              <a:rPr lang="en-GB" sz="2000" dirty="0">
                <a:solidFill>
                  <a:schemeClr val="tx2">
                    <a:lumMod val="20000"/>
                    <a:lumOff val="80000"/>
                  </a:schemeClr>
                </a:solidFill>
                <a:latin typeface="Arial" panose="020B0604020202020204" pitchFamily="34" charset="0"/>
                <a:cs typeface="Arial" panose="020B0604020202020204" pitchFamily="34" charset="0"/>
              </a:rPr>
              <a:t>There are many formulae for gearing ratios, for a range of analytical functions, but we will use the two most common. These are…</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pPr marL="0" indent="0">
              <a:buNone/>
            </a:pPr>
            <a:endParaRPr lang="en-GB" dirty="0"/>
          </a:p>
        </p:txBody>
      </p:sp>
      <p:sp>
        <p:nvSpPr>
          <p:cNvPr id="4" name="Slide Number Placeholder 3">
            <a:extLst>
              <a:ext uri="{FF2B5EF4-FFF2-40B4-BE49-F238E27FC236}">
                <a16:creationId xmlns:a16="http://schemas.microsoft.com/office/drawing/2014/main" id="{5DD59F1B-06B7-4FCB-A524-641425476B29}"/>
              </a:ext>
            </a:extLst>
          </p:cNvPr>
          <p:cNvSpPr>
            <a:spLocks noGrp="1"/>
          </p:cNvSpPr>
          <p:nvPr>
            <p:ph type="sldNum" sz="quarter" idx="12"/>
          </p:nvPr>
        </p:nvSpPr>
        <p:spPr/>
        <p:txBody>
          <a:bodyPr/>
          <a:lstStyle/>
          <a:p>
            <a:fld id="{63A33278-8D2C-46E9-9145-8061F8ED03C5}" type="slidenum">
              <a:rPr lang="en-GB" smtClean="0"/>
              <a:t>20</a:t>
            </a:fld>
            <a:endParaRPr lang="en-GB" dirty="0"/>
          </a:p>
        </p:txBody>
      </p:sp>
      <p:sp>
        <p:nvSpPr>
          <p:cNvPr id="5" name="Rectangle: Rounded Corners 4">
            <a:extLst>
              <a:ext uri="{FF2B5EF4-FFF2-40B4-BE49-F238E27FC236}">
                <a16:creationId xmlns:a16="http://schemas.microsoft.com/office/drawing/2014/main" id="{DB792CEE-5A62-4B69-B6E2-09A03DA8E229}"/>
              </a:ext>
            </a:extLst>
          </p:cNvPr>
          <p:cNvSpPr/>
          <p:nvPr/>
        </p:nvSpPr>
        <p:spPr>
          <a:xfrm>
            <a:off x="827584" y="1597319"/>
            <a:ext cx="3081866" cy="1625601"/>
          </a:xfrm>
          <a:prstGeom prst="roundRect">
            <a:avLst/>
          </a:prstGeom>
          <a:solidFill>
            <a:schemeClr val="tx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u="sng" dirty="0">
                <a:solidFill>
                  <a:schemeClr val="tx2">
                    <a:lumMod val="75000"/>
                  </a:schemeClr>
                </a:solidFill>
              </a:rPr>
              <a:t>Debt Capital x 100</a:t>
            </a:r>
          </a:p>
          <a:p>
            <a:pPr algn="ctr"/>
            <a:r>
              <a:rPr lang="en-GB" sz="2400" dirty="0">
                <a:solidFill>
                  <a:schemeClr val="tx2">
                    <a:lumMod val="75000"/>
                  </a:schemeClr>
                </a:solidFill>
              </a:rPr>
              <a:t>Total Equity</a:t>
            </a:r>
          </a:p>
        </p:txBody>
      </p:sp>
      <p:sp>
        <p:nvSpPr>
          <p:cNvPr id="6" name="Rectangle: Rounded Corners 5">
            <a:extLst>
              <a:ext uri="{FF2B5EF4-FFF2-40B4-BE49-F238E27FC236}">
                <a16:creationId xmlns:a16="http://schemas.microsoft.com/office/drawing/2014/main" id="{82ED5FF3-3A13-4697-8E04-F426B1BB97A2}"/>
              </a:ext>
            </a:extLst>
          </p:cNvPr>
          <p:cNvSpPr/>
          <p:nvPr/>
        </p:nvSpPr>
        <p:spPr>
          <a:xfrm>
            <a:off x="5076056" y="1547334"/>
            <a:ext cx="3081866" cy="1625601"/>
          </a:xfrm>
          <a:prstGeom prst="roundRect">
            <a:avLst/>
          </a:prstGeom>
          <a:solidFill>
            <a:schemeClr val="tx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u="sng" dirty="0">
                <a:solidFill>
                  <a:schemeClr val="tx2">
                    <a:lumMod val="75000"/>
                  </a:schemeClr>
                </a:solidFill>
              </a:rPr>
              <a:t>Debt Capital x 100</a:t>
            </a:r>
          </a:p>
          <a:p>
            <a:pPr algn="ctr"/>
            <a:r>
              <a:rPr lang="en-GB" sz="2400" dirty="0">
                <a:solidFill>
                  <a:schemeClr val="tx2">
                    <a:lumMod val="75000"/>
                  </a:schemeClr>
                </a:solidFill>
              </a:rPr>
              <a:t>Debt Capital + Total Equity</a:t>
            </a:r>
          </a:p>
        </p:txBody>
      </p:sp>
      <p:sp>
        <p:nvSpPr>
          <p:cNvPr id="7" name="TextBox 6">
            <a:extLst>
              <a:ext uri="{FF2B5EF4-FFF2-40B4-BE49-F238E27FC236}">
                <a16:creationId xmlns:a16="http://schemas.microsoft.com/office/drawing/2014/main" id="{8D5AC73B-A005-4721-B1C1-306206B8B4BB}"/>
              </a:ext>
            </a:extLst>
          </p:cNvPr>
          <p:cNvSpPr txBox="1"/>
          <p:nvPr/>
        </p:nvSpPr>
        <p:spPr>
          <a:xfrm>
            <a:off x="903570" y="3609535"/>
            <a:ext cx="3141134" cy="1938992"/>
          </a:xfrm>
          <a:prstGeom prst="rect">
            <a:avLst/>
          </a:prstGeom>
          <a:noFill/>
        </p:spPr>
        <p:txBody>
          <a:bodyPr wrap="square" rtlCol="0">
            <a:spAutoFit/>
          </a:bodyPr>
          <a:lstStyle/>
          <a:p>
            <a:r>
              <a:rPr lang="en-GB" sz="2000" dirty="0">
                <a:solidFill>
                  <a:schemeClr val="tx2">
                    <a:lumMod val="20000"/>
                    <a:lumOff val="80000"/>
                  </a:schemeClr>
                </a:solidFill>
                <a:latin typeface="Arial" panose="020B0604020202020204" pitchFamily="34" charset="0"/>
                <a:cs typeface="Arial" panose="020B0604020202020204" pitchFamily="34" charset="0"/>
              </a:rPr>
              <a:t>This one, sometimes called the leverage version, calculates the relationship between equity and debt as a percentage</a:t>
            </a:r>
          </a:p>
        </p:txBody>
      </p:sp>
      <p:sp>
        <p:nvSpPr>
          <p:cNvPr id="8" name="TextBox 7">
            <a:extLst>
              <a:ext uri="{FF2B5EF4-FFF2-40B4-BE49-F238E27FC236}">
                <a16:creationId xmlns:a16="http://schemas.microsoft.com/office/drawing/2014/main" id="{A5C5A516-0DE0-4A4F-9BF3-E23C4751BD9B}"/>
              </a:ext>
            </a:extLst>
          </p:cNvPr>
          <p:cNvSpPr txBox="1"/>
          <p:nvPr/>
        </p:nvSpPr>
        <p:spPr>
          <a:xfrm>
            <a:off x="5076056" y="3609535"/>
            <a:ext cx="3364442" cy="1938992"/>
          </a:xfrm>
          <a:prstGeom prst="rect">
            <a:avLst/>
          </a:prstGeom>
          <a:noFill/>
        </p:spPr>
        <p:txBody>
          <a:bodyPr wrap="square" rtlCol="0">
            <a:spAutoFit/>
          </a:bodyPr>
          <a:lstStyle/>
          <a:p>
            <a:r>
              <a:rPr lang="en-GB" sz="2000" dirty="0">
                <a:solidFill>
                  <a:schemeClr val="tx2">
                    <a:lumMod val="20000"/>
                    <a:lumOff val="80000"/>
                  </a:schemeClr>
                </a:solidFill>
                <a:latin typeface="Arial" panose="020B0604020202020204" pitchFamily="34" charset="0"/>
                <a:cs typeface="Arial" panose="020B0604020202020204" pitchFamily="34" charset="0"/>
              </a:rPr>
              <a:t>This one, sometimes called the capital structure version, calculates the relationship between the total capital employed and debt as a percentage</a:t>
            </a:r>
          </a:p>
        </p:txBody>
      </p:sp>
    </p:spTree>
    <p:custDataLst>
      <p:tags r:id="rId1"/>
    </p:custDataLst>
    <p:extLst>
      <p:ext uri="{BB962C8B-B14F-4D97-AF65-F5344CB8AC3E}">
        <p14:creationId xmlns:p14="http://schemas.microsoft.com/office/powerpoint/2010/main" val="278160587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3D8C41-E9D3-4902-AFE6-F3D0C7AD804C}"/>
              </a:ext>
            </a:extLst>
          </p:cNvPr>
          <p:cNvSpPr>
            <a:spLocks noGrp="1"/>
          </p:cNvSpPr>
          <p:nvPr>
            <p:ph type="title"/>
          </p:nvPr>
        </p:nvSpPr>
        <p:spPr>
          <a:xfrm>
            <a:off x="0" y="0"/>
            <a:ext cx="9144000" cy="980728"/>
          </a:xfrm>
          <a:solidFill>
            <a:schemeClr val="tx2">
              <a:lumMod val="20000"/>
              <a:lumOff val="80000"/>
            </a:schemeClr>
          </a:solidFill>
        </p:spPr>
        <p:txBody>
          <a:bodyPr/>
          <a:lstStyle/>
          <a:p>
            <a:pPr algn="ctr"/>
            <a:r>
              <a:rPr lang="en-GB" sz="3600" dirty="0">
                <a:solidFill>
                  <a:schemeClr val="tx2">
                    <a:lumMod val="75000"/>
                  </a:schemeClr>
                </a:solidFill>
              </a:rPr>
              <a:t>The effects of types of gearing – example</a:t>
            </a:r>
          </a:p>
        </p:txBody>
      </p:sp>
      <p:graphicFrame>
        <p:nvGraphicFramePr>
          <p:cNvPr id="10" name="Content Placeholder 9">
            <a:extLst>
              <a:ext uri="{FF2B5EF4-FFF2-40B4-BE49-F238E27FC236}">
                <a16:creationId xmlns:a16="http://schemas.microsoft.com/office/drawing/2014/main" id="{5890B601-9CC9-4213-82BB-F3A97DEE1C77}"/>
              </a:ext>
            </a:extLst>
          </p:cNvPr>
          <p:cNvGraphicFramePr>
            <a:graphicFrameLocks noGrp="1"/>
          </p:cNvGraphicFramePr>
          <p:nvPr>
            <p:ph sz="half" idx="1"/>
            <p:extLst>
              <p:ext uri="{D42A27DB-BD31-4B8C-83A1-F6EECF244321}">
                <p14:modId xmlns:p14="http://schemas.microsoft.com/office/powerpoint/2010/main" val="2482338422"/>
              </p:ext>
            </p:extLst>
          </p:nvPr>
        </p:nvGraphicFramePr>
        <p:xfrm>
          <a:off x="0" y="980728"/>
          <a:ext cx="5138598" cy="4752527"/>
        </p:xfrm>
        <a:graphic>
          <a:graphicData uri="http://schemas.openxmlformats.org/drawingml/2006/table">
            <a:tbl>
              <a:tblPr firstRow="1" firstCol="1" bandRow="1" bandCol="1">
                <a:tableStyleId>{7DF18680-E054-41AD-8BC1-D1AEF772440D}</a:tableStyleId>
              </a:tblPr>
              <a:tblGrid>
                <a:gridCol w="2753891">
                  <a:extLst>
                    <a:ext uri="{9D8B030D-6E8A-4147-A177-3AD203B41FA5}">
                      <a16:colId xmlns:a16="http://schemas.microsoft.com/office/drawing/2014/main" val="2426805529"/>
                    </a:ext>
                  </a:extLst>
                </a:gridCol>
                <a:gridCol w="1109253">
                  <a:extLst>
                    <a:ext uri="{9D8B030D-6E8A-4147-A177-3AD203B41FA5}">
                      <a16:colId xmlns:a16="http://schemas.microsoft.com/office/drawing/2014/main" val="3044696788"/>
                    </a:ext>
                  </a:extLst>
                </a:gridCol>
                <a:gridCol w="1275454">
                  <a:extLst>
                    <a:ext uri="{9D8B030D-6E8A-4147-A177-3AD203B41FA5}">
                      <a16:colId xmlns:a16="http://schemas.microsoft.com/office/drawing/2014/main" val="3335604566"/>
                    </a:ext>
                  </a:extLst>
                </a:gridCol>
              </a:tblGrid>
              <a:tr h="923373">
                <a:tc>
                  <a:txBody>
                    <a:bodyPr/>
                    <a:lstStyle/>
                    <a:p>
                      <a:pPr>
                        <a:lnSpc>
                          <a:spcPct val="115000"/>
                        </a:lnSpc>
                        <a:spcAft>
                          <a:spcPts val="0"/>
                        </a:spcAft>
                      </a:pPr>
                      <a:r>
                        <a:rPr lang="en-GB" sz="900" dirty="0">
                          <a:effectLst/>
                          <a:latin typeface="Arial" panose="020B0604020202020204" pitchFamily="34" charset="0"/>
                          <a:cs typeface="Arial" panose="020B0604020202020204" pitchFamily="34" charset="0"/>
                        </a:rPr>
                        <a:t> </a:t>
                      </a:r>
                      <a:r>
                        <a:rPr lang="en-GB" sz="2000" dirty="0">
                          <a:effectLst/>
                          <a:latin typeface="Arial" panose="020B0604020202020204" pitchFamily="34" charset="0"/>
                          <a:cs typeface="Arial" panose="020B0604020202020204" pitchFamily="34" charset="0"/>
                        </a:rPr>
                        <a:t>Extracts from annual report and accounts </a:t>
                      </a:r>
                      <a:endParaRPr lang="en-GB" sz="2000" dirty="0">
                        <a:effectLst/>
                        <a:latin typeface="Arial" panose="020B0604020202020204" pitchFamily="34" charset="0"/>
                        <a:ea typeface="Calibri" panose="020F0502020204030204" pitchFamily="34" charset="0"/>
                        <a:cs typeface="Arial" panose="020B0604020202020204" pitchFamily="34" charset="0"/>
                      </a:endParaRPr>
                    </a:p>
                  </a:txBody>
                  <a:tcPr marL="50671" marR="50671" marT="0" marB="0"/>
                </a:tc>
                <a:tc>
                  <a:txBody>
                    <a:bodyPr/>
                    <a:lstStyle/>
                    <a:p>
                      <a:pPr marL="0" marR="0" lvl="0" indent="0" algn="ctr" defTabSz="914400" rtl="0" eaLnBrk="1" fontAlgn="auto" latinLnBrk="0" hangingPunct="1">
                        <a:lnSpc>
                          <a:spcPct val="115000"/>
                        </a:lnSpc>
                        <a:spcBef>
                          <a:spcPts val="0"/>
                        </a:spcBef>
                        <a:spcAft>
                          <a:spcPts val="0"/>
                        </a:spcAft>
                        <a:buClrTx/>
                        <a:buSzTx/>
                        <a:buFontTx/>
                        <a:buNone/>
                        <a:tabLst/>
                        <a:defRPr/>
                      </a:pPr>
                      <a:r>
                        <a:rPr lang="en-GB" sz="2000" dirty="0">
                          <a:effectLst/>
                          <a:latin typeface="Arial" panose="020B0604020202020204" pitchFamily="34" charset="0"/>
                          <a:cs typeface="Arial" panose="020B0604020202020204" pitchFamily="34" charset="0"/>
                        </a:rPr>
                        <a:t>Risk </a:t>
                      </a:r>
                    </a:p>
                    <a:p>
                      <a:pPr marL="0" marR="0" lvl="0" indent="0" algn="ctr" defTabSz="914400" rtl="0" eaLnBrk="1" fontAlgn="auto" latinLnBrk="0" hangingPunct="1">
                        <a:lnSpc>
                          <a:spcPct val="115000"/>
                        </a:lnSpc>
                        <a:spcBef>
                          <a:spcPts val="0"/>
                        </a:spcBef>
                        <a:spcAft>
                          <a:spcPts val="0"/>
                        </a:spcAft>
                        <a:buClrTx/>
                        <a:buSzTx/>
                        <a:buFontTx/>
                        <a:buNone/>
                        <a:tabLst/>
                        <a:defRPr/>
                      </a:pPr>
                      <a:r>
                        <a:rPr lang="en-GB" sz="2000" dirty="0">
                          <a:effectLst/>
                          <a:latin typeface="Arial" panose="020B0604020202020204" pitchFamily="34" charset="0"/>
                          <a:cs typeface="Arial" panose="020B0604020202020204" pitchFamily="34" charset="0"/>
                        </a:rPr>
                        <a:t>plc</a:t>
                      </a:r>
                      <a:endParaRPr lang="en-GB" sz="2000" dirty="0">
                        <a:effectLst/>
                        <a:latin typeface="Arial" panose="020B0604020202020204" pitchFamily="34" charset="0"/>
                        <a:ea typeface="Calibri" panose="020F0502020204030204" pitchFamily="34" charset="0"/>
                        <a:cs typeface="Arial" panose="020B0604020202020204" pitchFamily="34" charset="0"/>
                      </a:endParaRPr>
                    </a:p>
                  </a:txBody>
                  <a:tcPr marL="50671" marR="50671" marT="0" marB="0"/>
                </a:tc>
                <a:tc>
                  <a:txBody>
                    <a:bodyPr/>
                    <a:lstStyle/>
                    <a:p>
                      <a:pPr algn="ctr">
                        <a:lnSpc>
                          <a:spcPct val="115000"/>
                        </a:lnSpc>
                        <a:spcAft>
                          <a:spcPts val="0"/>
                        </a:spcAft>
                      </a:pPr>
                      <a:r>
                        <a:rPr lang="en-GB" sz="2000" dirty="0">
                          <a:effectLst/>
                          <a:latin typeface="Arial" panose="020B0604020202020204" pitchFamily="34" charset="0"/>
                          <a:cs typeface="Arial" panose="020B0604020202020204" pitchFamily="34" charset="0"/>
                        </a:rPr>
                        <a:t>Playsafe plc</a:t>
                      </a:r>
                      <a:endParaRPr lang="en-GB" sz="2000" dirty="0">
                        <a:effectLst/>
                        <a:latin typeface="Arial" panose="020B0604020202020204" pitchFamily="34" charset="0"/>
                        <a:ea typeface="Calibri" panose="020F0502020204030204" pitchFamily="34" charset="0"/>
                        <a:cs typeface="Arial" panose="020B0604020202020204" pitchFamily="34" charset="0"/>
                      </a:endParaRPr>
                    </a:p>
                  </a:txBody>
                  <a:tcPr marL="50671" marR="50671" marT="0" marB="0"/>
                </a:tc>
                <a:extLst>
                  <a:ext uri="{0D108BD9-81ED-4DB2-BD59-A6C34878D82A}">
                    <a16:rowId xmlns:a16="http://schemas.microsoft.com/office/drawing/2014/main" val="2996623365"/>
                  </a:ext>
                </a:extLst>
              </a:tr>
              <a:tr h="522429">
                <a:tc>
                  <a:txBody>
                    <a:bodyPr/>
                    <a:lstStyle/>
                    <a:p>
                      <a:pPr>
                        <a:lnSpc>
                          <a:spcPct val="115000"/>
                        </a:lnSpc>
                        <a:spcAft>
                          <a:spcPts val="0"/>
                        </a:spcAft>
                      </a:pPr>
                      <a:endParaRPr lang="en-GB" sz="1400" dirty="0">
                        <a:effectLst/>
                        <a:latin typeface="Arial" panose="020B0604020202020204" pitchFamily="34" charset="0"/>
                        <a:ea typeface="Calibri" panose="020F0502020204030204" pitchFamily="34" charset="0"/>
                        <a:cs typeface="Arial" panose="020B0604020202020204" pitchFamily="34" charset="0"/>
                      </a:endParaRPr>
                    </a:p>
                  </a:txBody>
                  <a:tcPr marL="50671" marR="50671" marT="0" marB="0"/>
                </a:tc>
                <a:tc>
                  <a:txBody>
                    <a:bodyPr/>
                    <a:lstStyle/>
                    <a:p>
                      <a:pPr algn="ctr">
                        <a:lnSpc>
                          <a:spcPct val="115000"/>
                        </a:lnSpc>
                        <a:spcAft>
                          <a:spcPts val="0"/>
                        </a:spcAft>
                      </a:pPr>
                      <a:r>
                        <a:rPr lang="en-GB" sz="2000" dirty="0">
                          <a:effectLst/>
                          <a:latin typeface="Arial" panose="020B0604020202020204" pitchFamily="34" charset="0"/>
                          <a:cs typeface="Arial" panose="020B0604020202020204" pitchFamily="34" charset="0"/>
                        </a:rPr>
                        <a:t>£</a:t>
                      </a:r>
                      <a:endParaRPr lang="en-GB" sz="2000" dirty="0">
                        <a:effectLst/>
                        <a:latin typeface="Arial" panose="020B0604020202020204" pitchFamily="34" charset="0"/>
                        <a:ea typeface="Calibri" panose="020F0502020204030204" pitchFamily="34" charset="0"/>
                        <a:cs typeface="Arial" panose="020B0604020202020204" pitchFamily="34" charset="0"/>
                      </a:endParaRPr>
                    </a:p>
                  </a:txBody>
                  <a:tcPr marL="50671" marR="50671" marT="0" marB="0"/>
                </a:tc>
                <a:tc>
                  <a:txBody>
                    <a:bodyPr/>
                    <a:lstStyle/>
                    <a:p>
                      <a:pPr algn="ctr">
                        <a:lnSpc>
                          <a:spcPct val="115000"/>
                        </a:lnSpc>
                        <a:spcAft>
                          <a:spcPts val="0"/>
                        </a:spcAft>
                      </a:pPr>
                      <a:r>
                        <a:rPr lang="en-GB" sz="2000" dirty="0">
                          <a:effectLst/>
                          <a:latin typeface="Arial" panose="020B0604020202020204" pitchFamily="34" charset="0"/>
                          <a:cs typeface="Arial" panose="020B0604020202020204" pitchFamily="34" charset="0"/>
                        </a:rPr>
                        <a:t>£</a:t>
                      </a:r>
                      <a:endParaRPr lang="en-GB" sz="2000" dirty="0">
                        <a:effectLst/>
                        <a:latin typeface="Arial" panose="020B0604020202020204" pitchFamily="34" charset="0"/>
                        <a:ea typeface="Calibri" panose="020F0502020204030204" pitchFamily="34" charset="0"/>
                        <a:cs typeface="Arial" panose="020B0604020202020204" pitchFamily="34" charset="0"/>
                      </a:endParaRPr>
                    </a:p>
                  </a:txBody>
                  <a:tcPr marL="50671" marR="50671" marT="0" marB="0"/>
                </a:tc>
                <a:extLst>
                  <a:ext uri="{0D108BD9-81ED-4DB2-BD59-A6C34878D82A}">
                    <a16:rowId xmlns:a16="http://schemas.microsoft.com/office/drawing/2014/main" val="1448162466"/>
                  </a:ext>
                </a:extLst>
              </a:tr>
              <a:tr h="380052">
                <a:tc>
                  <a:txBody>
                    <a:bodyPr/>
                    <a:lstStyle/>
                    <a:p>
                      <a:pPr>
                        <a:lnSpc>
                          <a:spcPct val="115000"/>
                        </a:lnSpc>
                        <a:spcAft>
                          <a:spcPts val="0"/>
                        </a:spcAft>
                      </a:pPr>
                      <a:r>
                        <a:rPr lang="en-GB" sz="1400" dirty="0">
                          <a:effectLst/>
                          <a:latin typeface="Arial" panose="020B0604020202020204" pitchFamily="34" charset="0"/>
                          <a:cs typeface="Arial" panose="020B0604020202020204" pitchFamily="34" charset="0"/>
                        </a:rPr>
                        <a:t>Total Equity:</a:t>
                      </a:r>
                      <a:endParaRPr lang="en-GB" sz="1400" dirty="0">
                        <a:effectLst/>
                        <a:latin typeface="Arial" panose="020B0604020202020204" pitchFamily="34" charset="0"/>
                        <a:ea typeface="Calibri" panose="020F0502020204030204" pitchFamily="34" charset="0"/>
                        <a:cs typeface="Arial" panose="020B0604020202020204" pitchFamily="34" charset="0"/>
                      </a:endParaRPr>
                    </a:p>
                  </a:txBody>
                  <a:tcPr marL="50671" marR="50671" marT="0" marB="0"/>
                </a:tc>
                <a:tc>
                  <a:txBody>
                    <a:bodyPr/>
                    <a:lstStyle/>
                    <a:p>
                      <a:pPr>
                        <a:lnSpc>
                          <a:spcPct val="115000"/>
                        </a:lnSpc>
                        <a:spcAft>
                          <a:spcPts val="0"/>
                        </a:spcAft>
                      </a:pPr>
                      <a:r>
                        <a:rPr lang="en-GB" sz="1400" dirty="0">
                          <a:effectLst/>
                          <a:latin typeface="Arial" panose="020B0604020202020204" pitchFamily="34" charset="0"/>
                          <a:cs typeface="Arial" panose="020B0604020202020204" pitchFamily="34" charset="0"/>
                        </a:rPr>
                        <a:t> </a:t>
                      </a:r>
                      <a:endParaRPr lang="en-GB" sz="1400" dirty="0">
                        <a:effectLst/>
                        <a:latin typeface="Arial" panose="020B0604020202020204" pitchFamily="34" charset="0"/>
                        <a:ea typeface="Calibri" panose="020F0502020204030204" pitchFamily="34" charset="0"/>
                        <a:cs typeface="Arial" panose="020B0604020202020204" pitchFamily="34" charset="0"/>
                      </a:endParaRPr>
                    </a:p>
                  </a:txBody>
                  <a:tcPr marL="50671" marR="50671" marT="0" marB="0"/>
                </a:tc>
                <a:tc>
                  <a:txBody>
                    <a:bodyPr/>
                    <a:lstStyle/>
                    <a:p>
                      <a:pPr>
                        <a:lnSpc>
                          <a:spcPct val="115000"/>
                        </a:lnSpc>
                        <a:spcAft>
                          <a:spcPts val="0"/>
                        </a:spcAft>
                      </a:pPr>
                      <a:r>
                        <a:rPr lang="en-GB" sz="1400" dirty="0">
                          <a:effectLst/>
                          <a:latin typeface="Arial" panose="020B0604020202020204" pitchFamily="34" charset="0"/>
                          <a:cs typeface="Arial" panose="020B0604020202020204" pitchFamily="34" charset="0"/>
                        </a:rPr>
                        <a:t> </a:t>
                      </a:r>
                      <a:endParaRPr lang="en-GB" sz="1400" dirty="0">
                        <a:effectLst/>
                        <a:latin typeface="Arial" panose="020B0604020202020204" pitchFamily="34" charset="0"/>
                        <a:ea typeface="Calibri" panose="020F0502020204030204" pitchFamily="34" charset="0"/>
                        <a:cs typeface="Arial" panose="020B0604020202020204" pitchFamily="34" charset="0"/>
                      </a:endParaRPr>
                    </a:p>
                  </a:txBody>
                  <a:tcPr marL="50671" marR="50671" marT="0" marB="0"/>
                </a:tc>
                <a:extLst>
                  <a:ext uri="{0D108BD9-81ED-4DB2-BD59-A6C34878D82A}">
                    <a16:rowId xmlns:a16="http://schemas.microsoft.com/office/drawing/2014/main" val="3467771568"/>
                  </a:ext>
                </a:extLst>
              </a:tr>
              <a:tr h="380052">
                <a:tc>
                  <a:txBody>
                    <a:bodyPr/>
                    <a:lstStyle/>
                    <a:p>
                      <a:pPr>
                        <a:lnSpc>
                          <a:spcPct val="115000"/>
                        </a:lnSpc>
                        <a:spcAft>
                          <a:spcPts val="0"/>
                        </a:spcAft>
                      </a:pPr>
                      <a:r>
                        <a:rPr lang="en-GB" sz="1400" dirty="0">
                          <a:effectLst/>
                          <a:latin typeface="Arial" panose="020B0604020202020204" pitchFamily="34" charset="0"/>
                          <a:cs typeface="Arial" panose="020B0604020202020204" pitchFamily="34" charset="0"/>
                        </a:rPr>
                        <a:t>Ordinary Shares </a:t>
                      </a:r>
                      <a:endParaRPr lang="en-GB" sz="1400" dirty="0">
                        <a:effectLst/>
                        <a:latin typeface="Arial" panose="020B0604020202020204" pitchFamily="34" charset="0"/>
                        <a:ea typeface="Calibri" panose="020F0502020204030204" pitchFamily="34" charset="0"/>
                        <a:cs typeface="Arial" panose="020B0604020202020204" pitchFamily="34" charset="0"/>
                      </a:endParaRPr>
                    </a:p>
                  </a:txBody>
                  <a:tcPr marL="50671" marR="50671" marT="0" marB="0"/>
                </a:tc>
                <a:tc>
                  <a:txBody>
                    <a:bodyPr/>
                    <a:lstStyle/>
                    <a:p>
                      <a:pPr algn="r">
                        <a:lnSpc>
                          <a:spcPct val="115000"/>
                        </a:lnSpc>
                        <a:spcAft>
                          <a:spcPts val="0"/>
                        </a:spcAft>
                      </a:pPr>
                      <a:r>
                        <a:rPr lang="en-GB" sz="1600" dirty="0">
                          <a:effectLst/>
                          <a:latin typeface="Arial" panose="020B0604020202020204" pitchFamily="34" charset="0"/>
                          <a:cs typeface="Arial" panose="020B0604020202020204" pitchFamily="34" charset="0"/>
                        </a:rPr>
                        <a:t>40,000</a:t>
                      </a:r>
                      <a:endParaRPr lang="en-GB" sz="1600" dirty="0">
                        <a:effectLst/>
                        <a:latin typeface="Arial" panose="020B0604020202020204" pitchFamily="34" charset="0"/>
                        <a:ea typeface="Calibri" panose="020F0502020204030204" pitchFamily="34" charset="0"/>
                        <a:cs typeface="Arial" panose="020B0604020202020204" pitchFamily="34" charset="0"/>
                      </a:endParaRPr>
                    </a:p>
                  </a:txBody>
                  <a:tcPr marL="50671" marR="50671" marT="0" marB="0"/>
                </a:tc>
                <a:tc>
                  <a:txBody>
                    <a:bodyPr/>
                    <a:lstStyle/>
                    <a:p>
                      <a:pPr algn="r">
                        <a:lnSpc>
                          <a:spcPct val="115000"/>
                        </a:lnSpc>
                        <a:spcAft>
                          <a:spcPts val="0"/>
                        </a:spcAft>
                      </a:pPr>
                      <a:r>
                        <a:rPr lang="en-GB" sz="1600" dirty="0">
                          <a:effectLst/>
                          <a:latin typeface="Arial" panose="020B0604020202020204" pitchFamily="34" charset="0"/>
                          <a:cs typeface="Arial" panose="020B0604020202020204" pitchFamily="34" charset="0"/>
                        </a:rPr>
                        <a:t>180,000</a:t>
                      </a:r>
                      <a:endParaRPr lang="en-GB" sz="1600" dirty="0">
                        <a:effectLst/>
                        <a:latin typeface="Arial" panose="020B0604020202020204" pitchFamily="34" charset="0"/>
                        <a:ea typeface="Calibri" panose="020F0502020204030204" pitchFamily="34" charset="0"/>
                        <a:cs typeface="Arial" panose="020B0604020202020204" pitchFamily="34" charset="0"/>
                      </a:endParaRPr>
                    </a:p>
                  </a:txBody>
                  <a:tcPr marL="50671" marR="50671" marT="0" marB="0"/>
                </a:tc>
                <a:extLst>
                  <a:ext uri="{0D108BD9-81ED-4DB2-BD59-A6C34878D82A}">
                    <a16:rowId xmlns:a16="http://schemas.microsoft.com/office/drawing/2014/main" val="3484016532"/>
                  </a:ext>
                </a:extLst>
              </a:tr>
              <a:tr h="380052">
                <a:tc>
                  <a:txBody>
                    <a:bodyPr/>
                    <a:lstStyle/>
                    <a:p>
                      <a:pPr>
                        <a:lnSpc>
                          <a:spcPct val="115000"/>
                        </a:lnSpc>
                        <a:spcAft>
                          <a:spcPts val="0"/>
                        </a:spcAft>
                      </a:pPr>
                      <a:r>
                        <a:rPr lang="en-GB" sz="1400" dirty="0">
                          <a:effectLst/>
                          <a:latin typeface="Arial" panose="020B0604020202020204" pitchFamily="34" charset="0"/>
                          <a:cs typeface="Arial" panose="020B0604020202020204" pitchFamily="34" charset="0"/>
                        </a:rPr>
                        <a:t>Reserves</a:t>
                      </a:r>
                      <a:endParaRPr lang="en-GB" sz="1400" dirty="0">
                        <a:effectLst/>
                        <a:latin typeface="Arial" panose="020B0604020202020204" pitchFamily="34" charset="0"/>
                        <a:ea typeface="Calibri" panose="020F0502020204030204" pitchFamily="34" charset="0"/>
                        <a:cs typeface="Arial" panose="020B0604020202020204" pitchFamily="34" charset="0"/>
                      </a:endParaRPr>
                    </a:p>
                  </a:txBody>
                  <a:tcPr marL="50671" marR="50671" marT="0" marB="0"/>
                </a:tc>
                <a:tc>
                  <a:txBody>
                    <a:bodyPr/>
                    <a:lstStyle/>
                    <a:p>
                      <a:pPr algn="r">
                        <a:lnSpc>
                          <a:spcPct val="115000"/>
                        </a:lnSpc>
                        <a:spcAft>
                          <a:spcPts val="0"/>
                        </a:spcAft>
                      </a:pPr>
                      <a:r>
                        <a:rPr lang="en-GB" sz="1600" dirty="0">
                          <a:effectLst/>
                          <a:latin typeface="Arial" panose="020B0604020202020204" pitchFamily="34" charset="0"/>
                          <a:cs typeface="Arial" panose="020B0604020202020204" pitchFamily="34" charset="0"/>
                        </a:rPr>
                        <a:t>60,000</a:t>
                      </a:r>
                      <a:endParaRPr lang="en-GB" sz="1600" dirty="0">
                        <a:effectLst/>
                        <a:latin typeface="Arial" panose="020B0604020202020204" pitchFamily="34" charset="0"/>
                        <a:ea typeface="Calibri" panose="020F0502020204030204" pitchFamily="34" charset="0"/>
                        <a:cs typeface="Arial" panose="020B0604020202020204" pitchFamily="34" charset="0"/>
                      </a:endParaRPr>
                    </a:p>
                  </a:txBody>
                  <a:tcPr marL="50671" marR="50671" marT="0" marB="0"/>
                </a:tc>
                <a:tc>
                  <a:txBody>
                    <a:bodyPr/>
                    <a:lstStyle/>
                    <a:p>
                      <a:pPr algn="r">
                        <a:lnSpc>
                          <a:spcPct val="115000"/>
                        </a:lnSpc>
                        <a:spcAft>
                          <a:spcPts val="0"/>
                        </a:spcAft>
                      </a:pPr>
                      <a:r>
                        <a:rPr lang="en-GB" sz="1600" dirty="0">
                          <a:effectLst/>
                          <a:latin typeface="Arial" panose="020B0604020202020204" pitchFamily="34" charset="0"/>
                          <a:cs typeface="Arial" panose="020B0604020202020204" pitchFamily="34" charset="0"/>
                        </a:rPr>
                        <a:t>220,000</a:t>
                      </a:r>
                      <a:endParaRPr lang="en-GB" sz="1600" dirty="0">
                        <a:effectLst/>
                        <a:latin typeface="Arial" panose="020B0604020202020204" pitchFamily="34" charset="0"/>
                        <a:ea typeface="Calibri" panose="020F0502020204030204" pitchFamily="34" charset="0"/>
                        <a:cs typeface="Arial" panose="020B0604020202020204" pitchFamily="34" charset="0"/>
                      </a:endParaRPr>
                    </a:p>
                  </a:txBody>
                  <a:tcPr marL="50671" marR="50671" marT="0" marB="0"/>
                </a:tc>
                <a:extLst>
                  <a:ext uri="{0D108BD9-81ED-4DB2-BD59-A6C34878D82A}">
                    <a16:rowId xmlns:a16="http://schemas.microsoft.com/office/drawing/2014/main" val="1761852748"/>
                  </a:ext>
                </a:extLst>
              </a:tr>
              <a:tr h="380052">
                <a:tc>
                  <a:txBody>
                    <a:bodyPr/>
                    <a:lstStyle/>
                    <a:p>
                      <a:pPr>
                        <a:lnSpc>
                          <a:spcPct val="115000"/>
                        </a:lnSpc>
                        <a:spcAft>
                          <a:spcPts val="0"/>
                        </a:spcAft>
                      </a:pPr>
                      <a:r>
                        <a:rPr lang="en-GB" sz="1400" dirty="0">
                          <a:effectLst/>
                          <a:latin typeface="Arial" panose="020B0604020202020204" pitchFamily="34" charset="0"/>
                          <a:cs typeface="Arial" panose="020B0604020202020204" pitchFamily="34" charset="0"/>
                        </a:rPr>
                        <a:t> </a:t>
                      </a:r>
                      <a:endParaRPr lang="en-GB" sz="1400" dirty="0">
                        <a:effectLst/>
                        <a:latin typeface="Arial" panose="020B0604020202020204" pitchFamily="34" charset="0"/>
                        <a:ea typeface="Calibri" panose="020F0502020204030204" pitchFamily="34" charset="0"/>
                        <a:cs typeface="Arial" panose="020B0604020202020204" pitchFamily="34" charset="0"/>
                      </a:endParaRPr>
                    </a:p>
                  </a:txBody>
                  <a:tcPr marL="50671" marR="50671" marT="0" marB="0"/>
                </a:tc>
                <a:tc>
                  <a:txBody>
                    <a:bodyPr/>
                    <a:lstStyle/>
                    <a:p>
                      <a:pPr algn="r">
                        <a:lnSpc>
                          <a:spcPct val="115000"/>
                        </a:lnSpc>
                        <a:spcAft>
                          <a:spcPts val="0"/>
                        </a:spcAft>
                      </a:pPr>
                      <a:r>
                        <a:rPr lang="en-GB" sz="1600" dirty="0">
                          <a:effectLst/>
                          <a:latin typeface="Arial" panose="020B0604020202020204" pitchFamily="34" charset="0"/>
                          <a:cs typeface="Arial" panose="020B0604020202020204" pitchFamily="34" charset="0"/>
                        </a:rPr>
                        <a:t> </a:t>
                      </a:r>
                      <a:endParaRPr lang="en-GB" sz="1600" dirty="0">
                        <a:effectLst/>
                        <a:latin typeface="Arial" panose="020B0604020202020204" pitchFamily="34" charset="0"/>
                        <a:ea typeface="Calibri" panose="020F0502020204030204" pitchFamily="34" charset="0"/>
                        <a:cs typeface="Arial" panose="020B0604020202020204" pitchFamily="34" charset="0"/>
                      </a:endParaRPr>
                    </a:p>
                  </a:txBody>
                  <a:tcPr marL="50671" marR="50671" marT="0" marB="0"/>
                </a:tc>
                <a:tc>
                  <a:txBody>
                    <a:bodyPr/>
                    <a:lstStyle/>
                    <a:p>
                      <a:pPr algn="r">
                        <a:lnSpc>
                          <a:spcPct val="115000"/>
                        </a:lnSpc>
                        <a:spcAft>
                          <a:spcPts val="0"/>
                        </a:spcAft>
                      </a:pPr>
                      <a:r>
                        <a:rPr lang="en-GB" sz="1600" dirty="0">
                          <a:effectLst/>
                          <a:latin typeface="Arial" panose="020B0604020202020204" pitchFamily="34" charset="0"/>
                          <a:cs typeface="Arial" panose="020B0604020202020204" pitchFamily="34" charset="0"/>
                        </a:rPr>
                        <a:t> </a:t>
                      </a:r>
                      <a:endParaRPr lang="en-GB" sz="1600" dirty="0">
                        <a:effectLst/>
                        <a:latin typeface="Arial" panose="020B0604020202020204" pitchFamily="34" charset="0"/>
                        <a:ea typeface="Calibri" panose="020F0502020204030204" pitchFamily="34" charset="0"/>
                        <a:cs typeface="Arial" panose="020B0604020202020204" pitchFamily="34" charset="0"/>
                      </a:endParaRPr>
                    </a:p>
                  </a:txBody>
                  <a:tcPr marL="50671" marR="50671" marT="0" marB="0"/>
                </a:tc>
                <a:extLst>
                  <a:ext uri="{0D108BD9-81ED-4DB2-BD59-A6C34878D82A}">
                    <a16:rowId xmlns:a16="http://schemas.microsoft.com/office/drawing/2014/main" val="3189541861"/>
                  </a:ext>
                </a:extLst>
              </a:tr>
              <a:tr h="380052">
                <a:tc>
                  <a:txBody>
                    <a:bodyPr/>
                    <a:lstStyle/>
                    <a:p>
                      <a:pPr>
                        <a:lnSpc>
                          <a:spcPct val="115000"/>
                        </a:lnSpc>
                        <a:spcAft>
                          <a:spcPts val="0"/>
                        </a:spcAft>
                      </a:pPr>
                      <a:r>
                        <a:rPr lang="en-GB" sz="1400" dirty="0">
                          <a:effectLst/>
                          <a:latin typeface="Arial" panose="020B0604020202020204" pitchFamily="34" charset="0"/>
                          <a:cs typeface="Arial" panose="020B0604020202020204" pitchFamily="34" charset="0"/>
                        </a:rPr>
                        <a:t>Non-current Liabilities:</a:t>
                      </a:r>
                      <a:endParaRPr lang="en-GB" sz="1400" dirty="0">
                        <a:effectLst/>
                        <a:latin typeface="Arial" panose="020B0604020202020204" pitchFamily="34" charset="0"/>
                        <a:ea typeface="Calibri" panose="020F0502020204030204" pitchFamily="34" charset="0"/>
                        <a:cs typeface="Arial" panose="020B0604020202020204" pitchFamily="34" charset="0"/>
                      </a:endParaRPr>
                    </a:p>
                  </a:txBody>
                  <a:tcPr marL="50671" marR="50671" marT="0" marB="0"/>
                </a:tc>
                <a:tc>
                  <a:txBody>
                    <a:bodyPr/>
                    <a:lstStyle/>
                    <a:p>
                      <a:pPr algn="r">
                        <a:lnSpc>
                          <a:spcPct val="115000"/>
                        </a:lnSpc>
                        <a:spcAft>
                          <a:spcPts val="0"/>
                        </a:spcAft>
                      </a:pPr>
                      <a:r>
                        <a:rPr lang="en-GB" sz="1600" dirty="0">
                          <a:effectLst/>
                          <a:latin typeface="Arial" panose="020B0604020202020204" pitchFamily="34" charset="0"/>
                          <a:cs typeface="Arial" panose="020B0604020202020204" pitchFamily="34" charset="0"/>
                        </a:rPr>
                        <a:t> </a:t>
                      </a:r>
                      <a:endParaRPr lang="en-GB" sz="1600" dirty="0">
                        <a:effectLst/>
                        <a:latin typeface="Arial" panose="020B0604020202020204" pitchFamily="34" charset="0"/>
                        <a:ea typeface="Calibri" panose="020F0502020204030204" pitchFamily="34" charset="0"/>
                        <a:cs typeface="Arial" panose="020B0604020202020204" pitchFamily="34" charset="0"/>
                      </a:endParaRPr>
                    </a:p>
                  </a:txBody>
                  <a:tcPr marL="50671" marR="50671" marT="0" marB="0"/>
                </a:tc>
                <a:tc>
                  <a:txBody>
                    <a:bodyPr/>
                    <a:lstStyle/>
                    <a:p>
                      <a:pPr algn="r">
                        <a:lnSpc>
                          <a:spcPct val="115000"/>
                        </a:lnSpc>
                        <a:spcAft>
                          <a:spcPts val="0"/>
                        </a:spcAft>
                      </a:pPr>
                      <a:r>
                        <a:rPr lang="en-GB" sz="1600" dirty="0">
                          <a:effectLst/>
                          <a:latin typeface="Arial" panose="020B0604020202020204" pitchFamily="34" charset="0"/>
                          <a:cs typeface="Arial" panose="020B0604020202020204" pitchFamily="34" charset="0"/>
                        </a:rPr>
                        <a:t> </a:t>
                      </a:r>
                      <a:endParaRPr lang="en-GB" sz="1600" dirty="0">
                        <a:effectLst/>
                        <a:latin typeface="Arial" panose="020B0604020202020204" pitchFamily="34" charset="0"/>
                        <a:ea typeface="Calibri" panose="020F0502020204030204" pitchFamily="34" charset="0"/>
                        <a:cs typeface="Arial" panose="020B0604020202020204" pitchFamily="34" charset="0"/>
                      </a:endParaRPr>
                    </a:p>
                  </a:txBody>
                  <a:tcPr marL="50671" marR="50671" marT="0" marB="0"/>
                </a:tc>
                <a:extLst>
                  <a:ext uri="{0D108BD9-81ED-4DB2-BD59-A6C34878D82A}">
                    <a16:rowId xmlns:a16="http://schemas.microsoft.com/office/drawing/2014/main" val="3955680173"/>
                  </a:ext>
                </a:extLst>
              </a:tr>
              <a:tr h="380052">
                <a:tc>
                  <a:txBody>
                    <a:bodyPr/>
                    <a:lstStyle/>
                    <a:p>
                      <a:pPr>
                        <a:lnSpc>
                          <a:spcPct val="115000"/>
                        </a:lnSpc>
                        <a:spcAft>
                          <a:spcPts val="0"/>
                        </a:spcAft>
                      </a:pPr>
                      <a:r>
                        <a:rPr lang="en-GB" sz="1400" dirty="0">
                          <a:effectLst/>
                          <a:latin typeface="Arial" panose="020B0604020202020204" pitchFamily="34" charset="0"/>
                          <a:cs typeface="Arial" panose="020B0604020202020204" pitchFamily="34" charset="0"/>
                        </a:rPr>
                        <a:t>10% Debentures 2020</a:t>
                      </a:r>
                      <a:endParaRPr lang="en-GB" sz="1400" dirty="0">
                        <a:effectLst/>
                        <a:latin typeface="Arial" panose="020B0604020202020204" pitchFamily="34" charset="0"/>
                        <a:ea typeface="Calibri" panose="020F0502020204030204" pitchFamily="34" charset="0"/>
                        <a:cs typeface="Arial" panose="020B0604020202020204" pitchFamily="34" charset="0"/>
                      </a:endParaRPr>
                    </a:p>
                  </a:txBody>
                  <a:tcPr marL="50671" marR="50671" marT="0" marB="0"/>
                </a:tc>
                <a:tc>
                  <a:txBody>
                    <a:bodyPr/>
                    <a:lstStyle/>
                    <a:p>
                      <a:pPr algn="r">
                        <a:lnSpc>
                          <a:spcPct val="115000"/>
                        </a:lnSpc>
                        <a:spcAft>
                          <a:spcPts val="0"/>
                        </a:spcAft>
                      </a:pPr>
                      <a:r>
                        <a:rPr lang="en-GB" sz="1600" dirty="0">
                          <a:effectLst/>
                          <a:latin typeface="Arial" panose="020B0604020202020204" pitchFamily="34" charset="0"/>
                          <a:cs typeface="Arial" panose="020B0604020202020204" pitchFamily="34" charset="0"/>
                        </a:rPr>
                        <a:t>300,000</a:t>
                      </a:r>
                      <a:endParaRPr lang="en-GB" sz="1600" dirty="0">
                        <a:effectLst/>
                        <a:latin typeface="Arial" panose="020B0604020202020204" pitchFamily="34" charset="0"/>
                        <a:ea typeface="Calibri" panose="020F0502020204030204" pitchFamily="34" charset="0"/>
                        <a:cs typeface="Arial" panose="020B0604020202020204" pitchFamily="34" charset="0"/>
                      </a:endParaRPr>
                    </a:p>
                  </a:txBody>
                  <a:tcPr marL="50671" marR="50671" marT="0" marB="0"/>
                </a:tc>
                <a:tc>
                  <a:txBody>
                    <a:bodyPr/>
                    <a:lstStyle/>
                    <a:p>
                      <a:pPr algn="r">
                        <a:lnSpc>
                          <a:spcPct val="115000"/>
                        </a:lnSpc>
                        <a:spcAft>
                          <a:spcPts val="0"/>
                        </a:spcAft>
                      </a:pPr>
                      <a:r>
                        <a:rPr lang="en-GB" sz="1600" dirty="0">
                          <a:effectLst/>
                          <a:latin typeface="Arial" panose="020B0604020202020204" pitchFamily="34" charset="0"/>
                          <a:cs typeface="Arial" panose="020B0604020202020204" pitchFamily="34" charset="0"/>
                        </a:rPr>
                        <a:t>60,000</a:t>
                      </a:r>
                      <a:endParaRPr lang="en-GB" sz="1600" dirty="0">
                        <a:effectLst/>
                        <a:latin typeface="Arial" panose="020B0604020202020204" pitchFamily="34" charset="0"/>
                        <a:ea typeface="Calibri" panose="020F0502020204030204" pitchFamily="34" charset="0"/>
                        <a:cs typeface="Arial" panose="020B0604020202020204" pitchFamily="34" charset="0"/>
                      </a:endParaRPr>
                    </a:p>
                  </a:txBody>
                  <a:tcPr marL="50671" marR="50671" marT="0" marB="0"/>
                </a:tc>
                <a:extLst>
                  <a:ext uri="{0D108BD9-81ED-4DB2-BD59-A6C34878D82A}">
                    <a16:rowId xmlns:a16="http://schemas.microsoft.com/office/drawing/2014/main" val="221044648"/>
                  </a:ext>
                </a:extLst>
              </a:tr>
              <a:tr h="646361">
                <a:tc>
                  <a:txBody>
                    <a:bodyPr/>
                    <a:lstStyle/>
                    <a:p>
                      <a:pPr>
                        <a:lnSpc>
                          <a:spcPct val="115000"/>
                        </a:lnSpc>
                        <a:spcAft>
                          <a:spcPts val="0"/>
                        </a:spcAft>
                      </a:pPr>
                      <a:r>
                        <a:rPr lang="en-GB" sz="1400" dirty="0">
                          <a:effectLst/>
                          <a:latin typeface="Arial" panose="020B0604020202020204" pitchFamily="34" charset="0"/>
                          <a:cs typeface="Arial" panose="020B0604020202020204" pitchFamily="34" charset="0"/>
                        </a:rPr>
                        <a:t>8% Barclays Loan – 5 years remaining</a:t>
                      </a:r>
                      <a:endParaRPr lang="en-GB" sz="1400" dirty="0">
                        <a:effectLst/>
                        <a:latin typeface="Arial" panose="020B0604020202020204" pitchFamily="34" charset="0"/>
                        <a:ea typeface="Calibri" panose="020F0502020204030204" pitchFamily="34" charset="0"/>
                        <a:cs typeface="Arial" panose="020B0604020202020204" pitchFamily="34" charset="0"/>
                      </a:endParaRPr>
                    </a:p>
                  </a:txBody>
                  <a:tcPr marL="50671" marR="50671" marT="0" marB="0"/>
                </a:tc>
                <a:tc>
                  <a:txBody>
                    <a:bodyPr/>
                    <a:lstStyle/>
                    <a:p>
                      <a:pPr algn="r">
                        <a:lnSpc>
                          <a:spcPct val="115000"/>
                        </a:lnSpc>
                        <a:spcAft>
                          <a:spcPts val="0"/>
                        </a:spcAft>
                      </a:pPr>
                      <a:r>
                        <a:rPr lang="en-GB" sz="1600" dirty="0">
                          <a:effectLst/>
                          <a:latin typeface="Arial" panose="020B0604020202020204" pitchFamily="34" charset="0"/>
                          <a:cs typeface="Arial" panose="020B0604020202020204" pitchFamily="34" charset="0"/>
                        </a:rPr>
                        <a:t>100,000</a:t>
                      </a:r>
                      <a:endParaRPr lang="en-GB" sz="1600" dirty="0">
                        <a:effectLst/>
                        <a:latin typeface="Arial" panose="020B0604020202020204" pitchFamily="34" charset="0"/>
                        <a:ea typeface="Calibri" panose="020F0502020204030204" pitchFamily="34" charset="0"/>
                        <a:cs typeface="Arial" panose="020B0604020202020204" pitchFamily="34" charset="0"/>
                      </a:endParaRPr>
                    </a:p>
                  </a:txBody>
                  <a:tcPr marL="50671" marR="50671" marT="0" marB="0"/>
                </a:tc>
                <a:tc>
                  <a:txBody>
                    <a:bodyPr/>
                    <a:lstStyle/>
                    <a:p>
                      <a:pPr algn="r">
                        <a:lnSpc>
                          <a:spcPct val="115000"/>
                        </a:lnSpc>
                        <a:spcAft>
                          <a:spcPts val="0"/>
                        </a:spcAft>
                      </a:pPr>
                      <a:r>
                        <a:rPr lang="en-GB" sz="1600" dirty="0">
                          <a:effectLst/>
                          <a:latin typeface="Arial" panose="020B0604020202020204" pitchFamily="34" charset="0"/>
                          <a:cs typeface="Arial" panose="020B0604020202020204" pitchFamily="34" charset="0"/>
                        </a:rPr>
                        <a:t>40,000</a:t>
                      </a:r>
                      <a:endParaRPr lang="en-GB" sz="1600" dirty="0">
                        <a:effectLst/>
                        <a:latin typeface="Arial" panose="020B0604020202020204" pitchFamily="34" charset="0"/>
                        <a:ea typeface="Calibri" panose="020F0502020204030204" pitchFamily="34" charset="0"/>
                        <a:cs typeface="Arial" panose="020B0604020202020204" pitchFamily="34" charset="0"/>
                      </a:endParaRPr>
                    </a:p>
                  </a:txBody>
                  <a:tcPr marL="50671" marR="50671" marT="0" marB="0"/>
                </a:tc>
                <a:extLst>
                  <a:ext uri="{0D108BD9-81ED-4DB2-BD59-A6C34878D82A}">
                    <a16:rowId xmlns:a16="http://schemas.microsoft.com/office/drawing/2014/main" val="3711569378"/>
                  </a:ext>
                </a:extLst>
              </a:tr>
              <a:tr h="380052">
                <a:tc>
                  <a:txBody>
                    <a:bodyPr/>
                    <a:lstStyle/>
                    <a:p>
                      <a:pPr>
                        <a:lnSpc>
                          <a:spcPct val="115000"/>
                        </a:lnSpc>
                        <a:spcAft>
                          <a:spcPts val="0"/>
                        </a:spcAft>
                      </a:pPr>
                      <a:r>
                        <a:rPr lang="en-GB" sz="1400" dirty="0">
                          <a:effectLst/>
                          <a:latin typeface="Arial" panose="020B0604020202020204" pitchFamily="34" charset="0"/>
                          <a:cs typeface="Arial" panose="020B0604020202020204" pitchFamily="34" charset="0"/>
                        </a:rPr>
                        <a:t> </a:t>
                      </a:r>
                      <a:endParaRPr lang="en-GB" sz="1400" dirty="0">
                        <a:effectLst/>
                        <a:latin typeface="Arial" panose="020B0604020202020204" pitchFamily="34" charset="0"/>
                        <a:ea typeface="Calibri" panose="020F0502020204030204" pitchFamily="34" charset="0"/>
                        <a:cs typeface="Arial" panose="020B0604020202020204" pitchFamily="34" charset="0"/>
                      </a:endParaRPr>
                    </a:p>
                  </a:txBody>
                  <a:tcPr marL="50671" marR="50671" marT="0" marB="0"/>
                </a:tc>
                <a:tc>
                  <a:txBody>
                    <a:bodyPr/>
                    <a:lstStyle/>
                    <a:p>
                      <a:pPr algn="r">
                        <a:lnSpc>
                          <a:spcPct val="115000"/>
                        </a:lnSpc>
                        <a:spcAft>
                          <a:spcPts val="0"/>
                        </a:spcAft>
                      </a:pPr>
                      <a:r>
                        <a:rPr lang="en-GB" sz="1600" dirty="0">
                          <a:effectLst/>
                          <a:latin typeface="Arial" panose="020B0604020202020204" pitchFamily="34" charset="0"/>
                          <a:cs typeface="Arial" panose="020B0604020202020204" pitchFamily="34" charset="0"/>
                        </a:rPr>
                        <a:t>500,000</a:t>
                      </a:r>
                      <a:endParaRPr lang="en-GB" sz="1600" dirty="0">
                        <a:effectLst/>
                        <a:latin typeface="Arial" panose="020B0604020202020204" pitchFamily="34" charset="0"/>
                        <a:ea typeface="Calibri" panose="020F0502020204030204" pitchFamily="34" charset="0"/>
                        <a:cs typeface="Arial" panose="020B0604020202020204" pitchFamily="34" charset="0"/>
                      </a:endParaRPr>
                    </a:p>
                  </a:txBody>
                  <a:tcPr marL="50671" marR="50671" marT="0" marB="0"/>
                </a:tc>
                <a:tc>
                  <a:txBody>
                    <a:bodyPr/>
                    <a:lstStyle/>
                    <a:p>
                      <a:pPr algn="r">
                        <a:lnSpc>
                          <a:spcPct val="115000"/>
                        </a:lnSpc>
                        <a:spcAft>
                          <a:spcPts val="0"/>
                        </a:spcAft>
                      </a:pPr>
                      <a:r>
                        <a:rPr lang="en-GB" sz="1600" dirty="0">
                          <a:effectLst/>
                          <a:latin typeface="Arial" panose="020B0604020202020204" pitchFamily="34" charset="0"/>
                          <a:cs typeface="Arial" panose="020B0604020202020204" pitchFamily="34" charset="0"/>
                        </a:rPr>
                        <a:t>500,000</a:t>
                      </a:r>
                      <a:endParaRPr lang="en-GB" sz="1600" dirty="0">
                        <a:effectLst/>
                        <a:latin typeface="Arial" panose="020B0604020202020204" pitchFamily="34" charset="0"/>
                        <a:ea typeface="Calibri" panose="020F0502020204030204" pitchFamily="34" charset="0"/>
                        <a:cs typeface="Arial" panose="020B0604020202020204" pitchFamily="34" charset="0"/>
                      </a:endParaRPr>
                    </a:p>
                  </a:txBody>
                  <a:tcPr marL="50671" marR="50671" marT="0" marB="0"/>
                </a:tc>
                <a:extLst>
                  <a:ext uri="{0D108BD9-81ED-4DB2-BD59-A6C34878D82A}">
                    <a16:rowId xmlns:a16="http://schemas.microsoft.com/office/drawing/2014/main" val="1025256369"/>
                  </a:ext>
                </a:extLst>
              </a:tr>
            </a:tbl>
          </a:graphicData>
        </a:graphic>
      </p:graphicFrame>
      <p:sp>
        <p:nvSpPr>
          <p:cNvPr id="9" name="Content Placeholder 8">
            <a:extLst>
              <a:ext uri="{FF2B5EF4-FFF2-40B4-BE49-F238E27FC236}">
                <a16:creationId xmlns:a16="http://schemas.microsoft.com/office/drawing/2014/main" id="{106373EF-876D-40F4-8823-C7CD70C7E083}"/>
              </a:ext>
            </a:extLst>
          </p:cNvPr>
          <p:cNvSpPr>
            <a:spLocks noGrp="1"/>
          </p:cNvSpPr>
          <p:nvPr>
            <p:ph sz="half" idx="2"/>
          </p:nvPr>
        </p:nvSpPr>
        <p:spPr>
          <a:xfrm>
            <a:off x="5231482" y="980729"/>
            <a:ext cx="3912518" cy="4752526"/>
          </a:xfrm>
          <a:solidFill>
            <a:schemeClr val="tx2">
              <a:lumMod val="75000"/>
            </a:schemeClr>
          </a:solidFill>
        </p:spPr>
        <p:txBody>
          <a:bodyPr>
            <a:normAutofit/>
          </a:bodyPr>
          <a:lstStyle/>
          <a:p>
            <a:r>
              <a:rPr lang="en-GB" sz="1800" dirty="0">
                <a:solidFill>
                  <a:schemeClr val="tx2">
                    <a:lumMod val="20000"/>
                    <a:lumOff val="80000"/>
                  </a:schemeClr>
                </a:solidFill>
                <a:latin typeface="Arial" panose="020B0604020202020204" pitchFamily="34" charset="0"/>
                <a:cs typeface="Arial" panose="020B0604020202020204" pitchFamily="34" charset="0"/>
              </a:rPr>
              <a:t>The two companies below have the </a:t>
            </a:r>
            <a:r>
              <a:rPr lang="en-GB" sz="1600" dirty="0">
                <a:solidFill>
                  <a:schemeClr val="tx2">
                    <a:lumMod val="20000"/>
                    <a:lumOff val="80000"/>
                  </a:schemeClr>
                </a:solidFill>
                <a:latin typeface="Arial" panose="020B0604020202020204" pitchFamily="34" charset="0"/>
                <a:cs typeface="Arial" panose="020B0604020202020204" pitchFamily="34" charset="0"/>
              </a:rPr>
              <a:t>same capital invested, which is £500,000, but a different capital mix</a:t>
            </a:r>
          </a:p>
          <a:p>
            <a:r>
              <a:rPr lang="en-GB" sz="1600" dirty="0">
                <a:solidFill>
                  <a:schemeClr val="tx2">
                    <a:lumMod val="20000"/>
                    <a:lumOff val="80000"/>
                  </a:schemeClr>
                </a:solidFill>
                <a:latin typeface="Arial" panose="020B0604020202020204" pitchFamily="34" charset="0"/>
                <a:cs typeface="Arial" panose="020B0604020202020204" pitchFamily="34" charset="0"/>
              </a:rPr>
              <a:t>The capital structure gearing for Risk plc is…</a:t>
            </a:r>
          </a:p>
          <a:p>
            <a:pPr marL="0" indent="0">
              <a:buNone/>
            </a:pPr>
            <a:r>
              <a:rPr lang="en-GB" sz="1600" dirty="0">
                <a:solidFill>
                  <a:schemeClr val="tx2">
                    <a:lumMod val="20000"/>
                    <a:lumOff val="80000"/>
                  </a:schemeClr>
                </a:solidFill>
                <a:latin typeface="Arial" panose="020B0604020202020204" pitchFamily="34" charset="0"/>
                <a:cs typeface="Arial" panose="020B0604020202020204" pitchFamily="34" charset="0"/>
              </a:rPr>
              <a:t>    (400,000/500,000) x 100 = 80%</a:t>
            </a:r>
          </a:p>
          <a:p>
            <a:r>
              <a:rPr lang="en-GB" sz="1600" dirty="0">
                <a:solidFill>
                  <a:schemeClr val="tx2">
                    <a:lumMod val="20000"/>
                    <a:lumOff val="80000"/>
                  </a:schemeClr>
                </a:solidFill>
                <a:latin typeface="Arial" panose="020B0604020202020204" pitchFamily="34" charset="0"/>
                <a:cs typeface="Arial" panose="020B0604020202020204" pitchFamily="34" charset="0"/>
              </a:rPr>
              <a:t>The alternative (leverage) gearing is</a:t>
            </a:r>
          </a:p>
          <a:p>
            <a:pPr marL="0" indent="0">
              <a:buNone/>
            </a:pPr>
            <a:r>
              <a:rPr lang="en-GB" sz="1600" dirty="0">
                <a:solidFill>
                  <a:schemeClr val="tx2">
                    <a:lumMod val="20000"/>
                    <a:lumOff val="80000"/>
                  </a:schemeClr>
                </a:solidFill>
                <a:latin typeface="Arial" panose="020B0604020202020204" pitchFamily="34" charset="0"/>
                <a:cs typeface="Arial" panose="020B0604020202020204" pitchFamily="34" charset="0"/>
              </a:rPr>
              <a:t>   (400,000/100,000) x 100 = 400%</a:t>
            </a:r>
          </a:p>
          <a:p>
            <a:pPr marL="0" indent="0">
              <a:buNone/>
            </a:pPr>
            <a:endParaRPr lang="en-GB" sz="1600" dirty="0">
              <a:solidFill>
                <a:schemeClr val="tx2">
                  <a:lumMod val="20000"/>
                  <a:lumOff val="80000"/>
                </a:schemeClr>
              </a:solidFill>
              <a:latin typeface="Arial" panose="020B0604020202020204" pitchFamily="34" charset="0"/>
              <a:cs typeface="Arial" panose="020B0604020202020204" pitchFamily="34" charset="0"/>
            </a:endParaRPr>
          </a:p>
          <a:p>
            <a:r>
              <a:rPr lang="en-GB" sz="1600" dirty="0">
                <a:solidFill>
                  <a:schemeClr val="tx2">
                    <a:lumMod val="20000"/>
                    <a:lumOff val="80000"/>
                  </a:schemeClr>
                </a:solidFill>
                <a:latin typeface="Arial" panose="020B0604020202020204" pitchFamily="34" charset="0"/>
                <a:cs typeface="Arial" panose="020B0604020202020204" pitchFamily="34" charset="0"/>
              </a:rPr>
              <a:t>The capital structure gearing for Playsafe plc is… </a:t>
            </a:r>
          </a:p>
          <a:p>
            <a:pPr marL="0" indent="0">
              <a:buNone/>
            </a:pPr>
            <a:r>
              <a:rPr lang="en-GB" sz="1600" dirty="0">
                <a:solidFill>
                  <a:schemeClr val="tx2">
                    <a:lumMod val="20000"/>
                    <a:lumOff val="80000"/>
                  </a:schemeClr>
                </a:solidFill>
                <a:latin typeface="Arial" panose="020B0604020202020204" pitchFamily="34" charset="0"/>
                <a:cs typeface="Arial" panose="020B0604020202020204" pitchFamily="34" charset="0"/>
              </a:rPr>
              <a:t>    (100,000/500,000) x 100 = 20%</a:t>
            </a:r>
          </a:p>
          <a:p>
            <a:r>
              <a:rPr lang="en-GB" sz="1600" dirty="0">
                <a:solidFill>
                  <a:schemeClr val="tx2">
                    <a:lumMod val="20000"/>
                    <a:lumOff val="80000"/>
                  </a:schemeClr>
                </a:solidFill>
                <a:latin typeface="Arial" panose="020B0604020202020204" pitchFamily="34" charset="0"/>
                <a:cs typeface="Arial" panose="020B0604020202020204" pitchFamily="34" charset="0"/>
              </a:rPr>
              <a:t>The leverage gearing is…</a:t>
            </a:r>
          </a:p>
          <a:p>
            <a:pPr marL="0" indent="0">
              <a:buNone/>
            </a:pPr>
            <a:r>
              <a:rPr lang="en-GB" sz="1600" dirty="0">
                <a:solidFill>
                  <a:schemeClr val="tx2">
                    <a:lumMod val="20000"/>
                    <a:lumOff val="80000"/>
                  </a:schemeClr>
                </a:solidFill>
                <a:latin typeface="Arial" panose="020B0604020202020204" pitchFamily="34" charset="0"/>
                <a:cs typeface="Arial" panose="020B0604020202020204" pitchFamily="34" charset="0"/>
              </a:rPr>
              <a:t>    (100,000/400,000) x 100 = 25%</a:t>
            </a:r>
          </a:p>
          <a:p>
            <a:pPr marL="0" indent="0">
              <a:buNone/>
            </a:pPr>
            <a:endParaRPr lang="en-GB" sz="1600" dirty="0">
              <a:latin typeface="Arial" panose="020B0604020202020204" pitchFamily="34" charset="0"/>
              <a:cs typeface="Arial" panose="020B0604020202020204" pitchFamily="34" charset="0"/>
            </a:endParaRPr>
          </a:p>
          <a:p>
            <a:pPr marL="0" indent="0">
              <a:buNone/>
            </a:pPr>
            <a:endParaRPr lang="en-GB" sz="1800" dirty="0">
              <a:latin typeface="Times New Roman" panose="02020603050405020304" pitchFamily="18" charset="0"/>
              <a:cs typeface="Times New Roman" panose="02020603050405020304" pitchFamily="18" charset="0"/>
            </a:endParaRPr>
          </a:p>
          <a:p>
            <a:endParaRPr lang="en-GB" sz="1800" dirty="0">
              <a:latin typeface="Times New Roman" panose="02020603050405020304" pitchFamily="18" charset="0"/>
              <a:cs typeface="Times New Roman" panose="02020603050405020304" pitchFamily="18" charset="0"/>
            </a:endParaRPr>
          </a:p>
          <a:p>
            <a:endParaRPr lang="en-GB" dirty="0"/>
          </a:p>
        </p:txBody>
      </p:sp>
      <p:sp>
        <p:nvSpPr>
          <p:cNvPr id="3" name="Slide Number Placeholder 2">
            <a:extLst>
              <a:ext uri="{FF2B5EF4-FFF2-40B4-BE49-F238E27FC236}">
                <a16:creationId xmlns:a16="http://schemas.microsoft.com/office/drawing/2014/main" id="{CD2EB0E8-FBBA-4E35-B9BE-D356E3130921}"/>
              </a:ext>
            </a:extLst>
          </p:cNvPr>
          <p:cNvSpPr>
            <a:spLocks noGrp="1"/>
          </p:cNvSpPr>
          <p:nvPr>
            <p:ph type="sldNum" sz="quarter" idx="12"/>
          </p:nvPr>
        </p:nvSpPr>
        <p:spPr/>
        <p:txBody>
          <a:bodyPr/>
          <a:lstStyle/>
          <a:p>
            <a:fld id="{63A33278-8D2C-46E9-9145-8061F8ED03C5}" type="slidenum">
              <a:rPr lang="en-GB" smtClean="0"/>
              <a:t>21</a:t>
            </a:fld>
            <a:endParaRPr lang="en-GB" dirty="0"/>
          </a:p>
        </p:txBody>
      </p:sp>
    </p:spTree>
    <p:custDataLst>
      <p:tags r:id="rId1"/>
    </p:custDataLst>
    <p:extLst>
      <p:ext uri="{BB962C8B-B14F-4D97-AF65-F5344CB8AC3E}">
        <p14:creationId xmlns:p14="http://schemas.microsoft.com/office/powerpoint/2010/main" val="224955455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58B48D-2920-4E51-8CF9-0D4CF0F01EF1}"/>
              </a:ext>
            </a:extLst>
          </p:cNvPr>
          <p:cNvSpPr>
            <a:spLocks noGrp="1"/>
          </p:cNvSpPr>
          <p:nvPr>
            <p:ph type="title"/>
          </p:nvPr>
        </p:nvSpPr>
        <p:spPr>
          <a:xfrm>
            <a:off x="0" y="0"/>
            <a:ext cx="9144000" cy="1063423"/>
          </a:xfrm>
          <a:solidFill>
            <a:schemeClr val="tx2">
              <a:lumMod val="20000"/>
              <a:lumOff val="80000"/>
            </a:schemeClr>
          </a:solidFill>
        </p:spPr>
        <p:txBody>
          <a:bodyPr/>
          <a:lstStyle/>
          <a:p>
            <a:pPr algn="ctr"/>
            <a:r>
              <a:rPr lang="en-GB" sz="3600" dirty="0"/>
              <a:t>The effects of types of gearing – exercise</a:t>
            </a:r>
          </a:p>
        </p:txBody>
      </p:sp>
      <p:graphicFrame>
        <p:nvGraphicFramePr>
          <p:cNvPr id="15" name="Content Placeholder 14">
            <a:extLst>
              <a:ext uri="{FF2B5EF4-FFF2-40B4-BE49-F238E27FC236}">
                <a16:creationId xmlns:a16="http://schemas.microsoft.com/office/drawing/2014/main" id="{62C6CE2B-CB6B-43AC-83D1-0BD2FE81FB40}"/>
              </a:ext>
            </a:extLst>
          </p:cNvPr>
          <p:cNvGraphicFramePr>
            <a:graphicFrameLocks noGrp="1"/>
          </p:cNvGraphicFramePr>
          <p:nvPr>
            <p:ph sz="half" idx="1"/>
            <p:extLst>
              <p:ext uri="{D42A27DB-BD31-4B8C-83A1-F6EECF244321}">
                <p14:modId xmlns:p14="http://schemas.microsoft.com/office/powerpoint/2010/main" val="3105613082"/>
              </p:ext>
            </p:extLst>
          </p:nvPr>
        </p:nvGraphicFramePr>
        <p:xfrm>
          <a:off x="1" y="1063423"/>
          <a:ext cx="5069765" cy="4597823"/>
        </p:xfrm>
        <a:graphic>
          <a:graphicData uri="http://schemas.openxmlformats.org/drawingml/2006/table">
            <a:tbl>
              <a:tblPr firstRow="1" bandRow="1">
                <a:tableStyleId>{7DF18680-E054-41AD-8BC1-D1AEF772440D}</a:tableStyleId>
              </a:tblPr>
              <a:tblGrid>
                <a:gridCol w="2615795">
                  <a:extLst>
                    <a:ext uri="{9D8B030D-6E8A-4147-A177-3AD203B41FA5}">
                      <a16:colId xmlns:a16="http://schemas.microsoft.com/office/drawing/2014/main" val="2835301677"/>
                    </a:ext>
                  </a:extLst>
                </a:gridCol>
                <a:gridCol w="1265630">
                  <a:extLst>
                    <a:ext uri="{9D8B030D-6E8A-4147-A177-3AD203B41FA5}">
                      <a16:colId xmlns:a16="http://schemas.microsoft.com/office/drawing/2014/main" val="1830684269"/>
                    </a:ext>
                  </a:extLst>
                </a:gridCol>
                <a:gridCol w="1188340">
                  <a:extLst>
                    <a:ext uri="{9D8B030D-6E8A-4147-A177-3AD203B41FA5}">
                      <a16:colId xmlns:a16="http://schemas.microsoft.com/office/drawing/2014/main" val="2908070168"/>
                    </a:ext>
                  </a:extLst>
                </a:gridCol>
              </a:tblGrid>
              <a:tr h="643460">
                <a:tc>
                  <a:txBody>
                    <a:bodyPr/>
                    <a:lstStyle/>
                    <a:p>
                      <a:endParaRPr lang="en-GB" dirty="0">
                        <a:latin typeface="Arial" panose="020B0604020202020204" pitchFamily="34" charset="0"/>
                        <a:cs typeface="Arial" panose="020B0604020202020204" pitchFamily="34" charset="0"/>
                      </a:endParaRPr>
                    </a:p>
                  </a:txBody>
                  <a:tcPr/>
                </a:tc>
                <a:tc>
                  <a:txBody>
                    <a:bodyPr/>
                    <a:lstStyle/>
                    <a:p>
                      <a:r>
                        <a:rPr lang="en-GB" dirty="0">
                          <a:latin typeface="Arial" panose="020B0604020202020204" pitchFamily="34" charset="0"/>
                          <a:cs typeface="Arial" panose="020B0604020202020204" pitchFamily="34" charset="0"/>
                        </a:rPr>
                        <a:t>Clod</a:t>
                      </a:r>
                    </a:p>
                    <a:p>
                      <a:r>
                        <a:rPr lang="en-GB" dirty="0">
                          <a:latin typeface="Arial" panose="020B0604020202020204" pitchFamily="34" charset="0"/>
                          <a:cs typeface="Arial" panose="020B0604020202020204" pitchFamily="34" charset="0"/>
                        </a:rPr>
                        <a:t> plc</a:t>
                      </a:r>
                    </a:p>
                  </a:txBody>
                  <a:tcPr/>
                </a:tc>
                <a:tc>
                  <a:txBody>
                    <a:bodyPr/>
                    <a:lstStyle/>
                    <a:p>
                      <a:r>
                        <a:rPr lang="en-GB" dirty="0">
                          <a:latin typeface="Arial" panose="020B0604020202020204" pitchFamily="34" charset="0"/>
                          <a:cs typeface="Arial" panose="020B0604020202020204" pitchFamily="34" charset="0"/>
                        </a:rPr>
                        <a:t>Hopper</a:t>
                      </a:r>
                    </a:p>
                    <a:p>
                      <a:r>
                        <a:rPr lang="en-GB" dirty="0">
                          <a:latin typeface="Arial" panose="020B0604020202020204" pitchFamily="34" charset="0"/>
                          <a:cs typeface="Arial" panose="020B0604020202020204" pitchFamily="34" charset="0"/>
                        </a:rPr>
                        <a:t>plc</a:t>
                      </a:r>
                    </a:p>
                  </a:txBody>
                  <a:tcPr/>
                </a:tc>
                <a:extLst>
                  <a:ext uri="{0D108BD9-81ED-4DB2-BD59-A6C34878D82A}">
                    <a16:rowId xmlns:a16="http://schemas.microsoft.com/office/drawing/2014/main" val="3382917298"/>
                  </a:ext>
                </a:extLst>
              </a:tr>
              <a:tr h="372798">
                <a:tc>
                  <a:txBody>
                    <a:bodyPr/>
                    <a:lstStyle/>
                    <a:p>
                      <a:endParaRPr lang="en-GB" dirty="0">
                        <a:latin typeface="Arial" panose="020B0604020202020204" pitchFamily="34" charset="0"/>
                        <a:cs typeface="Arial" panose="020B0604020202020204" pitchFamily="34" charset="0"/>
                      </a:endParaRPr>
                    </a:p>
                  </a:txBody>
                  <a:tcPr/>
                </a:tc>
                <a:tc>
                  <a:txBody>
                    <a:bodyPr/>
                    <a:lstStyle/>
                    <a:p>
                      <a:pPr algn="ctr"/>
                      <a:r>
                        <a:rPr lang="en-GB" dirty="0">
                          <a:latin typeface="Arial" panose="020B0604020202020204" pitchFamily="34" charset="0"/>
                          <a:cs typeface="Arial" panose="020B0604020202020204" pitchFamily="34" charset="0"/>
                        </a:rPr>
                        <a:t>£</a:t>
                      </a:r>
                    </a:p>
                  </a:txBody>
                  <a:tcPr/>
                </a:tc>
                <a:tc>
                  <a:txBody>
                    <a:bodyPr/>
                    <a:lstStyle/>
                    <a:p>
                      <a:pPr algn="ctr"/>
                      <a:r>
                        <a:rPr lang="en-GB" dirty="0">
                          <a:latin typeface="Arial" panose="020B0604020202020204" pitchFamily="34" charset="0"/>
                          <a:cs typeface="Arial" panose="020B0604020202020204" pitchFamily="34" charset="0"/>
                        </a:rPr>
                        <a:t>£</a:t>
                      </a:r>
                    </a:p>
                  </a:txBody>
                  <a:tcPr/>
                </a:tc>
                <a:extLst>
                  <a:ext uri="{0D108BD9-81ED-4DB2-BD59-A6C34878D82A}">
                    <a16:rowId xmlns:a16="http://schemas.microsoft.com/office/drawing/2014/main" val="1515833226"/>
                  </a:ext>
                </a:extLst>
              </a:tr>
              <a:tr h="372798">
                <a:tc>
                  <a:txBody>
                    <a:bodyPr/>
                    <a:lstStyle/>
                    <a:p>
                      <a:r>
                        <a:rPr lang="en-GB" dirty="0">
                          <a:latin typeface="Arial" panose="020B0604020202020204" pitchFamily="34" charset="0"/>
                          <a:cs typeface="Arial" panose="020B0604020202020204" pitchFamily="34" charset="0"/>
                        </a:rPr>
                        <a:t>50p ordinary shares</a:t>
                      </a:r>
                    </a:p>
                  </a:txBody>
                  <a:tcPr/>
                </a:tc>
                <a:tc>
                  <a:txBody>
                    <a:bodyPr/>
                    <a:lstStyle/>
                    <a:p>
                      <a:pPr algn="r"/>
                      <a:r>
                        <a:rPr lang="en-GB" dirty="0">
                          <a:latin typeface="Arial" panose="020B0604020202020204" pitchFamily="34" charset="0"/>
                          <a:cs typeface="Arial" panose="020B0604020202020204" pitchFamily="34" charset="0"/>
                        </a:rPr>
                        <a:t>200,000</a:t>
                      </a:r>
                    </a:p>
                  </a:txBody>
                  <a:tcPr/>
                </a:tc>
                <a:tc>
                  <a:txBody>
                    <a:bodyPr/>
                    <a:lstStyle/>
                    <a:p>
                      <a:pPr algn="r"/>
                      <a:r>
                        <a:rPr lang="en-GB" dirty="0">
                          <a:latin typeface="Arial" panose="020B0604020202020204" pitchFamily="34" charset="0"/>
                          <a:cs typeface="Arial" panose="020B0604020202020204" pitchFamily="34" charset="0"/>
                        </a:rPr>
                        <a:t>300,000</a:t>
                      </a:r>
                    </a:p>
                  </a:txBody>
                  <a:tcPr/>
                </a:tc>
                <a:extLst>
                  <a:ext uri="{0D108BD9-81ED-4DB2-BD59-A6C34878D82A}">
                    <a16:rowId xmlns:a16="http://schemas.microsoft.com/office/drawing/2014/main" val="3799780838"/>
                  </a:ext>
                </a:extLst>
              </a:tr>
              <a:tr h="372798">
                <a:tc>
                  <a:txBody>
                    <a:bodyPr/>
                    <a:lstStyle/>
                    <a:p>
                      <a:endParaRPr lang="en-GB" dirty="0">
                        <a:latin typeface="Arial" panose="020B0604020202020204" pitchFamily="34" charset="0"/>
                        <a:cs typeface="Arial" panose="020B0604020202020204" pitchFamily="34" charset="0"/>
                      </a:endParaRPr>
                    </a:p>
                  </a:txBody>
                  <a:tcPr/>
                </a:tc>
                <a:tc>
                  <a:txBody>
                    <a:bodyPr/>
                    <a:lstStyle/>
                    <a:p>
                      <a:pPr algn="r"/>
                      <a:endParaRPr lang="en-GB" dirty="0">
                        <a:latin typeface="Arial" panose="020B0604020202020204" pitchFamily="34" charset="0"/>
                        <a:cs typeface="Arial" panose="020B0604020202020204" pitchFamily="34" charset="0"/>
                      </a:endParaRPr>
                    </a:p>
                  </a:txBody>
                  <a:tcPr/>
                </a:tc>
                <a:tc>
                  <a:txBody>
                    <a:bodyPr/>
                    <a:lstStyle/>
                    <a:p>
                      <a:pPr algn="r"/>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777416048"/>
                  </a:ext>
                </a:extLst>
              </a:tr>
              <a:tr h="372798">
                <a:tc>
                  <a:txBody>
                    <a:bodyPr/>
                    <a:lstStyle/>
                    <a:p>
                      <a:r>
                        <a:rPr lang="en-GB" dirty="0">
                          <a:latin typeface="Arial" panose="020B0604020202020204" pitchFamily="34" charset="0"/>
                          <a:cs typeface="Arial" panose="020B0604020202020204" pitchFamily="34" charset="0"/>
                        </a:rPr>
                        <a:t>Retained earnings</a:t>
                      </a:r>
                    </a:p>
                  </a:txBody>
                  <a:tcPr/>
                </a:tc>
                <a:tc>
                  <a:txBody>
                    <a:bodyPr/>
                    <a:lstStyle/>
                    <a:p>
                      <a:pPr algn="r"/>
                      <a:r>
                        <a:rPr lang="en-GB" dirty="0">
                          <a:latin typeface="Arial" panose="020B0604020202020204" pitchFamily="34" charset="0"/>
                          <a:cs typeface="Arial" panose="020B0604020202020204" pitchFamily="34" charset="0"/>
                        </a:rPr>
                        <a:t>350,000</a:t>
                      </a:r>
                    </a:p>
                  </a:txBody>
                  <a:tcPr/>
                </a:tc>
                <a:tc>
                  <a:txBody>
                    <a:bodyPr/>
                    <a:lstStyle/>
                    <a:p>
                      <a:pPr algn="r"/>
                      <a:r>
                        <a:rPr lang="en-GB" dirty="0">
                          <a:latin typeface="Arial" panose="020B0604020202020204" pitchFamily="34" charset="0"/>
                          <a:cs typeface="Arial" panose="020B0604020202020204" pitchFamily="34" charset="0"/>
                        </a:rPr>
                        <a:t>450,000</a:t>
                      </a:r>
                    </a:p>
                  </a:txBody>
                  <a:tcPr/>
                </a:tc>
                <a:extLst>
                  <a:ext uri="{0D108BD9-81ED-4DB2-BD59-A6C34878D82A}">
                    <a16:rowId xmlns:a16="http://schemas.microsoft.com/office/drawing/2014/main" val="2535368350"/>
                  </a:ext>
                </a:extLst>
              </a:tr>
              <a:tr h="372798">
                <a:tc>
                  <a:txBody>
                    <a:bodyPr/>
                    <a:lstStyle/>
                    <a:p>
                      <a:r>
                        <a:rPr lang="en-GB" dirty="0">
                          <a:latin typeface="Arial" panose="020B0604020202020204" pitchFamily="34" charset="0"/>
                          <a:cs typeface="Arial" panose="020B0604020202020204" pitchFamily="34" charset="0"/>
                        </a:rPr>
                        <a:t>Share premium</a:t>
                      </a:r>
                    </a:p>
                  </a:txBody>
                  <a:tcPr/>
                </a:tc>
                <a:tc>
                  <a:txBody>
                    <a:bodyPr/>
                    <a:lstStyle/>
                    <a:p>
                      <a:pPr algn="r"/>
                      <a:r>
                        <a:rPr lang="en-GB" dirty="0">
                          <a:latin typeface="Arial" panose="020B0604020202020204" pitchFamily="34" charset="0"/>
                          <a:cs typeface="Arial" panose="020B0604020202020204" pitchFamily="34" charset="0"/>
                        </a:rPr>
                        <a:t>50,000</a:t>
                      </a:r>
                    </a:p>
                  </a:txBody>
                  <a:tcPr/>
                </a:tc>
                <a:tc>
                  <a:txBody>
                    <a:bodyPr/>
                    <a:lstStyle/>
                    <a:p>
                      <a:pPr algn="r"/>
                      <a:r>
                        <a:rPr lang="en-GB" dirty="0">
                          <a:latin typeface="Arial" panose="020B0604020202020204" pitchFamily="34" charset="0"/>
                          <a:cs typeface="Arial" panose="020B0604020202020204" pitchFamily="34" charset="0"/>
                        </a:rPr>
                        <a:t>0</a:t>
                      </a:r>
                    </a:p>
                  </a:txBody>
                  <a:tcPr/>
                </a:tc>
                <a:extLst>
                  <a:ext uri="{0D108BD9-81ED-4DB2-BD59-A6C34878D82A}">
                    <a16:rowId xmlns:a16="http://schemas.microsoft.com/office/drawing/2014/main" val="2179453701"/>
                  </a:ext>
                </a:extLst>
              </a:tr>
              <a:tr h="372798">
                <a:tc>
                  <a:txBody>
                    <a:bodyPr/>
                    <a:lstStyle/>
                    <a:p>
                      <a:endParaRPr lang="en-GB" dirty="0">
                        <a:latin typeface="Arial" panose="020B0604020202020204" pitchFamily="34" charset="0"/>
                        <a:cs typeface="Arial" panose="020B0604020202020204" pitchFamily="34" charset="0"/>
                      </a:endParaRPr>
                    </a:p>
                  </a:txBody>
                  <a:tcPr/>
                </a:tc>
                <a:tc>
                  <a:txBody>
                    <a:bodyPr/>
                    <a:lstStyle/>
                    <a:p>
                      <a:pPr algn="r"/>
                      <a:endParaRPr lang="en-GB" dirty="0">
                        <a:latin typeface="Arial" panose="020B0604020202020204" pitchFamily="34" charset="0"/>
                        <a:cs typeface="Arial" panose="020B0604020202020204" pitchFamily="34" charset="0"/>
                      </a:endParaRPr>
                    </a:p>
                  </a:txBody>
                  <a:tcPr/>
                </a:tc>
                <a:tc>
                  <a:txBody>
                    <a:bodyPr/>
                    <a:lstStyle/>
                    <a:p>
                      <a:pPr algn="r"/>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951790518"/>
                  </a:ext>
                </a:extLst>
              </a:tr>
              <a:tr h="372798">
                <a:tc>
                  <a:txBody>
                    <a:bodyPr/>
                    <a:lstStyle/>
                    <a:p>
                      <a:r>
                        <a:rPr lang="en-GB" dirty="0">
                          <a:latin typeface="Arial" panose="020B0604020202020204" pitchFamily="34" charset="0"/>
                          <a:cs typeface="Arial" panose="020B0604020202020204" pitchFamily="34" charset="0"/>
                        </a:rPr>
                        <a:t>8% Debenture (2020)</a:t>
                      </a:r>
                    </a:p>
                  </a:txBody>
                  <a:tcPr/>
                </a:tc>
                <a:tc>
                  <a:txBody>
                    <a:bodyPr/>
                    <a:lstStyle/>
                    <a:p>
                      <a:pPr algn="r"/>
                      <a:r>
                        <a:rPr lang="en-GB" dirty="0">
                          <a:latin typeface="Arial" panose="020B0604020202020204" pitchFamily="34" charset="0"/>
                          <a:cs typeface="Arial" panose="020B0604020202020204" pitchFamily="34" charset="0"/>
                        </a:rPr>
                        <a:t>800,000</a:t>
                      </a:r>
                    </a:p>
                  </a:txBody>
                  <a:tcPr/>
                </a:tc>
                <a:tc>
                  <a:txBody>
                    <a:bodyPr/>
                    <a:lstStyle/>
                    <a:p>
                      <a:pPr algn="r"/>
                      <a:r>
                        <a:rPr lang="en-GB" dirty="0">
                          <a:latin typeface="Arial" panose="020B0604020202020204" pitchFamily="34" charset="0"/>
                          <a:cs typeface="Arial" panose="020B0604020202020204" pitchFamily="34" charset="0"/>
                        </a:rPr>
                        <a:t>0</a:t>
                      </a:r>
                    </a:p>
                  </a:txBody>
                  <a:tcPr/>
                </a:tc>
                <a:extLst>
                  <a:ext uri="{0D108BD9-81ED-4DB2-BD59-A6C34878D82A}">
                    <a16:rowId xmlns:a16="http://schemas.microsoft.com/office/drawing/2014/main" val="96491703"/>
                  </a:ext>
                </a:extLst>
              </a:tr>
              <a:tr h="372798">
                <a:tc>
                  <a:txBody>
                    <a:bodyPr/>
                    <a:lstStyle/>
                    <a:p>
                      <a:r>
                        <a:rPr lang="en-GB" dirty="0">
                          <a:latin typeface="Arial" panose="020B0604020202020204" pitchFamily="34" charset="0"/>
                          <a:cs typeface="Arial" panose="020B0604020202020204" pitchFamily="34" charset="0"/>
                        </a:rPr>
                        <a:t>10% Loan stock</a:t>
                      </a:r>
                    </a:p>
                  </a:txBody>
                  <a:tcPr/>
                </a:tc>
                <a:tc>
                  <a:txBody>
                    <a:bodyPr/>
                    <a:lstStyle/>
                    <a:p>
                      <a:pPr algn="r"/>
                      <a:endParaRPr lang="en-GB" dirty="0">
                        <a:latin typeface="Arial" panose="020B0604020202020204" pitchFamily="34" charset="0"/>
                        <a:cs typeface="Arial" panose="020B0604020202020204" pitchFamily="34" charset="0"/>
                      </a:endParaRPr>
                    </a:p>
                  </a:txBody>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150,000</a:t>
                      </a:r>
                    </a:p>
                  </a:txBody>
                  <a:tcPr/>
                </a:tc>
                <a:extLst>
                  <a:ext uri="{0D108BD9-81ED-4DB2-BD59-A6C34878D82A}">
                    <a16:rowId xmlns:a16="http://schemas.microsoft.com/office/drawing/2014/main" val="3464407229"/>
                  </a:ext>
                </a:extLst>
              </a:tr>
              <a:tr h="599181">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10% Preference shares</a:t>
                      </a:r>
                    </a:p>
                  </a:txBody>
                  <a:tcPr/>
                </a:tc>
                <a:tc>
                  <a:txBody>
                    <a:bodyPr/>
                    <a:lstStyle/>
                    <a:p>
                      <a:pPr algn="r"/>
                      <a:r>
                        <a:rPr lang="en-GB" dirty="0">
                          <a:latin typeface="Arial" panose="020B0604020202020204" pitchFamily="34" charset="0"/>
                          <a:cs typeface="Arial" panose="020B0604020202020204" pitchFamily="34" charset="0"/>
                        </a:rPr>
                        <a:t>100,000</a:t>
                      </a:r>
                    </a:p>
                  </a:txBody>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0</a:t>
                      </a:r>
                    </a:p>
                  </a:txBody>
                  <a:tcPr/>
                </a:tc>
                <a:extLst>
                  <a:ext uri="{0D108BD9-81ED-4DB2-BD59-A6C34878D82A}">
                    <a16:rowId xmlns:a16="http://schemas.microsoft.com/office/drawing/2014/main" val="3752264443"/>
                  </a:ext>
                </a:extLst>
              </a:tr>
              <a:tr h="372798">
                <a:tc>
                  <a:txBody>
                    <a:bodyPr/>
                    <a:lstStyle/>
                    <a:p>
                      <a:r>
                        <a:rPr lang="en-GB" dirty="0">
                          <a:latin typeface="Arial" panose="020B0604020202020204" pitchFamily="34" charset="0"/>
                          <a:cs typeface="Arial" panose="020B0604020202020204" pitchFamily="34" charset="0"/>
                        </a:rPr>
                        <a:t>Total capital</a:t>
                      </a:r>
                    </a:p>
                  </a:txBody>
                  <a:tcPr/>
                </a:tc>
                <a:tc>
                  <a:txBody>
                    <a:bodyPr/>
                    <a:lstStyle/>
                    <a:p>
                      <a:pPr algn="r"/>
                      <a:r>
                        <a:rPr lang="en-GB" dirty="0">
                          <a:latin typeface="Arial" panose="020B0604020202020204" pitchFamily="34" charset="0"/>
                          <a:cs typeface="Arial" panose="020B0604020202020204" pitchFamily="34" charset="0"/>
                        </a:rPr>
                        <a:t>1,500,000</a:t>
                      </a:r>
                    </a:p>
                  </a:txBody>
                  <a:tcPr/>
                </a:tc>
                <a:tc>
                  <a:txBody>
                    <a:bodyPr/>
                    <a:lstStyle/>
                    <a:p>
                      <a:pPr algn="r"/>
                      <a:r>
                        <a:rPr lang="en-GB" dirty="0">
                          <a:latin typeface="Arial" panose="020B0604020202020204" pitchFamily="34" charset="0"/>
                          <a:cs typeface="Arial" panose="020B0604020202020204" pitchFamily="34" charset="0"/>
                        </a:rPr>
                        <a:t>900,000</a:t>
                      </a:r>
                    </a:p>
                  </a:txBody>
                  <a:tcPr/>
                </a:tc>
                <a:extLst>
                  <a:ext uri="{0D108BD9-81ED-4DB2-BD59-A6C34878D82A}">
                    <a16:rowId xmlns:a16="http://schemas.microsoft.com/office/drawing/2014/main" val="3566143007"/>
                  </a:ext>
                </a:extLst>
              </a:tr>
            </a:tbl>
          </a:graphicData>
        </a:graphic>
      </p:graphicFrame>
      <p:sp>
        <p:nvSpPr>
          <p:cNvPr id="13" name="Content Placeholder 12">
            <a:extLst>
              <a:ext uri="{FF2B5EF4-FFF2-40B4-BE49-F238E27FC236}">
                <a16:creationId xmlns:a16="http://schemas.microsoft.com/office/drawing/2014/main" id="{3108CCB2-F7C0-4A06-A5C9-4084792F56F3}"/>
              </a:ext>
            </a:extLst>
          </p:cNvPr>
          <p:cNvSpPr>
            <a:spLocks noGrp="1"/>
          </p:cNvSpPr>
          <p:nvPr>
            <p:ph sz="half" idx="2"/>
          </p:nvPr>
        </p:nvSpPr>
        <p:spPr>
          <a:xfrm>
            <a:off x="5069766" y="1063423"/>
            <a:ext cx="4074233" cy="4669833"/>
          </a:xfrm>
          <a:solidFill>
            <a:schemeClr val="tx2">
              <a:lumMod val="75000"/>
            </a:schemeClr>
          </a:solidFill>
        </p:spPr>
        <p:txBody>
          <a:bodyPr>
            <a:normAutofit/>
          </a:bodyPr>
          <a:lstStyle/>
          <a:p>
            <a:pPr marL="0" indent="0">
              <a:buNone/>
            </a:pPr>
            <a:endParaRPr lang="en-GB" dirty="0">
              <a:solidFill>
                <a:schemeClr val="tx2">
                  <a:lumMod val="20000"/>
                  <a:lumOff val="80000"/>
                </a:schemeClr>
              </a:solidFill>
              <a:latin typeface="Times New Roman" panose="02020603050405020304" pitchFamily="18" charset="0"/>
              <a:cs typeface="Times New Roman" panose="02020603050405020304" pitchFamily="18" charset="0"/>
            </a:endParaRPr>
          </a:p>
          <a:p>
            <a:pPr marL="514350" indent="-514350">
              <a:buFont typeface="+mj-lt"/>
              <a:buAutoNum type="arabicPeriod"/>
            </a:pPr>
            <a:r>
              <a:rPr lang="en-GB" sz="2600" dirty="0">
                <a:solidFill>
                  <a:schemeClr val="tx2">
                    <a:lumMod val="20000"/>
                    <a:lumOff val="80000"/>
                  </a:schemeClr>
                </a:solidFill>
                <a:latin typeface="Arial" panose="020B0604020202020204" pitchFamily="34" charset="0"/>
                <a:cs typeface="Arial" panose="020B0604020202020204" pitchFamily="34" charset="0"/>
              </a:rPr>
              <a:t>Using an appropriate formula, determine the gearing for each company</a:t>
            </a:r>
          </a:p>
          <a:p>
            <a:pPr marL="514350" indent="-514350">
              <a:buFont typeface="+mj-lt"/>
              <a:buAutoNum type="arabicPeriod"/>
            </a:pPr>
            <a:r>
              <a:rPr lang="en-GB" sz="2600" dirty="0">
                <a:solidFill>
                  <a:schemeClr val="tx2">
                    <a:lumMod val="20000"/>
                    <a:lumOff val="80000"/>
                  </a:schemeClr>
                </a:solidFill>
                <a:latin typeface="Arial" panose="020B0604020202020204" pitchFamily="34" charset="0"/>
                <a:cs typeface="Arial" panose="020B0604020202020204" pitchFamily="34" charset="0"/>
              </a:rPr>
              <a:t> Explain why an ordinary shareholder of Clod plc would be concerned during a period of falling profits</a:t>
            </a:r>
          </a:p>
          <a:p>
            <a:endParaRPr lang="en-GB" dirty="0"/>
          </a:p>
        </p:txBody>
      </p:sp>
      <p:sp>
        <p:nvSpPr>
          <p:cNvPr id="3" name="Slide Number Placeholder 2">
            <a:extLst>
              <a:ext uri="{FF2B5EF4-FFF2-40B4-BE49-F238E27FC236}">
                <a16:creationId xmlns:a16="http://schemas.microsoft.com/office/drawing/2014/main" id="{8B7471CB-0F90-4CE5-AA71-0B6F83B5654A}"/>
              </a:ext>
            </a:extLst>
          </p:cNvPr>
          <p:cNvSpPr>
            <a:spLocks noGrp="1"/>
          </p:cNvSpPr>
          <p:nvPr>
            <p:ph type="sldNum" sz="quarter" idx="12"/>
          </p:nvPr>
        </p:nvSpPr>
        <p:spPr/>
        <p:txBody>
          <a:bodyPr/>
          <a:lstStyle/>
          <a:p>
            <a:fld id="{63A33278-8D2C-46E9-9145-8061F8ED03C5}" type="slidenum">
              <a:rPr lang="en-GB" smtClean="0"/>
              <a:t>22</a:t>
            </a:fld>
            <a:endParaRPr lang="en-GB" dirty="0"/>
          </a:p>
        </p:txBody>
      </p:sp>
    </p:spTree>
    <p:custDataLst>
      <p:tags r:id="rId1"/>
    </p:custDataLst>
    <p:extLst>
      <p:ext uri="{BB962C8B-B14F-4D97-AF65-F5344CB8AC3E}">
        <p14:creationId xmlns:p14="http://schemas.microsoft.com/office/powerpoint/2010/main" val="34620443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7F3458-E102-452C-92EB-D1EBC1A3A53F}"/>
              </a:ext>
            </a:extLst>
          </p:cNvPr>
          <p:cNvSpPr>
            <a:spLocks noGrp="1"/>
          </p:cNvSpPr>
          <p:nvPr>
            <p:ph type="title"/>
          </p:nvPr>
        </p:nvSpPr>
        <p:spPr>
          <a:xfrm>
            <a:off x="0" y="0"/>
            <a:ext cx="9144000" cy="620688"/>
          </a:xfrm>
          <a:solidFill>
            <a:schemeClr val="tx2">
              <a:lumMod val="75000"/>
            </a:schemeClr>
          </a:solidFill>
        </p:spPr>
        <p:txBody>
          <a:bodyPr>
            <a:normAutofit/>
          </a:bodyPr>
          <a:lstStyle/>
          <a:p>
            <a:r>
              <a:rPr lang="en-GB" sz="2800" dirty="0">
                <a:solidFill>
                  <a:schemeClr val="tx2">
                    <a:lumMod val="20000"/>
                    <a:lumOff val="80000"/>
                  </a:schemeClr>
                </a:solidFill>
              </a:rPr>
              <a:t>Capital structure variations and return on capital</a:t>
            </a:r>
          </a:p>
        </p:txBody>
      </p:sp>
      <p:graphicFrame>
        <p:nvGraphicFramePr>
          <p:cNvPr id="5" name="Content Placeholder 4">
            <a:extLst>
              <a:ext uri="{FF2B5EF4-FFF2-40B4-BE49-F238E27FC236}">
                <a16:creationId xmlns:a16="http://schemas.microsoft.com/office/drawing/2014/main" id="{4882CFE3-26E5-D8EA-E4E3-EDF96D9DFFDA}"/>
              </a:ext>
            </a:extLst>
          </p:cNvPr>
          <p:cNvGraphicFramePr>
            <a:graphicFrameLocks noGrp="1"/>
          </p:cNvGraphicFramePr>
          <p:nvPr>
            <p:ph idx="1"/>
            <p:extLst>
              <p:ext uri="{D42A27DB-BD31-4B8C-83A1-F6EECF244321}">
                <p14:modId xmlns:p14="http://schemas.microsoft.com/office/powerpoint/2010/main" val="1122084531"/>
              </p:ext>
            </p:extLst>
          </p:nvPr>
        </p:nvGraphicFramePr>
        <p:xfrm>
          <a:off x="0" y="620688"/>
          <a:ext cx="9144002" cy="5112578"/>
        </p:xfrm>
        <a:graphic>
          <a:graphicData uri="http://schemas.openxmlformats.org/drawingml/2006/table">
            <a:tbl>
              <a:tblPr>
                <a:tableStyleId>{5C22544A-7EE6-4342-B048-85BDC9FD1C3A}</a:tableStyleId>
              </a:tblPr>
              <a:tblGrid>
                <a:gridCol w="1898971">
                  <a:extLst>
                    <a:ext uri="{9D8B030D-6E8A-4147-A177-3AD203B41FA5}">
                      <a16:colId xmlns:a16="http://schemas.microsoft.com/office/drawing/2014/main" val="1705410530"/>
                    </a:ext>
                  </a:extLst>
                </a:gridCol>
                <a:gridCol w="499158">
                  <a:extLst>
                    <a:ext uri="{9D8B030D-6E8A-4147-A177-3AD203B41FA5}">
                      <a16:colId xmlns:a16="http://schemas.microsoft.com/office/drawing/2014/main" val="1775856623"/>
                    </a:ext>
                  </a:extLst>
                </a:gridCol>
                <a:gridCol w="1099595">
                  <a:extLst>
                    <a:ext uri="{9D8B030D-6E8A-4147-A177-3AD203B41FA5}">
                      <a16:colId xmlns:a16="http://schemas.microsoft.com/office/drawing/2014/main" val="3355848402"/>
                    </a:ext>
                  </a:extLst>
                </a:gridCol>
                <a:gridCol w="1041721">
                  <a:extLst>
                    <a:ext uri="{9D8B030D-6E8A-4147-A177-3AD203B41FA5}">
                      <a16:colId xmlns:a16="http://schemas.microsoft.com/office/drawing/2014/main" val="3615016728"/>
                    </a:ext>
                  </a:extLst>
                </a:gridCol>
                <a:gridCol w="1030871">
                  <a:extLst>
                    <a:ext uri="{9D8B030D-6E8A-4147-A177-3AD203B41FA5}">
                      <a16:colId xmlns:a16="http://schemas.microsoft.com/office/drawing/2014/main" val="1286720279"/>
                    </a:ext>
                  </a:extLst>
                </a:gridCol>
                <a:gridCol w="477457">
                  <a:extLst>
                    <a:ext uri="{9D8B030D-6E8A-4147-A177-3AD203B41FA5}">
                      <a16:colId xmlns:a16="http://schemas.microsoft.com/office/drawing/2014/main" val="2023080485"/>
                    </a:ext>
                  </a:extLst>
                </a:gridCol>
                <a:gridCol w="1128532">
                  <a:extLst>
                    <a:ext uri="{9D8B030D-6E8A-4147-A177-3AD203B41FA5}">
                      <a16:colId xmlns:a16="http://schemas.microsoft.com/office/drawing/2014/main" val="2203670354"/>
                    </a:ext>
                  </a:extLst>
                </a:gridCol>
                <a:gridCol w="998317">
                  <a:extLst>
                    <a:ext uri="{9D8B030D-6E8A-4147-A177-3AD203B41FA5}">
                      <a16:colId xmlns:a16="http://schemas.microsoft.com/office/drawing/2014/main" val="1032502368"/>
                    </a:ext>
                  </a:extLst>
                </a:gridCol>
                <a:gridCol w="969380">
                  <a:extLst>
                    <a:ext uri="{9D8B030D-6E8A-4147-A177-3AD203B41FA5}">
                      <a16:colId xmlns:a16="http://schemas.microsoft.com/office/drawing/2014/main" val="869271041"/>
                    </a:ext>
                  </a:extLst>
                </a:gridCol>
              </a:tblGrid>
              <a:tr h="284345">
                <a:tc gridSpan="5">
                  <a:txBody>
                    <a:bodyPr/>
                    <a:lstStyle/>
                    <a:p>
                      <a:pPr algn="l" fontAlgn="b"/>
                      <a:r>
                        <a:rPr lang="en-GB" sz="1200" u="none" strike="noStrike" dirty="0">
                          <a:effectLst/>
                        </a:rPr>
                        <a:t>Capital structure variations and return on capital</a:t>
                      </a:r>
                      <a:endParaRPr lang="en-GB" sz="1200" b="0" i="0" u="none" strike="noStrike" dirty="0">
                        <a:solidFill>
                          <a:srgbClr val="000000"/>
                        </a:solidFill>
                        <a:effectLst/>
                        <a:latin typeface="Arial" panose="020B0604020202020204" pitchFamily="34" charset="0"/>
                      </a:endParaRPr>
                    </a:p>
                  </a:txBody>
                  <a:tcPr marL="9525" marR="9525" marT="9525" marB="0" anchor="b"/>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a:txBody>
                    <a:bodyPr/>
                    <a:lstStyle/>
                    <a:p>
                      <a:pPr algn="l" fontAlgn="b"/>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GB" sz="1200" b="0" i="0" u="none" strike="noStrike">
                        <a:solidFill>
                          <a:srgbClr val="000000"/>
                        </a:solidFill>
                        <a:effectLst/>
                        <a:latin typeface="Arial" panose="020B0604020202020204" pitchFamily="34" charset="0"/>
                      </a:endParaRPr>
                    </a:p>
                  </a:txBody>
                  <a:tcPr marL="9525" marR="9525" marT="9525" marB="0" anchor="b"/>
                </a:tc>
                <a:extLst>
                  <a:ext uri="{0D108BD9-81ED-4DB2-BD59-A6C34878D82A}">
                    <a16:rowId xmlns:a16="http://schemas.microsoft.com/office/drawing/2014/main" val="98857694"/>
                  </a:ext>
                </a:extLst>
              </a:tr>
              <a:tr h="284345">
                <a:tc>
                  <a:txBody>
                    <a:bodyPr/>
                    <a:lstStyle/>
                    <a:p>
                      <a:pPr algn="l" fontAlgn="b"/>
                      <a:endParaRPr lang="en-GB" sz="1200" b="0" i="0" u="none" strike="noStrike" dirty="0">
                        <a:solidFill>
                          <a:srgbClr val="000000"/>
                        </a:solidFill>
                        <a:effectLst/>
                        <a:latin typeface="Arial" panose="020B0604020202020204" pitchFamily="34" charset="0"/>
                      </a:endParaRPr>
                    </a:p>
                  </a:txBody>
                  <a:tcPr marL="9525" marR="9525" marT="9525" marB="0" anchor="b"/>
                </a:tc>
                <a:tc>
                  <a:txBody>
                    <a:bodyPr/>
                    <a:lstStyle/>
                    <a:p>
                      <a:pPr algn="l" fontAlgn="b"/>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GB" sz="1200" b="0" i="0" u="none" strike="noStrike">
                        <a:solidFill>
                          <a:srgbClr val="000000"/>
                        </a:solidFill>
                        <a:effectLst/>
                        <a:latin typeface="Arial" panose="020B0604020202020204" pitchFamily="34" charset="0"/>
                      </a:endParaRPr>
                    </a:p>
                  </a:txBody>
                  <a:tcPr marL="9525" marR="9525" marT="9525" marB="0" anchor="b"/>
                </a:tc>
                <a:extLst>
                  <a:ext uri="{0D108BD9-81ED-4DB2-BD59-A6C34878D82A}">
                    <a16:rowId xmlns:a16="http://schemas.microsoft.com/office/drawing/2014/main" val="3999445492"/>
                  </a:ext>
                </a:extLst>
              </a:tr>
              <a:tr h="284345">
                <a:tc>
                  <a:txBody>
                    <a:bodyPr/>
                    <a:lstStyle/>
                    <a:p>
                      <a:pPr algn="l" fontAlgn="b"/>
                      <a:endParaRPr lang="en-GB" sz="1200" b="0" i="0" u="none" strike="noStrike" dirty="0">
                        <a:solidFill>
                          <a:srgbClr val="000000"/>
                        </a:solidFill>
                        <a:effectLst/>
                        <a:latin typeface="Arial" panose="020B0604020202020204" pitchFamily="34" charset="0"/>
                      </a:endParaRPr>
                    </a:p>
                  </a:txBody>
                  <a:tcPr marL="9525" marR="9525" marT="9525" marB="0" anchor="b"/>
                </a:tc>
                <a:tc gridSpan="3">
                  <a:txBody>
                    <a:bodyPr/>
                    <a:lstStyle/>
                    <a:p>
                      <a:pPr algn="ctr" fontAlgn="b"/>
                      <a:r>
                        <a:rPr lang="en-GB" sz="1200" u="none" strike="noStrike">
                          <a:effectLst/>
                        </a:rPr>
                        <a:t>Company A</a:t>
                      </a:r>
                      <a:endParaRPr lang="en-GB" sz="1200" b="0" i="0" u="none" strike="noStrike">
                        <a:solidFill>
                          <a:srgbClr val="000000"/>
                        </a:solidFill>
                        <a:effectLst/>
                        <a:latin typeface="Arial" panose="020B0604020202020204" pitchFamily="34" charset="0"/>
                      </a:endParaRPr>
                    </a:p>
                  </a:txBody>
                  <a:tcPr marL="9525" marR="9525" marT="9525" marB="0" anchor="b"/>
                </a:tc>
                <a:tc hMerge="1">
                  <a:txBody>
                    <a:bodyPr/>
                    <a:lstStyle/>
                    <a:p>
                      <a:endParaRPr lang="en-GB"/>
                    </a:p>
                  </a:txBody>
                  <a:tcPr/>
                </a:tc>
                <a:tc hMerge="1">
                  <a:txBody>
                    <a:bodyPr/>
                    <a:lstStyle/>
                    <a:p>
                      <a:endParaRPr lang="en-GB"/>
                    </a:p>
                  </a:txBody>
                  <a:tcPr/>
                </a:tc>
                <a:tc>
                  <a:txBody>
                    <a:bodyPr/>
                    <a:lstStyle/>
                    <a:p>
                      <a:pPr algn="l" fontAlgn="b"/>
                      <a:endParaRPr lang="en-GB" sz="1200" b="0" i="0" u="none" strike="noStrike">
                        <a:solidFill>
                          <a:srgbClr val="000000"/>
                        </a:solidFill>
                        <a:effectLst/>
                        <a:latin typeface="Arial" panose="020B0604020202020204" pitchFamily="34" charset="0"/>
                      </a:endParaRPr>
                    </a:p>
                  </a:txBody>
                  <a:tcPr marL="9525" marR="9525" marT="9525" marB="0" anchor="b"/>
                </a:tc>
                <a:tc gridSpan="3">
                  <a:txBody>
                    <a:bodyPr/>
                    <a:lstStyle/>
                    <a:p>
                      <a:pPr algn="ctr" fontAlgn="b"/>
                      <a:r>
                        <a:rPr lang="en-GB" sz="1200" u="none" strike="noStrike">
                          <a:effectLst/>
                        </a:rPr>
                        <a:t>Company B</a:t>
                      </a:r>
                      <a:endParaRPr lang="en-GB" sz="1200" b="0" i="0" u="none" strike="noStrike">
                        <a:solidFill>
                          <a:srgbClr val="000000"/>
                        </a:solidFill>
                        <a:effectLst/>
                        <a:latin typeface="Arial" panose="020B0604020202020204" pitchFamily="34" charset="0"/>
                      </a:endParaRPr>
                    </a:p>
                  </a:txBody>
                  <a:tcPr marL="9525" marR="9525" marT="9525" marB="0" anchor="b"/>
                </a:tc>
                <a:tc hMerge="1">
                  <a:txBody>
                    <a:bodyPr/>
                    <a:lstStyle/>
                    <a:p>
                      <a:endParaRPr lang="en-GB"/>
                    </a:p>
                  </a:txBody>
                  <a:tcPr/>
                </a:tc>
                <a:tc hMerge="1">
                  <a:txBody>
                    <a:bodyPr/>
                    <a:lstStyle/>
                    <a:p>
                      <a:endParaRPr lang="en-GB"/>
                    </a:p>
                  </a:txBody>
                  <a:tcPr/>
                </a:tc>
                <a:tc>
                  <a:txBody>
                    <a:bodyPr/>
                    <a:lstStyle/>
                    <a:p>
                      <a:pPr algn="l" fontAlgn="b"/>
                      <a:endParaRPr lang="en-GB" sz="1200" b="0" i="0" u="none" strike="noStrike">
                        <a:solidFill>
                          <a:srgbClr val="000000"/>
                        </a:solidFill>
                        <a:effectLst/>
                        <a:latin typeface="Arial" panose="020B0604020202020204" pitchFamily="34" charset="0"/>
                      </a:endParaRPr>
                    </a:p>
                  </a:txBody>
                  <a:tcPr marL="9525" marR="9525" marT="9525" marB="0" anchor="b"/>
                </a:tc>
                <a:extLst>
                  <a:ext uri="{0D108BD9-81ED-4DB2-BD59-A6C34878D82A}">
                    <a16:rowId xmlns:a16="http://schemas.microsoft.com/office/drawing/2014/main" val="2987746884"/>
                  </a:ext>
                </a:extLst>
              </a:tr>
              <a:tr h="284345">
                <a:tc>
                  <a:txBody>
                    <a:bodyPr/>
                    <a:lstStyle/>
                    <a:p>
                      <a:pPr algn="l" fontAlgn="b"/>
                      <a:r>
                        <a:rPr lang="en-GB" sz="1200" u="none" strike="noStrike" dirty="0">
                          <a:effectLst/>
                        </a:rPr>
                        <a:t>Issued equity (£1 shares)</a:t>
                      </a:r>
                      <a:endParaRPr lang="en-GB" sz="1200" b="0" i="0" u="none" strike="noStrike" dirty="0">
                        <a:solidFill>
                          <a:srgbClr val="000000"/>
                        </a:solidFill>
                        <a:effectLst/>
                        <a:latin typeface="Arial" panose="020B0604020202020204" pitchFamily="34" charset="0"/>
                      </a:endParaRPr>
                    </a:p>
                  </a:txBody>
                  <a:tcPr marL="9525" marR="9525" marT="9525" marB="0" anchor="b"/>
                </a:tc>
                <a:tc>
                  <a:txBody>
                    <a:bodyPr/>
                    <a:lstStyle/>
                    <a:p>
                      <a:pPr algn="r" fontAlgn="b"/>
                      <a:r>
                        <a:rPr lang="en-GB" sz="1200" u="none" strike="noStrike">
                          <a:effectLst/>
                        </a:rPr>
                        <a:t>0</a:t>
                      </a:r>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r" fontAlgn="b"/>
                      <a:r>
                        <a:rPr lang="en-GB" sz="1200" u="none" strike="noStrike">
                          <a:effectLst/>
                        </a:rPr>
                        <a:t>4,000,000</a:t>
                      </a:r>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r" fontAlgn="b"/>
                      <a:r>
                        <a:rPr lang="en-GB" sz="1200" u="none" strike="noStrike">
                          <a:effectLst/>
                        </a:rPr>
                        <a:t>2,000,000</a:t>
                      </a:r>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GB" sz="1200" b="0" i="0" u="none" strike="noStrike">
                        <a:solidFill>
                          <a:srgbClr val="000000"/>
                        </a:solidFill>
                        <a:effectLst/>
                        <a:latin typeface="Arial" panose="020B0604020202020204" pitchFamily="34" charset="0"/>
                      </a:endParaRPr>
                    </a:p>
                  </a:txBody>
                  <a:tcPr marL="9525" marR="9525" marT="9525" marB="0" anchor="b"/>
                </a:tc>
                <a:extLst>
                  <a:ext uri="{0D108BD9-81ED-4DB2-BD59-A6C34878D82A}">
                    <a16:rowId xmlns:a16="http://schemas.microsoft.com/office/drawing/2014/main" val="2596906423"/>
                  </a:ext>
                </a:extLst>
              </a:tr>
              <a:tr h="284345">
                <a:tc>
                  <a:txBody>
                    <a:bodyPr/>
                    <a:lstStyle/>
                    <a:p>
                      <a:pPr algn="l" fontAlgn="b"/>
                      <a:r>
                        <a:rPr lang="en-GB" sz="1200" u="none" strike="noStrike">
                          <a:effectLst/>
                        </a:rPr>
                        <a:t>Borrowings (10% interest)</a:t>
                      </a:r>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r" fontAlgn="b"/>
                      <a:r>
                        <a:rPr lang="en-GB" sz="1200" u="none" strike="noStrike">
                          <a:effectLst/>
                        </a:rPr>
                        <a:t>0.10</a:t>
                      </a:r>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r" fontAlgn="b"/>
                      <a:r>
                        <a:rPr lang="en-GB" sz="1200" u="none" strike="noStrike">
                          <a:effectLst/>
                        </a:rPr>
                        <a:t>0</a:t>
                      </a:r>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r" fontAlgn="b"/>
                      <a:r>
                        <a:rPr lang="en-GB" sz="1200" u="none" strike="noStrike">
                          <a:effectLst/>
                        </a:rPr>
                        <a:t>2,000,000</a:t>
                      </a:r>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GB" sz="1200" b="0" i="0" u="none" strike="noStrike">
                        <a:solidFill>
                          <a:srgbClr val="000000"/>
                        </a:solidFill>
                        <a:effectLst/>
                        <a:latin typeface="Arial" panose="020B0604020202020204" pitchFamily="34" charset="0"/>
                      </a:endParaRPr>
                    </a:p>
                  </a:txBody>
                  <a:tcPr marL="9525" marR="9525" marT="9525" marB="0" anchor="b"/>
                </a:tc>
                <a:extLst>
                  <a:ext uri="{0D108BD9-81ED-4DB2-BD59-A6C34878D82A}">
                    <a16:rowId xmlns:a16="http://schemas.microsoft.com/office/drawing/2014/main" val="208372653"/>
                  </a:ext>
                </a:extLst>
              </a:tr>
              <a:tr h="284345">
                <a:tc>
                  <a:txBody>
                    <a:bodyPr/>
                    <a:lstStyle/>
                    <a:p>
                      <a:pPr algn="l" fontAlgn="b"/>
                      <a:r>
                        <a:rPr lang="en-GB" sz="1200" u="none" strike="noStrike" dirty="0">
                          <a:effectLst/>
                        </a:rPr>
                        <a:t>Capital</a:t>
                      </a:r>
                      <a:endParaRPr lang="en-GB" sz="1200" b="0" i="0" u="none" strike="noStrike" dirty="0">
                        <a:solidFill>
                          <a:srgbClr val="000000"/>
                        </a:solidFill>
                        <a:effectLst/>
                        <a:latin typeface="Arial" panose="020B0604020202020204" pitchFamily="34" charset="0"/>
                      </a:endParaRPr>
                    </a:p>
                  </a:txBody>
                  <a:tcPr marL="9525" marR="9525" marT="9525" marB="0" anchor="b"/>
                </a:tc>
                <a:tc>
                  <a:txBody>
                    <a:bodyPr/>
                    <a:lstStyle/>
                    <a:p>
                      <a:pPr algn="l" fontAlgn="b"/>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GB" sz="1200" b="0" i="0" u="none" strike="noStrike">
                        <a:solidFill>
                          <a:srgbClr val="000000"/>
                        </a:solidFill>
                        <a:effectLst/>
                        <a:latin typeface="Arial" panose="020B0604020202020204" pitchFamily="34" charset="0"/>
                      </a:endParaRPr>
                    </a:p>
                  </a:txBody>
                  <a:tcPr marL="9525" marR="9525" marT="9525" marB="0" anchor="b"/>
                </a:tc>
                <a:extLst>
                  <a:ext uri="{0D108BD9-81ED-4DB2-BD59-A6C34878D82A}">
                    <a16:rowId xmlns:a16="http://schemas.microsoft.com/office/drawing/2014/main" val="612372855"/>
                  </a:ext>
                </a:extLst>
              </a:tr>
              <a:tr h="284345">
                <a:tc>
                  <a:txBody>
                    <a:bodyPr/>
                    <a:lstStyle/>
                    <a:p>
                      <a:pPr algn="l" fontAlgn="b"/>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GB" sz="1200" b="0" i="0" u="none" strike="noStrike">
                        <a:solidFill>
                          <a:srgbClr val="000000"/>
                        </a:solidFill>
                        <a:effectLst/>
                        <a:latin typeface="Arial" panose="020B0604020202020204" pitchFamily="34" charset="0"/>
                      </a:endParaRPr>
                    </a:p>
                  </a:txBody>
                  <a:tcPr marL="9525" marR="9525" marT="9525" marB="0" anchor="b"/>
                </a:tc>
                <a:extLst>
                  <a:ext uri="{0D108BD9-81ED-4DB2-BD59-A6C34878D82A}">
                    <a16:rowId xmlns:a16="http://schemas.microsoft.com/office/drawing/2014/main" val="1206919729"/>
                  </a:ext>
                </a:extLst>
              </a:tr>
              <a:tr h="563058">
                <a:tc>
                  <a:txBody>
                    <a:bodyPr/>
                    <a:lstStyle/>
                    <a:p>
                      <a:pPr algn="l" fontAlgn="b"/>
                      <a:r>
                        <a:rPr lang="en-GB" sz="1200" u="none" strike="noStrike" dirty="0">
                          <a:effectLst/>
                        </a:rPr>
                        <a:t>Rate of return</a:t>
                      </a:r>
                      <a:endParaRPr lang="en-GB" sz="1200" b="0" i="0" u="none" strike="noStrike" dirty="0">
                        <a:solidFill>
                          <a:srgbClr val="000000"/>
                        </a:solidFill>
                        <a:effectLst/>
                        <a:latin typeface="Arial" panose="020B0604020202020204" pitchFamily="34" charset="0"/>
                      </a:endParaRPr>
                    </a:p>
                  </a:txBody>
                  <a:tcPr marL="9525" marR="9525" marT="9525" marB="0" anchor="b"/>
                </a:tc>
                <a:tc>
                  <a:txBody>
                    <a:bodyPr/>
                    <a:lstStyle/>
                    <a:p>
                      <a:pPr algn="l" fontAlgn="b"/>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ctr" fontAlgn="b"/>
                      <a:r>
                        <a:rPr lang="en-GB" sz="1200" u="none" strike="noStrike">
                          <a:effectLst/>
                        </a:rPr>
                        <a:t>Good year (25%)</a:t>
                      </a:r>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ctr" fontAlgn="b"/>
                      <a:r>
                        <a:rPr lang="en-GB" sz="1200" u="none" strike="noStrike">
                          <a:effectLst/>
                        </a:rPr>
                        <a:t>Average year (15%)</a:t>
                      </a:r>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ctr" fontAlgn="b"/>
                      <a:r>
                        <a:rPr lang="en-GB" sz="1200" u="none" strike="noStrike">
                          <a:effectLst/>
                        </a:rPr>
                        <a:t>Poor year (5%</a:t>
                      </a:r>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ctr" fontAlgn="b"/>
                      <a:r>
                        <a:rPr lang="en-GB" sz="1200" u="none" strike="noStrike">
                          <a:effectLst/>
                        </a:rPr>
                        <a:t>Good year (25%)</a:t>
                      </a:r>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ctr" fontAlgn="b"/>
                      <a:r>
                        <a:rPr lang="en-GB" sz="1200" u="none" strike="noStrike">
                          <a:effectLst/>
                        </a:rPr>
                        <a:t>Average year (15%)</a:t>
                      </a:r>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ctr" fontAlgn="b"/>
                      <a:r>
                        <a:rPr lang="en-GB" sz="1200" u="none" strike="noStrike">
                          <a:effectLst/>
                        </a:rPr>
                        <a:t>Poor year (5%)</a:t>
                      </a:r>
                      <a:endParaRPr lang="en-GB" sz="1200" b="0" i="0" u="none" strike="noStrike">
                        <a:solidFill>
                          <a:srgbClr val="000000"/>
                        </a:solidFill>
                        <a:effectLst/>
                        <a:latin typeface="Arial" panose="020B0604020202020204" pitchFamily="34" charset="0"/>
                      </a:endParaRPr>
                    </a:p>
                  </a:txBody>
                  <a:tcPr marL="9525" marR="9525" marT="9525" marB="0" anchor="b"/>
                </a:tc>
                <a:extLst>
                  <a:ext uri="{0D108BD9-81ED-4DB2-BD59-A6C34878D82A}">
                    <a16:rowId xmlns:a16="http://schemas.microsoft.com/office/drawing/2014/main" val="52542200"/>
                  </a:ext>
                </a:extLst>
              </a:tr>
              <a:tr h="284345">
                <a:tc>
                  <a:txBody>
                    <a:bodyPr/>
                    <a:lstStyle/>
                    <a:p>
                      <a:pPr algn="l" fontAlgn="b"/>
                      <a:endParaRPr lang="en-GB" sz="1200" b="0" i="0" u="none" strike="noStrike" dirty="0">
                        <a:solidFill>
                          <a:srgbClr val="000000"/>
                        </a:solidFill>
                        <a:effectLst/>
                        <a:latin typeface="Arial" panose="020B0604020202020204" pitchFamily="34" charset="0"/>
                      </a:endParaRPr>
                    </a:p>
                  </a:txBody>
                  <a:tcPr marL="9525" marR="9525" marT="9525" marB="0" anchor="b"/>
                </a:tc>
                <a:tc>
                  <a:txBody>
                    <a:bodyPr/>
                    <a:lstStyle/>
                    <a:p>
                      <a:pPr algn="l" fontAlgn="b"/>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ctr" fontAlgn="b"/>
                      <a:r>
                        <a:rPr lang="en-GB" sz="1200" u="none" strike="noStrike">
                          <a:effectLst/>
                        </a:rPr>
                        <a:t>0.25</a:t>
                      </a:r>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ctr" fontAlgn="b"/>
                      <a:r>
                        <a:rPr lang="en-GB" sz="1200" u="none" strike="noStrike">
                          <a:effectLst/>
                        </a:rPr>
                        <a:t>0.15</a:t>
                      </a:r>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ctr" fontAlgn="b"/>
                      <a:r>
                        <a:rPr lang="en-GB" sz="1200" u="none" strike="noStrike">
                          <a:effectLst/>
                        </a:rPr>
                        <a:t>0.05</a:t>
                      </a:r>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ctr" fontAlgn="b"/>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ctr" fontAlgn="b"/>
                      <a:r>
                        <a:rPr lang="en-GB" sz="1200" u="none" strike="noStrike">
                          <a:effectLst/>
                        </a:rPr>
                        <a:t>0.25</a:t>
                      </a:r>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ctr" fontAlgn="b"/>
                      <a:r>
                        <a:rPr lang="en-GB" sz="1200" u="none" strike="noStrike">
                          <a:effectLst/>
                        </a:rPr>
                        <a:t>0.15</a:t>
                      </a:r>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ctr" fontAlgn="b"/>
                      <a:r>
                        <a:rPr lang="en-GB" sz="1200" u="none" strike="noStrike">
                          <a:effectLst/>
                        </a:rPr>
                        <a:t>0.05</a:t>
                      </a:r>
                      <a:endParaRPr lang="en-GB" sz="1200" b="0" i="0" u="none" strike="noStrike">
                        <a:solidFill>
                          <a:srgbClr val="000000"/>
                        </a:solidFill>
                        <a:effectLst/>
                        <a:latin typeface="Arial" panose="020B0604020202020204" pitchFamily="34" charset="0"/>
                      </a:endParaRPr>
                    </a:p>
                  </a:txBody>
                  <a:tcPr marL="9525" marR="9525" marT="9525" marB="0" anchor="b"/>
                </a:tc>
                <a:extLst>
                  <a:ext uri="{0D108BD9-81ED-4DB2-BD59-A6C34878D82A}">
                    <a16:rowId xmlns:a16="http://schemas.microsoft.com/office/drawing/2014/main" val="2703534145"/>
                  </a:ext>
                </a:extLst>
              </a:tr>
              <a:tr h="284345">
                <a:tc>
                  <a:txBody>
                    <a:bodyPr/>
                    <a:lstStyle/>
                    <a:p>
                      <a:pPr algn="l" fontAlgn="b"/>
                      <a:r>
                        <a:rPr lang="en-GB" sz="1200" u="none" strike="noStrike">
                          <a:effectLst/>
                        </a:rPr>
                        <a:t>Trading profit</a:t>
                      </a:r>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r" fontAlgn="b"/>
                      <a:r>
                        <a:rPr lang="en-GB" sz="1200" u="none" strike="noStrike">
                          <a:effectLst/>
                        </a:rPr>
                        <a:t>1,000,000</a:t>
                      </a:r>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r" fontAlgn="b"/>
                      <a:r>
                        <a:rPr lang="en-GB" sz="1200" u="none" strike="noStrike">
                          <a:effectLst/>
                        </a:rPr>
                        <a:t>600,000</a:t>
                      </a:r>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r" fontAlgn="b"/>
                      <a:r>
                        <a:rPr lang="en-GB" sz="1200" u="none" strike="noStrike">
                          <a:effectLst/>
                        </a:rPr>
                        <a:t>400,000</a:t>
                      </a:r>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r" fontAlgn="b"/>
                      <a:r>
                        <a:rPr lang="en-GB" sz="1200" u="none" strike="noStrike">
                          <a:effectLst/>
                        </a:rPr>
                        <a:t>1,000,000</a:t>
                      </a:r>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r" fontAlgn="b"/>
                      <a:r>
                        <a:rPr lang="en-GB" sz="1200" u="none" strike="noStrike">
                          <a:effectLst/>
                        </a:rPr>
                        <a:t>600,000</a:t>
                      </a:r>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r" fontAlgn="b"/>
                      <a:r>
                        <a:rPr lang="en-GB" sz="1200" u="none" strike="noStrike">
                          <a:effectLst/>
                        </a:rPr>
                        <a:t>200,000</a:t>
                      </a:r>
                      <a:endParaRPr lang="en-GB" sz="1200" b="0" i="0" u="none" strike="noStrike">
                        <a:solidFill>
                          <a:srgbClr val="000000"/>
                        </a:solidFill>
                        <a:effectLst/>
                        <a:latin typeface="Arial" panose="020B0604020202020204" pitchFamily="34" charset="0"/>
                      </a:endParaRPr>
                    </a:p>
                  </a:txBody>
                  <a:tcPr marL="9525" marR="9525" marT="9525" marB="0" anchor="b"/>
                </a:tc>
                <a:extLst>
                  <a:ext uri="{0D108BD9-81ED-4DB2-BD59-A6C34878D82A}">
                    <a16:rowId xmlns:a16="http://schemas.microsoft.com/office/drawing/2014/main" val="2842137508"/>
                  </a:ext>
                </a:extLst>
              </a:tr>
              <a:tr h="284345">
                <a:tc>
                  <a:txBody>
                    <a:bodyPr/>
                    <a:lstStyle/>
                    <a:p>
                      <a:pPr algn="l" fontAlgn="b"/>
                      <a:r>
                        <a:rPr lang="en-GB" sz="1200" u="none" strike="noStrike" dirty="0">
                          <a:effectLst/>
                        </a:rPr>
                        <a:t>Interest</a:t>
                      </a:r>
                      <a:endParaRPr lang="en-GB" sz="1200" b="0" i="0" u="none" strike="noStrike" dirty="0">
                        <a:solidFill>
                          <a:srgbClr val="000000"/>
                        </a:solidFill>
                        <a:effectLst/>
                        <a:latin typeface="Arial" panose="020B0604020202020204" pitchFamily="34" charset="0"/>
                      </a:endParaRPr>
                    </a:p>
                  </a:txBody>
                  <a:tcPr marL="9525" marR="9525" marT="9525" marB="0" anchor="b"/>
                </a:tc>
                <a:tc>
                  <a:txBody>
                    <a:bodyPr/>
                    <a:lstStyle/>
                    <a:p>
                      <a:pPr algn="l" fontAlgn="b"/>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r" fontAlgn="b"/>
                      <a:r>
                        <a:rPr lang="en-GB" sz="1200" u="none" strike="noStrike">
                          <a:effectLst/>
                        </a:rPr>
                        <a:t>0</a:t>
                      </a:r>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r" fontAlgn="b"/>
                      <a:r>
                        <a:rPr lang="en-GB" sz="1200" u="none" strike="noStrike">
                          <a:effectLst/>
                        </a:rPr>
                        <a:t>0</a:t>
                      </a:r>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r" fontAlgn="b"/>
                      <a:r>
                        <a:rPr lang="en-GB" sz="1200" u="none" strike="noStrike">
                          <a:effectLst/>
                        </a:rPr>
                        <a:t>0</a:t>
                      </a:r>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r" fontAlgn="b"/>
                      <a:r>
                        <a:rPr lang="en-GB" sz="1200" u="none" strike="noStrike">
                          <a:effectLst/>
                        </a:rPr>
                        <a:t>200,000</a:t>
                      </a:r>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r" fontAlgn="b"/>
                      <a:r>
                        <a:rPr lang="en-GB" sz="1200" u="none" strike="noStrike">
                          <a:effectLst/>
                        </a:rPr>
                        <a:t>200,000</a:t>
                      </a:r>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r" fontAlgn="b"/>
                      <a:r>
                        <a:rPr lang="en-GB" sz="1200" u="none" strike="noStrike">
                          <a:effectLst/>
                        </a:rPr>
                        <a:t>200,000</a:t>
                      </a:r>
                      <a:endParaRPr lang="en-GB" sz="1200" b="0" i="0" u="none" strike="noStrike">
                        <a:solidFill>
                          <a:srgbClr val="000000"/>
                        </a:solidFill>
                        <a:effectLst/>
                        <a:latin typeface="Arial" panose="020B0604020202020204" pitchFamily="34" charset="0"/>
                      </a:endParaRPr>
                    </a:p>
                  </a:txBody>
                  <a:tcPr marL="9525" marR="9525" marT="9525" marB="0" anchor="b"/>
                </a:tc>
                <a:extLst>
                  <a:ext uri="{0D108BD9-81ED-4DB2-BD59-A6C34878D82A}">
                    <a16:rowId xmlns:a16="http://schemas.microsoft.com/office/drawing/2014/main" val="2026448428"/>
                  </a:ext>
                </a:extLst>
              </a:tr>
              <a:tr h="284345">
                <a:tc>
                  <a:txBody>
                    <a:bodyPr/>
                    <a:lstStyle/>
                    <a:p>
                      <a:pPr algn="l" fontAlgn="b"/>
                      <a:r>
                        <a:rPr lang="en-GB" sz="1200" u="none" strike="noStrike" dirty="0">
                          <a:effectLst/>
                        </a:rPr>
                        <a:t>Pre-tax profit</a:t>
                      </a:r>
                      <a:endParaRPr lang="en-GB" sz="1200" b="0" i="0" u="none" strike="noStrike" dirty="0">
                        <a:solidFill>
                          <a:srgbClr val="000000"/>
                        </a:solidFill>
                        <a:effectLst/>
                        <a:latin typeface="Arial" panose="020B0604020202020204" pitchFamily="34" charset="0"/>
                      </a:endParaRPr>
                    </a:p>
                  </a:txBody>
                  <a:tcPr marL="9525" marR="9525" marT="9525" marB="0" anchor="b"/>
                </a:tc>
                <a:tc>
                  <a:txBody>
                    <a:bodyPr/>
                    <a:lstStyle/>
                    <a:p>
                      <a:pPr algn="l" fontAlgn="b"/>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r" fontAlgn="b"/>
                      <a:r>
                        <a:rPr lang="en-GB" sz="1200" u="none" strike="noStrike">
                          <a:effectLst/>
                        </a:rPr>
                        <a:t>1,000,000</a:t>
                      </a:r>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r" fontAlgn="b"/>
                      <a:r>
                        <a:rPr lang="en-GB" sz="1200" u="none" strike="noStrike">
                          <a:effectLst/>
                        </a:rPr>
                        <a:t>600,000</a:t>
                      </a:r>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r" fontAlgn="b"/>
                      <a:r>
                        <a:rPr lang="en-GB" sz="1200" u="none" strike="noStrike">
                          <a:effectLst/>
                        </a:rPr>
                        <a:t>400,000</a:t>
                      </a:r>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r" fontAlgn="b"/>
                      <a:r>
                        <a:rPr lang="en-GB" sz="1200" u="none" strike="noStrike">
                          <a:effectLst/>
                        </a:rPr>
                        <a:t>800,000</a:t>
                      </a:r>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r" fontAlgn="b"/>
                      <a:r>
                        <a:rPr lang="en-GB" sz="1200" u="none" strike="noStrike">
                          <a:effectLst/>
                        </a:rPr>
                        <a:t>400,000</a:t>
                      </a:r>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r" fontAlgn="b"/>
                      <a:r>
                        <a:rPr lang="en-GB" sz="1200" u="none" strike="noStrike">
                          <a:effectLst/>
                        </a:rPr>
                        <a:t>0</a:t>
                      </a:r>
                      <a:endParaRPr lang="en-GB" sz="1200" b="0" i="0" u="none" strike="noStrike">
                        <a:solidFill>
                          <a:srgbClr val="000000"/>
                        </a:solidFill>
                        <a:effectLst/>
                        <a:latin typeface="Arial" panose="020B0604020202020204" pitchFamily="34" charset="0"/>
                      </a:endParaRPr>
                    </a:p>
                  </a:txBody>
                  <a:tcPr marL="9525" marR="9525" marT="9525" marB="0" anchor="b"/>
                </a:tc>
                <a:extLst>
                  <a:ext uri="{0D108BD9-81ED-4DB2-BD59-A6C34878D82A}">
                    <a16:rowId xmlns:a16="http://schemas.microsoft.com/office/drawing/2014/main" val="3469593340"/>
                  </a:ext>
                </a:extLst>
              </a:tr>
              <a:tr h="284345">
                <a:tc>
                  <a:txBody>
                    <a:bodyPr/>
                    <a:lstStyle/>
                    <a:p>
                      <a:pPr algn="l" fontAlgn="b"/>
                      <a:r>
                        <a:rPr lang="en-GB" sz="1200" u="none" strike="noStrike">
                          <a:effectLst/>
                        </a:rPr>
                        <a:t>Taxation (30%)</a:t>
                      </a:r>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r" fontAlgn="b"/>
                      <a:r>
                        <a:rPr lang="en-GB" sz="1200" u="none" strike="noStrike">
                          <a:effectLst/>
                        </a:rPr>
                        <a:t>0.30</a:t>
                      </a:r>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r" fontAlgn="b"/>
                      <a:r>
                        <a:rPr lang="en-GB" sz="1200" u="none" strike="noStrike">
                          <a:effectLst/>
                        </a:rPr>
                        <a:t>300,000</a:t>
                      </a:r>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r" fontAlgn="b"/>
                      <a:r>
                        <a:rPr lang="en-GB" sz="1200" u="none" strike="noStrike">
                          <a:effectLst/>
                        </a:rPr>
                        <a:t>180,000</a:t>
                      </a:r>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r" fontAlgn="b"/>
                      <a:r>
                        <a:rPr lang="en-GB" sz="1200" u="none" strike="noStrike">
                          <a:effectLst/>
                        </a:rPr>
                        <a:t>120,000</a:t>
                      </a:r>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r" fontAlgn="b"/>
                      <a:r>
                        <a:rPr lang="en-GB" sz="1200" u="none" strike="noStrike">
                          <a:effectLst/>
                        </a:rPr>
                        <a:t>240,000</a:t>
                      </a:r>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r" fontAlgn="b"/>
                      <a:r>
                        <a:rPr lang="en-GB" sz="1200" u="none" strike="noStrike">
                          <a:effectLst/>
                        </a:rPr>
                        <a:t>120,000</a:t>
                      </a:r>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r" fontAlgn="b"/>
                      <a:r>
                        <a:rPr lang="en-GB" sz="1200" u="none" strike="noStrike">
                          <a:effectLst/>
                        </a:rPr>
                        <a:t>0</a:t>
                      </a:r>
                      <a:endParaRPr lang="en-GB" sz="1200" b="0" i="0" u="none" strike="noStrike">
                        <a:solidFill>
                          <a:srgbClr val="000000"/>
                        </a:solidFill>
                        <a:effectLst/>
                        <a:latin typeface="Arial" panose="020B0604020202020204" pitchFamily="34" charset="0"/>
                      </a:endParaRPr>
                    </a:p>
                  </a:txBody>
                  <a:tcPr marL="9525" marR="9525" marT="9525" marB="0" anchor="b"/>
                </a:tc>
                <a:extLst>
                  <a:ext uri="{0D108BD9-81ED-4DB2-BD59-A6C34878D82A}">
                    <a16:rowId xmlns:a16="http://schemas.microsoft.com/office/drawing/2014/main" val="1483103245"/>
                  </a:ext>
                </a:extLst>
              </a:tr>
              <a:tr h="284345">
                <a:tc>
                  <a:txBody>
                    <a:bodyPr/>
                    <a:lstStyle/>
                    <a:p>
                      <a:pPr algn="l" fontAlgn="b"/>
                      <a:r>
                        <a:rPr lang="en-GB" sz="1200" u="none" strike="noStrike" dirty="0">
                          <a:effectLst/>
                        </a:rPr>
                        <a:t>Profit after tax</a:t>
                      </a:r>
                      <a:endParaRPr lang="en-GB" sz="1200" b="0" i="0" u="none" strike="noStrike" dirty="0">
                        <a:solidFill>
                          <a:srgbClr val="000000"/>
                        </a:solidFill>
                        <a:effectLst/>
                        <a:latin typeface="Arial" panose="020B0604020202020204" pitchFamily="34" charset="0"/>
                      </a:endParaRPr>
                    </a:p>
                  </a:txBody>
                  <a:tcPr marL="9525" marR="9525" marT="9525" marB="0" anchor="b"/>
                </a:tc>
                <a:tc>
                  <a:txBody>
                    <a:bodyPr/>
                    <a:lstStyle/>
                    <a:p>
                      <a:pPr algn="l" fontAlgn="b"/>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r" fontAlgn="b"/>
                      <a:r>
                        <a:rPr lang="en-GB" sz="1200" u="none" strike="noStrike">
                          <a:effectLst/>
                        </a:rPr>
                        <a:t>700,000</a:t>
                      </a:r>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r" fontAlgn="b"/>
                      <a:r>
                        <a:rPr lang="en-GB" sz="1200" u="none" strike="noStrike">
                          <a:effectLst/>
                        </a:rPr>
                        <a:t>420,000</a:t>
                      </a:r>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r" fontAlgn="b"/>
                      <a:r>
                        <a:rPr lang="en-GB" sz="1200" u="none" strike="noStrike">
                          <a:effectLst/>
                        </a:rPr>
                        <a:t>280,000</a:t>
                      </a:r>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r" fontAlgn="b"/>
                      <a:r>
                        <a:rPr lang="en-GB" sz="1200" u="none" strike="noStrike">
                          <a:effectLst/>
                        </a:rPr>
                        <a:t>560,000</a:t>
                      </a:r>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r" fontAlgn="b"/>
                      <a:r>
                        <a:rPr lang="en-GB" sz="1200" u="none" strike="noStrike">
                          <a:effectLst/>
                        </a:rPr>
                        <a:t>280,000</a:t>
                      </a:r>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r" fontAlgn="b"/>
                      <a:r>
                        <a:rPr lang="en-GB" sz="1200" u="none" strike="noStrike">
                          <a:effectLst/>
                        </a:rPr>
                        <a:t>0</a:t>
                      </a:r>
                      <a:endParaRPr lang="en-GB" sz="1200" b="0" i="0" u="none" strike="noStrike">
                        <a:solidFill>
                          <a:srgbClr val="000000"/>
                        </a:solidFill>
                        <a:effectLst/>
                        <a:latin typeface="Arial" panose="020B0604020202020204" pitchFamily="34" charset="0"/>
                      </a:endParaRPr>
                    </a:p>
                  </a:txBody>
                  <a:tcPr marL="9525" marR="9525" marT="9525" marB="0" anchor="b"/>
                </a:tc>
                <a:extLst>
                  <a:ext uri="{0D108BD9-81ED-4DB2-BD59-A6C34878D82A}">
                    <a16:rowId xmlns:a16="http://schemas.microsoft.com/office/drawing/2014/main" val="111780140"/>
                  </a:ext>
                </a:extLst>
              </a:tr>
              <a:tr h="284345">
                <a:tc gridSpan="2">
                  <a:txBody>
                    <a:bodyPr/>
                    <a:lstStyle/>
                    <a:p>
                      <a:pPr algn="l" fontAlgn="b"/>
                      <a:r>
                        <a:rPr lang="en-GB" sz="1200" u="none" strike="noStrike" dirty="0">
                          <a:effectLst/>
                        </a:rPr>
                        <a:t>Earnings per share (EPS)</a:t>
                      </a:r>
                      <a:endParaRPr lang="en-GB" sz="1200" b="0" i="0" u="none" strike="noStrike" dirty="0">
                        <a:solidFill>
                          <a:srgbClr val="000000"/>
                        </a:solidFill>
                        <a:effectLst/>
                        <a:latin typeface="Arial" panose="020B0604020202020204" pitchFamily="34" charset="0"/>
                      </a:endParaRPr>
                    </a:p>
                  </a:txBody>
                  <a:tcPr marL="9525" marR="9525" marT="9525" marB="0" anchor="b"/>
                </a:tc>
                <a:tc hMerge="1">
                  <a:txBody>
                    <a:bodyPr/>
                    <a:lstStyle/>
                    <a:p>
                      <a:endParaRPr lang="en-GB"/>
                    </a:p>
                  </a:txBody>
                  <a:tcPr/>
                </a:tc>
                <a:tc>
                  <a:txBody>
                    <a:bodyPr/>
                    <a:lstStyle/>
                    <a:p>
                      <a:pPr algn="r" fontAlgn="b"/>
                      <a:r>
                        <a:rPr lang="en-GB" sz="1200" u="none" strike="noStrike">
                          <a:effectLst/>
                        </a:rPr>
                        <a:t>0.175</a:t>
                      </a:r>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r" fontAlgn="b"/>
                      <a:r>
                        <a:rPr lang="en-GB" sz="1200" u="none" strike="noStrike">
                          <a:effectLst/>
                        </a:rPr>
                        <a:t>0.105</a:t>
                      </a:r>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r" fontAlgn="b"/>
                      <a:r>
                        <a:rPr lang="en-GB" sz="1200" u="none" strike="noStrike">
                          <a:effectLst/>
                        </a:rPr>
                        <a:t>0.070</a:t>
                      </a:r>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r" fontAlgn="b"/>
                      <a:r>
                        <a:rPr lang="en-GB" sz="1200" u="none" strike="noStrike">
                          <a:effectLst/>
                        </a:rPr>
                        <a:t>0.28</a:t>
                      </a:r>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r" fontAlgn="b"/>
                      <a:r>
                        <a:rPr lang="en-GB" sz="1200" u="none" strike="noStrike">
                          <a:effectLst/>
                        </a:rPr>
                        <a:t>0.14</a:t>
                      </a:r>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r" fontAlgn="b"/>
                      <a:r>
                        <a:rPr lang="en-GB" sz="1200" u="none" strike="noStrike">
                          <a:effectLst/>
                        </a:rPr>
                        <a:t>0</a:t>
                      </a:r>
                      <a:endParaRPr lang="en-GB" sz="1200" b="0" i="0" u="none" strike="noStrike">
                        <a:solidFill>
                          <a:srgbClr val="000000"/>
                        </a:solidFill>
                        <a:effectLst/>
                        <a:latin typeface="Arial" panose="020B0604020202020204" pitchFamily="34" charset="0"/>
                      </a:endParaRPr>
                    </a:p>
                  </a:txBody>
                  <a:tcPr marL="9525" marR="9525" marT="9525" marB="0" anchor="b"/>
                </a:tc>
                <a:extLst>
                  <a:ext uri="{0D108BD9-81ED-4DB2-BD59-A6C34878D82A}">
                    <a16:rowId xmlns:a16="http://schemas.microsoft.com/office/drawing/2014/main" val="1603784391"/>
                  </a:ext>
                </a:extLst>
              </a:tr>
              <a:tr h="284345">
                <a:tc>
                  <a:txBody>
                    <a:bodyPr/>
                    <a:lstStyle/>
                    <a:p>
                      <a:pPr algn="l" fontAlgn="b"/>
                      <a:r>
                        <a:rPr lang="en-GB" sz="1200" u="none" strike="noStrike" dirty="0">
                          <a:effectLst/>
                        </a:rPr>
                        <a:t>EPS in pence</a:t>
                      </a:r>
                      <a:endParaRPr lang="en-GB" sz="1200" b="0" i="0" u="none" strike="noStrike" dirty="0">
                        <a:solidFill>
                          <a:srgbClr val="000000"/>
                        </a:solidFill>
                        <a:effectLst/>
                        <a:latin typeface="Arial" panose="020B0604020202020204" pitchFamily="34" charset="0"/>
                      </a:endParaRPr>
                    </a:p>
                  </a:txBody>
                  <a:tcPr marL="9525" marR="9525" marT="9525" marB="0" anchor="b"/>
                </a:tc>
                <a:tc>
                  <a:txBody>
                    <a:bodyPr/>
                    <a:lstStyle/>
                    <a:p>
                      <a:pPr algn="l" fontAlgn="b"/>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r" fontAlgn="b"/>
                      <a:r>
                        <a:rPr lang="en-GB" sz="1200" u="none" strike="noStrike" dirty="0">
                          <a:effectLst/>
                        </a:rPr>
                        <a:t>17.5</a:t>
                      </a:r>
                      <a:endParaRPr lang="en-GB" sz="1200" b="0" i="0" u="none" strike="noStrike" dirty="0">
                        <a:solidFill>
                          <a:srgbClr val="000000"/>
                        </a:solidFill>
                        <a:effectLst/>
                        <a:latin typeface="Arial" panose="020B0604020202020204" pitchFamily="34" charset="0"/>
                      </a:endParaRPr>
                    </a:p>
                  </a:txBody>
                  <a:tcPr marL="9525" marR="9525" marT="9525" marB="0" anchor="b"/>
                </a:tc>
                <a:tc>
                  <a:txBody>
                    <a:bodyPr/>
                    <a:lstStyle/>
                    <a:p>
                      <a:pPr algn="r" fontAlgn="b"/>
                      <a:r>
                        <a:rPr lang="en-GB" sz="1200" u="none" strike="noStrike">
                          <a:effectLst/>
                        </a:rPr>
                        <a:t>10.5</a:t>
                      </a:r>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r" fontAlgn="b"/>
                      <a:r>
                        <a:rPr lang="en-GB" sz="1200" u="none" strike="noStrike">
                          <a:effectLst/>
                        </a:rPr>
                        <a:t>7.0</a:t>
                      </a:r>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r" fontAlgn="b"/>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r" fontAlgn="b"/>
                      <a:r>
                        <a:rPr lang="en-GB" sz="1200" u="none" strike="noStrike">
                          <a:effectLst/>
                        </a:rPr>
                        <a:t>28.0</a:t>
                      </a:r>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r" fontAlgn="b"/>
                      <a:r>
                        <a:rPr lang="en-GB" sz="1200" u="none" strike="noStrike">
                          <a:effectLst/>
                        </a:rPr>
                        <a:t>14.0</a:t>
                      </a:r>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r" fontAlgn="b"/>
                      <a:r>
                        <a:rPr lang="en-GB" sz="1200" u="none" strike="noStrike">
                          <a:effectLst/>
                        </a:rPr>
                        <a:t>0.0</a:t>
                      </a:r>
                      <a:endParaRPr lang="en-GB" sz="1200" b="0" i="0" u="none" strike="noStrike">
                        <a:solidFill>
                          <a:srgbClr val="000000"/>
                        </a:solidFill>
                        <a:effectLst/>
                        <a:latin typeface="Arial" panose="020B0604020202020204" pitchFamily="34" charset="0"/>
                      </a:endParaRPr>
                    </a:p>
                  </a:txBody>
                  <a:tcPr marL="9525" marR="9525" marT="9525" marB="0" anchor="b"/>
                </a:tc>
                <a:extLst>
                  <a:ext uri="{0D108BD9-81ED-4DB2-BD59-A6C34878D82A}">
                    <a16:rowId xmlns:a16="http://schemas.microsoft.com/office/drawing/2014/main" val="3112281925"/>
                  </a:ext>
                </a:extLst>
              </a:tr>
              <a:tr h="284345">
                <a:tc>
                  <a:txBody>
                    <a:bodyPr/>
                    <a:lstStyle/>
                    <a:p>
                      <a:pPr algn="l" fontAlgn="b"/>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GB" sz="1200" b="0" i="0" u="none" strike="noStrike" dirty="0">
                        <a:solidFill>
                          <a:srgbClr val="000000"/>
                        </a:solidFill>
                        <a:effectLst/>
                        <a:latin typeface="Arial" panose="020B0604020202020204" pitchFamily="34" charset="0"/>
                      </a:endParaRPr>
                    </a:p>
                  </a:txBody>
                  <a:tcPr marL="9525" marR="9525" marT="9525" marB="0" anchor="b"/>
                </a:tc>
                <a:tc>
                  <a:txBody>
                    <a:bodyPr/>
                    <a:lstStyle/>
                    <a:p>
                      <a:pPr algn="l" fontAlgn="b"/>
                      <a:endParaRPr lang="en-GB" sz="1200" b="0" i="0" u="none" strike="noStrike" dirty="0">
                        <a:solidFill>
                          <a:srgbClr val="000000"/>
                        </a:solidFill>
                        <a:effectLst/>
                        <a:latin typeface="Arial" panose="020B0604020202020204" pitchFamily="34" charset="0"/>
                      </a:endParaRPr>
                    </a:p>
                  </a:txBody>
                  <a:tcPr marL="9525" marR="9525" marT="9525" marB="0" anchor="b"/>
                </a:tc>
                <a:tc>
                  <a:txBody>
                    <a:bodyPr/>
                    <a:lstStyle/>
                    <a:p>
                      <a:pPr algn="l" fontAlgn="b"/>
                      <a:endParaRPr lang="en-GB" sz="1200" b="0" i="0" u="none" strike="noStrike" dirty="0">
                        <a:solidFill>
                          <a:srgbClr val="000000"/>
                        </a:solidFill>
                        <a:effectLst/>
                        <a:latin typeface="Arial" panose="020B0604020202020204" pitchFamily="34" charset="0"/>
                      </a:endParaRPr>
                    </a:p>
                  </a:txBody>
                  <a:tcPr marL="9525" marR="9525" marT="9525" marB="0" anchor="b"/>
                </a:tc>
                <a:tc>
                  <a:txBody>
                    <a:bodyPr/>
                    <a:lstStyle/>
                    <a:p>
                      <a:pPr algn="l" fontAlgn="b"/>
                      <a:endParaRPr lang="en-GB" sz="1200" b="0" i="0" u="none" strike="noStrike" dirty="0">
                        <a:solidFill>
                          <a:srgbClr val="000000"/>
                        </a:solidFill>
                        <a:effectLst/>
                        <a:latin typeface="Arial" panose="020B0604020202020204" pitchFamily="34" charset="0"/>
                      </a:endParaRPr>
                    </a:p>
                  </a:txBody>
                  <a:tcPr marL="9525" marR="9525" marT="9525" marB="0" anchor="b"/>
                </a:tc>
                <a:tc>
                  <a:txBody>
                    <a:bodyPr/>
                    <a:lstStyle/>
                    <a:p>
                      <a:pPr algn="l" fontAlgn="b"/>
                      <a:endParaRPr lang="en-GB" sz="1200" b="0" i="0" u="none" strike="noStrike" dirty="0">
                        <a:solidFill>
                          <a:srgbClr val="000000"/>
                        </a:solidFill>
                        <a:effectLst/>
                        <a:latin typeface="Arial" panose="020B0604020202020204" pitchFamily="34" charset="0"/>
                      </a:endParaRPr>
                    </a:p>
                  </a:txBody>
                  <a:tcPr marL="9525" marR="9525" marT="9525" marB="0" anchor="b"/>
                </a:tc>
                <a:tc>
                  <a:txBody>
                    <a:bodyPr/>
                    <a:lstStyle/>
                    <a:p>
                      <a:pPr algn="l" fontAlgn="b"/>
                      <a:endParaRPr lang="en-GB" sz="1200" b="0" i="0" u="none" strike="noStrike" dirty="0">
                        <a:solidFill>
                          <a:srgbClr val="000000"/>
                        </a:solidFill>
                        <a:effectLst/>
                        <a:latin typeface="Arial" panose="020B0604020202020204" pitchFamily="34" charset="0"/>
                      </a:endParaRPr>
                    </a:p>
                  </a:txBody>
                  <a:tcPr marL="9525" marR="9525" marT="9525" marB="0" anchor="b"/>
                </a:tc>
                <a:extLst>
                  <a:ext uri="{0D108BD9-81ED-4DB2-BD59-A6C34878D82A}">
                    <a16:rowId xmlns:a16="http://schemas.microsoft.com/office/drawing/2014/main" val="1915346101"/>
                  </a:ext>
                </a:extLst>
              </a:tr>
            </a:tbl>
          </a:graphicData>
        </a:graphic>
      </p:graphicFrame>
      <p:sp>
        <p:nvSpPr>
          <p:cNvPr id="4" name="Slide Number Placeholder 3">
            <a:extLst>
              <a:ext uri="{FF2B5EF4-FFF2-40B4-BE49-F238E27FC236}">
                <a16:creationId xmlns:a16="http://schemas.microsoft.com/office/drawing/2014/main" id="{7E812971-82DD-D7FF-D960-42951EB3985E}"/>
              </a:ext>
            </a:extLst>
          </p:cNvPr>
          <p:cNvSpPr>
            <a:spLocks noGrp="1"/>
          </p:cNvSpPr>
          <p:nvPr>
            <p:ph type="sldNum" sz="quarter" idx="12"/>
          </p:nvPr>
        </p:nvSpPr>
        <p:spPr/>
        <p:txBody>
          <a:bodyPr/>
          <a:lstStyle/>
          <a:p>
            <a:fld id="{C3F65BB1-9206-4D7F-97F9-47DCC7DC6334}" type="slidenum">
              <a:rPr lang="en-GB" smtClean="0"/>
              <a:pPr/>
              <a:t>23</a:t>
            </a:fld>
            <a:endParaRPr lang="en-GB"/>
          </a:p>
        </p:txBody>
      </p:sp>
    </p:spTree>
    <p:extLst>
      <p:ext uri="{BB962C8B-B14F-4D97-AF65-F5344CB8AC3E}">
        <p14:creationId xmlns:p14="http://schemas.microsoft.com/office/powerpoint/2010/main" val="251022187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A2E721B-4A18-44CC-84C1-00230B66D43F}"/>
              </a:ext>
            </a:extLst>
          </p:cNvPr>
          <p:cNvSpPr>
            <a:spLocks noGrp="1"/>
          </p:cNvSpPr>
          <p:nvPr>
            <p:ph type="title"/>
          </p:nvPr>
        </p:nvSpPr>
        <p:spPr>
          <a:xfrm>
            <a:off x="0" y="-1"/>
            <a:ext cx="9144000" cy="1052737"/>
          </a:xfrm>
          <a:solidFill>
            <a:schemeClr val="tx2">
              <a:lumMod val="20000"/>
              <a:lumOff val="80000"/>
            </a:schemeClr>
          </a:solidFill>
        </p:spPr>
        <p:txBody>
          <a:bodyPr/>
          <a:lstStyle/>
          <a:p>
            <a:pPr algn="ctr"/>
            <a:r>
              <a:rPr lang="en-GB" sz="3600" dirty="0">
                <a:latin typeface="Arial" panose="020B0604020202020204" pitchFamily="34" charset="0"/>
                <a:cs typeface="Arial" panose="020B0604020202020204" pitchFamily="34" charset="0"/>
              </a:rPr>
              <a:t>Capital structure and gearing - summary</a:t>
            </a:r>
          </a:p>
        </p:txBody>
      </p:sp>
      <p:sp>
        <p:nvSpPr>
          <p:cNvPr id="6" name="Content Placeholder 5">
            <a:extLst>
              <a:ext uri="{FF2B5EF4-FFF2-40B4-BE49-F238E27FC236}">
                <a16:creationId xmlns:a16="http://schemas.microsoft.com/office/drawing/2014/main" id="{CB1833DC-E5B1-4E41-A08E-1E9686840AC8}"/>
              </a:ext>
            </a:extLst>
          </p:cNvPr>
          <p:cNvSpPr>
            <a:spLocks noGrp="1"/>
          </p:cNvSpPr>
          <p:nvPr>
            <p:ph idx="1"/>
          </p:nvPr>
        </p:nvSpPr>
        <p:spPr>
          <a:xfrm>
            <a:off x="-1" y="1141573"/>
            <a:ext cx="9153053" cy="4663691"/>
          </a:xfrm>
          <a:solidFill>
            <a:schemeClr val="tx2">
              <a:lumMod val="75000"/>
            </a:schemeClr>
          </a:solidFill>
        </p:spPr>
        <p:txBody>
          <a:bodyPr>
            <a:normAutofit fontScale="25000" lnSpcReduction="20000"/>
          </a:bodyPr>
          <a:lstStyle/>
          <a:p>
            <a:r>
              <a:rPr lang="en-US" sz="7200" dirty="0">
                <a:solidFill>
                  <a:schemeClr val="tx2">
                    <a:lumMod val="20000"/>
                    <a:lumOff val="80000"/>
                  </a:schemeClr>
                </a:solidFill>
                <a:latin typeface="Arial" panose="020B0604020202020204" pitchFamily="34" charset="0"/>
                <a:cs typeface="Arial" panose="020B0604020202020204" pitchFamily="34" charset="0"/>
              </a:rPr>
              <a:t>No such thing as an ideal level of gearing</a:t>
            </a:r>
            <a:endParaRPr lang="en-GB" sz="7200" dirty="0">
              <a:solidFill>
                <a:schemeClr val="tx2">
                  <a:lumMod val="20000"/>
                  <a:lumOff val="80000"/>
                </a:schemeClr>
              </a:solidFill>
              <a:latin typeface="Arial" panose="020B0604020202020204" pitchFamily="34" charset="0"/>
              <a:cs typeface="Arial" panose="020B0604020202020204" pitchFamily="34" charset="0"/>
            </a:endParaRPr>
          </a:p>
          <a:p>
            <a:pPr marL="0" indent="0">
              <a:buNone/>
            </a:pPr>
            <a:endParaRPr lang="en-GB" sz="7200" dirty="0">
              <a:solidFill>
                <a:schemeClr val="tx2">
                  <a:lumMod val="20000"/>
                  <a:lumOff val="80000"/>
                </a:schemeClr>
              </a:solidFill>
              <a:latin typeface="Arial" panose="020B0604020202020204" pitchFamily="34" charset="0"/>
              <a:cs typeface="Arial" panose="020B0604020202020204" pitchFamily="34" charset="0"/>
            </a:endParaRPr>
          </a:p>
          <a:p>
            <a:pPr lvl="0"/>
            <a:r>
              <a:rPr lang="en-US" sz="7200" dirty="0">
                <a:solidFill>
                  <a:schemeClr val="tx2">
                    <a:lumMod val="20000"/>
                    <a:lumOff val="80000"/>
                  </a:schemeClr>
                </a:solidFill>
                <a:latin typeface="Arial" panose="020B0604020202020204" pitchFamily="34" charset="0"/>
                <a:cs typeface="Arial" panose="020B0604020202020204" pitchFamily="34" charset="0"/>
              </a:rPr>
              <a:t>Depends upon the type of business</a:t>
            </a:r>
          </a:p>
          <a:p>
            <a:pPr marL="0" lvl="0" indent="0">
              <a:buNone/>
            </a:pPr>
            <a:endParaRPr lang="en-GB" sz="7200" dirty="0">
              <a:solidFill>
                <a:schemeClr val="tx2">
                  <a:lumMod val="20000"/>
                  <a:lumOff val="80000"/>
                </a:schemeClr>
              </a:solidFill>
              <a:latin typeface="Arial" panose="020B0604020202020204" pitchFamily="34" charset="0"/>
              <a:cs typeface="Arial" panose="020B0604020202020204" pitchFamily="34" charset="0"/>
            </a:endParaRPr>
          </a:p>
          <a:p>
            <a:pPr lvl="0"/>
            <a:r>
              <a:rPr lang="en-US" sz="7200" dirty="0">
                <a:solidFill>
                  <a:schemeClr val="tx2">
                    <a:lumMod val="20000"/>
                    <a:lumOff val="80000"/>
                  </a:schemeClr>
                </a:solidFill>
                <a:latin typeface="Arial" panose="020B0604020202020204" pitchFamily="34" charset="0"/>
                <a:cs typeface="Arial" panose="020B0604020202020204" pitchFamily="34" charset="0"/>
              </a:rPr>
              <a:t>Different types of business will have different levels of business risk. This is usually assessed by the potential variability in a company’s profits from one year to the next</a:t>
            </a:r>
          </a:p>
          <a:p>
            <a:pPr lvl="0"/>
            <a:r>
              <a:rPr lang="en-US" sz="7200" dirty="0">
                <a:solidFill>
                  <a:schemeClr val="tx2">
                    <a:lumMod val="20000"/>
                    <a:lumOff val="80000"/>
                  </a:schemeClr>
                </a:solidFill>
                <a:latin typeface="Arial" panose="020B0604020202020204" pitchFamily="34" charset="0"/>
                <a:cs typeface="Arial" panose="020B0604020202020204" pitchFamily="34" charset="0"/>
              </a:rPr>
              <a:t>Different countries with contrasting business cultures and types of capitalism will have different attitudes and tolerances to gearing levels</a:t>
            </a:r>
            <a:endParaRPr lang="en-GB" sz="7200" dirty="0">
              <a:solidFill>
                <a:schemeClr val="tx2">
                  <a:lumMod val="20000"/>
                  <a:lumOff val="80000"/>
                </a:schemeClr>
              </a:solidFill>
              <a:latin typeface="Arial" panose="020B0604020202020204" pitchFamily="34" charset="0"/>
              <a:cs typeface="Arial" panose="020B0604020202020204" pitchFamily="34" charset="0"/>
            </a:endParaRPr>
          </a:p>
          <a:p>
            <a:pPr marL="0" indent="0">
              <a:buNone/>
            </a:pPr>
            <a:r>
              <a:rPr lang="en-US" sz="7200" dirty="0">
                <a:solidFill>
                  <a:schemeClr val="tx2">
                    <a:lumMod val="20000"/>
                    <a:lumOff val="80000"/>
                  </a:schemeClr>
                </a:solidFill>
                <a:latin typeface="Arial" panose="020B0604020202020204" pitchFamily="34" charset="0"/>
                <a:cs typeface="Arial" panose="020B0604020202020204" pitchFamily="34" charset="0"/>
              </a:rPr>
              <a:t> </a:t>
            </a:r>
            <a:endParaRPr lang="en-GB" sz="7200" dirty="0">
              <a:solidFill>
                <a:schemeClr val="tx2">
                  <a:lumMod val="20000"/>
                  <a:lumOff val="80000"/>
                </a:schemeClr>
              </a:solidFill>
              <a:latin typeface="Arial" panose="020B0604020202020204" pitchFamily="34" charset="0"/>
              <a:cs typeface="Arial" panose="020B0604020202020204" pitchFamily="34" charset="0"/>
            </a:endParaRPr>
          </a:p>
          <a:p>
            <a:pPr marL="0" indent="0">
              <a:buNone/>
            </a:pPr>
            <a:endParaRPr lang="en-GB" sz="7200" dirty="0">
              <a:solidFill>
                <a:schemeClr val="tx2">
                  <a:lumMod val="20000"/>
                  <a:lumOff val="80000"/>
                </a:schemeClr>
              </a:solidFill>
              <a:latin typeface="Arial" panose="020B0604020202020204" pitchFamily="34" charset="0"/>
              <a:cs typeface="Arial" panose="020B0604020202020204" pitchFamily="34" charset="0"/>
            </a:endParaRPr>
          </a:p>
          <a:p>
            <a:r>
              <a:rPr lang="en-US" sz="7200" dirty="0">
                <a:solidFill>
                  <a:schemeClr val="tx2">
                    <a:lumMod val="20000"/>
                    <a:lumOff val="80000"/>
                  </a:schemeClr>
                </a:solidFill>
                <a:latin typeface="Arial" panose="020B0604020202020204" pitchFamily="34" charset="0"/>
                <a:cs typeface="Arial" panose="020B0604020202020204" pitchFamily="34" charset="0"/>
              </a:rPr>
              <a:t>Which do you think has the higher level of business risk?</a:t>
            </a:r>
            <a:endParaRPr lang="en-GB" sz="7200" dirty="0">
              <a:solidFill>
                <a:schemeClr val="tx2">
                  <a:lumMod val="20000"/>
                  <a:lumOff val="80000"/>
                </a:schemeClr>
              </a:solidFill>
              <a:latin typeface="Arial" panose="020B0604020202020204" pitchFamily="34" charset="0"/>
              <a:cs typeface="Arial" panose="020B0604020202020204" pitchFamily="34" charset="0"/>
            </a:endParaRPr>
          </a:p>
          <a:p>
            <a:pPr marL="0" indent="0">
              <a:buNone/>
            </a:pPr>
            <a:r>
              <a:rPr lang="en-US" sz="7200" b="1" dirty="0">
                <a:solidFill>
                  <a:schemeClr val="tx2">
                    <a:lumMod val="20000"/>
                    <a:lumOff val="80000"/>
                  </a:schemeClr>
                </a:solidFill>
                <a:latin typeface="Arial" panose="020B0604020202020204" pitchFamily="34" charset="0"/>
                <a:cs typeface="Arial" panose="020B0604020202020204" pitchFamily="34" charset="0"/>
              </a:rPr>
              <a:t> </a:t>
            </a:r>
            <a:endParaRPr lang="en-GB" sz="7200" dirty="0">
              <a:solidFill>
                <a:schemeClr val="tx2">
                  <a:lumMod val="20000"/>
                  <a:lumOff val="80000"/>
                </a:schemeClr>
              </a:solidFill>
              <a:latin typeface="Arial" panose="020B0604020202020204" pitchFamily="34" charset="0"/>
              <a:cs typeface="Arial" panose="020B0604020202020204" pitchFamily="34" charset="0"/>
            </a:endParaRPr>
          </a:p>
          <a:p>
            <a:pPr marL="0" lvl="0" indent="0">
              <a:buNone/>
            </a:pPr>
            <a:r>
              <a:rPr lang="en-US" sz="7200" dirty="0">
                <a:solidFill>
                  <a:schemeClr val="tx2">
                    <a:lumMod val="20000"/>
                    <a:lumOff val="80000"/>
                  </a:schemeClr>
                </a:solidFill>
                <a:latin typeface="Arial" panose="020B0604020202020204" pitchFamily="34" charset="0"/>
                <a:cs typeface="Arial" panose="020B0604020202020204" pitchFamily="34" charset="0"/>
              </a:rPr>
              <a:t>               </a:t>
            </a:r>
            <a:r>
              <a:rPr lang="en-US" sz="7200" dirty="0">
                <a:solidFill>
                  <a:srgbClr val="FFFF00"/>
                </a:solidFill>
                <a:latin typeface="Arial" panose="020B0604020202020204" pitchFamily="34" charset="0"/>
                <a:cs typeface="Arial" panose="020B0604020202020204" pitchFamily="34" charset="0"/>
              </a:rPr>
              <a:t>A company which makes luxury fashion goods?</a:t>
            </a:r>
            <a:endParaRPr lang="en-GB" sz="7200" dirty="0">
              <a:solidFill>
                <a:srgbClr val="FFFF00"/>
              </a:solidFill>
              <a:latin typeface="Arial" panose="020B0604020202020204" pitchFamily="34" charset="0"/>
              <a:cs typeface="Arial" panose="020B0604020202020204" pitchFamily="34" charset="0"/>
            </a:endParaRPr>
          </a:p>
          <a:p>
            <a:pPr marL="0" indent="0">
              <a:buNone/>
            </a:pPr>
            <a:r>
              <a:rPr lang="en-US" sz="7200" b="1" dirty="0">
                <a:solidFill>
                  <a:schemeClr val="tx2">
                    <a:lumMod val="20000"/>
                    <a:lumOff val="80000"/>
                  </a:schemeClr>
                </a:solidFill>
                <a:latin typeface="Arial" panose="020B0604020202020204" pitchFamily="34" charset="0"/>
                <a:cs typeface="Arial" panose="020B0604020202020204" pitchFamily="34" charset="0"/>
              </a:rPr>
              <a:t>                                             OR</a:t>
            </a:r>
            <a:endParaRPr lang="en-GB" sz="7200" dirty="0">
              <a:solidFill>
                <a:schemeClr val="tx2">
                  <a:lumMod val="20000"/>
                  <a:lumOff val="80000"/>
                </a:schemeClr>
              </a:solidFill>
              <a:latin typeface="Arial" panose="020B0604020202020204" pitchFamily="34" charset="0"/>
              <a:cs typeface="Arial" panose="020B0604020202020204" pitchFamily="34" charset="0"/>
            </a:endParaRPr>
          </a:p>
          <a:p>
            <a:pPr marL="0" lvl="0" indent="0">
              <a:buNone/>
            </a:pPr>
            <a:r>
              <a:rPr lang="en-US" sz="7200" dirty="0">
                <a:solidFill>
                  <a:schemeClr val="tx2">
                    <a:lumMod val="20000"/>
                    <a:lumOff val="80000"/>
                  </a:schemeClr>
                </a:solidFill>
                <a:latin typeface="Arial" panose="020B0604020202020204" pitchFamily="34" charset="0"/>
                <a:cs typeface="Arial" panose="020B0604020202020204" pitchFamily="34" charset="0"/>
              </a:rPr>
              <a:t>                        </a:t>
            </a:r>
            <a:r>
              <a:rPr lang="en-US" sz="7200" dirty="0">
                <a:solidFill>
                  <a:srgbClr val="FFFF00"/>
                </a:solidFill>
                <a:latin typeface="Arial" panose="020B0604020202020204" pitchFamily="34" charset="0"/>
                <a:cs typeface="Arial" panose="020B0604020202020204" pitchFamily="34" charset="0"/>
              </a:rPr>
              <a:t>A company that makes bread?</a:t>
            </a:r>
            <a:endParaRPr lang="en-GB" sz="7200" dirty="0">
              <a:solidFill>
                <a:srgbClr val="FFFF00"/>
              </a:solidFill>
              <a:latin typeface="Arial" panose="020B0604020202020204" pitchFamily="34" charset="0"/>
              <a:cs typeface="Arial" panose="020B0604020202020204" pitchFamily="34" charset="0"/>
            </a:endParaRPr>
          </a:p>
          <a:p>
            <a:pPr marL="0" indent="0">
              <a:buNone/>
            </a:pPr>
            <a:r>
              <a:rPr lang="en-US" sz="7400" dirty="0">
                <a:solidFill>
                  <a:schemeClr val="tx2">
                    <a:lumMod val="20000"/>
                    <a:lumOff val="80000"/>
                  </a:schemeClr>
                </a:solidFill>
                <a:latin typeface="Arial" panose="020B0604020202020204" pitchFamily="34" charset="0"/>
                <a:cs typeface="Arial" panose="020B0604020202020204" pitchFamily="34" charset="0"/>
              </a:rPr>
              <a:t> </a:t>
            </a:r>
            <a:endParaRPr lang="en-GB" sz="7400" dirty="0">
              <a:solidFill>
                <a:schemeClr val="tx2">
                  <a:lumMod val="20000"/>
                  <a:lumOff val="80000"/>
                </a:schemeClr>
              </a:solidFill>
              <a:latin typeface="Arial" panose="020B0604020202020204" pitchFamily="34" charset="0"/>
              <a:cs typeface="Arial" panose="020B0604020202020204" pitchFamily="34" charset="0"/>
            </a:endParaRPr>
          </a:p>
          <a:p>
            <a:pPr marL="0" indent="0">
              <a:buNone/>
            </a:pPr>
            <a:r>
              <a:rPr lang="en-US" sz="7400" dirty="0">
                <a:latin typeface="Times New Roman" panose="02020603050405020304" pitchFamily="18" charset="0"/>
                <a:cs typeface="Times New Roman" panose="02020603050405020304" pitchFamily="18" charset="0"/>
              </a:rPr>
              <a:t> </a:t>
            </a:r>
            <a:endParaRPr lang="en-GB" sz="7400" dirty="0">
              <a:latin typeface="Times New Roman" panose="02020603050405020304" pitchFamily="18" charset="0"/>
              <a:cs typeface="Times New Roman" panose="02020603050405020304" pitchFamily="18" charset="0"/>
            </a:endParaRPr>
          </a:p>
          <a:p>
            <a:pPr marL="0" indent="0">
              <a:buNone/>
            </a:pPr>
            <a:br>
              <a:rPr lang="en-US" sz="7400" dirty="0"/>
            </a:br>
            <a:r>
              <a:rPr lang="en-US" sz="7400" dirty="0"/>
              <a:t> </a:t>
            </a:r>
            <a:endParaRPr lang="en-GB" sz="7400" dirty="0"/>
          </a:p>
          <a:p>
            <a:endParaRPr lang="en-GB" dirty="0"/>
          </a:p>
        </p:txBody>
      </p:sp>
      <p:sp>
        <p:nvSpPr>
          <p:cNvPr id="2" name="Slide Number Placeholder 1">
            <a:extLst>
              <a:ext uri="{FF2B5EF4-FFF2-40B4-BE49-F238E27FC236}">
                <a16:creationId xmlns:a16="http://schemas.microsoft.com/office/drawing/2014/main" id="{9C247B50-6E09-4FE3-B9BF-E4F77AFCE375}"/>
              </a:ext>
            </a:extLst>
          </p:cNvPr>
          <p:cNvSpPr>
            <a:spLocks noGrp="1"/>
          </p:cNvSpPr>
          <p:nvPr>
            <p:ph type="sldNum" sz="quarter" idx="12"/>
          </p:nvPr>
        </p:nvSpPr>
        <p:spPr/>
        <p:txBody>
          <a:bodyPr/>
          <a:lstStyle/>
          <a:p>
            <a:fld id="{63A33278-8D2C-46E9-9145-8061F8ED03C5}" type="slidenum">
              <a:rPr lang="en-GB" smtClean="0"/>
              <a:t>24</a:t>
            </a:fld>
            <a:endParaRPr lang="en-GB" dirty="0"/>
          </a:p>
        </p:txBody>
      </p:sp>
    </p:spTree>
    <p:custDataLst>
      <p:tags r:id="rId1"/>
    </p:custDataLst>
    <p:extLst>
      <p:ext uri="{BB962C8B-B14F-4D97-AF65-F5344CB8AC3E}">
        <p14:creationId xmlns:p14="http://schemas.microsoft.com/office/powerpoint/2010/main" val="395927047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5661B4-F9DD-43C2-9C12-1D83DF16978A}"/>
              </a:ext>
            </a:extLst>
          </p:cNvPr>
          <p:cNvSpPr>
            <a:spLocks noGrp="1"/>
          </p:cNvSpPr>
          <p:nvPr>
            <p:ph type="title"/>
          </p:nvPr>
        </p:nvSpPr>
        <p:spPr>
          <a:xfrm>
            <a:off x="0" y="-4298"/>
            <a:ext cx="9144000" cy="611876"/>
          </a:xfrm>
          <a:solidFill>
            <a:schemeClr val="tx2">
              <a:lumMod val="75000"/>
            </a:schemeClr>
          </a:solidFill>
        </p:spPr>
        <p:txBody>
          <a:bodyPr>
            <a:normAutofit fontScale="90000"/>
          </a:bodyPr>
          <a:lstStyle/>
          <a:p>
            <a:pPr algn="ctr"/>
            <a:r>
              <a:rPr lang="en-GB" sz="3600" dirty="0">
                <a:solidFill>
                  <a:schemeClr val="tx2">
                    <a:lumMod val="20000"/>
                    <a:lumOff val="80000"/>
                  </a:schemeClr>
                </a:solidFill>
              </a:rPr>
              <a:t>Gearing ratios</a:t>
            </a:r>
          </a:p>
        </p:txBody>
      </p:sp>
      <p:graphicFrame>
        <p:nvGraphicFramePr>
          <p:cNvPr id="4" name="Content Placeholder 3">
            <a:extLst>
              <a:ext uri="{FF2B5EF4-FFF2-40B4-BE49-F238E27FC236}">
                <a16:creationId xmlns:a16="http://schemas.microsoft.com/office/drawing/2014/main" id="{70DFBED5-E2EB-458A-9A23-CCA08F53EFAA}"/>
              </a:ext>
            </a:extLst>
          </p:cNvPr>
          <p:cNvGraphicFramePr>
            <a:graphicFrameLocks noGrp="1"/>
          </p:cNvGraphicFramePr>
          <p:nvPr>
            <p:ph idx="1"/>
            <p:extLst>
              <p:ext uri="{D42A27DB-BD31-4B8C-83A1-F6EECF244321}">
                <p14:modId xmlns:p14="http://schemas.microsoft.com/office/powerpoint/2010/main" val="645479336"/>
              </p:ext>
            </p:extLst>
          </p:nvPr>
        </p:nvGraphicFramePr>
        <p:xfrm>
          <a:off x="0" y="607578"/>
          <a:ext cx="9143999" cy="5125678"/>
        </p:xfrm>
        <a:graphic>
          <a:graphicData uri="http://schemas.openxmlformats.org/drawingml/2006/table">
            <a:tbl>
              <a:tblPr firstRow="1" firstCol="1" bandRow="1">
                <a:tableStyleId>{7DF18680-E054-41AD-8BC1-D1AEF772440D}</a:tableStyleId>
              </a:tblPr>
              <a:tblGrid>
                <a:gridCol w="3851920">
                  <a:extLst>
                    <a:ext uri="{9D8B030D-6E8A-4147-A177-3AD203B41FA5}">
                      <a16:colId xmlns:a16="http://schemas.microsoft.com/office/drawing/2014/main" val="3497542593"/>
                    </a:ext>
                  </a:extLst>
                </a:gridCol>
                <a:gridCol w="2520280">
                  <a:extLst>
                    <a:ext uri="{9D8B030D-6E8A-4147-A177-3AD203B41FA5}">
                      <a16:colId xmlns:a16="http://schemas.microsoft.com/office/drawing/2014/main" val="3089179040"/>
                    </a:ext>
                  </a:extLst>
                </a:gridCol>
                <a:gridCol w="2771799">
                  <a:extLst>
                    <a:ext uri="{9D8B030D-6E8A-4147-A177-3AD203B41FA5}">
                      <a16:colId xmlns:a16="http://schemas.microsoft.com/office/drawing/2014/main" val="2149995517"/>
                    </a:ext>
                  </a:extLst>
                </a:gridCol>
              </a:tblGrid>
              <a:tr h="637417">
                <a:tc>
                  <a:txBody>
                    <a:bodyPr/>
                    <a:lstStyle/>
                    <a:p>
                      <a:pPr algn="l">
                        <a:lnSpc>
                          <a:spcPct val="115000"/>
                        </a:lnSpc>
                        <a:spcAft>
                          <a:spcPts val="0"/>
                        </a:spcAft>
                      </a:pPr>
                      <a:r>
                        <a:rPr lang="en-GB" sz="1800" dirty="0">
                          <a:effectLst/>
                        </a:rPr>
                        <a:t> </a:t>
                      </a:r>
                    </a:p>
                    <a:p>
                      <a:pPr algn="l">
                        <a:lnSpc>
                          <a:spcPct val="115000"/>
                        </a:lnSpc>
                        <a:spcAft>
                          <a:spcPts val="0"/>
                        </a:spcAft>
                      </a:pPr>
                      <a:r>
                        <a:rPr lang="en-GB" sz="1800" dirty="0">
                          <a:effectLst/>
                        </a:rPr>
                        <a:t>GEARING RATIOS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800" dirty="0">
                          <a:effectLst/>
                        </a:rPr>
                        <a:t> </a:t>
                      </a:r>
                    </a:p>
                    <a:p>
                      <a:pPr algn="ctr">
                        <a:lnSpc>
                          <a:spcPct val="115000"/>
                        </a:lnSpc>
                        <a:spcAft>
                          <a:spcPts val="0"/>
                        </a:spcAft>
                      </a:pPr>
                      <a:r>
                        <a:rPr lang="en-GB" sz="1800" dirty="0">
                          <a:effectLst/>
                        </a:rPr>
                        <a:t>2022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800" dirty="0">
                          <a:effectLst/>
                        </a:rPr>
                        <a:t> </a:t>
                      </a:r>
                    </a:p>
                    <a:p>
                      <a:pPr algn="ctr">
                        <a:lnSpc>
                          <a:spcPct val="115000"/>
                        </a:lnSpc>
                        <a:spcAft>
                          <a:spcPts val="0"/>
                        </a:spcAft>
                      </a:pPr>
                      <a:r>
                        <a:rPr lang="en-GB" sz="1800" dirty="0">
                          <a:effectLst/>
                        </a:rPr>
                        <a:t>2021</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284897165"/>
                  </a:ext>
                </a:extLst>
              </a:tr>
              <a:tr h="4488261">
                <a:tc>
                  <a:txBody>
                    <a:bodyPr/>
                    <a:lstStyle/>
                    <a:p>
                      <a:pPr algn="l">
                        <a:lnSpc>
                          <a:spcPct val="115000"/>
                        </a:lnSpc>
                        <a:spcAft>
                          <a:spcPts val="0"/>
                        </a:spcAft>
                      </a:pPr>
                      <a:r>
                        <a:rPr lang="en-GB" sz="1800" dirty="0">
                          <a:effectLst/>
                        </a:rPr>
                        <a:t> </a:t>
                      </a:r>
                    </a:p>
                    <a:p>
                      <a:pPr algn="l">
                        <a:lnSpc>
                          <a:spcPct val="115000"/>
                        </a:lnSpc>
                        <a:spcAft>
                          <a:spcPts val="0"/>
                        </a:spcAft>
                      </a:pPr>
                      <a:r>
                        <a:rPr lang="en-GB" sz="1800" u="sng" dirty="0">
                          <a:effectLst/>
                        </a:rPr>
                        <a:t>Debt Capital  x 100</a:t>
                      </a:r>
                      <a:endParaRPr lang="en-GB" sz="1800" dirty="0">
                        <a:effectLst/>
                      </a:endParaRPr>
                    </a:p>
                    <a:p>
                      <a:pPr algn="l">
                        <a:lnSpc>
                          <a:spcPct val="115000"/>
                        </a:lnSpc>
                        <a:spcAft>
                          <a:spcPts val="0"/>
                        </a:spcAft>
                      </a:pPr>
                      <a:r>
                        <a:rPr lang="en-GB" sz="1800" dirty="0">
                          <a:effectLst/>
                        </a:rPr>
                        <a:t>    Total Equity</a:t>
                      </a:r>
                    </a:p>
                    <a:p>
                      <a:pPr algn="l">
                        <a:lnSpc>
                          <a:spcPct val="115000"/>
                        </a:lnSpc>
                        <a:spcAft>
                          <a:spcPts val="0"/>
                        </a:spcAft>
                      </a:pPr>
                      <a:r>
                        <a:rPr lang="en-GB" sz="1800" dirty="0">
                          <a:effectLst/>
                        </a:rPr>
                        <a:t> </a:t>
                      </a:r>
                    </a:p>
                    <a:p>
                      <a:pPr algn="l">
                        <a:lnSpc>
                          <a:spcPct val="115000"/>
                        </a:lnSpc>
                        <a:spcAft>
                          <a:spcPts val="0"/>
                        </a:spcAft>
                      </a:pPr>
                      <a:r>
                        <a:rPr lang="en-GB" sz="1800" dirty="0">
                          <a:effectLst/>
                        </a:rPr>
                        <a:t> </a:t>
                      </a:r>
                    </a:p>
                    <a:p>
                      <a:pPr algn="l">
                        <a:lnSpc>
                          <a:spcPct val="115000"/>
                        </a:lnSpc>
                        <a:spcAft>
                          <a:spcPts val="0"/>
                        </a:spcAft>
                      </a:pPr>
                      <a:r>
                        <a:rPr lang="en-GB" sz="1800" dirty="0">
                          <a:effectLst/>
                        </a:rPr>
                        <a:t> </a:t>
                      </a:r>
                    </a:p>
                    <a:p>
                      <a:pPr algn="l">
                        <a:lnSpc>
                          <a:spcPct val="115000"/>
                        </a:lnSpc>
                        <a:spcAft>
                          <a:spcPts val="0"/>
                        </a:spcAft>
                      </a:pPr>
                      <a:r>
                        <a:rPr lang="en-GB" sz="1800" dirty="0">
                          <a:effectLst/>
                        </a:rPr>
                        <a:t> </a:t>
                      </a:r>
                    </a:p>
                    <a:p>
                      <a:pPr algn="l">
                        <a:lnSpc>
                          <a:spcPct val="115000"/>
                        </a:lnSpc>
                        <a:spcAft>
                          <a:spcPts val="0"/>
                        </a:spcAft>
                      </a:pPr>
                      <a:r>
                        <a:rPr lang="en-GB" sz="1800" u="sng" dirty="0">
                          <a:effectLst/>
                        </a:rPr>
                        <a:t>Debt Capital  x 100</a:t>
                      </a:r>
                      <a:endParaRPr lang="en-GB" sz="1800" dirty="0">
                        <a:effectLst/>
                      </a:endParaRPr>
                    </a:p>
                    <a:p>
                      <a:pPr algn="l">
                        <a:lnSpc>
                          <a:spcPct val="115000"/>
                        </a:lnSpc>
                        <a:spcAft>
                          <a:spcPts val="0"/>
                        </a:spcAft>
                      </a:pPr>
                      <a:r>
                        <a:rPr lang="en-GB" sz="1800" dirty="0">
                          <a:effectLst/>
                        </a:rPr>
                        <a:t>Debt Capital + Total Equity</a:t>
                      </a:r>
                    </a:p>
                    <a:p>
                      <a:pPr algn="l">
                        <a:lnSpc>
                          <a:spcPct val="115000"/>
                        </a:lnSpc>
                        <a:spcAft>
                          <a:spcPts val="0"/>
                        </a:spcAft>
                      </a:pPr>
                      <a:r>
                        <a:rPr lang="en-GB" sz="1800" dirty="0">
                          <a:effectLst/>
                        </a:rPr>
                        <a:t> </a:t>
                      </a:r>
                    </a:p>
                    <a:p>
                      <a:pPr algn="l">
                        <a:lnSpc>
                          <a:spcPct val="115000"/>
                        </a:lnSpc>
                        <a:spcAft>
                          <a:spcPts val="0"/>
                        </a:spcAft>
                      </a:pPr>
                      <a:r>
                        <a:rPr lang="en-GB" sz="1800" dirty="0">
                          <a:effectLst/>
                        </a:rPr>
                        <a:t> </a:t>
                      </a:r>
                    </a:p>
                    <a:p>
                      <a:pPr algn="l">
                        <a:lnSpc>
                          <a:spcPct val="115000"/>
                        </a:lnSpc>
                        <a:spcAft>
                          <a:spcPts val="0"/>
                        </a:spcAft>
                      </a:pPr>
                      <a:r>
                        <a:rPr lang="en-GB" sz="1800" dirty="0">
                          <a:effectLst/>
                        </a:rPr>
                        <a:t> </a:t>
                      </a:r>
                    </a:p>
                    <a:p>
                      <a:pPr algn="l">
                        <a:lnSpc>
                          <a:spcPct val="115000"/>
                        </a:lnSpc>
                        <a:spcAft>
                          <a:spcPts val="0"/>
                        </a:spcAft>
                      </a:pPr>
                      <a:r>
                        <a:rPr lang="en-GB" sz="1800" dirty="0">
                          <a:effectLst/>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800" dirty="0">
                          <a:effectLst/>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800" dirty="0">
                          <a:effectLst/>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74932353"/>
                  </a:ext>
                </a:extLst>
              </a:tr>
            </a:tbl>
          </a:graphicData>
        </a:graphic>
      </p:graphicFrame>
      <p:sp>
        <p:nvSpPr>
          <p:cNvPr id="9" name="Slide Number Placeholder 8">
            <a:extLst>
              <a:ext uri="{FF2B5EF4-FFF2-40B4-BE49-F238E27FC236}">
                <a16:creationId xmlns:a16="http://schemas.microsoft.com/office/drawing/2014/main" id="{4622E9E2-9D4F-4D78-AD5C-FB778AB28730}"/>
              </a:ext>
            </a:extLst>
          </p:cNvPr>
          <p:cNvSpPr>
            <a:spLocks noGrp="1"/>
          </p:cNvSpPr>
          <p:nvPr>
            <p:ph type="sldNum" sz="quarter" idx="12"/>
          </p:nvPr>
        </p:nvSpPr>
        <p:spPr/>
        <p:txBody>
          <a:bodyPr/>
          <a:lstStyle/>
          <a:p>
            <a:fld id="{63A33278-8D2C-46E9-9145-8061F8ED03C5}" type="slidenum">
              <a:rPr lang="en-GB" smtClean="0"/>
              <a:t>25</a:t>
            </a:fld>
            <a:endParaRPr lang="en-GB" dirty="0"/>
          </a:p>
        </p:txBody>
      </p:sp>
      <p:sp>
        <p:nvSpPr>
          <p:cNvPr id="3" name="TextBox 2">
            <a:extLst>
              <a:ext uri="{FF2B5EF4-FFF2-40B4-BE49-F238E27FC236}">
                <a16:creationId xmlns:a16="http://schemas.microsoft.com/office/drawing/2014/main" id="{8715CED1-0684-4F53-876B-A109E63CCB3A}"/>
              </a:ext>
            </a:extLst>
          </p:cNvPr>
          <p:cNvSpPr txBox="1"/>
          <p:nvPr/>
        </p:nvSpPr>
        <p:spPr>
          <a:xfrm>
            <a:off x="4387442" y="1954635"/>
            <a:ext cx="1359017" cy="1073791"/>
          </a:xfrm>
          <a:prstGeom prst="rect">
            <a:avLst/>
          </a:prstGeom>
          <a:noFill/>
        </p:spPr>
        <p:txBody>
          <a:bodyPr wrap="square" rtlCol="0">
            <a:spAutoFit/>
          </a:bodyPr>
          <a:lstStyle/>
          <a:p>
            <a:endParaRPr lang="en-GB" dirty="0"/>
          </a:p>
        </p:txBody>
      </p:sp>
      <p:sp>
        <p:nvSpPr>
          <p:cNvPr id="7" name="TextBox 6">
            <a:extLst>
              <a:ext uri="{FF2B5EF4-FFF2-40B4-BE49-F238E27FC236}">
                <a16:creationId xmlns:a16="http://schemas.microsoft.com/office/drawing/2014/main" id="{8FE7513C-F0D6-4503-9109-3C2769E8ECD8}"/>
              </a:ext>
            </a:extLst>
          </p:cNvPr>
          <p:cNvSpPr txBox="1"/>
          <p:nvPr/>
        </p:nvSpPr>
        <p:spPr>
          <a:xfrm>
            <a:off x="3459664" y="4333729"/>
            <a:ext cx="2209046" cy="369332"/>
          </a:xfrm>
          <a:prstGeom prst="rect">
            <a:avLst/>
          </a:prstGeom>
          <a:noFill/>
        </p:spPr>
        <p:txBody>
          <a:bodyPr wrap="square" rtlCol="0">
            <a:spAutoFit/>
          </a:bodyPr>
          <a:lstStyle/>
          <a:p>
            <a:r>
              <a:rPr lang="en-GB" u="sng" dirty="0">
                <a:solidFill>
                  <a:schemeClr val="bg2"/>
                </a:solidFill>
              </a:rPr>
              <a:t>   </a:t>
            </a:r>
            <a:endParaRPr lang="en-GB" dirty="0">
              <a:solidFill>
                <a:schemeClr val="bg2"/>
              </a:solidFill>
            </a:endParaRPr>
          </a:p>
        </p:txBody>
      </p:sp>
      <p:sp>
        <p:nvSpPr>
          <p:cNvPr id="8" name="TextBox 7">
            <a:extLst>
              <a:ext uri="{FF2B5EF4-FFF2-40B4-BE49-F238E27FC236}">
                <a16:creationId xmlns:a16="http://schemas.microsoft.com/office/drawing/2014/main" id="{FE35EBD8-8372-409E-8A39-969E3B913CA6}"/>
              </a:ext>
            </a:extLst>
          </p:cNvPr>
          <p:cNvSpPr txBox="1"/>
          <p:nvPr/>
        </p:nvSpPr>
        <p:spPr>
          <a:xfrm>
            <a:off x="5808137" y="4333729"/>
            <a:ext cx="2447680" cy="369332"/>
          </a:xfrm>
          <a:prstGeom prst="rect">
            <a:avLst/>
          </a:prstGeom>
          <a:noFill/>
        </p:spPr>
        <p:txBody>
          <a:bodyPr wrap="square" rtlCol="0">
            <a:spAutoFit/>
          </a:bodyPr>
          <a:lstStyle/>
          <a:p>
            <a:r>
              <a:rPr lang="en-GB" u="sng" dirty="0">
                <a:solidFill>
                  <a:schemeClr val="bg2"/>
                </a:solidFill>
              </a:rPr>
              <a:t>  </a:t>
            </a:r>
            <a:endParaRPr lang="en-GB" dirty="0">
              <a:solidFill>
                <a:schemeClr val="bg2"/>
              </a:solidFill>
            </a:endParaRPr>
          </a:p>
        </p:txBody>
      </p:sp>
      <p:sp>
        <p:nvSpPr>
          <p:cNvPr id="13" name="TextBox 12">
            <a:extLst>
              <a:ext uri="{FF2B5EF4-FFF2-40B4-BE49-F238E27FC236}">
                <a16:creationId xmlns:a16="http://schemas.microsoft.com/office/drawing/2014/main" id="{57257F27-E288-4DE8-9E66-E2549683E0C0}"/>
              </a:ext>
            </a:extLst>
          </p:cNvPr>
          <p:cNvSpPr txBox="1"/>
          <p:nvPr/>
        </p:nvSpPr>
        <p:spPr>
          <a:xfrm>
            <a:off x="5873908" y="4902245"/>
            <a:ext cx="2447680" cy="369332"/>
          </a:xfrm>
          <a:prstGeom prst="rect">
            <a:avLst/>
          </a:prstGeom>
          <a:noFill/>
        </p:spPr>
        <p:txBody>
          <a:bodyPr wrap="square" rtlCol="0">
            <a:spAutoFit/>
          </a:bodyPr>
          <a:lstStyle/>
          <a:p>
            <a:r>
              <a:rPr lang="en-GB" u="sng" dirty="0">
                <a:solidFill>
                  <a:schemeClr val="bg2"/>
                </a:solidFill>
              </a:rPr>
              <a:t>  </a:t>
            </a:r>
            <a:endParaRPr lang="en-GB" dirty="0">
              <a:solidFill>
                <a:schemeClr val="bg2"/>
              </a:solidFill>
            </a:endParaRPr>
          </a:p>
        </p:txBody>
      </p:sp>
      <p:sp>
        <p:nvSpPr>
          <p:cNvPr id="10" name="TextBox 9">
            <a:extLst>
              <a:ext uri="{FF2B5EF4-FFF2-40B4-BE49-F238E27FC236}">
                <a16:creationId xmlns:a16="http://schemas.microsoft.com/office/drawing/2014/main" id="{6D366894-9EF3-4688-8098-6045E195ADF1}"/>
              </a:ext>
            </a:extLst>
          </p:cNvPr>
          <p:cNvSpPr txBox="1"/>
          <p:nvPr/>
        </p:nvSpPr>
        <p:spPr>
          <a:xfrm>
            <a:off x="4543692" y="1781690"/>
            <a:ext cx="1711354" cy="923330"/>
          </a:xfrm>
          <a:prstGeom prst="rect">
            <a:avLst/>
          </a:prstGeom>
          <a:noFill/>
        </p:spPr>
        <p:txBody>
          <a:bodyPr wrap="square" rtlCol="0">
            <a:spAutoFit/>
          </a:bodyPr>
          <a:lstStyle/>
          <a:p>
            <a:r>
              <a:rPr lang="en-GB" u="sng" dirty="0"/>
              <a:t>150,000 x 100</a:t>
            </a:r>
          </a:p>
          <a:p>
            <a:pPr algn="ctr"/>
            <a:r>
              <a:rPr lang="en-GB" dirty="0"/>
              <a:t>482,727</a:t>
            </a:r>
          </a:p>
          <a:p>
            <a:pPr algn="ctr"/>
            <a:r>
              <a:rPr lang="en-GB" dirty="0"/>
              <a:t>= 31.1%</a:t>
            </a:r>
          </a:p>
        </p:txBody>
      </p:sp>
      <p:sp>
        <p:nvSpPr>
          <p:cNvPr id="11" name="TextBox 10">
            <a:extLst>
              <a:ext uri="{FF2B5EF4-FFF2-40B4-BE49-F238E27FC236}">
                <a16:creationId xmlns:a16="http://schemas.microsoft.com/office/drawing/2014/main" id="{B1A7E43B-389D-4B71-A5DA-E7E92E51633B}"/>
              </a:ext>
            </a:extLst>
          </p:cNvPr>
          <p:cNvSpPr txBox="1"/>
          <p:nvPr/>
        </p:nvSpPr>
        <p:spPr>
          <a:xfrm>
            <a:off x="6815729" y="1808383"/>
            <a:ext cx="1711354" cy="923330"/>
          </a:xfrm>
          <a:prstGeom prst="rect">
            <a:avLst/>
          </a:prstGeom>
          <a:noFill/>
        </p:spPr>
        <p:txBody>
          <a:bodyPr wrap="square" rtlCol="0">
            <a:spAutoFit/>
          </a:bodyPr>
          <a:lstStyle/>
          <a:p>
            <a:r>
              <a:rPr lang="en-GB" u="sng" dirty="0"/>
              <a:t>100,000 x 100</a:t>
            </a:r>
          </a:p>
          <a:p>
            <a:pPr algn="ctr"/>
            <a:r>
              <a:rPr lang="en-GB" dirty="0"/>
              <a:t>462,000</a:t>
            </a:r>
          </a:p>
          <a:p>
            <a:pPr algn="ctr"/>
            <a:r>
              <a:rPr lang="en-GB" dirty="0"/>
              <a:t>= 21.6%</a:t>
            </a:r>
          </a:p>
        </p:txBody>
      </p:sp>
      <p:sp>
        <p:nvSpPr>
          <p:cNvPr id="12" name="TextBox 11">
            <a:extLst>
              <a:ext uri="{FF2B5EF4-FFF2-40B4-BE49-F238E27FC236}">
                <a16:creationId xmlns:a16="http://schemas.microsoft.com/office/drawing/2014/main" id="{15A7A8FF-8585-4A47-9B03-1419BEAA5CAA}"/>
              </a:ext>
            </a:extLst>
          </p:cNvPr>
          <p:cNvSpPr txBox="1"/>
          <p:nvPr/>
        </p:nvSpPr>
        <p:spPr>
          <a:xfrm>
            <a:off x="4261293" y="3701402"/>
            <a:ext cx="1993753" cy="907941"/>
          </a:xfrm>
          <a:prstGeom prst="rect">
            <a:avLst/>
          </a:prstGeom>
          <a:noFill/>
        </p:spPr>
        <p:txBody>
          <a:bodyPr wrap="square" rtlCol="0">
            <a:spAutoFit/>
          </a:bodyPr>
          <a:lstStyle/>
          <a:p>
            <a:r>
              <a:rPr lang="en-GB" u="sng" dirty="0"/>
              <a:t>   150,000 x 100</a:t>
            </a:r>
          </a:p>
          <a:p>
            <a:pPr algn="ctr"/>
            <a:r>
              <a:rPr lang="en-GB" sz="1700" dirty="0"/>
              <a:t>150,000 + 482,727</a:t>
            </a:r>
          </a:p>
          <a:p>
            <a:pPr algn="ctr"/>
            <a:r>
              <a:rPr lang="en-GB" dirty="0"/>
              <a:t>= 23.7%</a:t>
            </a:r>
          </a:p>
        </p:txBody>
      </p:sp>
      <p:sp>
        <p:nvSpPr>
          <p:cNvPr id="14" name="TextBox 13">
            <a:extLst>
              <a:ext uri="{FF2B5EF4-FFF2-40B4-BE49-F238E27FC236}">
                <a16:creationId xmlns:a16="http://schemas.microsoft.com/office/drawing/2014/main" id="{4DC14032-6E12-4056-B8F2-F86BDA648423}"/>
              </a:ext>
            </a:extLst>
          </p:cNvPr>
          <p:cNvSpPr txBox="1"/>
          <p:nvPr/>
        </p:nvSpPr>
        <p:spPr>
          <a:xfrm>
            <a:off x="6630642" y="3686013"/>
            <a:ext cx="2142075" cy="923330"/>
          </a:xfrm>
          <a:prstGeom prst="rect">
            <a:avLst/>
          </a:prstGeom>
          <a:noFill/>
        </p:spPr>
        <p:txBody>
          <a:bodyPr wrap="square" rtlCol="0">
            <a:spAutoFit/>
          </a:bodyPr>
          <a:lstStyle/>
          <a:p>
            <a:r>
              <a:rPr lang="en-GB" u="sng" dirty="0"/>
              <a:t>  100,000 x 100</a:t>
            </a:r>
          </a:p>
          <a:p>
            <a:pPr algn="ctr"/>
            <a:r>
              <a:rPr lang="en-GB" dirty="0"/>
              <a:t>100,000 + 462,000</a:t>
            </a:r>
          </a:p>
          <a:p>
            <a:pPr algn="ctr"/>
            <a:r>
              <a:rPr lang="en-GB" dirty="0"/>
              <a:t>= 17.8%</a:t>
            </a:r>
          </a:p>
        </p:txBody>
      </p:sp>
      <p:sp>
        <p:nvSpPr>
          <p:cNvPr id="5" name="TextBox 4">
            <a:extLst>
              <a:ext uri="{FF2B5EF4-FFF2-40B4-BE49-F238E27FC236}">
                <a16:creationId xmlns:a16="http://schemas.microsoft.com/office/drawing/2014/main" id="{89BE7A02-8470-2F59-37D6-B9F986747544}"/>
              </a:ext>
            </a:extLst>
          </p:cNvPr>
          <p:cNvSpPr txBox="1"/>
          <p:nvPr/>
        </p:nvSpPr>
        <p:spPr>
          <a:xfrm>
            <a:off x="4568443" y="2897644"/>
            <a:ext cx="3528392" cy="369332"/>
          </a:xfrm>
          <a:prstGeom prst="rect">
            <a:avLst/>
          </a:prstGeom>
          <a:noFill/>
        </p:spPr>
        <p:txBody>
          <a:bodyPr wrap="square" rtlCol="0">
            <a:spAutoFit/>
          </a:bodyPr>
          <a:lstStyle/>
          <a:p>
            <a:r>
              <a:rPr lang="en-GB" dirty="0"/>
              <a:t>Percentage change = +44.0%</a:t>
            </a:r>
          </a:p>
        </p:txBody>
      </p:sp>
      <p:sp>
        <p:nvSpPr>
          <p:cNvPr id="6" name="TextBox 5">
            <a:extLst>
              <a:ext uri="{FF2B5EF4-FFF2-40B4-BE49-F238E27FC236}">
                <a16:creationId xmlns:a16="http://schemas.microsoft.com/office/drawing/2014/main" id="{F77E8815-889E-469C-E9AB-CF84E0AE7814}"/>
              </a:ext>
            </a:extLst>
          </p:cNvPr>
          <p:cNvSpPr txBox="1"/>
          <p:nvPr/>
        </p:nvSpPr>
        <p:spPr>
          <a:xfrm>
            <a:off x="4727425" y="4801967"/>
            <a:ext cx="3528392" cy="369332"/>
          </a:xfrm>
          <a:prstGeom prst="rect">
            <a:avLst/>
          </a:prstGeom>
          <a:noFill/>
        </p:spPr>
        <p:txBody>
          <a:bodyPr wrap="square" rtlCol="0">
            <a:spAutoFit/>
          </a:bodyPr>
          <a:lstStyle/>
          <a:p>
            <a:r>
              <a:rPr lang="en-GB" dirty="0"/>
              <a:t>Percentage change = +33.2%</a:t>
            </a:r>
          </a:p>
        </p:txBody>
      </p:sp>
    </p:spTree>
    <p:custDataLst>
      <p:tags r:id="rId1"/>
    </p:custDataLst>
    <p:extLst>
      <p:ext uri="{BB962C8B-B14F-4D97-AF65-F5344CB8AC3E}">
        <p14:creationId xmlns:p14="http://schemas.microsoft.com/office/powerpoint/2010/main" val="20389078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1"/>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2"/>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4"/>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5"/>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13" grpId="0"/>
      <p:bldP spid="10" grpId="0"/>
      <p:bldP spid="11" grpId="0"/>
      <p:bldP spid="12" grpId="0"/>
      <p:bldP spid="14" grpId="0"/>
      <p:bldP spid="5" grpId="0"/>
      <p:bldP spid="6"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DD5DDE-948F-4C8E-A459-D098C304B739}"/>
              </a:ext>
            </a:extLst>
          </p:cNvPr>
          <p:cNvSpPr>
            <a:spLocks noGrp="1"/>
          </p:cNvSpPr>
          <p:nvPr>
            <p:ph type="title"/>
          </p:nvPr>
        </p:nvSpPr>
        <p:spPr>
          <a:xfrm>
            <a:off x="0" y="18613"/>
            <a:ext cx="9144000" cy="1106132"/>
          </a:xfrm>
          <a:solidFill>
            <a:schemeClr val="tx2">
              <a:lumMod val="75000"/>
            </a:schemeClr>
          </a:solidFill>
        </p:spPr>
        <p:txBody>
          <a:bodyPr>
            <a:normAutofit fontScale="90000"/>
          </a:bodyPr>
          <a:lstStyle/>
          <a:p>
            <a:pPr algn="ctr"/>
            <a:r>
              <a:rPr lang="en-GB" sz="3600" dirty="0">
                <a:solidFill>
                  <a:schemeClr val="tx2">
                    <a:lumMod val="20000"/>
                    <a:lumOff val="80000"/>
                  </a:schemeClr>
                </a:solidFill>
              </a:rPr>
              <a:t>Capital structure and gearing – interest cover</a:t>
            </a:r>
          </a:p>
        </p:txBody>
      </p:sp>
      <p:graphicFrame>
        <p:nvGraphicFramePr>
          <p:cNvPr id="4" name="Content Placeholder 3">
            <a:extLst>
              <a:ext uri="{FF2B5EF4-FFF2-40B4-BE49-F238E27FC236}">
                <a16:creationId xmlns:a16="http://schemas.microsoft.com/office/drawing/2014/main" id="{72280680-0570-41FB-BA83-1125FD3FA3E4}"/>
              </a:ext>
            </a:extLst>
          </p:cNvPr>
          <p:cNvGraphicFramePr>
            <a:graphicFrameLocks noGrp="1"/>
          </p:cNvGraphicFramePr>
          <p:nvPr>
            <p:ph idx="1"/>
            <p:extLst>
              <p:ext uri="{D42A27DB-BD31-4B8C-83A1-F6EECF244321}">
                <p14:modId xmlns:p14="http://schemas.microsoft.com/office/powerpoint/2010/main" val="2114069062"/>
              </p:ext>
            </p:extLst>
          </p:nvPr>
        </p:nvGraphicFramePr>
        <p:xfrm>
          <a:off x="0" y="1124745"/>
          <a:ext cx="9144001" cy="4608511"/>
        </p:xfrm>
        <a:graphic>
          <a:graphicData uri="http://schemas.openxmlformats.org/drawingml/2006/table">
            <a:tbl>
              <a:tblPr firstRow="1" firstCol="1" bandRow="1">
                <a:tableStyleId>{7DF18680-E054-41AD-8BC1-D1AEF772440D}</a:tableStyleId>
              </a:tblPr>
              <a:tblGrid>
                <a:gridCol w="5061917">
                  <a:extLst>
                    <a:ext uri="{9D8B030D-6E8A-4147-A177-3AD203B41FA5}">
                      <a16:colId xmlns:a16="http://schemas.microsoft.com/office/drawing/2014/main" val="2489591911"/>
                    </a:ext>
                  </a:extLst>
                </a:gridCol>
                <a:gridCol w="2041042">
                  <a:extLst>
                    <a:ext uri="{9D8B030D-6E8A-4147-A177-3AD203B41FA5}">
                      <a16:colId xmlns:a16="http://schemas.microsoft.com/office/drawing/2014/main" val="1931354428"/>
                    </a:ext>
                  </a:extLst>
                </a:gridCol>
                <a:gridCol w="2041042">
                  <a:extLst>
                    <a:ext uri="{9D8B030D-6E8A-4147-A177-3AD203B41FA5}">
                      <a16:colId xmlns:a16="http://schemas.microsoft.com/office/drawing/2014/main" val="1837188196"/>
                    </a:ext>
                  </a:extLst>
                </a:gridCol>
              </a:tblGrid>
              <a:tr h="564520">
                <a:tc>
                  <a:txBody>
                    <a:bodyPr/>
                    <a:lstStyle/>
                    <a:p>
                      <a:pPr algn="l">
                        <a:lnSpc>
                          <a:spcPct val="115000"/>
                        </a:lnSpc>
                        <a:spcAft>
                          <a:spcPts val="0"/>
                        </a:spcAft>
                      </a:pPr>
                      <a:r>
                        <a:rPr lang="en-GB" sz="1600" dirty="0">
                          <a:effectLst/>
                        </a:rPr>
                        <a:t> </a:t>
                      </a:r>
                    </a:p>
                    <a:p>
                      <a:pPr algn="l">
                        <a:lnSpc>
                          <a:spcPct val="115000"/>
                        </a:lnSpc>
                        <a:spcAft>
                          <a:spcPts val="0"/>
                        </a:spcAft>
                      </a:pPr>
                      <a:r>
                        <a:rPr lang="en-GB" sz="1600" dirty="0">
                          <a:effectLst/>
                        </a:rPr>
                        <a:t>INTEREST COVER</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2022</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2021</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116391505"/>
                  </a:ext>
                </a:extLst>
              </a:tr>
              <a:tr h="4043991">
                <a:tc>
                  <a:txBody>
                    <a:bodyPr/>
                    <a:lstStyle/>
                    <a:p>
                      <a:pPr algn="l">
                        <a:lnSpc>
                          <a:spcPct val="115000"/>
                        </a:lnSpc>
                        <a:spcAft>
                          <a:spcPts val="0"/>
                        </a:spcAft>
                      </a:pPr>
                      <a:r>
                        <a:rPr lang="en-GB" sz="1600" dirty="0">
                          <a:effectLst/>
                        </a:rPr>
                        <a:t> </a:t>
                      </a:r>
                    </a:p>
                    <a:p>
                      <a:pPr algn="l">
                        <a:lnSpc>
                          <a:spcPct val="115000"/>
                        </a:lnSpc>
                        <a:spcAft>
                          <a:spcPts val="0"/>
                        </a:spcAft>
                      </a:pPr>
                      <a:r>
                        <a:rPr lang="en-GB" sz="1600" u="sng" dirty="0">
                          <a:effectLst/>
                        </a:rPr>
                        <a:t>Profit before interest and tax</a:t>
                      </a:r>
                      <a:endParaRPr lang="en-GB" sz="1600" dirty="0">
                        <a:effectLst/>
                      </a:endParaRPr>
                    </a:p>
                    <a:p>
                      <a:pPr algn="l">
                        <a:lnSpc>
                          <a:spcPct val="115000"/>
                        </a:lnSpc>
                        <a:spcAft>
                          <a:spcPts val="0"/>
                        </a:spcAft>
                      </a:pPr>
                      <a:r>
                        <a:rPr lang="en-GB" sz="1600" dirty="0">
                          <a:effectLst/>
                        </a:rPr>
                        <a:t>Interest (Finance costs)</a:t>
                      </a:r>
                    </a:p>
                    <a:p>
                      <a:pPr algn="l">
                        <a:lnSpc>
                          <a:spcPct val="115000"/>
                        </a:lnSpc>
                        <a:spcAft>
                          <a:spcPts val="0"/>
                        </a:spcAft>
                      </a:pPr>
                      <a:r>
                        <a:rPr lang="en-GB" sz="1600" dirty="0">
                          <a:effectLst/>
                        </a:rPr>
                        <a:t> </a:t>
                      </a:r>
                    </a:p>
                    <a:p>
                      <a:pPr algn="l">
                        <a:lnSpc>
                          <a:spcPct val="115000"/>
                        </a:lnSpc>
                        <a:spcAft>
                          <a:spcPts val="0"/>
                        </a:spcAft>
                      </a:pPr>
                      <a:r>
                        <a:rPr lang="en-GB" sz="1600" dirty="0">
                          <a:effectLst/>
                        </a:rPr>
                        <a:t>This ratio indicates how far the interest paid is covered by the profits generated by the company.</a:t>
                      </a:r>
                    </a:p>
                    <a:p>
                      <a:pPr algn="l">
                        <a:lnSpc>
                          <a:spcPct val="115000"/>
                        </a:lnSpc>
                        <a:spcAft>
                          <a:spcPts val="0"/>
                        </a:spcAft>
                      </a:pPr>
                      <a:r>
                        <a:rPr lang="en-GB" sz="1600" dirty="0">
                          <a:effectLst/>
                        </a:rPr>
                        <a:t>A high interest cover means that the business is easily able to meet its interest obligations from its profits.</a:t>
                      </a:r>
                    </a:p>
                    <a:p>
                      <a:pPr algn="l">
                        <a:lnSpc>
                          <a:spcPct val="115000"/>
                        </a:lnSpc>
                        <a:spcAft>
                          <a:spcPts val="0"/>
                        </a:spcAft>
                      </a:pPr>
                      <a:r>
                        <a:rPr lang="en-GB" sz="1600" dirty="0">
                          <a:effectLst/>
                        </a:rPr>
                        <a:t> </a:t>
                      </a:r>
                    </a:p>
                    <a:p>
                      <a:pPr algn="l">
                        <a:lnSpc>
                          <a:spcPct val="115000"/>
                        </a:lnSpc>
                        <a:spcAft>
                          <a:spcPts val="0"/>
                        </a:spcAft>
                      </a:pPr>
                      <a:r>
                        <a:rPr lang="en-GB" sz="1600" dirty="0">
                          <a:effectLst/>
                        </a:rPr>
                        <a:t> </a:t>
                      </a:r>
                    </a:p>
                    <a:p>
                      <a:pPr algn="l">
                        <a:lnSpc>
                          <a:spcPct val="115000"/>
                        </a:lnSpc>
                        <a:spcAft>
                          <a:spcPts val="0"/>
                        </a:spcAft>
                      </a:pPr>
                      <a:endParaRPr lang="en-GB" sz="1600" dirty="0">
                        <a:effectLst/>
                      </a:endParaRPr>
                    </a:p>
                    <a:p>
                      <a:pPr algn="l">
                        <a:lnSpc>
                          <a:spcPct val="115000"/>
                        </a:lnSpc>
                        <a:spcAft>
                          <a:spcPts val="0"/>
                        </a:spcAft>
                      </a:pPr>
                      <a:endParaRPr lang="en-GB" sz="1600" dirty="0">
                        <a:effectLst/>
                      </a:endParaRP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846287666"/>
                  </a:ext>
                </a:extLst>
              </a:tr>
            </a:tbl>
          </a:graphicData>
        </a:graphic>
      </p:graphicFrame>
      <p:sp>
        <p:nvSpPr>
          <p:cNvPr id="7" name="Slide Number Placeholder 6">
            <a:extLst>
              <a:ext uri="{FF2B5EF4-FFF2-40B4-BE49-F238E27FC236}">
                <a16:creationId xmlns:a16="http://schemas.microsoft.com/office/drawing/2014/main" id="{1987847D-F5D5-4C75-B94C-0CAA679F6D78}"/>
              </a:ext>
            </a:extLst>
          </p:cNvPr>
          <p:cNvSpPr>
            <a:spLocks noGrp="1"/>
          </p:cNvSpPr>
          <p:nvPr>
            <p:ph type="sldNum" sz="quarter" idx="12"/>
          </p:nvPr>
        </p:nvSpPr>
        <p:spPr/>
        <p:txBody>
          <a:bodyPr/>
          <a:lstStyle/>
          <a:p>
            <a:fld id="{63A33278-8D2C-46E9-9145-8061F8ED03C5}" type="slidenum">
              <a:rPr lang="en-GB" smtClean="0"/>
              <a:t>26</a:t>
            </a:fld>
            <a:endParaRPr lang="en-GB" dirty="0"/>
          </a:p>
        </p:txBody>
      </p:sp>
      <p:sp>
        <p:nvSpPr>
          <p:cNvPr id="5" name="TextBox 4">
            <a:extLst>
              <a:ext uri="{FF2B5EF4-FFF2-40B4-BE49-F238E27FC236}">
                <a16:creationId xmlns:a16="http://schemas.microsoft.com/office/drawing/2014/main" id="{D4E9A36C-9022-4952-AFE3-ADDAADF97B73}"/>
              </a:ext>
            </a:extLst>
          </p:cNvPr>
          <p:cNvSpPr txBox="1"/>
          <p:nvPr/>
        </p:nvSpPr>
        <p:spPr>
          <a:xfrm>
            <a:off x="5190142" y="2708920"/>
            <a:ext cx="1451295" cy="923330"/>
          </a:xfrm>
          <a:prstGeom prst="rect">
            <a:avLst/>
          </a:prstGeom>
          <a:noFill/>
        </p:spPr>
        <p:txBody>
          <a:bodyPr wrap="square" rtlCol="0">
            <a:spAutoFit/>
          </a:bodyPr>
          <a:lstStyle/>
          <a:p>
            <a:pPr algn="ctr"/>
            <a:r>
              <a:rPr lang="en-GB" u="sng" dirty="0"/>
              <a:t>28,550</a:t>
            </a:r>
          </a:p>
          <a:p>
            <a:pPr algn="ctr"/>
            <a:r>
              <a:rPr lang="en-GB" dirty="0"/>
              <a:t>15,000</a:t>
            </a:r>
          </a:p>
          <a:p>
            <a:pPr algn="ctr"/>
            <a:r>
              <a:rPr lang="en-GB" dirty="0"/>
              <a:t>= 1.9 times</a:t>
            </a:r>
          </a:p>
        </p:txBody>
      </p:sp>
      <p:sp>
        <p:nvSpPr>
          <p:cNvPr id="6" name="TextBox 5">
            <a:extLst>
              <a:ext uri="{FF2B5EF4-FFF2-40B4-BE49-F238E27FC236}">
                <a16:creationId xmlns:a16="http://schemas.microsoft.com/office/drawing/2014/main" id="{8FFCAF65-BFF8-4D5D-86B4-370309D582D5}"/>
              </a:ext>
            </a:extLst>
          </p:cNvPr>
          <p:cNvSpPr txBox="1"/>
          <p:nvPr/>
        </p:nvSpPr>
        <p:spPr>
          <a:xfrm>
            <a:off x="7166710" y="2728961"/>
            <a:ext cx="1451295" cy="923330"/>
          </a:xfrm>
          <a:prstGeom prst="rect">
            <a:avLst/>
          </a:prstGeom>
          <a:noFill/>
        </p:spPr>
        <p:txBody>
          <a:bodyPr wrap="square" rtlCol="0">
            <a:spAutoFit/>
          </a:bodyPr>
          <a:lstStyle/>
          <a:p>
            <a:pPr algn="ctr"/>
            <a:r>
              <a:rPr lang="en-GB" u="sng" dirty="0"/>
              <a:t>36,500</a:t>
            </a:r>
          </a:p>
          <a:p>
            <a:pPr algn="ctr"/>
            <a:r>
              <a:rPr lang="en-GB" dirty="0"/>
              <a:t>10,000</a:t>
            </a:r>
          </a:p>
          <a:p>
            <a:pPr algn="ctr"/>
            <a:r>
              <a:rPr lang="en-GB" dirty="0"/>
              <a:t>= 3.6 times</a:t>
            </a:r>
          </a:p>
        </p:txBody>
      </p:sp>
      <p:sp>
        <p:nvSpPr>
          <p:cNvPr id="3" name="TextBox 2">
            <a:extLst>
              <a:ext uri="{FF2B5EF4-FFF2-40B4-BE49-F238E27FC236}">
                <a16:creationId xmlns:a16="http://schemas.microsoft.com/office/drawing/2014/main" id="{564288FD-0974-3895-A86C-DA1AC8838459}"/>
              </a:ext>
            </a:extLst>
          </p:cNvPr>
          <p:cNvSpPr txBox="1"/>
          <p:nvPr/>
        </p:nvSpPr>
        <p:spPr>
          <a:xfrm>
            <a:off x="5201353" y="4323441"/>
            <a:ext cx="3528392" cy="369332"/>
          </a:xfrm>
          <a:prstGeom prst="rect">
            <a:avLst/>
          </a:prstGeom>
          <a:noFill/>
        </p:spPr>
        <p:txBody>
          <a:bodyPr wrap="square" rtlCol="0">
            <a:spAutoFit/>
          </a:bodyPr>
          <a:lstStyle/>
          <a:p>
            <a:r>
              <a:rPr lang="en-GB" dirty="0"/>
              <a:t>Percentage change = -47.2%</a:t>
            </a:r>
          </a:p>
        </p:txBody>
      </p:sp>
    </p:spTree>
    <p:custDataLst>
      <p:tags r:id="rId1"/>
    </p:custDataLst>
    <p:extLst>
      <p:ext uri="{BB962C8B-B14F-4D97-AF65-F5344CB8AC3E}">
        <p14:creationId xmlns:p14="http://schemas.microsoft.com/office/powerpoint/2010/main" val="12963076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3"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DBF513-BE46-4075-B29D-DFCE222C56A5}"/>
              </a:ext>
            </a:extLst>
          </p:cNvPr>
          <p:cNvSpPr>
            <a:spLocks noGrp="1"/>
          </p:cNvSpPr>
          <p:nvPr>
            <p:ph type="title"/>
          </p:nvPr>
        </p:nvSpPr>
        <p:spPr>
          <a:xfrm>
            <a:off x="0" y="0"/>
            <a:ext cx="9143999" cy="923353"/>
          </a:xfrm>
          <a:solidFill>
            <a:schemeClr val="tx2">
              <a:lumMod val="75000"/>
            </a:schemeClr>
          </a:solidFill>
        </p:spPr>
        <p:txBody>
          <a:bodyPr>
            <a:normAutofit/>
          </a:bodyPr>
          <a:lstStyle/>
          <a:p>
            <a:pPr algn="ctr"/>
            <a:r>
              <a:rPr lang="en-GB" sz="3200" dirty="0">
                <a:solidFill>
                  <a:schemeClr val="tx2">
                    <a:lumMod val="20000"/>
                    <a:lumOff val="80000"/>
                  </a:schemeClr>
                </a:solidFill>
              </a:rPr>
              <a:t>Investment ratios – Earnings Per Share (EPS)</a:t>
            </a:r>
          </a:p>
        </p:txBody>
      </p:sp>
      <p:graphicFrame>
        <p:nvGraphicFramePr>
          <p:cNvPr id="4" name="Content Placeholder 3">
            <a:extLst>
              <a:ext uri="{FF2B5EF4-FFF2-40B4-BE49-F238E27FC236}">
                <a16:creationId xmlns:a16="http://schemas.microsoft.com/office/drawing/2014/main" id="{1EC8A80D-C12A-4C5D-AE44-9CBBE6CD8F4B}"/>
              </a:ext>
            </a:extLst>
          </p:cNvPr>
          <p:cNvGraphicFramePr>
            <a:graphicFrameLocks noGrp="1"/>
          </p:cNvGraphicFramePr>
          <p:nvPr>
            <p:ph idx="1"/>
            <p:extLst>
              <p:ext uri="{D42A27DB-BD31-4B8C-83A1-F6EECF244321}">
                <p14:modId xmlns:p14="http://schemas.microsoft.com/office/powerpoint/2010/main" val="976369174"/>
              </p:ext>
            </p:extLst>
          </p:nvPr>
        </p:nvGraphicFramePr>
        <p:xfrm>
          <a:off x="0" y="923352"/>
          <a:ext cx="9144000" cy="4809903"/>
        </p:xfrm>
        <a:graphic>
          <a:graphicData uri="http://schemas.openxmlformats.org/drawingml/2006/table">
            <a:tbl>
              <a:tblPr firstRow="1" firstCol="1" bandRow="1">
                <a:tableStyleId>{7DF18680-E054-41AD-8BC1-D1AEF772440D}</a:tableStyleId>
              </a:tblPr>
              <a:tblGrid>
                <a:gridCol w="4646950">
                  <a:extLst>
                    <a:ext uri="{9D8B030D-6E8A-4147-A177-3AD203B41FA5}">
                      <a16:colId xmlns:a16="http://schemas.microsoft.com/office/drawing/2014/main" val="120673393"/>
                    </a:ext>
                  </a:extLst>
                </a:gridCol>
                <a:gridCol w="2248525">
                  <a:extLst>
                    <a:ext uri="{9D8B030D-6E8A-4147-A177-3AD203B41FA5}">
                      <a16:colId xmlns:a16="http://schemas.microsoft.com/office/drawing/2014/main" val="626248864"/>
                    </a:ext>
                  </a:extLst>
                </a:gridCol>
                <a:gridCol w="2248525">
                  <a:extLst>
                    <a:ext uri="{9D8B030D-6E8A-4147-A177-3AD203B41FA5}">
                      <a16:colId xmlns:a16="http://schemas.microsoft.com/office/drawing/2014/main" val="2390084094"/>
                    </a:ext>
                  </a:extLst>
                </a:gridCol>
              </a:tblGrid>
              <a:tr h="586569">
                <a:tc>
                  <a:txBody>
                    <a:bodyPr/>
                    <a:lstStyle/>
                    <a:p>
                      <a:pPr algn="l">
                        <a:lnSpc>
                          <a:spcPct val="115000"/>
                        </a:lnSpc>
                        <a:spcAft>
                          <a:spcPts val="0"/>
                        </a:spcAft>
                      </a:pPr>
                      <a:r>
                        <a:rPr lang="en-GB" sz="1600" dirty="0">
                          <a:effectLst/>
                        </a:rPr>
                        <a:t> </a:t>
                      </a:r>
                    </a:p>
                    <a:p>
                      <a:pPr algn="l">
                        <a:lnSpc>
                          <a:spcPct val="115000"/>
                        </a:lnSpc>
                        <a:spcAft>
                          <a:spcPts val="0"/>
                        </a:spcAft>
                      </a:pPr>
                      <a:r>
                        <a:rPr lang="en-GB" sz="1600" dirty="0">
                          <a:effectLst/>
                        </a:rPr>
                        <a:t>EARNINGS PER SHARE [EPS]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2022</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2021</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993154780"/>
                  </a:ext>
                </a:extLst>
              </a:tr>
              <a:tr h="4223334">
                <a:tc>
                  <a:txBody>
                    <a:bodyPr/>
                    <a:lstStyle/>
                    <a:p>
                      <a:pPr algn="l">
                        <a:lnSpc>
                          <a:spcPct val="115000"/>
                        </a:lnSpc>
                        <a:spcAft>
                          <a:spcPts val="0"/>
                        </a:spcAft>
                      </a:pPr>
                      <a:r>
                        <a:rPr lang="en-GB" sz="1600" dirty="0">
                          <a:effectLst/>
                        </a:rPr>
                        <a:t> </a:t>
                      </a:r>
                    </a:p>
                    <a:p>
                      <a:pPr algn="l">
                        <a:lnSpc>
                          <a:spcPct val="115000"/>
                        </a:lnSpc>
                        <a:spcAft>
                          <a:spcPts val="0"/>
                        </a:spcAft>
                      </a:pPr>
                      <a:r>
                        <a:rPr lang="en-GB" sz="1600" u="sng" dirty="0">
                          <a:effectLst/>
                        </a:rPr>
                        <a:t>Profit after tax  x 100</a:t>
                      </a:r>
                      <a:endParaRPr lang="en-GB" sz="1600" dirty="0">
                        <a:effectLst/>
                      </a:endParaRPr>
                    </a:p>
                    <a:p>
                      <a:pPr algn="l">
                        <a:lnSpc>
                          <a:spcPct val="115000"/>
                        </a:lnSpc>
                        <a:spcAft>
                          <a:spcPts val="0"/>
                        </a:spcAft>
                      </a:pPr>
                      <a:r>
                        <a:rPr lang="en-GB" sz="1600" dirty="0">
                          <a:effectLst/>
                        </a:rPr>
                        <a:t>Number of ordinary shares in issue</a:t>
                      </a:r>
                    </a:p>
                    <a:p>
                      <a:pPr algn="l">
                        <a:lnSpc>
                          <a:spcPct val="115000"/>
                        </a:lnSpc>
                        <a:spcAft>
                          <a:spcPts val="0"/>
                        </a:spcAft>
                      </a:pPr>
                      <a:r>
                        <a:rPr lang="en-GB" sz="1600" dirty="0">
                          <a:effectLst/>
                        </a:rPr>
                        <a:t> </a:t>
                      </a:r>
                    </a:p>
                    <a:p>
                      <a:pPr algn="l">
                        <a:lnSpc>
                          <a:spcPct val="115000"/>
                        </a:lnSpc>
                        <a:spcAft>
                          <a:spcPts val="0"/>
                        </a:spcAft>
                      </a:pPr>
                      <a:r>
                        <a:rPr lang="en-GB" sz="1600" dirty="0">
                          <a:effectLst/>
                        </a:rPr>
                        <a:t>The EPS is the amount of profit on ordinary activities, after tax and all other charges, that has been earned for each ordinary share.</a:t>
                      </a:r>
                    </a:p>
                    <a:p>
                      <a:pPr algn="l">
                        <a:lnSpc>
                          <a:spcPct val="115000"/>
                        </a:lnSpc>
                        <a:spcAft>
                          <a:spcPts val="0"/>
                        </a:spcAft>
                      </a:pPr>
                      <a:r>
                        <a:rPr lang="en-GB" sz="1600" dirty="0">
                          <a:effectLst/>
                        </a:rPr>
                        <a:t> </a:t>
                      </a:r>
                    </a:p>
                    <a:p>
                      <a:pPr algn="l">
                        <a:lnSpc>
                          <a:spcPct val="115000"/>
                        </a:lnSpc>
                        <a:spcAft>
                          <a:spcPts val="0"/>
                        </a:spcAft>
                      </a:pPr>
                      <a:r>
                        <a:rPr lang="en-GB" sz="1600" dirty="0">
                          <a:effectLst/>
                        </a:rPr>
                        <a:t>An increasing EPS figure would be seen as a sign that the company’s performance is improving as the earnings attributable to the holder of a single share would be increasing.</a:t>
                      </a:r>
                    </a:p>
                    <a:p>
                      <a:pPr algn="l">
                        <a:lnSpc>
                          <a:spcPct val="115000"/>
                        </a:lnSpc>
                        <a:spcAft>
                          <a:spcPts val="0"/>
                        </a:spcAft>
                      </a:pPr>
                      <a:r>
                        <a:rPr lang="en-GB" sz="1600" dirty="0">
                          <a:effectLst/>
                        </a:rPr>
                        <a:t> </a:t>
                      </a:r>
                    </a:p>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782838861"/>
                  </a:ext>
                </a:extLst>
              </a:tr>
            </a:tbl>
          </a:graphicData>
        </a:graphic>
      </p:graphicFrame>
      <p:sp>
        <p:nvSpPr>
          <p:cNvPr id="6" name="Slide Number Placeholder 5">
            <a:extLst>
              <a:ext uri="{FF2B5EF4-FFF2-40B4-BE49-F238E27FC236}">
                <a16:creationId xmlns:a16="http://schemas.microsoft.com/office/drawing/2014/main" id="{CD7649E6-4FF4-4833-BEB9-2D8C62B98198}"/>
              </a:ext>
            </a:extLst>
          </p:cNvPr>
          <p:cNvSpPr>
            <a:spLocks noGrp="1"/>
          </p:cNvSpPr>
          <p:nvPr>
            <p:ph type="sldNum" sz="quarter" idx="12"/>
          </p:nvPr>
        </p:nvSpPr>
        <p:spPr/>
        <p:txBody>
          <a:bodyPr/>
          <a:lstStyle/>
          <a:p>
            <a:fld id="{63A33278-8D2C-46E9-9145-8061F8ED03C5}" type="slidenum">
              <a:rPr lang="en-GB" smtClean="0"/>
              <a:t>27</a:t>
            </a:fld>
            <a:endParaRPr lang="en-GB" dirty="0"/>
          </a:p>
        </p:txBody>
      </p:sp>
      <p:sp>
        <p:nvSpPr>
          <p:cNvPr id="5" name="TextBox 4">
            <a:extLst>
              <a:ext uri="{FF2B5EF4-FFF2-40B4-BE49-F238E27FC236}">
                <a16:creationId xmlns:a16="http://schemas.microsoft.com/office/drawing/2014/main" id="{F2E4695C-3288-4E2F-A35D-3A1A3B72ADFD}"/>
              </a:ext>
            </a:extLst>
          </p:cNvPr>
          <p:cNvSpPr txBox="1"/>
          <p:nvPr/>
        </p:nvSpPr>
        <p:spPr>
          <a:xfrm>
            <a:off x="4860032" y="2827127"/>
            <a:ext cx="1728132" cy="923330"/>
          </a:xfrm>
          <a:prstGeom prst="rect">
            <a:avLst/>
          </a:prstGeom>
          <a:noFill/>
        </p:spPr>
        <p:txBody>
          <a:bodyPr wrap="square" rtlCol="0">
            <a:spAutoFit/>
          </a:bodyPr>
          <a:lstStyle/>
          <a:p>
            <a:pPr algn="ctr"/>
            <a:r>
              <a:rPr lang="en-GB" u="sng" dirty="0"/>
              <a:t>12,000 x 100</a:t>
            </a:r>
          </a:p>
          <a:p>
            <a:pPr algn="ctr"/>
            <a:r>
              <a:rPr lang="en-GB" dirty="0"/>
              <a:t>300,000</a:t>
            </a:r>
          </a:p>
          <a:p>
            <a:pPr algn="ctr"/>
            <a:r>
              <a:rPr lang="en-GB" dirty="0"/>
              <a:t>= 4.0 pence</a:t>
            </a:r>
          </a:p>
        </p:txBody>
      </p:sp>
      <p:sp>
        <p:nvSpPr>
          <p:cNvPr id="7" name="TextBox 6">
            <a:extLst>
              <a:ext uri="{FF2B5EF4-FFF2-40B4-BE49-F238E27FC236}">
                <a16:creationId xmlns:a16="http://schemas.microsoft.com/office/drawing/2014/main" id="{AEA4C7CB-4B36-4113-8650-C3147656B5A8}"/>
              </a:ext>
            </a:extLst>
          </p:cNvPr>
          <p:cNvSpPr txBox="1"/>
          <p:nvPr/>
        </p:nvSpPr>
        <p:spPr>
          <a:xfrm>
            <a:off x="7092310" y="2827127"/>
            <a:ext cx="1728132" cy="923330"/>
          </a:xfrm>
          <a:prstGeom prst="rect">
            <a:avLst/>
          </a:prstGeom>
          <a:noFill/>
        </p:spPr>
        <p:txBody>
          <a:bodyPr wrap="square" rtlCol="0">
            <a:spAutoFit/>
          </a:bodyPr>
          <a:lstStyle/>
          <a:p>
            <a:pPr algn="ctr"/>
            <a:r>
              <a:rPr lang="en-GB" u="sng" dirty="0"/>
              <a:t>24,000 x 100</a:t>
            </a:r>
          </a:p>
          <a:p>
            <a:pPr algn="ctr"/>
            <a:r>
              <a:rPr lang="en-GB" dirty="0"/>
              <a:t>300,000</a:t>
            </a:r>
          </a:p>
          <a:p>
            <a:pPr algn="ctr"/>
            <a:r>
              <a:rPr lang="en-GB" dirty="0"/>
              <a:t>=8.0 pence</a:t>
            </a:r>
          </a:p>
        </p:txBody>
      </p:sp>
      <p:sp>
        <p:nvSpPr>
          <p:cNvPr id="3" name="TextBox 2">
            <a:extLst>
              <a:ext uri="{FF2B5EF4-FFF2-40B4-BE49-F238E27FC236}">
                <a16:creationId xmlns:a16="http://schemas.microsoft.com/office/drawing/2014/main" id="{DC4ED658-41F0-26D4-9C3D-736B8972F854}"/>
              </a:ext>
            </a:extLst>
          </p:cNvPr>
          <p:cNvSpPr txBox="1"/>
          <p:nvPr/>
        </p:nvSpPr>
        <p:spPr>
          <a:xfrm>
            <a:off x="5201353" y="4323441"/>
            <a:ext cx="3528392" cy="369332"/>
          </a:xfrm>
          <a:prstGeom prst="rect">
            <a:avLst/>
          </a:prstGeom>
          <a:noFill/>
        </p:spPr>
        <p:txBody>
          <a:bodyPr wrap="square" rtlCol="0">
            <a:spAutoFit/>
          </a:bodyPr>
          <a:lstStyle/>
          <a:p>
            <a:r>
              <a:rPr lang="en-GB" dirty="0"/>
              <a:t>Percentage change =-50%</a:t>
            </a:r>
          </a:p>
        </p:txBody>
      </p:sp>
    </p:spTree>
    <p:custDataLst>
      <p:tags r:id="rId1"/>
    </p:custDataLst>
    <p:extLst>
      <p:ext uri="{BB962C8B-B14F-4D97-AF65-F5344CB8AC3E}">
        <p14:creationId xmlns:p14="http://schemas.microsoft.com/office/powerpoint/2010/main" val="26114176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P spid="3"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635C56-A317-44D7-AB45-428134999A9E}"/>
              </a:ext>
            </a:extLst>
          </p:cNvPr>
          <p:cNvSpPr>
            <a:spLocks noGrp="1"/>
          </p:cNvSpPr>
          <p:nvPr>
            <p:ph type="title"/>
          </p:nvPr>
        </p:nvSpPr>
        <p:spPr>
          <a:xfrm>
            <a:off x="-10371" y="723"/>
            <a:ext cx="9144000" cy="980005"/>
          </a:xfrm>
          <a:solidFill>
            <a:schemeClr val="tx2">
              <a:lumMod val="75000"/>
            </a:schemeClr>
          </a:solidFill>
        </p:spPr>
        <p:txBody>
          <a:bodyPr>
            <a:normAutofit fontScale="90000"/>
          </a:bodyPr>
          <a:lstStyle/>
          <a:p>
            <a:pPr algn="ctr"/>
            <a:r>
              <a:rPr lang="en-GB" sz="3600" dirty="0">
                <a:solidFill>
                  <a:schemeClr val="tx2">
                    <a:lumMod val="20000"/>
                    <a:lumOff val="80000"/>
                  </a:schemeClr>
                </a:solidFill>
              </a:rPr>
              <a:t>Investment ratios – care in calculating  numbers of shares </a:t>
            </a:r>
          </a:p>
        </p:txBody>
      </p:sp>
      <p:graphicFrame>
        <p:nvGraphicFramePr>
          <p:cNvPr id="4" name="Content Placeholder 3">
            <a:extLst>
              <a:ext uri="{FF2B5EF4-FFF2-40B4-BE49-F238E27FC236}">
                <a16:creationId xmlns:a16="http://schemas.microsoft.com/office/drawing/2014/main" id="{E8E7FB9E-BEE4-4BD6-AD85-E037BECABA19}"/>
              </a:ext>
            </a:extLst>
          </p:cNvPr>
          <p:cNvGraphicFramePr>
            <a:graphicFrameLocks noGrp="1"/>
          </p:cNvGraphicFramePr>
          <p:nvPr>
            <p:ph idx="1"/>
            <p:extLst>
              <p:ext uri="{D42A27DB-BD31-4B8C-83A1-F6EECF244321}">
                <p14:modId xmlns:p14="http://schemas.microsoft.com/office/powerpoint/2010/main" val="1274028359"/>
              </p:ext>
            </p:extLst>
          </p:nvPr>
        </p:nvGraphicFramePr>
        <p:xfrm>
          <a:off x="0" y="980728"/>
          <a:ext cx="9144000" cy="4752526"/>
        </p:xfrm>
        <a:graphic>
          <a:graphicData uri="http://schemas.openxmlformats.org/drawingml/2006/table">
            <a:tbl>
              <a:tblPr firstRow="1" bandRow="1">
                <a:tableStyleId>{7DF18680-E054-41AD-8BC1-D1AEF772440D}</a:tableStyleId>
              </a:tblPr>
              <a:tblGrid>
                <a:gridCol w="3784164">
                  <a:extLst>
                    <a:ext uri="{9D8B030D-6E8A-4147-A177-3AD203B41FA5}">
                      <a16:colId xmlns:a16="http://schemas.microsoft.com/office/drawing/2014/main" val="4040117992"/>
                    </a:ext>
                  </a:extLst>
                </a:gridCol>
                <a:gridCol w="2679918">
                  <a:extLst>
                    <a:ext uri="{9D8B030D-6E8A-4147-A177-3AD203B41FA5}">
                      <a16:colId xmlns:a16="http://schemas.microsoft.com/office/drawing/2014/main" val="2491187379"/>
                    </a:ext>
                  </a:extLst>
                </a:gridCol>
                <a:gridCol w="2679918">
                  <a:extLst>
                    <a:ext uri="{9D8B030D-6E8A-4147-A177-3AD203B41FA5}">
                      <a16:colId xmlns:a16="http://schemas.microsoft.com/office/drawing/2014/main" val="1280468230"/>
                    </a:ext>
                  </a:extLst>
                </a:gridCol>
              </a:tblGrid>
              <a:tr h="544638">
                <a:tc>
                  <a:txBody>
                    <a:bodyPr/>
                    <a:lstStyle/>
                    <a:p>
                      <a:endParaRPr lang="en-GB" dirty="0"/>
                    </a:p>
                  </a:txBody>
                  <a:tcPr/>
                </a:tc>
                <a:tc>
                  <a:txBody>
                    <a:bodyPr/>
                    <a:lstStyle/>
                    <a:p>
                      <a:pPr algn="ctr"/>
                      <a:r>
                        <a:rPr lang="en-GB" dirty="0"/>
                        <a:t>Company A</a:t>
                      </a:r>
                    </a:p>
                  </a:txBody>
                  <a:tcPr/>
                </a:tc>
                <a:tc>
                  <a:txBody>
                    <a:bodyPr/>
                    <a:lstStyle/>
                    <a:p>
                      <a:pPr algn="ctr"/>
                      <a:r>
                        <a:rPr lang="en-GB" dirty="0"/>
                        <a:t>Company B</a:t>
                      </a:r>
                    </a:p>
                  </a:txBody>
                  <a:tcPr/>
                </a:tc>
                <a:extLst>
                  <a:ext uri="{0D108BD9-81ED-4DB2-BD59-A6C34878D82A}">
                    <a16:rowId xmlns:a16="http://schemas.microsoft.com/office/drawing/2014/main" val="3998832447"/>
                  </a:ext>
                </a:extLst>
              </a:tr>
              <a:tr h="544638">
                <a:tc>
                  <a:txBody>
                    <a:bodyPr/>
                    <a:lstStyle/>
                    <a:p>
                      <a:r>
                        <a:rPr lang="en-GB" dirty="0"/>
                        <a:t>Profit after taxation</a:t>
                      </a:r>
                    </a:p>
                  </a:txBody>
                  <a:tcPr/>
                </a:tc>
                <a:tc>
                  <a:txBody>
                    <a:bodyPr/>
                    <a:lstStyle/>
                    <a:p>
                      <a:pPr algn="ctr"/>
                      <a:r>
                        <a:rPr lang="en-GB" dirty="0"/>
                        <a:t>£10,000</a:t>
                      </a:r>
                    </a:p>
                  </a:txBody>
                  <a:tcPr/>
                </a:tc>
                <a:tc>
                  <a:txBody>
                    <a:bodyPr/>
                    <a:lstStyle/>
                    <a:p>
                      <a:pPr algn="ctr"/>
                      <a:r>
                        <a:rPr lang="en-GB" dirty="0"/>
                        <a:t>£20,000</a:t>
                      </a:r>
                    </a:p>
                  </a:txBody>
                  <a:tcPr/>
                </a:tc>
                <a:extLst>
                  <a:ext uri="{0D108BD9-81ED-4DB2-BD59-A6C34878D82A}">
                    <a16:rowId xmlns:a16="http://schemas.microsoft.com/office/drawing/2014/main" val="3298462806"/>
                  </a:ext>
                </a:extLst>
              </a:tr>
              <a:tr h="544638">
                <a:tc>
                  <a:txBody>
                    <a:bodyPr/>
                    <a:lstStyle/>
                    <a:p>
                      <a:r>
                        <a:rPr lang="en-GB" dirty="0"/>
                        <a:t>Share capital:</a:t>
                      </a:r>
                    </a:p>
                  </a:txBody>
                  <a:tcPr/>
                </a:tc>
                <a:tc>
                  <a:txBody>
                    <a:bodyPr/>
                    <a:lstStyle/>
                    <a:p>
                      <a:pPr algn="ctr"/>
                      <a:endParaRPr lang="en-GB" dirty="0"/>
                    </a:p>
                  </a:txBody>
                  <a:tcPr/>
                </a:tc>
                <a:tc>
                  <a:txBody>
                    <a:bodyPr/>
                    <a:lstStyle/>
                    <a:p>
                      <a:pPr algn="ctr"/>
                      <a:endParaRPr lang="en-GB" dirty="0"/>
                    </a:p>
                  </a:txBody>
                  <a:tcPr/>
                </a:tc>
                <a:extLst>
                  <a:ext uri="{0D108BD9-81ED-4DB2-BD59-A6C34878D82A}">
                    <a16:rowId xmlns:a16="http://schemas.microsoft.com/office/drawing/2014/main" val="2689751968"/>
                  </a:ext>
                </a:extLst>
              </a:tr>
              <a:tr h="544638">
                <a:tc>
                  <a:txBody>
                    <a:bodyPr/>
                    <a:lstStyle/>
                    <a:p>
                      <a:r>
                        <a:rPr lang="en-GB" dirty="0"/>
                        <a:t>£1 ordinary shares</a:t>
                      </a:r>
                    </a:p>
                  </a:txBody>
                  <a:tcPr/>
                </a:tc>
                <a:tc>
                  <a:txBody>
                    <a:bodyPr/>
                    <a:lstStyle/>
                    <a:p>
                      <a:pPr algn="ctr"/>
                      <a:r>
                        <a:rPr lang="en-GB" dirty="0"/>
                        <a:t>£100,000</a:t>
                      </a:r>
                    </a:p>
                  </a:txBody>
                  <a:tcPr/>
                </a:tc>
                <a:tc>
                  <a:txBody>
                    <a:bodyPr/>
                    <a:lstStyle/>
                    <a:p>
                      <a:pPr algn="ctr"/>
                      <a:endParaRPr lang="en-GB" dirty="0"/>
                    </a:p>
                  </a:txBody>
                  <a:tcPr/>
                </a:tc>
                <a:extLst>
                  <a:ext uri="{0D108BD9-81ED-4DB2-BD59-A6C34878D82A}">
                    <a16:rowId xmlns:a16="http://schemas.microsoft.com/office/drawing/2014/main" val="2807949934"/>
                  </a:ext>
                </a:extLst>
              </a:tr>
              <a:tr h="544638">
                <a:tc>
                  <a:txBody>
                    <a:bodyPr/>
                    <a:lstStyle/>
                    <a:p>
                      <a:r>
                        <a:rPr lang="en-GB" dirty="0"/>
                        <a:t>£0.50 ordinary shares</a:t>
                      </a:r>
                    </a:p>
                  </a:txBody>
                  <a:tcPr/>
                </a:tc>
                <a:tc>
                  <a:txBody>
                    <a:bodyPr/>
                    <a:lstStyle/>
                    <a:p>
                      <a:pPr algn="ctr"/>
                      <a:endParaRPr lang="en-GB" dirty="0"/>
                    </a:p>
                  </a:txBody>
                  <a:tcPr/>
                </a:tc>
                <a:tc>
                  <a:txBody>
                    <a:bodyPr/>
                    <a:lstStyle/>
                    <a:p>
                      <a:pPr algn="ctr"/>
                      <a:r>
                        <a:rPr lang="en-GB" dirty="0"/>
                        <a:t>£150,000</a:t>
                      </a:r>
                    </a:p>
                  </a:txBody>
                  <a:tcPr/>
                </a:tc>
                <a:extLst>
                  <a:ext uri="{0D108BD9-81ED-4DB2-BD59-A6C34878D82A}">
                    <a16:rowId xmlns:a16="http://schemas.microsoft.com/office/drawing/2014/main" val="1287492833"/>
                  </a:ext>
                </a:extLst>
              </a:tr>
              <a:tr h="940060">
                <a:tc>
                  <a:txBody>
                    <a:bodyPr/>
                    <a:lstStyle/>
                    <a:p>
                      <a:r>
                        <a:rPr lang="en-GB" dirty="0"/>
                        <a:t>Earnings per share (EPS)</a:t>
                      </a:r>
                    </a:p>
                  </a:txBody>
                  <a:tcPr/>
                </a:tc>
                <a:tc>
                  <a:txBody>
                    <a:bodyPr/>
                    <a:lstStyle/>
                    <a:p>
                      <a:pPr algn="ctr"/>
                      <a:r>
                        <a:rPr lang="en-GB" sz="1800" kern="1200" dirty="0">
                          <a:effectLst/>
                        </a:rPr>
                        <a:t>£</a:t>
                      </a:r>
                      <a:r>
                        <a:rPr lang="en-GB" sz="1800" u="sng" kern="1200" dirty="0">
                          <a:effectLst/>
                        </a:rPr>
                        <a:t>10,000 x100</a:t>
                      </a:r>
                    </a:p>
                    <a:p>
                      <a:pPr algn="ctr"/>
                      <a:r>
                        <a:rPr lang="en-GB" sz="1800" u="none" kern="1200" dirty="0">
                          <a:effectLst/>
                        </a:rPr>
                        <a:t>100,000</a:t>
                      </a:r>
                      <a:endParaRPr lang="en-GB" u="none" dirty="0"/>
                    </a:p>
                  </a:txBody>
                  <a:tcPr/>
                </a:tc>
                <a:tc>
                  <a:txBody>
                    <a:bodyPr/>
                    <a:lstStyle/>
                    <a:p>
                      <a:pPr algn="ctr"/>
                      <a:r>
                        <a:rPr lang="en-GB" sz="1800" kern="1200" dirty="0">
                          <a:effectLst/>
                        </a:rPr>
                        <a:t>£</a:t>
                      </a:r>
                      <a:r>
                        <a:rPr lang="en-GB" sz="1800" u="sng" kern="1200" dirty="0">
                          <a:effectLst/>
                        </a:rPr>
                        <a:t>20,000 x 100 </a:t>
                      </a:r>
                    </a:p>
                    <a:p>
                      <a:pPr algn="ctr"/>
                      <a:r>
                        <a:rPr lang="en-GB" dirty="0"/>
                        <a:t>300,000</a:t>
                      </a:r>
                    </a:p>
                  </a:txBody>
                  <a:tcPr/>
                </a:tc>
                <a:extLst>
                  <a:ext uri="{0D108BD9-81ED-4DB2-BD59-A6C34878D82A}">
                    <a16:rowId xmlns:a16="http://schemas.microsoft.com/office/drawing/2014/main" val="1450639143"/>
                  </a:ext>
                </a:extLst>
              </a:tr>
              <a:tr h="544638">
                <a:tc>
                  <a:txBody>
                    <a:bodyPr/>
                    <a:lstStyle/>
                    <a:p>
                      <a:r>
                        <a:rPr lang="en-GB" dirty="0"/>
                        <a:t>EPS</a:t>
                      </a:r>
                    </a:p>
                  </a:txBody>
                  <a:tcPr/>
                </a:tc>
                <a:tc>
                  <a:txBody>
                    <a:bodyPr/>
                    <a:lstStyle/>
                    <a:p>
                      <a:pPr algn="ctr"/>
                      <a:r>
                        <a:rPr lang="en-GB" dirty="0"/>
                        <a:t>10 pence</a:t>
                      </a:r>
                    </a:p>
                  </a:txBody>
                  <a:tcPr/>
                </a:tc>
                <a:tc>
                  <a:txBody>
                    <a:bodyPr/>
                    <a:lstStyle/>
                    <a:p>
                      <a:pPr algn="ctr"/>
                      <a:r>
                        <a:rPr lang="en-GB" dirty="0"/>
                        <a:t>6.7 pence</a:t>
                      </a:r>
                    </a:p>
                  </a:txBody>
                  <a:tcPr/>
                </a:tc>
                <a:extLst>
                  <a:ext uri="{0D108BD9-81ED-4DB2-BD59-A6C34878D82A}">
                    <a16:rowId xmlns:a16="http://schemas.microsoft.com/office/drawing/2014/main" val="1319584881"/>
                  </a:ext>
                </a:extLst>
              </a:tr>
              <a:tr h="544638">
                <a:tc>
                  <a:txBody>
                    <a:bodyPr/>
                    <a:lstStyle/>
                    <a:p>
                      <a:endParaRPr lang="en-GB" dirty="0"/>
                    </a:p>
                  </a:txBody>
                  <a:tcPr/>
                </a:tc>
                <a:tc>
                  <a:txBody>
                    <a:bodyPr/>
                    <a:lstStyle/>
                    <a:p>
                      <a:pPr algn="ctr"/>
                      <a:endParaRPr lang="en-GB" dirty="0"/>
                    </a:p>
                  </a:txBody>
                  <a:tcPr/>
                </a:tc>
                <a:tc>
                  <a:txBody>
                    <a:bodyPr/>
                    <a:lstStyle/>
                    <a:p>
                      <a:pPr algn="ctr"/>
                      <a:endParaRPr lang="en-GB" dirty="0"/>
                    </a:p>
                  </a:txBody>
                  <a:tcPr/>
                </a:tc>
                <a:extLst>
                  <a:ext uri="{0D108BD9-81ED-4DB2-BD59-A6C34878D82A}">
                    <a16:rowId xmlns:a16="http://schemas.microsoft.com/office/drawing/2014/main" val="180967684"/>
                  </a:ext>
                </a:extLst>
              </a:tr>
            </a:tbl>
          </a:graphicData>
        </a:graphic>
      </p:graphicFrame>
      <p:sp>
        <p:nvSpPr>
          <p:cNvPr id="3" name="Slide Number Placeholder 2">
            <a:extLst>
              <a:ext uri="{FF2B5EF4-FFF2-40B4-BE49-F238E27FC236}">
                <a16:creationId xmlns:a16="http://schemas.microsoft.com/office/drawing/2014/main" id="{64BC1287-943A-46EF-A39E-A492EBF18A0F}"/>
              </a:ext>
            </a:extLst>
          </p:cNvPr>
          <p:cNvSpPr>
            <a:spLocks noGrp="1"/>
          </p:cNvSpPr>
          <p:nvPr>
            <p:ph type="sldNum" sz="quarter" idx="12"/>
          </p:nvPr>
        </p:nvSpPr>
        <p:spPr/>
        <p:txBody>
          <a:bodyPr/>
          <a:lstStyle/>
          <a:p>
            <a:fld id="{63A33278-8D2C-46E9-9145-8061F8ED03C5}" type="slidenum">
              <a:rPr lang="en-GB" smtClean="0"/>
              <a:t>28</a:t>
            </a:fld>
            <a:endParaRPr lang="en-GB" dirty="0"/>
          </a:p>
        </p:txBody>
      </p:sp>
    </p:spTree>
    <p:custDataLst>
      <p:tags r:id="rId1"/>
    </p:custDataLst>
    <p:extLst>
      <p:ext uri="{BB962C8B-B14F-4D97-AF65-F5344CB8AC3E}">
        <p14:creationId xmlns:p14="http://schemas.microsoft.com/office/powerpoint/2010/main" val="42534373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6" presetClass="entr" presetSubtype="16"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circle(in)">
                                      <p:cBhvr>
                                        <p:cTn id="11"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F2BBA5-27AD-4C5F-85C1-075993ADB2D4}"/>
              </a:ext>
            </a:extLst>
          </p:cNvPr>
          <p:cNvSpPr>
            <a:spLocks noGrp="1"/>
          </p:cNvSpPr>
          <p:nvPr>
            <p:ph type="title"/>
          </p:nvPr>
        </p:nvSpPr>
        <p:spPr>
          <a:xfrm>
            <a:off x="-12411" y="1"/>
            <a:ext cx="9144000" cy="876462"/>
          </a:xfrm>
          <a:solidFill>
            <a:schemeClr val="tx2">
              <a:lumMod val="75000"/>
            </a:schemeClr>
          </a:solidFill>
        </p:spPr>
        <p:txBody>
          <a:bodyPr>
            <a:normAutofit/>
          </a:bodyPr>
          <a:lstStyle/>
          <a:p>
            <a:pPr algn="ctr"/>
            <a:r>
              <a:rPr lang="en-GB" sz="3200" dirty="0">
                <a:solidFill>
                  <a:schemeClr val="tx2">
                    <a:lumMod val="20000"/>
                    <a:lumOff val="80000"/>
                  </a:schemeClr>
                </a:solidFill>
              </a:rPr>
              <a:t>Investment ratios – price earnings ratio (P/E)</a:t>
            </a:r>
          </a:p>
        </p:txBody>
      </p:sp>
      <p:graphicFrame>
        <p:nvGraphicFramePr>
          <p:cNvPr id="4" name="Content Placeholder 3">
            <a:extLst>
              <a:ext uri="{FF2B5EF4-FFF2-40B4-BE49-F238E27FC236}">
                <a16:creationId xmlns:a16="http://schemas.microsoft.com/office/drawing/2014/main" id="{CC835F82-FF84-47A0-98C2-CB8B19968DB4}"/>
              </a:ext>
            </a:extLst>
          </p:cNvPr>
          <p:cNvGraphicFramePr>
            <a:graphicFrameLocks noGrp="1"/>
          </p:cNvGraphicFramePr>
          <p:nvPr>
            <p:ph idx="1"/>
            <p:extLst>
              <p:ext uri="{D42A27DB-BD31-4B8C-83A1-F6EECF244321}">
                <p14:modId xmlns:p14="http://schemas.microsoft.com/office/powerpoint/2010/main" val="4162474520"/>
              </p:ext>
            </p:extLst>
          </p:nvPr>
        </p:nvGraphicFramePr>
        <p:xfrm>
          <a:off x="0" y="876462"/>
          <a:ext cx="9144000" cy="4856793"/>
        </p:xfrm>
        <a:graphic>
          <a:graphicData uri="http://schemas.openxmlformats.org/drawingml/2006/table">
            <a:tbl>
              <a:tblPr firstRow="1" firstCol="1" bandRow="1">
                <a:tableStyleId>{7DF18680-E054-41AD-8BC1-D1AEF772440D}</a:tableStyleId>
              </a:tblPr>
              <a:tblGrid>
                <a:gridCol w="5344642">
                  <a:extLst>
                    <a:ext uri="{9D8B030D-6E8A-4147-A177-3AD203B41FA5}">
                      <a16:colId xmlns:a16="http://schemas.microsoft.com/office/drawing/2014/main" val="3935855640"/>
                    </a:ext>
                  </a:extLst>
                </a:gridCol>
                <a:gridCol w="2013923">
                  <a:extLst>
                    <a:ext uri="{9D8B030D-6E8A-4147-A177-3AD203B41FA5}">
                      <a16:colId xmlns:a16="http://schemas.microsoft.com/office/drawing/2014/main" val="544767860"/>
                    </a:ext>
                  </a:extLst>
                </a:gridCol>
                <a:gridCol w="1785435">
                  <a:extLst>
                    <a:ext uri="{9D8B030D-6E8A-4147-A177-3AD203B41FA5}">
                      <a16:colId xmlns:a16="http://schemas.microsoft.com/office/drawing/2014/main" val="1178093634"/>
                    </a:ext>
                  </a:extLst>
                </a:gridCol>
              </a:tblGrid>
              <a:tr h="495740">
                <a:tc>
                  <a:txBody>
                    <a:bodyPr/>
                    <a:lstStyle/>
                    <a:p>
                      <a:pPr algn="l">
                        <a:lnSpc>
                          <a:spcPct val="115000"/>
                        </a:lnSpc>
                        <a:spcAft>
                          <a:spcPts val="0"/>
                        </a:spcAft>
                      </a:pPr>
                      <a:r>
                        <a:rPr lang="en-GB" sz="1400" dirty="0">
                          <a:effectLst/>
                        </a:rPr>
                        <a:t> </a:t>
                      </a:r>
                    </a:p>
                    <a:p>
                      <a:pPr algn="l">
                        <a:lnSpc>
                          <a:spcPct val="115000"/>
                        </a:lnSpc>
                        <a:spcAft>
                          <a:spcPts val="0"/>
                        </a:spcAft>
                      </a:pPr>
                      <a:r>
                        <a:rPr lang="en-GB" sz="1400" dirty="0">
                          <a:effectLst/>
                        </a:rPr>
                        <a:t>PRICE/EARNINGS RATIO [P/E]</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7771" marR="67771" marT="0" marB="0"/>
                </a:tc>
                <a:tc>
                  <a:txBody>
                    <a:bodyPr/>
                    <a:lstStyle/>
                    <a:p>
                      <a:pPr algn="ctr">
                        <a:lnSpc>
                          <a:spcPct val="115000"/>
                        </a:lnSpc>
                        <a:spcAft>
                          <a:spcPts val="0"/>
                        </a:spcAft>
                      </a:pPr>
                      <a:r>
                        <a:rPr lang="en-GB" sz="1400" dirty="0">
                          <a:effectLst/>
                        </a:rPr>
                        <a:t> </a:t>
                      </a:r>
                    </a:p>
                    <a:p>
                      <a:pPr algn="ctr">
                        <a:lnSpc>
                          <a:spcPct val="115000"/>
                        </a:lnSpc>
                        <a:spcAft>
                          <a:spcPts val="0"/>
                        </a:spcAft>
                      </a:pPr>
                      <a:r>
                        <a:rPr lang="en-GB" sz="1400" dirty="0">
                          <a:effectLst/>
                        </a:rPr>
                        <a:t>2022</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7771" marR="67771" marT="0" marB="0"/>
                </a:tc>
                <a:tc>
                  <a:txBody>
                    <a:bodyPr/>
                    <a:lstStyle/>
                    <a:p>
                      <a:pPr algn="ctr">
                        <a:lnSpc>
                          <a:spcPct val="115000"/>
                        </a:lnSpc>
                        <a:spcAft>
                          <a:spcPts val="0"/>
                        </a:spcAft>
                      </a:pPr>
                      <a:r>
                        <a:rPr lang="en-GB" sz="1400" dirty="0">
                          <a:effectLst/>
                        </a:rPr>
                        <a:t> </a:t>
                      </a:r>
                    </a:p>
                    <a:p>
                      <a:pPr algn="ctr">
                        <a:lnSpc>
                          <a:spcPct val="115000"/>
                        </a:lnSpc>
                        <a:spcAft>
                          <a:spcPts val="0"/>
                        </a:spcAft>
                      </a:pPr>
                      <a:r>
                        <a:rPr lang="en-GB" sz="1400" dirty="0">
                          <a:effectLst/>
                        </a:rPr>
                        <a:t>2021</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7771" marR="67771" marT="0" marB="0"/>
                </a:tc>
                <a:extLst>
                  <a:ext uri="{0D108BD9-81ED-4DB2-BD59-A6C34878D82A}">
                    <a16:rowId xmlns:a16="http://schemas.microsoft.com/office/drawing/2014/main" val="2398054545"/>
                  </a:ext>
                </a:extLst>
              </a:tr>
              <a:tr h="4361053">
                <a:tc>
                  <a:txBody>
                    <a:bodyPr/>
                    <a:lstStyle/>
                    <a:p>
                      <a:pPr algn="l">
                        <a:lnSpc>
                          <a:spcPct val="115000"/>
                        </a:lnSpc>
                        <a:spcAft>
                          <a:spcPts val="0"/>
                        </a:spcAft>
                      </a:pPr>
                      <a:r>
                        <a:rPr lang="en-GB" sz="1400" dirty="0">
                          <a:effectLst/>
                        </a:rPr>
                        <a:t> </a:t>
                      </a:r>
                    </a:p>
                    <a:p>
                      <a:pPr algn="l">
                        <a:lnSpc>
                          <a:spcPct val="115000"/>
                        </a:lnSpc>
                        <a:spcAft>
                          <a:spcPts val="0"/>
                        </a:spcAft>
                      </a:pPr>
                      <a:r>
                        <a:rPr lang="en-GB" sz="1400" u="sng" dirty="0">
                          <a:effectLst/>
                        </a:rPr>
                        <a:t>Share price in pence</a:t>
                      </a:r>
                      <a:r>
                        <a:rPr lang="en-GB" sz="1400" dirty="0">
                          <a:effectLst/>
                        </a:rPr>
                        <a:t>        </a:t>
                      </a:r>
                    </a:p>
                    <a:p>
                      <a:pPr algn="l">
                        <a:lnSpc>
                          <a:spcPct val="115000"/>
                        </a:lnSpc>
                        <a:spcAft>
                          <a:spcPts val="0"/>
                        </a:spcAft>
                      </a:pPr>
                      <a:r>
                        <a:rPr lang="en-GB" sz="1400" dirty="0">
                          <a:effectLst/>
                        </a:rPr>
                        <a:t>Earnings per Share</a:t>
                      </a:r>
                    </a:p>
                    <a:p>
                      <a:pPr algn="l">
                        <a:lnSpc>
                          <a:spcPct val="115000"/>
                        </a:lnSpc>
                        <a:spcAft>
                          <a:spcPts val="0"/>
                        </a:spcAft>
                      </a:pPr>
                      <a:r>
                        <a:rPr lang="en-GB" sz="1400" dirty="0">
                          <a:effectLst/>
                        </a:rPr>
                        <a:t> </a:t>
                      </a:r>
                    </a:p>
                    <a:p>
                      <a:pPr algn="l">
                        <a:lnSpc>
                          <a:spcPct val="115000"/>
                        </a:lnSpc>
                        <a:spcAft>
                          <a:spcPts val="0"/>
                        </a:spcAft>
                      </a:pPr>
                      <a:r>
                        <a:rPr lang="en-GB" sz="1400" dirty="0">
                          <a:effectLst/>
                        </a:rPr>
                        <a:t>The P/E ratio shows the relationship between the market price of an ordinary share and its earnings per share.</a:t>
                      </a:r>
                    </a:p>
                    <a:p>
                      <a:pPr algn="l">
                        <a:lnSpc>
                          <a:spcPct val="115000"/>
                        </a:lnSpc>
                        <a:spcAft>
                          <a:spcPts val="0"/>
                        </a:spcAft>
                      </a:pPr>
                      <a:r>
                        <a:rPr lang="en-GB" sz="1400" dirty="0">
                          <a:effectLst/>
                        </a:rPr>
                        <a:t>The simplest way of looking at the P/E ratio is to regard it as the number of years’ earnings that are needed to recover the share price.</a:t>
                      </a:r>
                    </a:p>
                    <a:p>
                      <a:pPr algn="l">
                        <a:lnSpc>
                          <a:spcPct val="115000"/>
                        </a:lnSpc>
                        <a:spcAft>
                          <a:spcPts val="0"/>
                        </a:spcAft>
                      </a:pPr>
                      <a:r>
                        <a:rPr lang="en-GB" sz="1400" dirty="0">
                          <a:effectLst/>
                        </a:rPr>
                        <a:t>A high or low ratio can only be judged in relation to other companies in the same sector of the market.</a:t>
                      </a:r>
                    </a:p>
                    <a:p>
                      <a:pPr algn="l">
                        <a:lnSpc>
                          <a:spcPct val="115000"/>
                        </a:lnSpc>
                        <a:spcAft>
                          <a:spcPts val="0"/>
                        </a:spcAft>
                      </a:pPr>
                      <a:r>
                        <a:rPr lang="en-GB" sz="1400" dirty="0">
                          <a:effectLst/>
                        </a:rPr>
                        <a:t>The P/E ratio gives an indication of the confidence that investors have in the future prosperity of the business.</a:t>
                      </a:r>
                    </a:p>
                    <a:p>
                      <a:pPr algn="l">
                        <a:lnSpc>
                          <a:spcPct val="115000"/>
                        </a:lnSpc>
                        <a:spcAft>
                          <a:spcPts val="0"/>
                        </a:spcAft>
                      </a:pPr>
                      <a:r>
                        <a:rPr lang="en-GB" sz="1400" dirty="0">
                          <a:effectLst/>
                        </a:rPr>
                        <a:t>Generally, a high ratio means that the market thinks that the company’s future is a good one.</a:t>
                      </a:r>
                    </a:p>
                    <a:p>
                      <a:pPr algn="l">
                        <a:lnSpc>
                          <a:spcPct val="115000"/>
                        </a:lnSpc>
                        <a:spcAft>
                          <a:spcPts val="0"/>
                        </a:spcAft>
                      </a:pPr>
                      <a:r>
                        <a:rPr lang="en-GB" sz="1400" dirty="0">
                          <a:effectLst/>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7771" marR="67771" marT="0" marB="0"/>
                </a:tc>
                <a:tc>
                  <a:txBody>
                    <a:bodyPr/>
                    <a:lstStyle/>
                    <a:p>
                      <a:pPr algn="l">
                        <a:lnSpc>
                          <a:spcPct val="115000"/>
                        </a:lnSpc>
                        <a:spcAft>
                          <a:spcPts val="0"/>
                        </a:spcAft>
                      </a:pPr>
                      <a:r>
                        <a:rPr lang="en-GB" sz="1400" dirty="0">
                          <a:effectLst/>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7771" marR="67771" marT="0" marB="0"/>
                </a:tc>
                <a:tc>
                  <a:txBody>
                    <a:bodyPr/>
                    <a:lstStyle/>
                    <a:p>
                      <a:pPr algn="l">
                        <a:lnSpc>
                          <a:spcPct val="115000"/>
                        </a:lnSpc>
                        <a:spcAft>
                          <a:spcPts val="0"/>
                        </a:spcAft>
                      </a:pPr>
                      <a:r>
                        <a:rPr lang="en-GB" sz="1400" dirty="0">
                          <a:effectLst/>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7771" marR="67771" marT="0" marB="0"/>
                </a:tc>
                <a:extLst>
                  <a:ext uri="{0D108BD9-81ED-4DB2-BD59-A6C34878D82A}">
                    <a16:rowId xmlns:a16="http://schemas.microsoft.com/office/drawing/2014/main" val="3759586559"/>
                  </a:ext>
                </a:extLst>
              </a:tr>
            </a:tbl>
          </a:graphicData>
        </a:graphic>
      </p:graphicFrame>
      <p:sp>
        <p:nvSpPr>
          <p:cNvPr id="6" name="Slide Number Placeholder 5">
            <a:extLst>
              <a:ext uri="{FF2B5EF4-FFF2-40B4-BE49-F238E27FC236}">
                <a16:creationId xmlns:a16="http://schemas.microsoft.com/office/drawing/2014/main" id="{ACBC392C-5647-4444-9500-5FF1665BC27C}"/>
              </a:ext>
            </a:extLst>
          </p:cNvPr>
          <p:cNvSpPr>
            <a:spLocks noGrp="1"/>
          </p:cNvSpPr>
          <p:nvPr>
            <p:ph type="sldNum" sz="quarter" idx="12"/>
          </p:nvPr>
        </p:nvSpPr>
        <p:spPr/>
        <p:txBody>
          <a:bodyPr/>
          <a:lstStyle/>
          <a:p>
            <a:fld id="{63A33278-8D2C-46E9-9145-8061F8ED03C5}" type="slidenum">
              <a:rPr lang="en-GB" smtClean="0"/>
              <a:t>29</a:t>
            </a:fld>
            <a:endParaRPr lang="en-GB" dirty="0"/>
          </a:p>
        </p:txBody>
      </p:sp>
      <p:sp>
        <p:nvSpPr>
          <p:cNvPr id="5" name="TextBox 4">
            <a:extLst>
              <a:ext uri="{FF2B5EF4-FFF2-40B4-BE49-F238E27FC236}">
                <a16:creationId xmlns:a16="http://schemas.microsoft.com/office/drawing/2014/main" id="{269B665C-C04A-4C38-AF1D-728978CE4B83}"/>
              </a:ext>
            </a:extLst>
          </p:cNvPr>
          <p:cNvSpPr txBox="1"/>
          <p:nvPr/>
        </p:nvSpPr>
        <p:spPr>
          <a:xfrm>
            <a:off x="5517513" y="2348880"/>
            <a:ext cx="1656184" cy="1200329"/>
          </a:xfrm>
          <a:prstGeom prst="rect">
            <a:avLst/>
          </a:prstGeom>
          <a:noFill/>
        </p:spPr>
        <p:txBody>
          <a:bodyPr wrap="square" rtlCol="0">
            <a:spAutoFit/>
          </a:bodyPr>
          <a:lstStyle/>
          <a:p>
            <a:pPr algn="ctr"/>
            <a:r>
              <a:rPr lang="en-GB" u="sng" dirty="0"/>
              <a:t>162 </a:t>
            </a:r>
          </a:p>
          <a:p>
            <a:pPr algn="ctr"/>
            <a:r>
              <a:rPr lang="en-GB" dirty="0"/>
              <a:t>4</a:t>
            </a:r>
          </a:p>
          <a:p>
            <a:pPr algn="ctr"/>
            <a:r>
              <a:rPr lang="en-GB" dirty="0"/>
              <a:t>= 40.5 years</a:t>
            </a:r>
          </a:p>
          <a:p>
            <a:pPr algn="ctr"/>
            <a:endParaRPr lang="en-GB" dirty="0"/>
          </a:p>
        </p:txBody>
      </p:sp>
      <p:sp>
        <p:nvSpPr>
          <p:cNvPr id="7" name="TextBox 6">
            <a:extLst>
              <a:ext uri="{FF2B5EF4-FFF2-40B4-BE49-F238E27FC236}">
                <a16:creationId xmlns:a16="http://schemas.microsoft.com/office/drawing/2014/main" id="{3DB04C73-8E93-4D91-AD5E-1685CD7BB461}"/>
              </a:ext>
            </a:extLst>
          </p:cNvPr>
          <p:cNvSpPr txBox="1"/>
          <p:nvPr/>
        </p:nvSpPr>
        <p:spPr>
          <a:xfrm>
            <a:off x="7524328" y="2368921"/>
            <a:ext cx="1450505" cy="1200329"/>
          </a:xfrm>
          <a:prstGeom prst="rect">
            <a:avLst/>
          </a:prstGeom>
          <a:noFill/>
        </p:spPr>
        <p:txBody>
          <a:bodyPr wrap="square" rtlCol="0">
            <a:spAutoFit/>
          </a:bodyPr>
          <a:lstStyle/>
          <a:p>
            <a:pPr algn="ctr"/>
            <a:r>
              <a:rPr lang="en-GB" u="sng" dirty="0"/>
              <a:t>144 </a:t>
            </a:r>
          </a:p>
          <a:p>
            <a:pPr algn="ctr"/>
            <a:r>
              <a:rPr lang="en-GB" dirty="0"/>
              <a:t>8</a:t>
            </a:r>
          </a:p>
          <a:p>
            <a:pPr algn="ctr"/>
            <a:r>
              <a:rPr lang="en-GB" dirty="0"/>
              <a:t>= 18.0 years</a:t>
            </a:r>
          </a:p>
          <a:p>
            <a:pPr algn="ctr"/>
            <a:endParaRPr lang="en-GB" dirty="0"/>
          </a:p>
        </p:txBody>
      </p:sp>
      <p:sp>
        <p:nvSpPr>
          <p:cNvPr id="3" name="TextBox 2">
            <a:extLst>
              <a:ext uri="{FF2B5EF4-FFF2-40B4-BE49-F238E27FC236}">
                <a16:creationId xmlns:a16="http://schemas.microsoft.com/office/drawing/2014/main" id="{EA3FC5FB-E241-FCF6-63C6-BCDD6D47CDE0}"/>
              </a:ext>
            </a:extLst>
          </p:cNvPr>
          <p:cNvSpPr txBox="1"/>
          <p:nvPr/>
        </p:nvSpPr>
        <p:spPr>
          <a:xfrm>
            <a:off x="5592284" y="4054452"/>
            <a:ext cx="3528392" cy="369332"/>
          </a:xfrm>
          <a:prstGeom prst="rect">
            <a:avLst/>
          </a:prstGeom>
          <a:noFill/>
        </p:spPr>
        <p:txBody>
          <a:bodyPr wrap="square" rtlCol="0">
            <a:spAutoFit/>
          </a:bodyPr>
          <a:lstStyle/>
          <a:p>
            <a:r>
              <a:rPr lang="en-GB" dirty="0"/>
              <a:t>Percentage change = +125%</a:t>
            </a:r>
          </a:p>
        </p:txBody>
      </p:sp>
    </p:spTree>
    <p:custDataLst>
      <p:tags r:id="rId1"/>
    </p:custDataLst>
    <p:extLst>
      <p:ext uri="{BB962C8B-B14F-4D97-AF65-F5344CB8AC3E}">
        <p14:creationId xmlns:p14="http://schemas.microsoft.com/office/powerpoint/2010/main" val="33134042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P spid="3"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41C6AE-40AD-40DD-BAF4-85CFF5DA143B}"/>
              </a:ext>
            </a:extLst>
          </p:cNvPr>
          <p:cNvSpPr>
            <a:spLocks noGrp="1"/>
          </p:cNvSpPr>
          <p:nvPr>
            <p:ph type="title"/>
          </p:nvPr>
        </p:nvSpPr>
        <p:spPr>
          <a:xfrm>
            <a:off x="0" y="0"/>
            <a:ext cx="9144000" cy="874943"/>
          </a:xfrm>
          <a:solidFill>
            <a:schemeClr val="tx2">
              <a:lumMod val="75000"/>
            </a:schemeClr>
          </a:solidFill>
        </p:spPr>
        <p:txBody>
          <a:bodyPr>
            <a:noAutofit/>
          </a:bodyPr>
          <a:lstStyle/>
          <a:p>
            <a:pPr algn="ctr"/>
            <a:r>
              <a:rPr lang="en-GB" sz="2800" dirty="0">
                <a:solidFill>
                  <a:schemeClr val="tx2">
                    <a:lumMod val="20000"/>
                    <a:lumOff val="80000"/>
                  </a:schemeClr>
                </a:solidFill>
              </a:rPr>
              <a:t>Investment ratios - dividends per share (DPS)</a:t>
            </a:r>
          </a:p>
        </p:txBody>
      </p:sp>
      <p:graphicFrame>
        <p:nvGraphicFramePr>
          <p:cNvPr id="4" name="Content Placeholder 3">
            <a:extLst>
              <a:ext uri="{FF2B5EF4-FFF2-40B4-BE49-F238E27FC236}">
                <a16:creationId xmlns:a16="http://schemas.microsoft.com/office/drawing/2014/main" id="{D8C986C0-EED3-4E76-A142-FB201D961CE5}"/>
              </a:ext>
            </a:extLst>
          </p:cNvPr>
          <p:cNvGraphicFramePr>
            <a:graphicFrameLocks noGrp="1"/>
          </p:cNvGraphicFramePr>
          <p:nvPr>
            <p:ph idx="1"/>
            <p:extLst>
              <p:ext uri="{D42A27DB-BD31-4B8C-83A1-F6EECF244321}">
                <p14:modId xmlns:p14="http://schemas.microsoft.com/office/powerpoint/2010/main" val="1113854120"/>
              </p:ext>
            </p:extLst>
          </p:nvPr>
        </p:nvGraphicFramePr>
        <p:xfrm>
          <a:off x="0" y="874944"/>
          <a:ext cx="9144000" cy="4858311"/>
        </p:xfrm>
        <a:graphic>
          <a:graphicData uri="http://schemas.openxmlformats.org/drawingml/2006/table">
            <a:tbl>
              <a:tblPr firstRow="1" firstCol="1" bandRow="1">
                <a:tableStyleId>{7DF18680-E054-41AD-8BC1-D1AEF772440D}</a:tableStyleId>
              </a:tblPr>
              <a:tblGrid>
                <a:gridCol w="4327071">
                  <a:extLst>
                    <a:ext uri="{9D8B030D-6E8A-4147-A177-3AD203B41FA5}">
                      <a16:colId xmlns:a16="http://schemas.microsoft.com/office/drawing/2014/main" val="4262130531"/>
                    </a:ext>
                  </a:extLst>
                </a:gridCol>
                <a:gridCol w="2122714">
                  <a:extLst>
                    <a:ext uri="{9D8B030D-6E8A-4147-A177-3AD203B41FA5}">
                      <a16:colId xmlns:a16="http://schemas.microsoft.com/office/drawing/2014/main" val="3626510109"/>
                    </a:ext>
                  </a:extLst>
                </a:gridCol>
                <a:gridCol w="2694215">
                  <a:extLst>
                    <a:ext uri="{9D8B030D-6E8A-4147-A177-3AD203B41FA5}">
                      <a16:colId xmlns:a16="http://schemas.microsoft.com/office/drawing/2014/main" val="2608802518"/>
                    </a:ext>
                  </a:extLst>
                </a:gridCol>
              </a:tblGrid>
              <a:tr h="593851">
                <a:tc>
                  <a:txBody>
                    <a:bodyPr/>
                    <a:lstStyle/>
                    <a:p>
                      <a:pPr algn="l">
                        <a:lnSpc>
                          <a:spcPct val="115000"/>
                        </a:lnSpc>
                        <a:spcAft>
                          <a:spcPts val="0"/>
                        </a:spcAft>
                      </a:pPr>
                      <a:r>
                        <a:rPr lang="en-GB" sz="1600" dirty="0">
                          <a:effectLst/>
                        </a:rPr>
                        <a:t> </a:t>
                      </a:r>
                    </a:p>
                    <a:p>
                      <a:pPr algn="l">
                        <a:lnSpc>
                          <a:spcPct val="115000"/>
                        </a:lnSpc>
                        <a:spcAft>
                          <a:spcPts val="0"/>
                        </a:spcAft>
                      </a:pPr>
                      <a:r>
                        <a:rPr lang="en-GB" sz="1600" dirty="0">
                          <a:effectLst/>
                        </a:rPr>
                        <a:t>DIVIDEND PER SHARE [DPS]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2022</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2021</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663963566"/>
                  </a:ext>
                </a:extLst>
              </a:tr>
              <a:tr h="4264460">
                <a:tc>
                  <a:txBody>
                    <a:bodyPr/>
                    <a:lstStyle/>
                    <a:p>
                      <a:pPr algn="l">
                        <a:lnSpc>
                          <a:spcPct val="115000"/>
                        </a:lnSpc>
                        <a:spcAft>
                          <a:spcPts val="0"/>
                        </a:spcAft>
                      </a:pPr>
                      <a:r>
                        <a:rPr lang="en-GB" sz="1600" dirty="0">
                          <a:effectLst/>
                        </a:rPr>
                        <a:t> </a:t>
                      </a:r>
                    </a:p>
                    <a:p>
                      <a:pPr algn="l">
                        <a:lnSpc>
                          <a:spcPct val="115000"/>
                        </a:lnSpc>
                        <a:spcAft>
                          <a:spcPts val="0"/>
                        </a:spcAft>
                      </a:pPr>
                      <a:r>
                        <a:rPr lang="en-GB" sz="1600" u="sng" dirty="0">
                          <a:effectLst/>
                        </a:rPr>
                        <a:t>Dividends  x 100</a:t>
                      </a:r>
                      <a:endParaRPr lang="en-GB" sz="1600" dirty="0">
                        <a:effectLst/>
                      </a:endParaRPr>
                    </a:p>
                    <a:p>
                      <a:pPr algn="l">
                        <a:lnSpc>
                          <a:spcPct val="115000"/>
                        </a:lnSpc>
                        <a:spcAft>
                          <a:spcPts val="0"/>
                        </a:spcAft>
                      </a:pPr>
                      <a:r>
                        <a:rPr lang="en-GB" sz="1600" dirty="0">
                          <a:effectLst/>
                        </a:rPr>
                        <a:t>Number of ordinary shares in issue</a:t>
                      </a:r>
                    </a:p>
                    <a:p>
                      <a:pPr algn="l">
                        <a:lnSpc>
                          <a:spcPct val="115000"/>
                        </a:lnSpc>
                        <a:spcAft>
                          <a:spcPts val="0"/>
                        </a:spcAft>
                      </a:pPr>
                      <a:r>
                        <a:rPr lang="en-GB" sz="1600" dirty="0">
                          <a:effectLst/>
                        </a:rPr>
                        <a:t> </a:t>
                      </a:r>
                    </a:p>
                    <a:p>
                      <a:pPr algn="l">
                        <a:lnSpc>
                          <a:spcPct val="115000"/>
                        </a:lnSpc>
                        <a:spcAft>
                          <a:spcPts val="0"/>
                        </a:spcAft>
                      </a:pPr>
                      <a:r>
                        <a:rPr lang="en-GB" sz="1600" dirty="0">
                          <a:effectLst/>
                        </a:rPr>
                        <a:t>This ratio shows the amount of dividend paid out to the holder of one ordinary share.</a:t>
                      </a:r>
                    </a:p>
                    <a:p>
                      <a:pPr algn="l">
                        <a:lnSpc>
                          <a:spcPct val="115000"/>
                        </a:lnSpc>
                        <a:spcAft>
                          <a:spcPts val="0"/>
                        </a:spcAft>
                      </a:pPr>
                      <a:r>
                        <a:rPr lang="en-GB" sz="1600" dirty="0">
                          <a:effectLst/>
                        </a:rPr>
                        <a:t> </a:t>
                      </a:r>
                    </a:p>
                    <a:p>
                      <a:pPr algn="l">
                        <a:lnSpc>
                          <a:spcPct val="115000"/>
                        </a:lnSpc>
                        <a:spcAft>
                          <a:spcPts val="0"/>
                        </a:spcAft>
                      </a:pPr>
                      <a:r>
                        <a:rPr lang="en-GB" sz="1600" dirty="0">
                          <a:effectLst/>
                        </a:rPr>
                        <a:t>NOTE:  As with EPS, you need to be careful  when calculating the number of shares</a:t>
                      </a:r>
                    </a:p>
                    <a:p>
                      <a:pPr algn="l">
                        <a:lnSpc>
                          <a:spcPct val="115000"/>
                        </a:lnSpc>
                        <a:spcAft>
                          <a:spcPts val="0"/>
                        </a:spcAft>
                      </a:pPr>
                      <a:r>
                        <a:rPr lang="en-GB" sz="1600" dirty="0">
                          <a:effectLst/>
                        </a:rPr>
                        <a:t> </a:t>
                      </a:r>
                    </a:p>
                    <a:p>
                      <a:pPr algn="l">
                        <a:lnSpc>
                          <a:spcPct val="115000"/>
                        </a:lnSpc>
                        <a:spcAft>
                          <a:spcPts val="0"/>
                        </a:spcAft>
                      </a:pPr>
                      <a:r>
                        <a:rPr lang="en-GB" sz="1600" dirty="0">
                          <a:effectLst/>
                        </a:rPr>
                        <a:t> </a:t>
                      </a:r>
                    </a:p>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600859395"/>
                  </a:ext>
                </a:extLst>
              </a:tr>
            </a:tbl>
          </a:graphicData>
        </a:graphic>
      </p:graphicFrame>
      <p:sp>
        <p:nvSpPr>
          <p:cNvPr id="6" name="Slide Number Placeholder 5">
            <a:extLst>
              <a:ext uri="{FF2B5EF4-FFF2-40B4-BE49-F238E27FC236}">
                <a16:creationId xmlns:a16="http://schemas.microsoft.com/office/drawing/2014/main" id="{BF21E710-E8EC-48A3-BECD-EBBDC68AAFF4}"/>
              </a:ext>
            </a:extLst>
          </p:cNvPr>
          <p:cNvSpPr>
            <a:spLocks noGrp="1"/>
          </p:cNvSpPr>
          <p:nvPr>
            <p:ph type="sldNum" sz="quarter" idx="12"/>
          </p:nvPr>
        </p:nvSpPr>
        <p:spPr/>
        <p:txBody>
          <a:bodyPr/>
          <a:lstStyle/>
          <a:p>
            <a:fld id="{63A33278-8D2C-46E9-9145-8061F8ED03C5}" type="slidenum">
              <a:rPr lang="en-GB" smtClean="0"/>
              <a:t>30</a:t>
            </a:fld>
            <a:endParaRPr lang="en-GB" dirty="0"/>
          </a:p>
        </p:txBody>
      </p:sp>
      <p:sp>
        <p:nvSpPr>
          <p:cNvPr id="5" name="TextBox 4">
            <a:extLst>
              <a:ext uri="{FF2B5EF4-FFF2-40B4-BE49-F238E27FC236}">
                <a16:creationId xmlns:a16="http://schemas.microsoft.com/office/drawing/2014/main" id="{B85B6325-1DA9-4F2E-B833-E83A2D6873A5}"/>
              </a:ext>
            </a:extLst>
          </p:cNvPr>
          <p:cNvSpPr txBox="1"/>
          <p:nvPr/>
        </p:nvSpPr>
        <p:spPr>
          <a:xfrm>
            <a:off x="4318779" y="3059668"/>
            <a:ext cx="1803633" cy="369332"/>
          </a:xfrm>
          <a:prstGeom prst="rect">
            <a:avLst/>
          </a:prstGeom>
          <a:noFill/>
        </p:spPr>
        <p:txBody>
          <a:bodyPr wrap="square" rtlCol="0">
            <a:spAutoFit/>
          </a:bodyPr>
          <a:lstStyle/>
          <a:p>
            <a:pPr algn="ctr"/>
            <a:r>
              <a:rPr lang="en-GB" dirty="0"/>
              <a:t>Nil</a:t>
            </a:r>
          </a:p>
        </p:txBody>
      </p:sp>
      <p:sp>
        <p:nvSpPr>
          <p:cNvPr id="7" name="TextBox 6">
            <a:extLst>
              <a:ext uri="{FF2B5EF4-FFF2-40B4-BE49-F238E27FC236}">
                <a16:creationId xmlns:a16="http://schemas.microsoft.com/office/drawing/2014/main" id="{08E5E501-3239-4F2D-BF47-5F7A42D71C69}"/>
              </a:ext>
            </a:extLst>
          </p:cNvPr>
          <p:cNvSpPr txBox="1"/>
          <p:nvPr/>
        </p:nvSpPr>
        <p:spPr>
          <a:xfrm>
            <a:off x="6228185" y="2924944"/>
            <a:ext cx="2164152" cy="923330"/>
          </a:xfrm>
          <a:prstGeom prst="rect">
            <a:avLst/>
          </a:prstGeom>
          <a:noFill/>
        </p:spPr>
        <p:txBody>
          <a:bodyPr wrap="square" rtlCol="0">
            <a:spAutoFit/>
          </a:bodyPr>
          <a:lstStyle/>
          <a:p>
            <a:pPr algn="ctr"/>
            <a:r>
              <a:rPr lang="en-GB" u="sng" dirty="0"/>
              <a:t>12,000 x 100</a:t>
            </a:r>
          </a:p>
          <a:p>
            <a:pPr algn="ctr"/>
            <a:r>
              <a:rPr lang="en-GB" dirty="0"/>
              <a:t>300,000</a:t>
            </a:r>
          </a:p>
          <a:p>
            <a:pPr algn="ctr"/>
            <a:r>
              <a:rPr lang="en-GB" dirty="0"/>
              <a:t>= 4 pence</a:t>
            </a:r>
          </a:p>
        </p:txBody>
      </p:sp>
      <p:sp>
        <p:nvSpPr>
          <p:cNvPr id="3" name="TextBox 2">
            <a:extLst>
              <a:ext uri="{FF2B5EF4-FFF2-40B4-BE49-F238E27FC236}">
                <a16:creationId xmlns:a16="http://schemas.microsoft.com/office/drawing/2014/main" id="{092BC4E8-4422-A811-00E9-110553D922EF}"/>
              </a:ext>
            </a:extLst>
          </p:cNvPr>
          <p:cNvSpPr txBox="1"/>
          <p:nvPr/>
        </p:nvSpPr>
        <p:spPr>
          <a:xfrm>
            <a:off x="4907592" y="4229886"/>
            <a:ext cx="3528392" cy="369332"/>
          </a:xfrm>
          <a:prstGeom prst="rect">
            <a:avLst/>
          </a:prstGeom>
          <a:noFill/>
        </p:spPr>
        <p:txBody>
          <a:bodyPr wrap="square" rtlCol="0">
            <a:spAutoFit/>
          </a:bodyPr>
          <a:lstStyle/>
          <a:p>
            <a:r>
              <a:rPr lang="en-GB" dirty="0"/>
              <a:t>Percentage change = ?</a:t>
            </a:r>
          </a:p>
        </p:txBody>
      </p:sp>
    </p:spTree>
    <p:custDataLst>
      <p:tags r:id="rId1"/>
    </p:custDataLst>
    <p:extLst>
      <p:ext uri="{BB962C8B-B14F-4D97-AF65-F5344CB8AC3E}">
        <p14:creationId xmlns:p14="http://schemas.microsoft.com/office/powerpoint/2010/main" val="34261424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P spid="3"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C141DA-C045-4330-B187-0819E60D4EEC}"/>
              </a:ext>
            </a:extLst>
          </p:cNvPr>
          <p:cNvSpPr>
            <a:spLocks noGrp="1"/>
          </p:cNvSpPr>
          <p:nvPr>
            <p:ph type="title"/>
          </p:nvPr>
        </p:nvSpPr>
        <p:spPr>
          <a:xfrm>
            <a:off x="-8680" y="0"/>
            <a:ext cx="9144000" cy="980728"/>
          </a:xfrm>
          <a:solidFill>
            <a:schemeClr val="tx2">
              <a:lumMod val="75000"/>
            </a:schemeClr>
          </a:solidFill>
        </p:spPr>
        <p:txBody>
          <a:bodyPr>
            <a:normAutofit fontScale="90000"/>
          </a:bodyPr>
          <a:lstStyle/>
          <a:p>
            <a:pPr algn="ctr"/>
            <a:r>
              <a:rPr lang="en-GB" sz="3600" dirty="0">
                <a:solidFill>
                  <a:schemeClr val="tx2">
                    <a:lumMod val="20000"/>
                    <a:lumOff val="80000"/>
                  </a:schemeClr>
                </a:solidFill>
                <a:latin typeface="Arial" panose="020B0604020202020204" pitchFamily="34" charset="0"/>
                <a:cs typeface="Arial" panose="020B0604020202020204" pitchFamily="34" charset="0"/>
              </a:rPr>
              <a:t>Investment ratios - dividends percentage payout</a:t>
            </a:r>
          </a:p>
        </p:txBody>
      </p:sp>
      <p:graphicFrame>
        <p:nvGraphicFramePr>
          <p:cNvPr id="4" name="Content Placeholder 3">
            <a:extLst>
              <a:ext uri="{FF2B5EF4-FFF2-40B4-BE49-F238E27FC236}">
                <a16:creationId xmlns:a16="http://schemas.microsoft.com/office/drawing/2014/main" id="{90938020-C61A-4065-BE2E-9D39B25955DC}"/>
              </a:ext>
            </a:extLst>
          </p:cNvPr>
          <p:cNvGraphicFramePr>
            <a:graphicFrameLocks noGrp="1"/>
          </p:cNvGraphicFramePr>
          <p:nvPr>
            <p:ph idx="1"/>
            <p:extLst>
              <p:ext uri="{D42A27DB-BD31-4B8C-83A1-F6EECF244321}">
                <p14:modId xmlns:p14="http://schemas.microsoft.com/office/powerpoint/2010/main" val="1436296393"/>
              </p:ext>
            </p:extLst>
          </p:nvPr>
        </p:nvGraphicFramePr>
        <p:xfrm>
          <a:off x="-8680" y="980728"/>
          <a:ext cx="9144000" cy="4752528"/>
        </p:xfrm>
        <a:graphic>
          <a:graphicData uri="http://schemas.openxmlformats.org/drawingml/2006/table">
            <a:tbl>
              <a:tblPr firstRow="1" firstCol="1" bandRow="1">
                <a:tableStyleId>{7DF18680-E054-41AD-8BC1-D1AEF772440D}</a:tableStyleId>
              </a:tblPr>
              <a:tblGrid>
                <a:gridCol w="5501446">
                  <a:extLst>
                    <a:ext uri="{9D8B030D-6E8A-4147-A177-3AD203B41FA5}">
                      <a16:colId xmlns:a16="http://schemas.microsoft.com/office/drawing/2014/main" val="145858002"/>
                    </a:ext>
                  </a:extLst>
                </a:gridCol>
                <a:gridCol w="1743530">
                  <a:extLst>
                    <a:ext uri="{9D8B030D-6E8A-4147-A177-3AD203B41FA5}">
                      <a16:colId xmlns:a16="http://schemas.microsoft.com/office/drawing/2014/main" val="3874652154"/>
                    </a:ext>
                  </a:extLst>
                </a:gridCol>
                <a:gridCol w="1899024">
                  <a:extLst>
                    <a:ext uri="{9D8B030D-6E8A-4147-A177-3AD203B41FA5}">
                      <a16:colId xmlns:a16="http://schemas.microsoft.com/office/drawing/2014/main" val="3823046836"/>
                    </a:ext>
                  </a:extLst>
                </a:gridCol>
              </a:tblGrid>
              <a:tr h="578579">
                <a:tc>
                  <a:txBody>
                    <a:bodyPr/>
                    <a:lstStyle/>
                    <a:p>
                      <a:pPr algn="l">
                        <a:lnSpc>
                          <a:spcPct val="115000"/>
                        </a:lnSpc>
                        <a:spcAft>
                          <a:spcPts val="0"/>
                        </a:spcAft>
                      </a:pPr>
                      <a:r>
                        <a:rPr lang="en-GB" sz="1600" dirty="0">
                          <a:effectLst/>
                        </a:rPr>
                        <a:t> </a:t>
                      </a:r>
                    </a:p>
                    <a:p>
                      <a:pPr algn="l">
                        <a:lnSpc>
                          <a:spcPct val="115000"/>
                        </a:lnSpc>
                        <a:spcAft>
                          <a:spcPts val="0"/>
                        </a:spcAft>
                      </a:pPr>
                      <a:r>
                        <a:rPr lang="en-GB" sz="1600" dirty="0">
                          <a:effectLst/>
                        </a:rPr>
                        <a:t>DIVIDEND PAYOUT PERCENTAGE</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2022</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2021</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72132747"/>
                  </a:ext>
                </a:extLst>
              </a:tr>
              <a:tr h="4173949">
                <a:tc>
                  <a:txBody>
                    <a:bodyPr/>
                    <a:lstStyle/>
                    <a:p>
                      <a:pPr algn="l">
                        <a:lnSpc>
                          <a:spcPct val="115000"/>
                        </a:lnSpc>
                        <a:spcAft>
                          <a:spcPts val="0"/>
                        </a:spcAft>
                      </a:pPr>
                      <a:r>
                        <a:rPr lang="en-GB" sz="1600" dirty="0">
                          <a:effectLst/>
                        </a:rPr>
                        <a:t> </a:t>
                      </a:r>
                    </a:p>
                    <a:p>
                      <a:pPr algn="l">
                        <a:lnSpc>
                          <a:spcPct val="115000"/>
                        </a:lnSpc>
                        <a:spcAft>
                          <a:spcPts val="0"/>
                        </a:spcAft>
                      </a:pPr>
                      <a:r>
                        <a:rPr lang="en-GB" sz="1600" u="sng" dirty="0">
                          <a:effectLst/>
                        </a:rPr>
                        <a:t>Dividends x 100</a:t>
                      </a:r>
                      <a:endParaRPr lang="en-GB" sz="1600" dirty="0">
                        <a:effectLst/>
                      </a:endParaRPr>
                    </a:p>
                    <a:p>
                      <a:pPr algn="l">
                        <a:lnSpc>
                          <a:spcPct val="115000"/>
                        </a:lnSpc>
                        <a:spcAft>
                          <a:spcPts val="0"/>
                        </a:spcAft>
                      </a:pPr>
                      <a:r>
                        <a:rPr lang="en-GB" sz="1600" dirty="0">
                          <a:effectLst/>
                        </a:rPr>
                        <a:t>Profit after interest and tax</a:t>
                      </a:r>
                    </a:p>
                    <a:p>
                      <a:pPr algn="l">
                        <a:lnSpc>
                          <a:spcPct val="115000"/>
                        </a:lnSpc>
                        <a:spcAft>
                          <a:spcPts val="0"/>
                        </a:spcAft>
                      </a:pPr>
                      <a:r>
                        <a:rPr lang="en-GB" sz="1600" u="none" strike="noStrike" dirty="0">
                          <a:effectLst/>
                        </a:rPr>
                        <a:t> </a:t>
                      </a:r>
                      <a:endParaRPr lang="en-GB" sz="1600" dirty="0">
                        <a:effectLst/>
                      </a:endParaRPr>
                    </a:p>
                    <a:p>
                      <a:pPr algn="l">
                        <a:lnSpc>
                          <a:spcPct val="115000"/>
                        </a:lnSpc>
                        <a:spcAft>
                          <a:spcPts val="0"/>
                        </a:spcAft>
                      </a:pPr>
                      <a:r>
                        <a:rPr lang="en-GB" sz="1600" u="none" strike="noStrike" dirty="0">
                          <a:effectLst/>
                        </a:rPr>
                        <a:t> </a:t>
                      </a:r>
                      <a:endParaRPr lang="en-GB" sz="1600" dirty="0">
                        <a:effectLst/>
                      </a:endParaRPr>
                    </a:p>
                    <a:p>
                      <a:pPr algn="l">
                        <a:lnSpc>
                          <a:spcPct val="115000"/>
                        </a:lnSpc>
                        <a:spcAft>
                          <a:spcPts val="0"/>
                        </a:spcAft>
                      </a:pPr>
                      <a:r>
                        <a:rPr lang="en-GB" sz="1600" dirty="0">
                          <a:effectLst/>
                        </a:rPr>
                        <a:t>This the profit attributable to shareholders   </a:t>
                      </a:r>
                    </a:p>
                    <a:p>
                      <a:pPr algn="l">
                        <a:lnSpc>
                          <a:spcPct val="115000"/>
                        </a:lnSpc>
                        <a:spcAft>
                          <a:spcPts val="0"/>
                        </a:spcAft>
                      </a:pPr>
                      <a:r>
                        <a:rPr lang="en-GB" sz="1600" dirty="0">
                          <a:effectLst/>
                        </a:rPr>
                        <a:t> </a:t>
                      </a:r>
                    </a:p>
                    <a:p>
                      <a:pPr algn="l">
                        <a:lnSpc>
                          <a:spcPct val="115000"/>
                        </a:lnSpc>
                        <a:spcAft>
                          <a:spcPts val="0"/>
                        </a:spcAft>
                      </a:pPr>
                      <a:r>
                        <a:rPr lang="en-GB" sz="1600" dirty="0">
                          <a:effectLst/>
                        </a:rPr>
                        <a:t>This ratio shows the amount of dividend paid out to the shareholders compared to earnings. Useful for year-on-year investment comparisons</a:t>
                      </a:r>
                    </a:p>
                    <a:p>
                      <a:pPr algn="l">
                        <a:lnSpc>
                          <a:spcPct val="115000"/>
                        </a:lnSpc>
                        <a:spcAft>
                          <a:spcPts val="0"/>
                        </a:spcAft>
                      </a:pPr>
                      <a:r>
                        <a:rPr lang="en-GB" sz="1600" dirty="0">
                          <a:effectLst/>
                        </a:rPr>
                        <a:t> </a:t>
                      </a:r>
                    </a:p>
                    <a:p>
                      <a:pPr algn="l">
                        <a:lnSpc>
                          <a:spcPct val="115000"/>
                        </a:lnSpc>
                        <a:spcAft>
                          <a:spcPts val="0"/>
                        </a:spcAft>
                      </a:pPr>
                      <a:endParaRPr lang="en-GB" sz="1600" dirty="0">
                        <a:effectLst/>
                      </a:endParaRP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130609660"/>
                  </a:ext>
                </a:extLst>
              </a:tr>
            </a:tbl>
          </a:graphicData>
        </a:graphic>
      </p:graphicFrame>
      <p:sp>
        <p:nvSpPr>
          <p:cNvPr id="6" name="Slide Number Placeholder 5">
            <a:extLst>
              <a:ext uri="{FF2B5EF4-FFF2-40B4-BE49-F238E27FC236}">
                <a16:creationId xmlns:a16="http://schemas.microsoft.com/office/drawing/2014/main" id="{9A5D0874-F9D0-4A2E-867F-314FF4493890}"/>
              </a:ext>
            </a:extLst>
          </p:cNvPr>
          <p:cNvSpPr>
            <a:spLocks noGrp="1"/>
          </p:cNvSpPr>
          <p:nvPr>
            <p:ph type="sldNum" sz="quarter" idx="12"/>
          </p:nvPr>
        </p:nvSpPr>
        <p:spPr/>
        <p:txBody>
          <a:bodyPr/>
          <a:lstStyle/>
          <a:p>
            <a:fld id="{63A33278-8D2C-46E9-9145-8061F8ED03C5}" type="slidenum">
              <a:rPr lang="en-GB" smtClean="0"/>
              <a:t>31</a:t>
            </a:fld>
            <a:endParaRPr lang="en-GB" dirty="0"/>
          </a:p>
        </p:txBody>
      </p:sp>
      <p:sp>
        <p:nvSpPr>
          <p:cNvPr id="5" name="TextBox 4">
            <a:extLst>
              <a:ext uri="{FF2B5EF4-FFF2-40B4-BE49-F238E27FC236}">
                <a16:creationId xmlns:a16="http://schemas.microsoft.com/office/drawing/2014/main" id="{C5D97131-97EF-4791-9E72-F978BA50884C}"/>
              </a:ext>
            </a:extLst>
          </p:cNvPr>
          <p:cNvSpPr txBox="1"/>
          <p:nvPr/>
        </p:nvSpPr>
        <p:spPr>
          <a:xfrm>
            <a:off x="5076056" y="3059668"/>
            <a:ext cx="2004968" cy="369332"/>
          </a:xfrm>
          <a:prstGeom prst="rect">
            <a:avLst/>
          </a:prstGeom>
          <a:noFill/>
        </p:spPr>
        <p:txBody>
          <a:bodyPr wrap="square" rtlCol="0">
            <a:spAutoFit/>
          </a:bodyPr>
          <a:lstStyle/>
          <a:p>
            <a:pPr algn="ctr"/>
            <a:r>
              <a:rPr lang="en-GB" dirty="0"/>
              <a:t>Nil</a:t>
            </a:r>
          </a:p>
        </p:txBody>
      </p:sp>
      <p:sp>
        <p:nvSpPr>
          <p:cNvPr id="7" name="TextBox 6">
            <a:extLst>
              <a:ext uri="{FF2B5EF4-FFF2-40B4-BE49-F238E27FC236}">
                <a16:creationId xmlns:a16="http://schemas.microsoft.com/office/drawing/2014/main" id="{0D280B74-5996-4766-BB69-FA9C08F1B8FC}"/>
              </a:ext>
            </a:extLst>
          </p:cNvPr>
          <p:cNvSpPr txBox="1"/>
          <p:nvPr/>
        </p:nvSpPr>
        <p:spPr>
          <a:xfrm>
            <a:off x="7182700" y="2871128"/>
            <a:ext cx="2004968" cy="1200329"/>
          </a:xfrm>
          <a:prstGeom prst="rect">
            <a:avLst/>
          </a:prstGeom>
          <a:noFill/>
        </p:spPr>
        <p:txBody>
          <a:bodyPr wrap="square" rtlCol="0">
            <a:spAutoFit/>
          </a:bodyPr>
          <a:lstStyle/>
          <a:p>
            <a:pPr algn="ctr"/>
            <a:r>
              <a:rPr lang="en-GB" u="sng" dirty="0"/>
              <a:t>12,000 x 100</a:t>
            </a:r>
          </a:p>
          <a:p>
            <a:pPr algn="ctr"/>
            <a:r>
              <a:rPr lang="en-GB" dirty="0"/>
              <a:t>24,000</a:t>
            </a:r>
          </a:p>
          <a:p>
            <a:pPr algn="ctr"/>
            <a:r>
              <a:rPr lang="en-GB" dirty="0"/>
              <a:t>= 50%</a:t>
            </a:r>
          </a:p>
          <a:p>
            <a:pPr algn="ctr"/>
            <a:endParaRPr lang="en-GB" u="sng" dirty="0"/>
          </a:p>
        </p:txBody>
      </p:sp>
      <p:sp>
        <p:nvSpPr>
          <p:cNvPr id="3" name="TextBox 2">
            <a:extLst>
              <a:ext uri="{FF2B5EF4-FFF2-40B4-BE49-F238E27FC236}">
                <a16:creationId xmlns:a16="http://schemas.microsoft.com/office/drawing/2014/main" id="{892003F4-5BA0-7FC2-7F9A-45897C95DAF8}"/>
              </a:ext>
            </a:extLst>
          </p:cNvPr>
          <p:cNvSpPr txBox="1"/>
          <p:nvPr/>
        </p:nvSpPr>
        <p:spPr>
          <a:xfrm>
            <a:off x="5796136" y="4092429"/>
            <a:ext cx="3528392" cy="369332"/>
          </a:xfrm>
          <a:prstGeom prst="rect">
            <a:avLst/>
          </a:prstGeom>
          <a:noFill/>
        </p:spPr>
        <p:txBody>
          <a:bodyPr wrap="square" rtlCol="0">
            <a:spAutoFit/>
          </a:bodyPr>
          <a:lstStyle/>
          <a:p>
            <a:r>
              <a:rPr lang="en-GB" dirty="0"/>
              <a:t>Percentage change = ?</a:t>
            </a:r>
          </a:p>
        </p:txBody>
      </p:sp>
    </p:spTree>
    <p:custDataLst>
      <p:tags r:id="rId1"/>
    </p:custDataLst>
    <p:extLst>
      <p:ext uri="{BB962C8B-B14F-4D97-AF65-F5344CB8AC3E}">
        <p14:creationId xmlns:p14="http://schemas.microsoft.com/office/powerpoint/2010/main" val="2337594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P spid="3"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6F2D16-66C1-4EB4-AAB5-B237B3AAD040}"/>
              </a:ext>
            </a:extLst>
          </p:cNvPr>
          <p:cNvSpPr>
            <a:spLocks noGrp="1"/>
          </p:cNvSpPr>
          <p:nvPr>
            <p:ph type="title"/>
          </p:nvPr>
        </p:nvSpPr>
        <p:spPr>
          <a:xfrm>
            <a:off x="0" y="1"/>
            <a:ext cx="9143999" cy="534152"/>
          </a:xfrm>
          <a:solidFill>
            <a:schemeClr val="tx2">
              <a:lumMod val="75000"/>
            </a:schemeClr>
          </a:solidFill>
        </p:spPr>
        <p:txBody>
          <a:bodyPr>
            <a:normAutofit fontScale="90000"/>
          </a:bodyPr>
          <a:lstStyle/>
          <a:p>
            <a:pPr algn="ctr"/>
            <a:r>
              <a:rPr lang="en-GB" dirty="0">
                <a:solidFill>
                  <a:schemeClr val="tx2">
                    <a:lumMod val="20000"/>
                    <a:lumOff val="80000"/>
                  </a:schemeClr>
                </a:solidFill>
              </a:rPr>
              <a:t>Summary table - 1 </a:t>
            </a:r>
          </a:p>
        </p:txBody>
      </p:sp>
      <p:graphicFrame>
        <p:nvGraphicFramePr>
          <p:cNvPr id="4" name="Content Placeholder 3">
            <a:extLst>
              <a:ext uri="{FF2B5EF4-FFF2-40B4-BE49-F238E27FC236}">
                <a16:creationId xmlns:a16="http://schemas.microsoft.com/office/drawing/2014/main" id="{A1F4B81D-80B7-480B-929B-8BE4A33D7BD4}"/>
              </a:ext>
            </a:extLst>
          </p:cNvPr>
          <p:cNvGraphicFramePr>
            <a:graphicFrameLocks noGrp="1"/>
          </p:cNvGraphicFramePr>
          <p:nvPr>
            <p:ph idx="1"/>
            <p:extLst>
              <p:ext uri="{D42A27DB-BD31-4B8C-83A1-F6EECF244321}">
                <p14:modId xmlns:p14="http://schemas.microsoft.com/office/powerpoint/2010/main" val="3743274066"/>
              </p:ext>
            </p:extLst>
          </p:nvPr>
        </p:nvGraphicFramePr>
        <p:xfrm>
          <a:off x="0" y="534153"/>
          <a:ext cx="9143999" cy="5271107"/>
        </p:xfrm>
        <a:graphic>
          <a:graphicData uri="http://schemas.openxmlformats.org/drawingml/2006/table">
            <a:tbl>
              <a:tblPr firstRow="1" firstCol="1" bandRow="1">
                <a:tableStyleId>{7DF18680-E054-41AD-8BC1-D1AEF772440D}</a:tableStyleId>
              </a:tblPr>
              <a:tblGrid>
                <a:gridCol w="3491880">
                  <a:extLst>
                    <a:ext uri="{9D8B030D-6E8A-4147-A177-3AD203B41FA5}">
                      <a16:colId xmlns:a16="http://schemas.microsoft.com/office/drawing/2014/main" val="3235174462"/>
                    </a:ext>
                  </a:extLst>
                </a:gridCol>
                <a:gridCol w="1368152">
                  <a:extLst>
                    <a:ext uri="{9D8B030D-6E8A-4147-A177-3AD203B41FA5}">
                      <a16:colId xmlns:a16="http://schemas.microsoft.com/office/drawing/2014/main" val="1820317717"/>
                    </a:ext>
                  </a:extLst>
                </a:gridCol>
                <a:gridCol w="1296144">
                  <a:extLst>
                    <a:ext uri="{9D8B030D-6E8A-4147-A177-3AD203B41FA5}">
                      <a16:colId xmlns:a16="http://schemas.microsoft.com/office/drawing/2014/main" val="125462813"/>
                    </a:ext>
                  </a:extLst>
                </a:gridCol>
                <a:gridCol w="1224136">
                  <a:extLst>
                    <a:ext uri="{9D8B030D-6E8A-4147-A177-3AD203B41FA5}">
                      <a16:colId xmlns:a16="http://schemas.microsoft.com/office/drawing/2014/main" val="3592663697"/>
                    </a:ext>
                  </a:extLst>
                </a:gridCol>
                <a:gridCol w="1763687">
                  <a:extLst>
                    <a:ext uri="{9D8B030D-6E8A-4147-A177-3AD203B41FA5}">
                      <a16:colId xmlns:a16="http://schemas.microsoft.com/office/drawing/2014/main" val="1336046565"/>
                    </a:ext>
                  </a:extLst>
                </a:gridCol>
              </a:tblGrid>
              <a:tr h="706725">
                <a:tc>
                  <a:txBody>
                    <a:bodyPr/>
                    <a:lstStyle/>
                    <a:p>
                      <a:pPr>
                        <a:lnSpc>
                          <a:spcPct val="115000"/>
                        </a:lnSpc>
                        <a:spcAft>
                          <a:spcPts val="1000"/>
                        </a:spcAft>
                      </a:pPr>
                      <a:r>
                        <a:rPr lang="en-GB" sz="1500" dirty="0">
                          <a:effectLst/>
                          <a:latin typeface="Arial" panose="020B0604020202020204" pitchFamily="34" charset="0"/>
                          <a:cs typeface="Arial" panose="020B0604020202020204" pitchFamily="34" charset="0"/>
                        </a:rPr>
                        <a:t> </a:t>
                      </a:r>
                    </a:p>
                    <a:p>
                      <a:pPr>
                        <a:lnSpc>
                          <a:spcPct val="115000"/>
                        </a:lnSpc>
                        <a:spcAft>
                          <a:spcPts val="1000"/>
                        </a:spcAft>
                      </a:pPr>
                      <a:r>
                        <a:rPr lang="en-GB" sz="1500" dirty="0">
                          <a:effectLst/>
                          <a:latin typeface="Arial" panose="020B0604020202020204" pitchFamily="34" charset="0"/>
                          <a:cs typeface="Arial" panose="020B0604020202020204" pitchFamily="34" charset="0"/>
                        </a:rPr>
                        <a:t>RATIO</a:t>
                      </a: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ctr">
                        <a:lnSpc>
                          <a:spcPct val="100000"/>
                        </a:lnSpc>
                        <a:spcAft>
                          <a:spcPts val="0"/>
                        </a:spcAft>
                      </a:pPr>
                      <a:r>
                        <a:rPr lang="en-GB" sz="1500" dirty="0">
                          <a:effectLst/>
                          <a:latin typeface="Arial" panose="020B0604020202020204" pitchFamily="34" charset="0"/>
                          <a:cs typeface="Arial" panose="020B0604020202020204" pitchFamily="34" charset="0"/>
                        </a:rPr>
                        <a:t> </a:t>
                      </a:r>
                    </a:p>
                    <a:p>
                      <a:pPr algn="ctr">
                        <a:lnSpc>
                          <a:spcPct val="100000"/>
                        </a:lnSpc>
                        <a:spcAft>
                          <a:spcPts val="0"/>
                        </a:spcAft>
                      </a:pPr>
                      <a:r>
                        <a:rPr lang="en-GB" sz="1500" dirty="0">
                          <a:effectLst/>
                          <a:latin typeface="Arial" panose="020B0604020202020204" pitchFamily="34" charset="0"/>
                          <a:cs typeface="Arial" panose="020B0604020202020204" pitchFamily="34" charset="0"/>
                        </a:rPr>
                        <a:t>2022</a:t>
                      </a: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ctr">
                        <a:lnSpc>
                          <a:spcPct val="100000"/>
                        </a:lnSpc>
                        <a:spcAft>
                          <a:spcPts val="0"/>
                        </a:spcAft>
                      </a:pPr>
                      <a:endParaRPr lang="en-GB" sz="1500" dirty="0">
                        <a:effectLst/>
                        <a:latin typeface="Arial" panose="020B0604020202020204" pitchFamily="34" charset="0"/>
                        <a:cs typeface="Arial" panose="020B0604020202020204" pitchFamily="34" charset="0"/>
                      </a:endParaRPr>
                    </a:p>
                    <a:p>
                      <a:pPr algn="ctr">
                        <a:lnSpc>
                          <a:spcPct val="100000"/>
                        </a:lnSpc>
                        <a:spcAft>
                          <a:spcPts val="0"/>
                        </a:spcAft>
                      </a:pPr>
                      <a:r>
                        <a:rPr lang="en-GB" sz="1500" dirty="0">
                          <a:effectLst/>
                          <a:latin typeface="Arial" panose="020B0604020202020204" pitchFamily="34" charset="0"/>
                          <a:cs typeface="Arial" panose="020B0604020202020204" pitchFamily="34" charset="0"/>
                        </a:rPr>
                        <a:t> 2021</a:t>
                      </a: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ctr">
                        <a:lnSpc>
                          <a:spcPct val="100000"/>
                        </a:lnSpc>
                        <a:spcAft>
                          <a:spcPts val="0"/>
                        </a:spcAft>
                      </a:pPr>
                      <a:r>
                        <a:rPr lang="en-GB" sz="1500" dirty="0">
                          <a:effectLst/>
                          <a:latin typeface="Arial" panose="020B0604020202020204" pitchFamily="34" charset="0"/>
                          <a:cs typeface="Arial" panose="020B0604020202020204" pitchFamily="34" charset="0"/>
                        </a:rPr>
                        <a:t> </a:t>
                      </a:r>
                    </a:p>
                    <a:p>
                      <a:pPr algn="ctr">
                        <a:lnSpc>
                          <a:spcPct val="100000"/>
                        </a:lnSpc>
                        <a:spcAft>
                          <a:spcPts val="0"/>
                        </a:spcAft>
                      </a:pPr>
                      <a:r>
                        <a:rPr lang="en-GB" sz="1500" dirty="0">
                          <a:effectLst/>
                          <a:latin typeface="Arial" panose="020B0604020202020204" pitchFamily="34" charset="0"/>
                          <a:cs typeface="Arial" panose="020B0604020202020204" pitchFamily="34" charset="0"/>
                        </a:rPr>
                        <a:t>Percentage change</a:t>
                      </a: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ctr">
                        <a:lnSpc>
                          <a:spcPct val="100000"/>
                        </a:lnSpc>
                        <a:spcAft>
                          <a:spcPts val="0"/>
                        </a:spcAft>
                      </a:pPr>
                      <a:r>
                        <a:rPr lang="en-GB" sz="1500" dirty="0">
                          <a:effectLst/>
                          <a:latin typeface="Arial" panose="020B0604020202020204" pitchFamily="34" charset="0"/>
                          <a:cs typeface="Arial" panose="020B0604020202020204" pitchFamily="34" charset="0"/>
                        </a:rPr>
                        <a:t> </a:t>
                      </a:r>
                    </a:p>
                    <a:p>
                      <a:pPr algn="ctr">
                        <a:lnSpc>
                          <a:spcPct val="100000"/>
                        </a:lnSpc>
                        <a:spcAft>
                          <a:spcPts val="0"/>
                        </a:spcAft>
                      </a:pPr>
                      <a:r>
                        <a:rPr lang="en-GB" sz="1500" dirty="0">
                          <a:effectLst/>
                          <a:latin typeface="Arial" panose="020B0604020202020204" pitchFamily="34" charset="0"/>
                          <a:cs typeface="Arial" panose="020B0604020202020204" pitchFamily="34" charset="0"/>
                        </a:rPr>
                        <a:t>Outcome</a:t>
                      </a: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475587876"/>
                  </a:ext>
                </a:extLst>
              </a:tr>
              <a:tr h="252942">
                <a:tc>
                  <a:txBody>
                    <a:bodyPr/>
                    <a:lstStyle/>
                    <a:p>
                      <a:pPr>
                        <a:lnSpc>
                          <a:spcPct val="115000"/>
                        </a:lnSpc>
                        <a:spcAft>
                          <a:spcPts val="1000"/>
                        </a:spcAft>
                      </a:pPr>
                      <a:r>
                        <a:rPr lang="en-GB" sz="1500" b="1" dirty="0">
                          <a:effectLst/>
                          <a:latin typeface="Arial" panose="020B0604020202020204" pitchFamily="34" charset="0"/>
                          <a:ea typeface="Calibri" panose="020F0502020204030204" pitchFamily="34" charset="0"/>
                          <a:cs typeface="Arial" panose="020B0604020202020204" pitchFamily="34" charset="0"/>
                        </a:rPr>
                        <a:t>Profitability</a:t>
                      </a: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190706051"/>
                  </a:ext>
                </a:extLst>
              </a:tr>
              <a:tr h="252942">
                <a:tc>
                  <a:txBody>
                    <a:bodyPr/>
                    <a:lstStyle/>
                    <a:p>
                      <a:pPr>
                        <a:lnSpc>
                          <a:spcPct val="115000"/>
                        </a:lnSpc>
                        <a:spcAft>
                          <a:spcPts val="1000"/>
                        </a:spcAft>
                      </a:pPr>
                      <a:r>
                        <a:rPr lang="en-GB" sz="1500" b="0" dirty="0">
                          <a:effectLst/>
                          <a:latin typeface="Arial" panose="020B0604020202020204" pitchFamily="34" charset="0"/>
                          <a:ea typeface="Calibri" panose="020F0502020204030204" pitchFamily="34" charset="0"/>
                          <a:cs typeface="Arial" panose="020B0604020202020204" pitchFamily="34" charset="0"/>
                        </a:rPr>
                        <a:t>Return on capital employed (ROCE)</a:t>
                      </a: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512971412"/>
                  </a:ext>
                </a:extLst>
              </a:tr>
              <a:tr h="252942">
                <a:tc>
                  <a:txBody>
                    <a:bodyPr/>
                    <a:lstStyle/>
                    <a:p>
                      <a:pPr>
                        <a:lnSpc>
                          <a:spcPct val="115000"/>
                        </a:lnSpc>
                        <a:spcAft>
                          <a:spcPts val="1000"/>
                        </a:spcAft>
                      </a:pPr>
                      <a:r>
                        <a:rPr lang="en-GB" sz="1500" b="0" dirty="0">
                          <a:effectLst/>
                          <a:latin typeface="Arial" panose="020B0604020202020204" pitchFamily="34" charset="0"/>
                          <a:cs typeface="Arial" panose="020B0604020202020204" pitchFamily="34" charset="0"/>
                        </a:rPr>
                        <a:t>Asset Turnover</a:t>
                      </a:r>
                      <a:endParaRPr lang="en-GB" sz="1500" b="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025614963"/>
                  </a:ext>
                </a:extLst>
              </a:tr>
              <a:tr h="252942">
                <a:tc>
                  <a:txBody>
                    <a:bodyPr/>
                    <a:lstStyle/>
                    <a:p>
                      <a:pPr>
                        <a:lnSpc>
                          <a:spcPct val="115000"/>
                        </a:lnSpc>
                        <a:spcAft>
                          <a:spcPts val="1000"/>
                        </a:spcAft>
                      </a:pPr>
                      <a:r>
                        <a:rPr lang="en-GB" sz="1500" b="0" dirty="0">
                          <a:effectLst/>
                          <a:latin typeface="Arial" panose="020B0604020202020204" pitchFamily="34" charset="0"/>
                          <a:cs typeface="Arial" panose="020B0604020202020204" pitchFamily="34" charset="0"/>
                        </a:rPr>
                        <a:t>Gross Profit Margin</a:t>
                      </a:r>
                      <a:endParaRPr lang="en-GB" sz="1500" b="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915202388"/>
                  </a:ext>
                </a:extLst>
              </a:tr>
              <a:tr h="252942">
                <a:tc>
                  <a:txBody>
                    <a:bodyPr/>
                    <a:lstStyle/>
                    <a:p>
                      <a:pPr>
                        <a:lnSpc>
                          <a:spcPct val="115000"/>
                        </a:lnSpc>
                        <a:spcAft>
                          <a:spcPts val="1000"/>
                        </a:spcAft>
                      </a:pPr>
                      <a:r>
                        <a:rPr lang="en-GB" sz="1500" b="0" dirty="0">
                          <a:effectLst/>
                          <a:latin typeface="Arial" panose="020B0604020202020204" pitchFamily="34" charset="0"/>
                          <a:cs typeface="Arial" panose="020B0604020202020204" pitchFamily="34" charset="0"/>
                        </a:rPr>
                        <a:t>Net Operating Profit Margin</a:t>
                      </a:r>
                      <a:endParaRPr lang="en-GB" sz="1500" b="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689011076"/>
                  </a:ext>
                </a:extLst>
              </a:tr>
              <a:tr h="252942">
                <a:tc>
                  <a:txBody>
                    <a:bodyPr/>
                    <a:lstStyle/>
                    <a:p>
                      <a:pP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031234375"/>
                  </a:ext>
                </a:extLst>
              </a:tr>
              <a:tr h="252942">
                <a:tc>
                  <a:txBody>
                    <a:bodyPr/>
                    <a:lstStyle/>
                    <a:p>
                      <a:pPr>
                        <a:lnSpc>
                          <a:spcPct val="115000"/>
                        </a:lnSpc>
                        <a:spcAft>
                          <a:spcPts val="1000"/>
                        </a:spcAft>
                      </a:pPr>
                      <a:r>
                        <a:rPr lang="en-GB" sz="1500" dirty="0">
                          <a:effectLst/>
                          <a:latin typeface="Arial" panose="020B0604020202020204" pitchFamily="34" charset="0"/>
                          <a:ea typeface="Calibri" panose="020F0502020204030204" pitchFamily="34" charset="0"/>
                          <a:cs typeface="Arial" panose="020B0604020202020204" pitchFamily="34" charset="0"/>
                        </a:rPr>
                        <a:t>Efficiency</a:t>
                      </a: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715362861"/>
                  </a:ext>
                </a:extLst>
              </a:tr>
              <a:tr h="252942">
                <a:tc>
                  <a:txBody>
                    <a:bodyPr/>
                    <a:lstStyle/>
                    <a:p>
                      <a:pPr>
                        <a:lnSpc>
                          <a:spcPct val="115000"/>
                        </a:lnSpc>
                        <a:spcAft>
                          <a:spcPts val="1000"/>
                        </a:spcAft>
                      </a:pPr>
                      <a:r>
                        <a:rPr lang="en-GB" sz="1500" b="0" dirty="0">
                          <a:effectLst/>
                          <a:latin typeface="Arial" panose="020B0604020202020204" pitchFamily="34" charset="0"/>
                          <a:cs typeface="Arial" panose="020B0604020202020204" pitchFamily="34" charset="0"/>
                        </a:rPr>
                        <a:t>Inventory Days</a:t>
                      </a:r>
                      <a:endParaRPr lang="en-GB" sz="1500" b="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599139221"/>
                  </a:ext>
                </a:extLst>
              </a:tr>
              <a:tr h="252942">
                <a:tc>
                  <a:txBody>
                    <a:bodyPr/>
                    <a:lstStyle/>
                    <a:p>
                      <a:pPr>
                        <a:lnSpc>
                          <a:spcPct val="115000"/>
                        </a:lnSpc>
                        <a:spcAft>
                          <a:spcPts val="1000"/>
                        </a:spcAft>
                      </a:pPr>
                      <a:r>
                        <a:rPr lang="en-GB" sz="1500" b="0" dirty="0">
                          <a:effectLst/>
                          <a:latin typeface="Arial" panose="020B0604020202020204" pitchFamily="34" charset="0"/>
                          <a:ea typeface="Calibri" panose="020F0502020204030204" pitchFamily="34" charset="0"/>
                          <a:cs typeface="Arial" panose="020B0604020202020204" pitchFamily="34" charset="0"/>
                        </a:rPr>
                        <a:t>Trade payable days</a:t>
                      </a: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492890520"/>
                  </a:ext>
                </a:extLst>
              </a:tr>
              <a:tr h="252942">
                <a:tc>
                  <a:txBody>
                    <a:bodyPr/>
                    <a:lstStyle/>
                    <a:p>
                      <a:pPr>
                        <a:lnSpc>
                          <a:spcPct val="115000"/>
                        </a:lnSpc>
                        <a:spcAft>
                          <a:spcPts val="1000"/>
                        </a:spcAft>
                      </a:pPr>
                      <a:r>
                        <a:rPr lang="en-GB" sz="1500" b="0" dirty="0">
                          <a:effectLst/>
                          <a:latin typeface="Arial" panose="020B0604020202020204" pitchFamily="34" charset="0"/>
                          <a:ea typeface="Calibri" panose="020F0502020204030204" pitchFamily="34" charset="0"/>
                          <a:cs typeface="Arial" panose="020B0604020202020204" pitchFamily="34" charset="0"/>
                        </a:rPr>
                        <a:t>Trade receivable days</a:t>
                      </a: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278832850"/>
                  </a:ext>
                </a:extLst>
              </a:tr>
              <a:tr h="252942">
                <a:tc>
                  <a:txBody>
                    <a:bodyPr/>
                    <a:lstStyle/>
                    <a:p>
                      <a:pPr>
                        <a:lnSpc>
                          <a:spcPct val="115000"/>
                        </a:lnSpc>
                        <a:spcAft>
                          <a:spcPts val="1000"/>
                        </a:spcAft>
                      </a:pPr>
                      <a:r>
                        <a:rPr lang="en-GB" sz="1500" b="0" dirty="0">
                          <a:effectLst/>
                          <a:latin typeface="Arial" panose="020B0604020202020204" pitchFamily="34" charset="0"/>
                          <a:ea typeface="Calibri" panose="020F0502020204030204" pitchFamily="34" charset="0"/>
                          <a:cs typeface="Arial" panose="020B0604020202020204" pitchFamily="34" charset="0"/>
                        </a:rPr>
                        <a:t>Working Capital Holding days</a:t>
                      </a: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831521769"/>
                  </a:ext>
                </a:extLst>
              </a:tr>
              <a:tr h="252942">
                <a:tc>
                  <a:txBody>
                    <a:bodyPr/>
                    <a:lstStyle/>
                    <a:p>
                      <a:pPr marL="0" marR="0" lvl="0" indent="0" algn="l" defTabSz="914400" rtl="0" eaLnBrk="1" fontAlgn="auto" latinLnBrk="0" hangingPunct="1">
                        <a:lnSpc>
                          <a:spcPct val="115000"/>
                        </a:lnSpc>
                        <a:spcBef>
                          <a:spcPts val="0"/>
                        </a:spcBef>
                        <a:spcAft>
                          <a:spcPts val="1000"/>
                        </a:spcAft>
                        <a:buClrTx/>
                        <a:buSzTx/>
                        <a:buFontTx/>
                        <a:buNone/>
                        <a:tabLst/>
                        <a:defRPr/>
                      </a:pPr>
                      <a:r>
                        <a:rPr lang="en-GB" sz="1500" b="0" dirty="0">
                          <a:effectLst/>
                          <a:latin typeface="Arial" panose="020B0604020202020204" pitchFamily="34" charset="0"/>
                          <a:cs typeface="Arial" panose="020B0604020202020204" pitchFamily="34" charset="0"/>
                        </a:rPr>
                        <a:t>Non-Current Asset Turnover</a:t>
                      </a:r>
                      <a:endParaRPr lang="en-GB" sz="1500" b="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564148959"/>
                  </a:ext>
                </a:extLst>
              </a:tr>
              <a:tr h="264368">
                <a:tc>
                  <a:txBody>
                    <a:bodyPr/>
                    <a:lstStyle/>
                    <a:p>
                      <a:pPr>
                        <a:lnSpc>
                          <a:spcPct val="115000"/>
                        </a:lnSpc>
                        <a:spcAft>
                          <a:spcPts val="1000"/>
                        </a:spcAft>
                      </a:pPr>
                      <a:endParaRPr lang="en-GB" sz="16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079135701"/>
                  </a:ext>
                </a:extLst>
              </a:tr>
              <a:tr h="252942">
                <a:tc>
                  <a:txBody>
                    <a:bodyPr/>
                    <a:lstStyle/>
                    <a:p>
                      <a:pPr>
                        <a:lnSpc>
                          <a:spcPct val="115000"/>
                        </a:lnSpc>
                        <a:spcAft>
                          <a:spcPts val="1000"/>
                        </a:spcAft>
                      </a:pPr>
                      <a:r>
                        <a:rPr lang="en-GB" sz="1500" dirty="0">
                          <a:effectLst/>
                          <a:latin typeface="Arial" panose="020B0604020202020204" pitchFamily="34" charset="0"/>
                          <a:ea typeface="Calibri" panose="020F0502020204030204" pitchFamily="34" charset="0"/>
                          <a:cs typeface="Arial" panose="020B0604020202020204" pitchFamily="34" charset="0"/>
                        </a:rPr>
                        <a:t>Liquidity</a:t>
                      </a: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0009"/>
                  </a:ext>
                </a:extLst>
              </a:tr>
              <a:tr h="252942">
                <a:tc>
                  <a:txBody>
                    <a:bodyPr/>
                    <a:lstStyle/>
                    <a:p>
                      <a:pPr>
                        <a:lnSpc>
                          <a:spcPct val="115000"/>
                        </a:lnSpc>
                        <a:spcAft>
                          <a:spcPts val="1000"/>
                        </a:spcAft>
                      </a:pPr>
                      <a:r>
                        <a:rPr lang="en-GB" sz="1500" b="0" dirty="0">
                          <a:effectLst/>
                          <a:latin typeface="Arial" panose="020B0604020202020204" pitchFamily="34" charset="0"/>
                          <a:ea typeface="Calibri" panose="020F0502020204030204" pitchFamily="34" charset="0"/>
                          <a:cs typeface="Arial" panose="020B0604020202020204" pitchFamily="34" charset="0"/>
                        </a:rPr>
                        <a:t>Current ratio</a:t>
                      </a: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0010"/>
                  </a:ext>
                </a:extLst>
              </a:tr>
              <a:tr h="252942">
                <a:tc>
                  <a:txBody>
                    <a:bodyPr/>
                    <a:lstStyle/>
                    <a:p>
                      <a:pPr>
                        <a:lnSpc>
                          <a:spcPct val="115000"/>
                        </a:lnSpc>
                        <a:spcAft>
                          <a:spcPts val="1000"/>
                        </a:spcAft>
                      </a:pPr>
                      <a:r>
                        <a:rPr lang="en-GB" sz="1500" b="0" dirty="0">
                          <a:effectLst/>
                          <a:latin typeface="Arial" panose="020B0604020202020204" pitchFamily="34" charset="0"/>
                          <a:ea typeface="Calibri" panose="020F0502020204030204" pitchFamily="34" charset="0"/>
                          <a:cs typeface="Arial" panose="020B0604020202020204" pitchFamily="34" charset="0"/>
                        </a:rPr>
                        <a:t>Acid test/quick ratio</a:t>
                      </a: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233326684"/>
                  </a:ext>
                </a:extLst>
              </a:tr>
              <a:tr h="252942">
                <a:tc>
                  <a:txBody>
                    <a:bodyPr/>
                    <a:lstStyle/>
                    <a:p>
                      <a:pPr>
                        <a:lnSpc>
                          <a:spcPct val="115000"/>
                        </a:lnSpc>
                        <a:spcAft>
                          <a:spcPts val="1000"/>
                        </a:spcAft>
                      </a:pPr>
                      <a:r>
                        <a:rPr lang="en-GB" sz="1500" b="0" dirty="0">
                          <a:effectLst/>
                          <a:latin typeface="Arial" panose="020B0604020202020204" pitchFamily="34" charset="0"/>
                          <a:ea typeface="Calibri" panose="020F0502020204030204" pitchFamily="34" charset="0"/>
                          <a:cs typeface="Arial" panose="020B0604020202020204" pitchFamily="34" charset="0"/>
                        </a:rPr>
                        <a:t>Cash ratio</a:t>
                      </a: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193588104"/>
                  </a:ext>
                </a:extLst>
              </a:tr>
              <a:tr h="252942">
                <a:tc>
                  <a:txBody>
                    <a:bodyPr/>
                    <a:lstStyle/>
                    <a:p>
                      <a:pP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4042887378"/>
                  </a:ext>
                </a:extLst>
              </a:tr>
            </a:tbl>
          </a:graphicData>
        </a:graphic>
      </p:graphicFrame>
      <p:sp>
        <p:nvSpPr>
          <p:cNvPr id="3" name="Slide Number Placeholder 2">
            <a:extLst>
              <a:ext uri="{FF2B5EF4-FFF2-40B4-BE49-F238E27FC236}">
                <a16:creationId xmlns:a16="http://schemas.microsoft.com/office/drawing/2014/main" id="{9BA86F9F-8F4B-4F4E-B6C8-4CF19E41F985}"/>
              </a:ext>
            </a:extLst>
          </p:cNvPr>
          <p:cNvSpPr>
            <a:spLocks noGrp="1"/>
          </p:cNvSpPr>
          <p:nvPr>
            <p:ph type="sldNum" sz="quarter" idx="12"/>
          </p:nvPr>
        </p:nvSpPr>
        <p:spPr/>
        <p:txBody>
          <a:bodyPr/>
          <a:lstStyle/>
          <a:p>
            <a:fld id="{63A33278-8D2C-46E9-9145-8061F8ED03C5}" type="slidenum">
              <a:rPr lang="en-GB" smtClean="0"/>
              <a:t>32</a:t>
            </a:fld>
            <a:endParaRPr lang="en-GB" dirty="0"/>
          </a:p>
        </p:txBody>
      </p:sp>
      <p:sp>
        <p:nvSpPr>
          <p:cNvPr id="5" name="Rectangle 1">
            <a:extLst>
              <a:ext uri="{FF2B5EF4-FFF2-40B4-BE49-F238E27FC236}">
                <a16:creationId xmlns:a16="http://schemas.microsoft.com/office/drawing/2014/main" id="{B4F60CE5-D9CC-457E-9213-CAE91F2F1DA3}"/>
              </a:ext>
            </a:extLst>
          </p:cNvPr>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dirty="0"/>
          </a:p>
        </p:txBody>
      </p:sp>
    </p:spTree>
    <p:custDataLst>
      <p:tags r:id="rId1"/>
    </p:custDataLst>
    <p:extLst>
      <p:ext uri="{BB962C8B-B14F-4D97-AF65-F5344CB8AC3E}">
        <p14:creationId xmlns:p14="http://schemas.microsoft.com/office/powerpoint/2010/main" val="26181039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1" presetClass="entr" presetSubtype="1"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wheel(1)">
                                      <p:cBhvr>
                                        <p:cTn id="11"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6F2D16-66C1-4EB4-AAB5-B237B3AAD040}"/>
              </a:ext>
            </a:extLst>
          </p:cNvPr>
          <p:cNvSpPr>
            <a:spLocks noGrp="1"/>
          </p:cNvSpPr>
          <p:nvPr>
            <p:ph type="title"/>
          </p:nvPr>
        </p:nvSpPr>
        <p:spPr>
          <a:xfrm>
            <a:off x="0" y="1"/>
            <a:ext cx="9143999" cy="534152"/>
          </a:xfrm>
          <a:solidFill>
            <a:schemeClr val="tx2">
              <a:lumMod val="75000"/>
            </a:schemeClr>
          </a:solidFill>
        </p:spPr>
        <p:txBody>
          <a:bodyPr>
            <a:normAutofit fontScale="90000"/>
          </a:bodyPr>
          <a:lstStyle/>
          <a:p>
            <a:pPr algn="ctr"/>
            <a:r>
              <a:rPr lang="en-GB" dirty="0">
                <a:solidFill>
                  <a:schemeClr val="tx2">
                    <a:lumMod val="20000"/>
                    <a:lumOff val="80000"/>
                  </a:schemeClr>
                </a:solidFill>
              </a:rPr>
              <a:t>Summary table - 2 </a:t>
            </a:r>
          </a:p>
        </p:txBody>
      </p:sp>
      <p:graphicFrame>
        <p:nvGraphicFramePr>
          <p:cNvPr id="4" name="Content Placeholder 3">
            <a:extLst>
              <a:ext uri="{FF2B5EF4-FFF2-40B4-BE49-F238E27FC236}">
                <a16:creationId xmlns:a16="http://schemas.microsoft.com/office/drawing/2014/main" id="{A1F4B81D-80B7-480B-929B-8BE4A33D7BD4}"/>
              </a:ext>
            </a:extLst>
          </p:cNvPr>
          <p:cNvGraphicFramePr>
            <a:graphicFrameLocks noGrp="1"/>
          </p:cNvGraphicFramePr>
          <p:nvPr>
            <p:ph idx="1"/>
            <p:extLst>
              <p:ext uri="{D42A27DB-BD31-4B8C-83A1-F6EECF244321}">
                <p14:modId xmlns:p14="http://schemas.microsoft.com/office/powerpoint/2010/main" val="2705777563"/>
              </p:ext>
            </p:extLst>
          </p:nvPr>
        </p:nvGraphicFramePr>
        <p:xfrm>
          <a:off x="0" y="534153"/>
          <a:ext cx="9143999" cy="5271107"/>
        </p:xfrm>
        <a:graphic>
          <a:graphicData uri="http://schemas.openxmlformats.org/drawingml/2006/table">
            <a:tbl>
              <a:tblPr firstRow="1" firstCol="1" bandRow="1">
                <a:tableStyleId>{7DF18680-E054-41AD-8BC1-D1AEF772440D}</a:tableStyleId>
              </a:tblPr>
              <a:tblGrid>
                <a:gridCol w="3851920">
                  <a:extLst>
                    <a:ext uri="{9D8B030D-6E8A-4147-A177-3AD203B41FA5}">
                      <a16:colId xmlns:a16="http://schemas.microsoft.com/office/drawing/2014/main" val="3235174462"/>
                    </a:ext>
                  </a:extLst>
                </a:gridCol>
                <a:gridCol w="1008112">
                  <a:extLst>
                    <a:ext uri="{9D8B030D-6E8A-4147-A177-3AD203B41FA5}">
                      <a16:colId xmlns:a16="http://schemas.microsoft.com/office/drawing/2014/main" val="1820317717"/>
                    </a:ext>
                  </a:extLst>
                </a:gridCol>
                <a:gridCol w="1296144">
                  <a:extLst>
                    <a:ext uri="{9D8B030D-6E8A-4147-A177-3AD203B41FA5}">
                      <a16:colId xmlns:a16="http://schemas.microsoft.com/office/drawing/2014/main" val="125462813"/>
                    </a:ext>
                  </a:extLst>
                </a:gridCol>
                <a:gridCol w="1224136">
                  <a:extLst>
                    <a:ext uri="{9D8B030D-6E8A-4147-A177-3AD203B41FA5}">
                      <a16:colId xmlns:a16="http://schemas.microsoft.com/office/drawing/2014/main" val="3592663697"/>
                    </a:ext>
                  </a:extLst>
                </a:gridCol>
                <a:gridCol w="1763687">
                  <a:extLst>
                    <a:ext uri="{9D8B030D-6E8A-4147-A177-3AD203B41FA5}">
                      <a16:colId xmlns:a16="http://schemas.microsoft.com/office/drawing/2014/main" val="1336046565"/>
                    </a:ext>
                  </a:extLst>
                </a:gridCol>
              </a:tblGrid>
              <a:tr h="706725">
                <a:tc>
                  <a:txBody>
                    <a:bodyPr/>
                    <a:lstStyle/>
                    <a:p>
                      <a:pPr>
                        <a:lnSpc>
                          <a:spcPct val="115000"/>
                        </a:lnSpc>
                        <a:spcAft>
                          <a:spcPts val="1000"/>
                        </a:spcAft>
                      </a:pPr>
                      <a:r>
                        <a:rPr lang="en-GB" sz="1500" dirty="0">
                          <a:effectLst/>
                          <a:latin typeface="Arial" panose="020B0604020202020204" pitchFamily="34" charset="0"/>
                          <a:cs typeface="Arial" panose="020B0604020202020204" pitchFamily="34" charset="0"/>
                        </a:rPr>
                        <a:t> </a:t>
                      </a:r>
                    </a:p>
                    <a:p>
                      <a:pPr>
                        <a:lnSpc>
                          <a:spcPct val="115000"/>
                        </a:lnSpc>
                        <a:spcAft>
                          <a:spcPts val="1000"/>
                        </a:spcAft>
                      </a:pPr>
                      <a:r>
                        <a:rPr lang="en-GB" sz="1500" dirty="0">
                          <a:effectLst/>
                          <a:latin typeface="Arial" panose="020B0604020202020204" pitchFamily="34" charset="0"/>
                          <a:cs typeface="Arial" panose="020B0604020202020204" pitchFamily="34" charset="0"/>
                        </a:rPr>
                        <a:t>RATIO</a:t>
                      </a: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ctr">
                        <a:lnSpc>
                          <a:spcPct val="100000"/>
                        </a:lnSpc>
                        <a:spcAft>
                          <a:spcPts val="0"/>
                        </a:spcAft>
                      </a:pPr>
                      <a:r>
                        <a:rPr lang="en-GB" sz="1500" dirty="0">
                          <a:effectLst/>
                          <a:latin typeface="Arial" panose="020B0604020202020204" pitchFamily="34" charset="0"/>
                          <a:cs typeface="Arial" panose="020B0604020202020204" pitchFamily="34" charset="0"/>
                        </a:rPr>
                        <a:t> </a:t>
                      </a:r>
                    </a:p>
                    <a:p>
                      <a:pPr algn="ctr">
                        <a:lnSpc>
                          <a:spcPct val="100000"/>
                        </a:lnSpc>
                        <a:spcAft>
                          <a:spcPts val="0"/>
                        </a:spcAft>
                      </a:pPr>
                      <a:r>
                        <a:rPr lang="en-GB" sz="1500" dirty="0">
                          <a:effectLst/>
                          <a:latin typeface="Arial" panose="020B0604020202020204" pitchFamily="34" charset="0"/>
                          <a:cs typeface="Arial" panose="020B0604020202020204" pitchFamily="34" charset="0"/>
                        </a:rPr>
                        <a:t>2022</a:t>
                      </a: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ctr">
                        <a:lnSpc>
                          <a:spcPct val="100000"/>
                        </a:lnSpc>
                        <a:spcAft>
                          <a:spcPts val="0"/>
                        </a:spcAft>
                      </a:pPr>
                      <a:endParaRPr lang="en-GB" sz="1500" dirty="0">
                        <a:effectLst/>
                        <a:latin typeface="Arial" panose="020B0604020202020204" pitchFamily="34" charset="0"/>
                        <a:cs typeface="Arial" panose="020B0604020202020204" pitchFamily="34" charset="0"/>
                      </a:endParaRPr>
                    </a:p>
                    <a:p>
                      <a:pPr algn="ctr">
                        <a:lnSpc>
                          <a:spcPct val="100000"/>
                        </a:lnSpc>
                        <a:spcAft>
                          <a:spcPts val="0"/>
                        </a:spcAft>
                      </a:pPr>
                      <a:r>
                        <a:rPr lang="en-GB" sz="1500" dirty="0">
                          <a:effectLst/>
                          <a:latin typeface="Arial" panose="020B0604020202020204" pitchFamily="34" charset="0"/>
                          <a:cs typeface="Arial" panose="020B0604020202020204" pitchFamily="34" charset="0"/>
                        </a:rPr>
                        <a:t> 2021</a:t>
                      </a: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ctr">
                        <a:lnSpc>
                          <a:spcPct val="100000"/>
                        </a:lnSpc>
                        <a:spcAft>
                          <a:spcPts val="0"/>
                        </a:spcAft>
                      </a:pPr>
                      <a:r>
                        <a:rPr lang="en-GB" sz="1500" dirty="0">
                          <a:effectLst/>
                          <a:latin typeface="Arial" panose="020B0604020202020204" pitchFamily="34" charset="0"/>
                          <a:cs typeface="Arial" panose="020B0604020202020204" pitchFamily="34" charset="0"/>
                        </a:rPr>
                        <a:t> </a:t>
                      </a:r>
                    </a:p>
                    <a:p>
                      <a:pPr algn="ctr">
                        <a:lnSpc>
                          <a:spcPct val="100000"/>
                        </a:lnSpc>
                        <a:spcAft>
                          <a:spcPts val="0"/>
                        </a:spcAft>
                      </a:pPr>
                      <a:r>
                        <a:rPr lang="en-GB" sz="1500" dirty="0">
                          <a:effectLst/>
                          <a:latin typeface="Arial" panose="020B0604020202020204" pitchFamily="34" charset="0"/>
                          <a:cs typeface="Arial" panose="020B0604020202020204" pitchFamily="34" charset="0"/>
                        </a:rPr>
                        <a:t>Percentage change</a:t>
                      </a: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ctr">
                        <a:lnSpc>
                          <a:spcPct val="100000"/>
                        </a:lnSpc>
                        <a:spcAft>
                          <a:spcPts val="0"/>
                        </a:spcAft>
                      </a:pPr>
                      <a:r>
                        <a:rPr lang="en-GB" sz="1500" dirty="0">
                          <a:effectLst/>
                          <a:latin typeface="Arial" panose="020B0604020202020204" pitchFamily="34" charset="0"/>
                          <a:cs typeface="Arial" panose="020B0604020202020204" pitchFamily="34" charset="0"/>
                        </a:rPr>
                        <a:t> </a:t>
                      </a:r>
                    </a:p>
                    <a:p>
                      <a:pPr algn="ctr">
                        <a:lnSpc>
                          <a:spcPct val="100000"/>
                        </a:lnSpc>
                        <a:spcAft>
                          <a:spcPts val="0"/>
                        </a:spcAft>
                      </a:pPr>
                      <a:r>
                        <a:rPr lang="en-GB" sz="1500" dirty="0">
                          <a:effectLst/>
                          <a:latin typeface="Arial" panose="020B0604020202020204" pitchFamily="34" charset="0"/>
                          <a:cs typeface="Arial" panose="020B0604020202020204" pitchFamily="34" charset="0"/>
                        </a:rPr>
                        <a:t>Outcome</a:t>
                      </a: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475587876"/>
                  </a:ext>
                </a:extLst>
              </a:tr>
              <a:tr h="252942">
                <a:tc>
                  <a:txBody>
                    <a:bodyPr/>
                    <a:lstStyle/>
                    <a:p>
                      <a:pPr>
                        <a:lnSpc>
                          <a:spcPct val="115000"/>
                        </a:lnSpc>
                        <a:spcAft>
                          <a:spcPts val="1000"/>
                        </a:spcAft>
                      </a:pPr>
                      <a:r>
                        <a:rPr lang="en-GB" sz="1500" dirty="0">
                          <a:effectLst/>
                          <a:latin typeface="Arial" panose="020B0604020202020204" pitchFamily="34" charset="0"/>
                          <a:ea typeface="Calibri" panose="020F0502020204030204" pitchFamily="34" charset="0"/>
                          <a:cs typeface="Arial" panose="020B0604020202020204" pitchFamily="34" charset="0"/>
                        </a:rPr>
                        <a:t>Capital structure and gearing</a:t>
                      </a: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190706051"/>
                  </a:ext>
                </a:extLst>
              </a:tr>
              <a:tr h="252942">
                <a:tc>
                  <a:txBody>
                    <a:bodyPr/>
                    <a:lstStyle/>
                    <a:p>
                      <a:pPr>
                        <a:lnSpc>
                          <a:spcPct val="115000"/>
                        </a:lnSpc>
                        <a:spcAft>
                          <a:spcPts val="1000"/>
                        </a:spcAft>
                      </a:pPr>
                      <a:r>
                        <a:rPr lang="en-GB" sz="1500" b="0" dirty="0">
                          <a:effectLst/>
                          <a:latin typeface="Arial" panose="020B0604020202020204" pitchFamily="34" charset="0"/>
                          <a:ea typeface="Calibri" panose="020F0502020204030204" pitchFamily="34" charset="0"/>
                          <a:cs typeface="Arial" panose="020B0604020202020204" pitchFamily="34" charset="0"/>
                        </a:rPr>
                        <a:t>Debt/equity gearing (Leverage)</a:t>
                      </a: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512971412"/>
                  </a:ext>
                </a:extLst>
              </a:tr>
              <a:tr h="252942">
                <a:tc>
                  <a:txBody>
                    <a:bodyPr/>
                    <a:lstStyle/>
                    <a:p>
                      <a:pPr>
                        <a:lnSpc>
                          <a:spcPct val="115000"/>
                        </a:lnSpc>
                        <a:spcAft>
                          <a:spcPts val="1000"/>
                        </a:spcAft>
                      </a:pPr>
                      <a:r>
                        <a:rPr lang="en-GB" sz="1500" b="0" dirty="0">
                          <a:effectLst/>
                          <a:latin typeface="Arial" panose="020B0604020202020204" pitchFamily="34" charset="0"/>
                          <a:ea typeface="Calibri" panose="020F0502020204030204" pitchFamily="34" charset="0"/>
                          <a:cs typeface="Arial" panose="020B0604020202020204" pitchFamily="34" charset="0"/>
                        </a:rPr>
                        <a:t>Debt to total capital (Capital structure)</a:t>
                      </a: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025614963"/>
                  </a:ext>
                </a:extLst>
              </a:tr>
              <a:tr h="252942">
                <a:tc>
                  <a:txBody>
                    <a:bodyPr/>
                    <a:lstStyle/>
                    <a:p>
                      <a:pPr>
                        <a:lnSpc>
                          <a:spcPct val="115000"/>
                        </a:lnSpc>
                        <a:spcAft>
                          <a:spcPts val="1000"/>
                        </a:spcAft>
                      </a:pPr>
                      <a:r>
                        <a:rPr lang="en-GB" sz="1500" b="0" dirty="0">
                          <a:effectLst/>
                          <a:latin typeface="Arial" panose="020B0604020202020204" pitchFamily="34" charset="0"/>
                          <a:ea typeface="Calibri" panose="020F0502020204030204" pitchFamily="34" charset="0"/>
                          <a:cs typeface="Arial" panose="020B0604020202020204" pitchFamily="34" charset="0"/>
                        </a:rPr>
                        <a:t>Interest cover</a:t>
                      </a: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915202388"/>
                  </a:ext>
                </a:extLst>
              </a:tr>
              <a:tr h="252942">
                <a:tc>
                  <a:txBody>
                    <a:bodyPr/>
                    <a:lstStyle/>
                    <a:p>
                      <a:pP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689011076"/>
                  </a:ext>
                </a:extLst>
              </a:tr>
              <a:tr h="252942">
                <a:tc>
                  <a:txBody>
                    <a:bodyPr/>
                    <a:lstStyle/>
                    <a:p>
                      <a:pPr>
                        <a:lnSpc>
                          <a:spcPct val="115000"/>
                        </a:lnSpc>
                        <a:spcAft>
                          <a:spcPts val="1000"/>
                        </a:spcAft>
                      </a:pPr>
                      <a:r>
                        <a:rPr lang="en-GB" sz="1500" dirty="0">
                          <a:effectLst/>
                          <a:latin typeface="Arial" panose="020B0604020202020204" pitchFamily="34" charset="0"/>
                          <a:ea typeface="Calibri" panose="020F0502020204030204" pitchFamily="34" charset="0"/>
                          <a:cs typeface="Arial" panose="020B0604020202020204" pitchFamily="34" charset="0"/>
                        </a:rPr>
                        <a:t>Investment </a:t>
                      </a: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031234375"/>
                  </a:ext>
                </a:extLst>
              </a:tr>
              <a:tr h="252942">
                <a:tc>
                  <a:txBody>
                    <a:bodyPr/>
                    <a:lstStyle/>
                    <a:p>
                      <a:pPr>
                        <a:lnSpc>
                          <a:spcPct val="115000"/>
                        </a:lnSpc>
                        <a:spcAft>
                          <a:spcPts val="1000"/>
                        </a:spcAft>
                      </a:pPr>
                      <a:r>
                        <a:rPr lang="en-GB" sz="1500" b="0" dirty="0">
                          <a:effectLst/>
                          <a:latin typeface="Arial" panose="020B0604020202020204" pitchFamily="34" charset="0"/>
                          <a:ea typeface="Calibri" panose="020F0502020204030204" pitchFamily="34" charset="0"/>
                          <a:cs typeface="Arial" panose="020B0604020202020204" pitchFamily="34" charset="0"/>
                        </a:rPr>
                        <a:t>Earnings per share (EPS)</a:t>
                      </a: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715362861"/>
                  </a:ext>
                </a:extLst>
              </a:tr>
              <a:tr h="252942">
                <a:tc>
                  <a:txBody>
                    <a:bodyPr/>
                    <a:lstStyle/>
                    <a:p>
                      <a:pPr>
                        <a:lnSpc>
                          <a:spcPct val="115000"/>
                        </a:lnSpc>
                        <a:spcAft>
                          <a:spcPts val="1000"/>
                        </a:spcAft>
                      </a:pPr>
                      <a:r>
                        <a:rPr lang="en-GB" sz="1500" b="0" dirty="0">
                          <a:effectLst/>
                          <a:latin typeface="Arial" panose="020B0604020202020204" pitchFamily="34" charset="0"/>
                          <a:ea typeface="Calibri" panose="020F0502020204030204" pitchFamily="34" charset="0"/>
                          <a:cs typeface="Arial" panose="020B0604020202020204" pitchFamily="34" charset="0"/>
                        </a:rPr>
                        <a:t>Price earnings (P/E)</a:t>
                      </a: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599139221"/>
                  </a:ext>
                </a:extLst>
              </a:tr>
              <a:tr h="252942">
                <a:tc>
                  <a:txBody>
                    <a:bodyPr/>
                    <a:lstStyle/>
                    <a:p>
                      <a:pPr>
                        <a:lnSpc>
                          <a:spcPct val="115000"/>
                        </a:lnSpc>
                        <a:spcAft>
                          <a:spcPts val="1000"/>
                        </a:spcAft>
                      </a:pPr>
                      <a:r>
                        <a:rPr lang="en-GB" sz="1500" b="0" dirty="0">
                          <a:effectLst/>
                          <a:latin typeface="Arial" panose="020B0604020202020204" pitchFamily="34" charset="0"/>
                          <a:ea typeface="Calibri" panose="020F0502020204030204" pitchFamily="34" charset="0"/>
                          <a:cs typeface="Arial" panose="020B0604020202020204" pitchFamily="34" charset="0"/>
                        </a:rPr>
                        <a:t>Dividends per share (DPS)</a:t>
                      </a: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492890520"/>
                  </a:ext>
                </a:extLst>
              </a:tr>
              <a:tr h="252942">
                <a:tc>
                  <a:txBody>
                    <a:bodyPr/>
                    <a:lstStyle/>
                    <a:p>
                      <a:pPr>
                        <a:lnSpc>
                          <a:spcPct val="115000"/>
                        </a:lnSpc>
                        <a:spcAft>
                          <a:spcPts val="1000"/>
                        </a:spcAft>
                      </a:pPr>
                      <a:r>
                        <a:rPr lang="en-GB" sz="1500" b="0" dirty="0">
                          <a:effectLst/>
                          <a:latin typeface="Arial" panose="020B0604020202020204" pitchFamily="34" charset="0"/>
                          <a:ea typeface="Calibri" panose="020F0502020204030204" pitchFamily="34" charset="0"/>
                          <a:cs typeface="Arial" panose="020B0604020202020204" pitchFamily="34" charset="0"/>
                        </a:rPr>
                        <a:t>Dividend percentage payout</a:t>
                      </a: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278832850"/>
                  </a:ext>
                </a:extLst>
              </a:tr>
              <a:tr h="252942">
                <a:tc>
                  <a:txBody>
                    <a:bodyPr/>
                    <a:lstStyle/>
                    <a:p>
                      <a:pP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831521769"/>
                  </a:ext>
                </a:extLst>
              </a:tr>
              <a:tr h="252942">
                <a:tc>
                  <a:txBody>
                    <a:bodyPr/>
                    <a:lstStyle/>
                    <a:p>
                      <a:pPr marL="0" marR="0" lvl="0" indent="0" algn="l" defTabSz="914400" rtl="0" eaLnBrk="1" fontAlgn="auto" latinLnBrk="0" hangingPunct="1">
                        <a:lnSpc>
                          <a:spcPct val="115000"/>
                        </a:lnSpc>
                        <a:spcBef>
                          <a:spcPts val="0"/>
                        </a:spcBef>
                        <a:spcAft>
                          <a:spcPts val="1000"/>
                        </a:spcAft>
                        <a:buClrTx/>
                        <a:buSzTx/>
                        <a:buFontTx/>
                        <a:buNone/>
                        <a:tabLst/>
                        <a:defRPr/>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564148959"/>
                  </a:ext>
                </a:extLst>
              </a:tr>
              <a:tr h="264368">
                <a:tc>
                  <a:txBody>
                    <a:bodyPr/>
                    <a:lstStyle/>
                    <a:p>
                      <a:pPr>
                        <a:lnSpc>
                          <a:spcPct val="115000"/>
                        </a:lnSpc>
                        <a:spcAft>
                          <a:spcPts val="1000"/>
                        </a:spcAft>
                      </a:pPr>
                      <a:endParaRPr lang="en-GB" sz="16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079135701"/>
                  </a:ext>
                </a:extLst>
              </a:tr>
              <a:tr h="252942">
                <a:tc>
                  <a:txBody>
                    <a:bodyPr/>
                    <a:lstStyle/>
                    <a:p>
                      <a:pP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0009"/>
                  </a:ext>
                </a:extLst>
              </a:tr>
              <a:tr h="252942">
                <a:tc>
                  <a:txBody>
                    <a:bodyPr/>
                    <a:lstStyle/>
                    <a:p>
                      <a:pP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0010"/>
                  </a:ext>
                </a:extLst>
              </a:tr>
              <a:tr h="252942">
                <a:tc>
                  <a:txBody>
                    <a:bodyPr/>
                    <a:lstStyle/>
                    <a:p>
                      <a:pP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233326684"/>
                  </a:ext>
                </a:extLst>
              </a:tr>
              <a:tr h="252942">
                <a:tc>
                  <a:txBody>
                    <a:bodyPr/>
                    <a:lstStyle/>
                    <a:p>
                      <a:pP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193588104"/>
                  </a:ext>
                </a:extLst>
              </a:tr>
              <a:tr h="252942">
                <a:tc>
                  <a:txBody>
                    <a:bodyPr/>
                    <a:lstStyle/>
                    <a:p>
                      <a:pP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4042887378"/>
                  </a:ext>
                </a:extLst>
              </a:tr>
            </a:tbl>
          </a:graphicData>
        </a:graphic>
      </p:graphicFrame>
      <p:sp>
        <p:nvSpPr>
          <p:cNvPr id="3" name="Slide Number Placeholder 2">
            <a:extLst>
              <a:ext uri="{FF2B5EF4-FFF2-40B4-BE49-F238E27FC236}">
                <a16:creationId xmlns:a16="http://schemas.microsoft.com/office/drawing/2014/main" id="{9BA86F9F-8F4B-4F4E-B6C8-4CF19E41F985}"/>
              </a:ext>
            </a:extLst>
          </p:cNvPr>
          <p:cNvSpPr>
            <a:spLocks noGrp="1"/>
          </p:cNvSpPr>
          <p:nvPr>
            <p:ph type="sldNum" sz="quarter" idx="12"/>
          </p:nvPr>
        </p:nvSpPr>
        <p:spPr/>
        <p:txBody>
          <a:bodyPr/>
          <a:lstStyle/>
          <a:p>
            <a:fld id="{63A33278-8D2C-46E9-9145-8061F8ED03C5}" type="slidenum">
              <a:rPr lang="en-GB" smtClean="0"/>
              <a:t>33</a:t>
            </a:fld>
            <a:endParaRPr lang="en-GB" dirty="0"/>
          </a:p>
        </p:txBody>
      </p:sp>
      <p:sp>
        <p:nvSpPr>
          <p:cNvPr id="5" name="Rectangle 1">
            <a:extLst>
              <a:ext uri="{FF2B5EF4-FFF2-40B4-BE49-F238E27FC236}">
                <a16:creationId xmlns:a16="http://schemas.microsoft.com/office/drawing/2014/main" id="{B4F60CE5-D9CC-457E-9213-CAE91F2F1DA3}"/>
              </a:ext>
            </a:extLst>
          </p:cNvPr>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dirty="0"/>
          </a:p>
        </p:txBody>
      </p:sp>
    </p:spTree>
    <p:custDataLst>
      <p:tags r:id="rId1"/>
    </p:custDataLst>
    <p:extLst>
      <p:ext uri="{BB962C8B-B14F-4D97-AF65-F5344CB8AC3E}">
        <p14:creationId xmlns:p14="http://schemas.microsoft.com/office/powerpoint/2010/main" val="42804544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1" presetClass="entr" presetSubtype="1"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wheel(1)">
                                      <p:cBhvr>
                                        <p:cTn id="11"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4.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5.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6.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7.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8.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9.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0.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4.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5.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6.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7.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8.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9.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0.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4.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5.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6.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7.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8.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9.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ppt</Template>
  <TotalTime>23627</TotalTime>
  <Words>3275</Words>
  <Application>Microsoft Office PowerPoint</Application>
  <PresentationFormat>On-screen Show (4:3)</PresentationFormat>
  <Paragraphs>932</Paragraphs>
  <Slides>33</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33</vt:i4>
      </vt:variant>
    </vt:vector>
  </HeadingPairs>
  <TitlesOfParts>
    <vt:vector size="38" baseType="lpstr">
      <vt:lpstr>Arial</vt:lpstr>
      <vt:lpstr>Calibri</vt:lpstr>
      <vt:lpstr>Myriad Pro</vt:lpstr>
      <vt:lpstr>Times New Roman</vt:lpstr>
      <vt:lpstr>20140311PresentationUWTSDTemplate</vt:lpstr>
      <vt:lpstr>MBA Financial Management </vt:lpstr>
      <vt:lpstr>PowerPoint Presentation</vt:lpstr>
      <vt:lpstr>PowerPoint Presentation</vt:lpstr>
      <vt:lpstr>Starting the analysis</vt:lpstr>
      <vt:lpstr>Assessing profitability – Return on capital employed (ROCE)</vt:lpstr>
      <vt:lpstr>Calculating relative performance difference - 1</vt:lpstr>
      <vt:lpstr>Assessing profitability – asset turnover</vt:lpstr>
      <vt:lpstr>Assessing profitability – gross profit margin</vt:lpstr>
      <vt:lpstr>Assessing profitability – net operating profit margin</vt:lpstr>
      <vt:lpstr>Assessing efficiency – inventory days</vt:lpstr>
      <vt:lpstr>Assessing efficiency – non-current asset turnover</vt:lpstr>
      <vt:lpstr>Assessing liquidity – current ratio</vt:lpstr>
      <vt:lpstr>Assessing liquidity – acid test or quick ratio</vt:lpstr>
      <vt:lpstr>Assessing liquidity - cash ratio</vt:lpstr>
      <vt:lpstr>Assessing efficiency – trade payable  days</vt:lpstr>
      <vt:lpstr>Assessing efficiency – trade receivables days</vt:lpstr>
      <vt:lpstr>Assessing liquidity – analysis of trade receivable and trade payable days (Holding days)</vt:lpstr>
      <vt:lpstr> Capital structure – introduction to gearing </vt:lpstr>
      <vt:lpstr>Types of gearing - 1</vt:lpstr>
      <vt:lpstr>Types of gearing - 2</vt:lpstr>
      <vt:lpstr>The effects of types of gearing – example</vt:lpstr>
      <vt:lpstr>The effects of types of gearing – exercise</vt:lpstr>
      <vt:lpstr>Capital structure variations and return on capital</vt:lpstr>
      <vt:lpstr>Capital structure and gearing - summary</vt:lpstr>
      <vt:lpstr>Gearing ratios</vt:lpstr>
      <vt:lpstr>Capital structure and gearing – interest cover</vt:lpstr>
      <vt:lpstr>Investment ratios – Earnings Per Share (EPS)</vt:lpstr>
      <vt:lpstr>Investment ratios – care in calculating  numbers of shares </vt:lpstr>
      <vt:lpstr>Investment ratios – price earnings ratio (P/E)</vt:lpstr>
      <vt:lpstr>Investment ratios - dividends per share (DPS)</vt:lpstr>
      <vt:lpstr>Investment ratios - dividends percentage payout</vt:lpstr>
      <vt:lpstr>Summary table - 1 </vt:lpstr>
      <vt:lpstr>Summary table - 2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pburns</dc:creator>
  <cp:lastModifiedBy>David Jenkins</cp:lastModifiedBy>
  <cp:revision>286</cp:revision>
  <cp:lastPrinted>2023-09-10T16:42:03Z</cp:lastPrinted>
  <dcterms:created xsi:type="dcterms:W3CDTF">2013-10-11T12:05:37Z</dcterms:created>
  <dcterms:modified xsi:type="dcterms:W3CDTF">2023-09-15T10:14:42Z</dcterms:modified>
</cp:coreProperties>
</file>