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handoutMasterIdLst>
    <p:handoutMasterId r:id="rId25"/>
  </p:handoutMasterIdLst>
  <p:sldIdLst>
    <p:sldId id="256" r:id="rId2"/>
    <p:sldId id="258" r:id="rId3"/>
    <p:sldId id="267" r:id="rId4"/>
    <p:sldId id="260" r:id="rId5"/>
    <p:sldId id="268" r:id="rId6"/>
    <p:sldId id="261" r:id="rId7"/>
    <p:sldId id="264" r:id="rId8"/>
    <p:sldId id="269" r:id="rId9"/>
    <p:sldId id="274" r:id="rId10"/>
    <p:sldId id="270" r:id="rId11"/>
    <p:sldId id="271" r:id="rId12"/>
    <p:sldId id="272" r:id="rId13"/>
    <p:sldId id="275" r:id="rId14"/>
    <p:sldId id="276" r:id="rId15"/>
    <p:sldId id="277" r:id="rId16"/>
    <p:sldId id="278" r:id="rId17"/>
    <p:sldId id="279" r:id="rId18"/>
    <p:sldId id="280" r:id="rId19"/>
    <p:sldId id="282" r:id="rId20"/>
    <p:sldId id="281" r:id="rId21"/>
    <p:sldId id="283" r:id="rId22"/>
    <p:sldId id="284"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362" autoAdjust="0"/>
  </p:normalViewPr>
  <p:slideViewPr>
    <p:cSldViewPr>
      <p:cViewPr varScale="1">
        <p:scale>
          <a:sx n="93" d="100"/>
          <a:sy n="93" d="100"/>
        </p:scale>
        <p:origin x="-5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2EE9C55-947D-4B77-932D-C65FF5444B66}" type="datetimeFigureOut">
              <a:rPr lang="en-GB" smtClean="0"/>
              <a:pPr/>
              <a:t>19/03/2013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CBBFA5E3-9D5E-4536-A6F3-92866EA3B65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AFFEA5F-34DA-4AA0-8D96-5815EE87B243}" type="datetimeFigureOut">
              <a:rPr lang="en-GB" smtClean="0"/>
              <a:pPr/>
              <a:t>19/03/2013</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3618E3E-2ACA-4221-BEBF-B6D4B336C12C}"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5</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7</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9</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p:txBody>
      </p:sp>
      <p:sp>
        <p:nvSpPr>
          <p:cNvPr id="4" name="Slide Number Placeholder 3"/>
          <p:cNvSpPr>
            <a:spLocks noGrp="1"/>
          </p:cNvSpPr>
          <p:nvPr>
            <p:ph type="sldNum" sz="quarter" idx="10"/>
          </p:nvPr>
        </p:nvSpPr>
        <p:spPr/>
        <p:txBody>
          <a:bodyPr/>
          <a:lstStyle/>
          <a:p>
            <a:fld id="{83618E3E-2ACA-4221-BEBF-B6D4B336C12C}"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11</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12</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Management</a:t>
            </a:r>
            <a:r>
              <a:rPr lang="en-GB" baseline="0" dirty="0" smtClean="0"/>
              <a:t> is the biggest occupational group in the U.K and it is estimated that over 800,000 new jobs will be created in management between 2010 to </a:t>
            </a:r>
            <a:r>
              <a:rPr lang="en-GB" baseline="0" dirty="0" smtClean="0"/>
              <a:t>2017</a:t>
            </a:r>
            <a:endParaRPr lang="en-GB" baseline="0" dirty="0" smtClean="0"/>
          </a:p>
        </p:txBody>
      </p:sp>
      <p:sp>
        <p:nvSpPr>
          <p:cNvPr id="4" name="Slide Number Placeholder 3"/>
          <p:cNvSpPr>
            <a:spLocks noGrp="1"/>
          </p:cNvSpPr>
          <p:nvPr>
            <p:ph type="sldNum" sz="quarter" idx="10"/>
          </p:nvPr>
        </p:nvSpPr>
        <p:spPr/>
        <p:txBody>
          <a:bodyPr/>
          <a:lstStyle/>
          <a:p>
            <a:fld id="{83618E3E-2ACA-4221-BEBF-B6D4B336C12C}" type="slidenum">
              <a:rPr lang="en-GB" smtClean="0"/>
              <a:pPr/>
              <a:t>13</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15</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16</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Tannenbaum</a:t>
            </a:r>
            <a:r>
              <a:rPr lang="en-GB" dirty="0" smtClean="0"/>
              <a:t> &amp; Schmidt</a:t>
            </a:r>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17</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18</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19</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618E3E-2ACA-4221-BEBF-B6D4B336C12C}" type="slidenum">
              <a:rPr lang="en-GB" smtClean="0"/>
              <a:pPr/>
              <a:t>21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9DF6928-A459-49EB-9C57-E338A1F6B12B}" type="datetimeFigureOut">
              <a:rPr lang="en-GB" smtClean="0"/>
              <a:pPr/>
              <a:t>19/03/2013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1EFA856-8F98-4081-A74B-193C1518A5A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1EFA856-8F98-4081-A74B-193C1518A5A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1EFA856-8F98-4081-A74B-193C1518A5A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31EFA856-8F98-4081-A74B-193C1518A5A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31EFA856-8F98-4081-A74B-193C1518A5A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31EFA856-8F98-4081-A74B-193C1518A5A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31EFA856-8F98-4081-A74B-193C1518A5A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B9DF6928-A459-49EB-9C57-E338A1F6B12B}" type="datetimeFigureOut">
              <a:rPr lang="en-GB" smtClean="0"/>
              <a:pPr/>
              <a:t>19/03/2013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31EFA856-8F98-4081-A74B-193C1518A5A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9DF6928-A459-49EB-9C57-E338A1F6B12B}" type="datetimeFigureOut">
              <a:rPr lang="en-GB" smtClean="0"/>
              <a:pPr/>
              <a:t>19/03/2013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1EFA856-8F98-4081-A74B-193C1518A5A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1EFA856-8F98-4081-A74B-193C1518A5A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DF6928-A459-49EB-9C57-E338A1F6B12B}" type="datetimeFigureOut">
              <a:rPr lang="en-GB" smtClean="0"/>
              <a:pPr/>
              <a:t>19/03/2013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1EFA856-8F98-4081-A74B-193C1518A5A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B9DF6928-A459-49EB-9C57-E338A1F6B12B}" type="datetimeFigureOut">
              <a:rPr lang="en-GB" smtClean="0"/>
              <a:pPr/>
              <a:t>19/03/2013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1EFA856-8F98-4081-A74B-193C1518A5A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88641"/>
            <a:ext cx="7772400" cy="1008112"/>
          </a:xfrm>
        </p:spPr>
        <p:txBody>
          <a:bodyPr/>
          <a:lstStyle/>
          <a:p>
            <a:pPr algn="ctr"/>
            <a:r>
              <a:rPr lang="en-GB" dirty="0" smtClean="0"/>
              <a:t>WHAT IS </a:t>
            </a:r>
            <a:r>
              <a:rPr lang="en-GB" smtClean="0"/>
              <a:t>A MANAGER</a:t>
            </a:r>
            <a:r>
              <a:rPr lang="en-GB" dirty="0" smtClean="0"/>
              <a:t>?</a:t>
            </a:r>
            <a:endParaRPr lang="en-GB" dirty="0"/>
          </a:p>
        </p:txBody>
      </p:sp>
      <p:pic>
        <p:nvPicPr>
          <p:cNvPr id="23554" name="Picture 2" descr="http://images.smh.com.au/2010/09/20/1937471/article400-man-shouting-at-woman-420x0.jpg"/>
          <p:cNvPicPr>
            <a:picLocks noChangeAspect="1" noChangeArrowheads="1"/>
          </p:cNvPicPr>
          <p:nvPr/>
        </p:nvPicPr>
        <p:blipFill>
          <a:blip r:embed="rId2" cstate="print"/>
          <a:srcRect/>
          <a:stretch>
            <a:fillRect/>
          </a:stretch>
        </p:blipFill>
        <p:spPr bwMode="auto">
          <a:xfrm>
            <a:off x="323528" y="1916833"/>
            <a:ext cx="4000500" cy="3600400"/>
          </a:xfrm>
          <a:prstGeom prst="rect">
            <a:avLst/>
          </a:prstGeom>
          <a:noFill/>
        </p:spPr>
      </p:pic>
      <p:pic>
        <p:nvPicPr>
          <p:cNvPr id="23556" name="Picture 4" descr="http://pad1.whstatic.com/images/thumb/f/f1/Be-a-Good-Manager-Step-1.jpg/550px-Be-a-Good-Manager-Step-1.jpg"/>
          <p:cNvPicPr>
            <a:picLocks noChangeAspect="1" noChangeArrowheads="1"/>
          </p:cNvPicPr>
          <p:nvPr/>
        </p:nvPicPr>
        <p:blipFill>
          <a:blip r:embed="rId3" cstate="print"/>
          <a:srcRect/>
          <a:stretch>
            <a:fillRect/>
          </a:stretch>
        </p:blipFill>
        <p:spPr bwMode="auto">
          <a:xfrm>
            <a:off x="4463480" y="1916832"/>
            <a:ext cx="4680520" cy="3564633"/>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By the end of today’s class you should be able to:</a:t>
            </a:r>
          </a:p>
          <a:p>
            <a:pPr marL="624078" indent="-514350">
              <a:buAutoNum type="arabicPeriod"/>
            </a:pPr>
            <a:r>
              <a:rPr lang="en-GB" dirty="0" smtClean="0"/>
              <a:t>Explain the meaning and main activities, or functions of management</a:t>
            </a:r>
          </a:p>
          <a:p>
            <a:pPr marL="624078" indent="-514350">
              <a:buAutoNum type="arabicPeriod"/>
            </a:pPr>
            <a:r>
              <a:rPr lang="en-GB" dirty="0" smtClean="0"/>
              <a:t>Analyse the essential nature of managerial work</a:t>
            </a:r>
          </a:p>
          <a:p>
            <a:pPr marL="624078" indent="-514350">
              <a:buAutoNum type="arabicPeriod"/>
            </a:pPr>
            <a:r>
              <a:rPr lang="en-GB" dirty="0" smtClean="0"/>
              <a:t>Debate the attributes and qualities of a successful manager</a:t>
            </a:r>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key purpose of management is to achieve the goals and objectives of the organisation and to satisfy the needs and expectations of its members (employees)</a:t>
            </a:r>
            <a:endParaRPr lang="en-GB" dirty="0"/>
          </a:p>
        </p:txBody>
      </p:sp>
      <p:sp>
        <p:nvSpPr>
          <p:cNvPr id="3" name="Title 2"/>
          <p:cNvSpPr>
            <a:spLocks noGrp="1"/>
          </p:cNvSpPr>
          <p:nvPr>
            <p:ph type="title"/>
          </p:nvPr>
        </p:nvSpPr>
        <p:spPr/>
        <p:txBody>
          <a:bodyPr>
            <a:normAutofit fontScale="90000"/>
          </a:bodyPr>
          <a:lstStyle/>
          <a:p>
            <a:pPr algn="ctr"/>
            <a:r>
              <a:rPr lang="en-GB" dirty="0" smtClean="0"/>
              <a:t>What is the Purpose of Management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a term which has many interpretations.</a:t>
            </a:r>
          </a:p>
          <a:p>
            <a:endParaRPr lang="en-GB" dirty="0" smtClean="0"/>
          </a:p>
          <a:p>
            <a:r>
              <a:rPr lang="en-GB" dirty="0" smtClean="0"/>
              <a:t>A number of contrasting ideas are associated with the meaning of management and surrounding the work of managers.</a:t>
            </a:r>
          </a:p>
          <a:p>
            <a:endParaRPr lang="en-GB" dirty="0" smtClean="0"/>
          </a:p>
          <a:p>
            <a:r>
              <a:rPr lang="en-GB" dirty="0" smtClean="0"/>
              <a:t>Knights and </a:t>
            </a:r>
            <a:r>
              <a:rPr lang="en-GB" dirty="0" err="1" smtClean="0"/>
              <a:t>Wilmott</a:t>
            </a:r>
            <a:r>
              <a:rPr lang="en-GB" dirty="0" smtClean="0"/>
              <a:t> refer to managing as “ </a:t>
            </a:r>
            <a:r>
              <a:rPr lang="en-GB" i="1" dirty="0" smtClean="0"/>
              <a:t>as an everyday activity that involves interactions between people”</a:t>
            </a:r>
            <a:endParaRPr lang="en-GB" dirty="0" smtClean="0"/>
          </a:p>
          <a:p>
            <a:pPr>
              <a:buNone/>
            </a:pPr>
            <a:endParaRPr lang="en-GB" dirty="0" smtClean="0">
              <a:solidFill>
                <a:srgbClr val="FF0000"/>
              </a:solidFill>
            </a:endParaRPr>
          </a:p>
          <a:p>
            <a:pPr>
              <a:buNone/>
            </a:pPr>
            <a:endParaRPr lang="en-GB" dirty="0" smtClean="0">
              <a:solidFill>
                <a:srgbClr val="FF0000"/>
              </a:solidFill>
            </a:endParaRPr>
          </a:p>
        </p:txBody>
      </p:sp>
      <p:sp>
        <p:nvSpPr>
          <p:cNvPr id="3" name="Title 2"/>
          <p:cNvSpPr>
            <a:spLocks noGrp="1"/>
          </p:cNvSpPr>
          <p:nvPr>
            <p:ph type="title"/>
          </p:nvPr>
        </p:nvSpPr>
        <p:spPr/>
        <p:txBody>
          <a:bodyPr/>
          <a:lstStyle/>
          <a:p>
            <a:r>
              <a:rPr lang="en-GB" dirty="0" smtClean="0"/>
              <a:t>Management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i="1" dirty="0" smtClean="0"/>
              <a:t>Management is active, not theoretical. It is about changing behaviour and making things happen. It is about developing people, working with them, reaching objectives and achieving results.  Indeed all the research into how managers spend their time reveals that they are creatures of the moment, perpetually immersed in the nitty-gritty of making things happen </a:t>
            </a:r>
            <a:r>
              <a:rPr lang="en-GB" dirty="0" smtClean="0"/>
              <a:t>(Mullins,2010)</a:t>
            </a:r>
            <a:endParaRPr lang="en-GB" i="1"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Within an organisational environment you cannot identify a manager necessarily by their job title</a:t>
            </a:r>
          </a:p>
          <a:p>
            <a:endParaRPr lang="en-GB" dirty="0" smtClean="0"/>
          </a:p>
          <a:p>
            <a:r>
              <a:rPr lang="en-GB" dirty="0" smtClean="0"/>
              <a:t>In some organisations there is a liberal use of the title “manager,” it is a way to enhance the status and morale of staff</a:t>
            </a:r>
          </a:p>
          <a:p>
            <a:endParaRPr lang="en-GB" dirty="0" smtClean="0"/>
          </a:p>
          <a:p>
            <a:r>
              <a:rPr lang="en-GB" dirty="0" smtClean="0"/>
              <a:t>Whilst some people do carry out managerial roles  their job title does reflect this, for example group accountant, head chef, chief inspector, head teacher</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Drucker</a:t>
            </a:r>
            <a:r>
              <a:rPr lang="en-GB" dirty="0" smtClean="0"/>
              <a:t>  believes that management is a set of tasks, it is a discipline and most importantly management is about people. </a:t>
            </a:r>
            <a:r>
              <a:rPr lang="en-GB" b="1" u="sng" dirty="0" smtClean="0"/>
              <a:t>Every achievement of management is the achievement of the manager, and every failure is the failure of the manager. </a:t>
            </a:r>
            <a:endParaRPr lang="en-GB" b="1" u="sng"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t>Management is about making things happen</a:t>
            </a:r>
          </a:p>
          <a:p>
            <a:r>
              <a:rPr lang="en-GB" dirty="0" smtClean="0"/>
              <a:t>We then would regard management as:</a:t>
            </a:r>
          </a:p>
          <a:p>
            <a:pPr>
              <a:buFont typeface="Wingdings" pitchFamily="2" charset="2"/>
              <a:buChar char="v"/>
            </a:pPr>
            <a:r>
              <a:rPr lang="en-GB" dirty="0" smtClean="0"/>
              <a:t>Taking place within a structured organisational setting with prescribed roles</a:t>
            </a:r>
          </a:p>
          <a:p>
            <a:pPr>
              <a:buFont typeface="Wingdings" pitchFamily="2" charset="2"/>
              <a:buChar char="v"/>
            </a:pPr>
            <a:r>
              <a:rPr lang="en-GB" dirty="0" smtClean="0"/>
              <a:t> Working towards meeting the organisational aims and objectives</a:t>
            </a:r>
          </a:p>
          <a:p>
            <a:pPr>
              <a:buFont typeface="Wingdings" pitchFamily="2" charset="2"/>
              <a:buChar char="v"/>
            </a:pPr>
            <a:r>
              <a:rPr lang="en-GB" dirty="0" smtClean="0"/>
              <a:t>This is achieved through the efforts of other people (i.e. Employees)</a:t>
            </a:r>
          </a:p>
          <a:p>
            <a:pPr>
              <a:buFont typeface="Wingdings" pitchFamily="2" charset="2"/>
              <a:buChar char="v"/>
            </a:pPr>
            <a:r>
              <a:rPr lang="en-GB" dirty="0" smtClean="0"/>
              <a:t>Using appropriate systems and procedures</a:t>
            </a:r>
          </a:p>
        </p:txBody>
      </p:sp>
      <p:sp>
        <p:nvSpPr>
          <p:cNvPr id="3" name="Title 2"/>
          <p:cNvSpPr>
            <a:spLocks noGrp="1"/>
          </p:cNvSpPr>
          <p:nvPr>
            <p:ph type="title"/>
          </p:nvPr>
        </p:nvSpPr>
        <p:spPr/>
        <p:txBody>
          <a:bodyPr/>
          <a:lstStyle/>
          <a:p>
            <a:r>
              <a:rPr lang="en-GB" dirty="0" smtClean="0"/>
              <a:t>So What is Management?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work of a manager is varied, the roles and responsibilities of a manager in Tesco’s is different to the attitude of a manager at TATA Steel. The work of a manager is fractured and is influenced by many factors, for instance:</a:t>
            </a:r>
          </a:p>
          <a:p>
            <a:endParaRPr lang="en-GB" dirty="0"/>
          </a:p>
        </p:txBody>
      </p:sp>
      <p:sp>
        <p:nvSpPr>
          <p:cNvPr id="3" name="Title 2"/>
          <p:cNvSpPr>
            <a:spLocks noGrp="1"/>
          </p:cNvSpPr>
          <p:nvPr>
            <p:ph type="title"/>
          </p:nvPr>
        </p:nvSpPr>
        <p:spPr/>
        <p:txBody>
          <a:bodyPr/>
          <a:lstStyle/>
          <a:p>
            <a:r>
              <a:rPr lang="en-GB" dirty="0" smtClean="0"/>
              <a:t>The Work of a Manager</a:t>
            </a:r>
            <a:endParaRPr lang="en-GB" dirty="0"/>
          </a:p>
        </p:txBody>
      </p:sp>
      <p:graphicFrame>
        <p:nvGraphicFramePr>
          <p:cNvPr id="4" name="Table 3"/>
          <p:cNvGraphicFramePr>
            <a:graphicFrameLocks noGrp="1"/>
          </p:cNvGraphicFramePr>
          <p:nvPr/>
        </p:nvGraphicFramePr>
        <p:xfrm>
          <a:off x="3048000" y="3789040"/>
          <a:ext cx="6096000" cy="2743200"/>
        </p:xfrm>
        <a:graphic>
          <a:graphicData uri="http://schemas.openxmlformats.org/drawingml/2006/table">
            <a:tbl>
              <a:tblPr firstRow="1" bandRow="1">
                <a:tableStyleId>{5C22544A-7EE6-4342-B048-85BDC9FD1C3A}</a:tableStyleId>
              </a:tblPr>
              <a:tblGrid>
                <a:gridCol w="3048000"/>
                <a:gridCol w="3048000"/>
              </a:tblGrid>
              <a:tr h="370840">
                <a:tc>
                  <a:txBody>
                    <a:bodyPr/>
                    <a:lstStyle/>
                    <a:p>
                      <a:r>
                        <a:rPr lang="en-GB" dirty="0" smtClean="0"/>
                        <a:t>The nature of the organisation: its culture, philosophy,</a:t>
                      </a:r>
                      <a:r>
                        <a:rPr lang="en-GB" baseline="0" dirty="0" smtClean="0"/>
                        <a:t> how it operates</a:t>
                      </a:r>
                      <a:endParaRPr lang="en-GB" dirty="0"/>
                    </a:p>
                  </a:txBody>
                  <a:tcPr/>
                </a:tc>
                <a:tc>
                  <a:txBody>
                    <a:bodyPr/>
                    <a:lstStyle/>
                    <a:p>
                      <a:r>
                        <a:rPr lang="en-GB" dirty="0" smtClean="0"/>
                        <a:t>The</a:t>
                      </a:r>
                      <a:r>
                        <a:rPr lang="en-GB" baseline="0" dirty="0" smtClean="0"/>
                        <a:t> type of structure  adopted by the organisation</a:t>
                      </a:r>
                      <a:endParaRPr lang="en-GB" dirty="0"/>
                    </a:p>
                  </a:txBody>
                  <a:tcPr/>
                </a:tc>
              </a:tr>
              <a:tr h="370840">
                <a:tc>
                  <a:txBody>
                    <a:bodyPr/>
                    <a:lstStyle/>
                    <a:p>
                      <a:r>
                        <a:rPr lang="en-GB" dirty="0" smtClean="0"/>
                        <a:t>Activities and tasks involved</a:t>
                      </a:r>
                      <a:endParaRPr lang="en-GB" dirty="0"/>
                    </a:p>
                  </a:txBody>
                  <a:tcPr/>
                </a:tc>
                <a:tc>
                  <a:txBody>
                    <a:bodyPr/>
                    <a:lstStyle/>
                    <a:p>
                      <a:r>
                        <a:rPr lang="en-GB" dirty="0" smtClean="0"/>
                        <a:t>Technology and methods of performing work</a:t>
                      </a:r>
                      <a:endParaRPr lang="en-GB" dirty="0"/>
                    </a:p>
                  </a:txBody>
                  <a:tcPr/>
                </a:tc>
              </a:tr>
              <a:tr h="370840">
                <a:tc>
                  <a:txBody>
                    <a:bodyPr/>
                    <a:lstStyle/>
                    <a:p>
                      <a:r>
                        <a:rPr lang="en-GB" dirty="0" smtClean="0"/>
                        <a:t>The nature of the people employed </a:t>
                      </a:r>
                      <a:endParaRPr lang="en-GB" dirty="0"/>
                    </a:p>
                  </a:txBody>
                  <a:tcPr/>
                </a:tc>
                <a:tc>
                  <a:txBody>
                    <a:bodyPr/>
                    <a:lstStyle/>
                    <a:p>
                      <a:r>
                        <a:rPr lang="en-GB" dirty="0" smtClean="0"/>
                        <a:t>The level at which</a:t>
                      </a:r>
                      <a:r>
                        <a:rPr lang="en-GB" baseline="0" dirty="0" smtClean="0"/>
                        <a:t> the manager is working at within the organisation</a:t>
                      </a:r>
                      <a:endParaRPr lang="en-GB" dirty="0"/>
                    </a:p>
                  </a:txBody>
                  <a:tcPr/>
                </a:tc>
              </a:tr>
            </a:tbl>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endParaRPr lang="en-GB" sz="1400" dirty="0" smtClean="0"/>
          </a:p>
          <a:p>
            <a:pPr>
              <a:buNone/>
            </a:pPr>
            <a:r>
              <a:rPr lang="en-GB" sz="1400" dirty="0" smtClean="0"/>
              <a:t>                                                      </a:t>
            </a:r>
          </a:p>
          <a:p>
            <a:pPr>
              <a:buNone/>
            </a:pPr>
            <a:r>
              <a:rPr lang="en-GB" sz="1400" dirty="0" smtClean="0"/>
              <a:t>                                                                  </a:t>
            </a:r>
            <a:endParaRPr lang="en-GB" sz="1400" dirty="0"/>
          </a:p>
        </p:txBody>
      </p:sp>
      <p:sp>
        <p:nvSpPr>
          <p:cNvPr id="3" name="Title 2"/>
          <p:cNvSpPr>
            <a:spLocks noGrp="1"/>
          </p:cNvSpPr>
          <p:nvPr>
            <p:ph type="title"/>
          </p:nvPr>
        </p:nvSpPr>
        <p:spPr/>
        <p:txBody>
          <a:bodyPr/>
          <a:lstStyle/>
          <a:p>
            <a:endParaRPr lang="en-GB" dirty="0"/>
          </a:p>
        </p:txBody>
      </p:sp>
      <p:sp>
        <p:nvSpPr>
          <p:cNvPr id="4" name="5-Point Star 3"/>
          <p:cNvSpPr/>
          <p:nvPr/>
        </p:nvSpPr>
        <p:spPr>
          <a:xfrm>
            <a:off x="2267744" y="2204864"/>
            <a:ext cx="3744416" cy="252028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Management</a:t>
            </a:r>
            <a:endParaRPr lang="en-GB" sz="1400" dirty="0"/>
          </a:p>
        </p:txBody>
      </p:sp>
      <p:sp>
        <p:nvSpPr>
          <p:cNvPr id="10" name="TextBox 9"/>
          <p:cNvSpPr txBox="1"/>
          <p:nvPr/>
        </p:nvSpPr>
        <p:spPr>
          <a:xfrm>
            <a:off x="3419872" y="1700808"/>
            <a:ext cx="1728192" cy="369332"/>
          </a:xfrm>
          <a:prstGeom prst="rect">
            <a:avLst/>
          </a:prstGeom>
          <a:noFill/>
        </p:spPr>
        <p:txBody>
          <a:bodyPr wrap="square" rtlCol="0">
            <a:spAutoFit/>
          </a:bodyPr>
          <a:lstStyle/>
          <a:p>
            <a:r>
              <a:rPr lang="en-GB" dirty="0" smtClean="0"/>
              <a:t>Technical </a:t>
            </a:r>
            <a:endParaRPr lang="en-GB" dirty="0"/>
          </a:p>
        </p:txBody>
      </p:sp>
      <p:sp>
        <p:nvSpPr>
          <p:cNvPr id="11" name="TextBox 10"/>
          <p:cNvSpPr txBox="1"/>
          <p:nvPr/>
        </p:nvSpPr>
        <p:spPr>
          <a:xfrm>
            <a:off x="6156176" y="2924944"/>
            <a:ext cx="1728192" cy="369332"/>
          </a:xfrm>
          <a:prstGeom prst="rect">
            <a:avLst/>
          </a:prstGeom>
          <a:noFill/>
        </p:spPr>
        <p:txBody>
          <a:bodyPr wrap="square" rtlCol="0">
            <a:spAutoFit/>
          </a:bodyPr>
          <a:lstStyle/>
          <a:p>
            <a:r>
              <a:rPr lang="en-GB" dirty="0" smtClean="0"/>
              <a:t>Commercial</a:t>
            </a:r>
            <a:endParaRPr lang="en-GB" dirty="0"/>
          </a:p>
        </p:txBody>
      </p:sp>
      <p:sp>
        <p:nvSpPr>
          <p:cNvPr id="12" name="TextBox 11"/>
          <p:cNvSpPr txBox="1"/>
          <p:nvPr/>
        </p:nvSpPr>
        <p:spPr>
          <a:xfrm>
            <a:off x="5364088" y="4653136"/>
            <a:ext cx="1728192" cy="369332"/>
          </a:xfrm>
          <a:prstGeom prst="rect">
            <a:avLst/>
          </a:prstGeom>
          <a:noFill/>
        </p:spPr>
        <p:txBody>
          <a:bodyPr wrap="square" rtlCol="0">
            <a:spAutoFit/>
          </a:bodyPr>
          <a:lstStyle/>
          <a:p>
            <a:r>
              <a:rPr lang="en-GB" dirty="0" smtClean="0"/>
              <a:t>Financial </a:t>
            </a:r>
            <a:endParaRPr lang="en-GB" dirty="0"/>
          </a:p>
        </p:txBody>
      </p:sp>
      <p:sp>
        <p:nvSpPr>
          <p:cNvPr id="13" name="TextBox 12"/>
          <p:cNvSpPr txBox="1"/>
          <p:nvPr/>
        </p:nvSpPr>
        <p:spPr>
          <a:xfrm>
            <a:off x="1187624" y="4725144"/>
            <a:ext cx="1728192" cy="369332"/>
          </a:xfrm>
          <a:prstGeom prst="rect">
            <a:avLst/>
          </a:prstGeom>
          <a:noFill/>
        </p:spPr>
        <p:txBody>
          <a:bodyPr wrap="square" rtlCol="0">
            <a:spAutoFit/>
          </a:bodyPr>
          <a:lstStyle/>
          <a:p>
            <a:r>
              <a:rPr lang="en-GB" dirty="0" smtClean="0"/>
              <a:t> Security </a:t>
            </a:r>
            <a:endParaRPr lang="en-GB" dirty="0"/>
          </a:p>
        </p:txBody>
      </p:sp>
      <p:sp>
        <p:nvSpPr>
          <p:cNvPr id="14" name="TextBox 13"/>
          <p:cNvSpPr txBox="1"/>
          <p:nvPr/>
        </p:nvSpPr>
        <p:spPr>
          <a:xfrm>
            <a:off x="323528" y="2924944"/>
            <a:ext cx="1728192" cy="369332"/>
          </a:xfrm>
          <a:prstGeom prst="rect">
            <a:avLst/>
          </a:prstGeom>
          <a:noFill/>
        </p:spPr>
        <p:txBody>
          <a:bodyPr wrap="square" rtlCol="0">
            <a:spAutoFit/>
          </a:bodyPr>
          <a:lstStyle/>
          <a:p>
            <a:r>
              <a:rPr lang="en-GB" dirty="0" smtClean="0"/>
              <a:t>Accounting</a:t>
            </a:r>
            <a:endParaRPr lang="en-GB" dirty="0"/>
          </a:p>
        </p:txBody>
      </p:sp>
      <p:sp>
        <p:nvSpPr>
          <p:cNvPr id="16" name="TextBox 15"/>
          <p:cNvSpPr txBox="1"/>
          <p:nvPr/>
        </p:nvSpPr>
        <p:spPr>
          <a:xfrm>
            <a:off x="3563888" y="5589240"/>
            <a:ext cx="1728192" cy="369332"/>
          </a:xfrm>
          <a:prstGeom prst="rect">
            <a:avLst/>
          </a:prstGeom>
          <a:noFill/>
        </p:spPr>
        <p:txBody>
          <a:bodyPr wrap="square" rtlCol="0">
            <a:spAutoFit/>
          </a:bodyPr>
          <a:lstStyle/>
          <a:p>
            <a:r>
              <a:rPr lang="en-GB" dirty="0" smtClean="0"/>
              <a:t> </a:t>
            </a:r>
            <a:r>
              <a:rPr lang="en-GB" b="1" dirty="0" smtClean="0"/>
              <a:t>MANAGERIAL</a:t>
            </a:r>
            <a:r>
              <a:rPr lang="en-GB" dirty="0" smtClean="0"/>
              <a: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linds(horizont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linds(horizontal)">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blinds(horizontal)">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blinds(horizontal)">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p:bldP spid="11" grpId="0"/>
      <p:bldP spid="12" grpId="0"/>
      <p:bldP spid="13" grpId="0"/>
      <p:bldP spid="14"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5-Point Star 3"/>
          <p:cNvSpPr/>
          <p:nvPr/>
        </p:nvSpPr>
        <p:spPr>
          <a:xfrm>
            <a:off x="2267744" y="2060848"/>
            <a:ext cx="3672408" cy="230425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Managerial</a:t>
            </a:r>
            <a:endParaRPr lang="en-GB" dirty="0"/>
          </a:p>
        </p:txBody>
      </p:sp>
      <p:sp>
        <p:nvSpPr>
          <p:cNvPr id="5" name="TextBox 4"/>
          <p:cNvSpPr txBox="1"/>
          <p:nvPr/>
        </p:nvSpPr>
        <p:spPr>
          <a:xfrm>
            <a:off x="4283968" y="1844824"/>
            <a:ext cx="1584176" cy="369332"/>
          </a:xfrm>
          <a:prstGeom prst="rect">
            <a:avLst/>
          </a:prstGeom>
          <a:noFill/>
        </p:spPr>
        <p:txBody>
          <a:bodyPr wrap="square" rtlCol="0">
            <a:spAutoFit/>
          </a:bodyPr>
          <a:lstStyle/>
          <a:p>
            <a:r>
              <a:rPr lang="en-GB" dirty="0" smtClean="0"/>
              <a:t>Planning</a:t>
            </a:r>
            <a:endParaRPr lang="en-GB" dirty="0"/>
          </a:p>
        </p:txBody>
      </p:sp>
      <p:sp>
        <p:nvSpPr>
          <p:cNvPr id="8" name="TextBox 7"/>
          <p:cNvSpPr txBox="1"/>
          <p:nvPr/>
        </p:nvSpPr>
        <p:spPr>
          <a:xfrm>
            <a:off x="6084168" y="2852936"/>
            <a:ext cx="1800200" cy="369332"/>
          </a:xfrm>
          <a:prstGeom prst="rect">
            <a:avLst/>
          </a:prstGeom>
          <a:noFill/>
        </p:spPr>
        <p:txBody>
          <a:bodyPr wrap="square" rtlCol="0">
            <a:spAutoFit/>
          </a:bodyPr>
          <a:lstStyle/>
          <a:p>
            <a:r>
              <a:rPr lang="en-GB" dirty="0" smtClean="0"/>
              <a:t>Organising</a:t>
            </a:r>
            <a:endParaRPr lang="en-GB" dirty="0"/>
          </a:p>
        </p:txBody>
      </p:sp>
      <p:sp>
        <p:nvSpPr>
          <p:cNvPr id="9" name="TextBox 8"/>
          <p:cNvSpPr txBox="1"/>
          <p:nvPr/>
        </p:nvSpPr>
        <p:spPr>
          <a:xfrm>
            <a:off x="5364088" y="4509120"/>
            <a:ext cx="1872208" cy="369332"/>
          </a:xfrm>
          <a:prstGeom prst="rect">
            <a:avLst/>
          </a:prstGeom>
          <a:noFill/>
        </p:spPr>
        <p:txBody>
          <a:bodyPr wrap="square" rtlCol="0">
            <a:spAutoFit/>
          </a:bodyPr>
          <a:lstStyle/>
          <a:p>
            <a:r>
              <a:rPr lang="en-GB" dirty="0" smtClean="0"/>
              <a:t>Command</a:t>
            </a:r>
            <a:endParaRPr lang="en-GB" dirty="0"/>
          </a:p>
        </p:txBody>
      </p:sp>
      <p:sp>
        <p:nvSpPr>
          <p:cNvPr id="10" name="TextBox 9"/>
          <p:cNvSpPr txBox="1"/>
          <p:nvPr/>
        </p:nvSpPr>
        <p:spPr>
          <a:xfrm>
            <a:off x="1259632" y="4725144"/>
            <a:ext cx="2088232" cy="369332"/>
          </a:xfrm>
          <a:prstGeom prst="rect">
            <a:avLst/>
          </a:prstGeom>
          <a:noFill/>
        </p:spPr>
        <p:txBody>
          <a:bodyPr wrap="square" rtlCol="0">
            <a:spAutoFit/>
          </a:bodyPr>
          <a:lstStyle/>
          <a:p>
            <a:r>
              <a:rPr lang="en-GB" dirty="0" smtClean="0"/>
              <a:t>Co-ordination</a:t>
            </a:r>
            <a:endParaRPr lang="en-GB" dirty="0"/>
          </a:p>
        </p:txBody>
      </p:sp>
      <p:sp>
        <p:nvSpPr>
          <p:cNvPr id="11" name="TextBox 10"/>
          <p:cNvSpPr txBox="1"/>
          <p:nvPr/>
        </p:nvSpPr>
        <p:spPr>
          <a:xfrm>
            <a:off x="539552" y="2708920"/>
            <a:ext cx="1584176" cy="369332"/>
          </a:xfrm>
          <a:prstGeom prst="rect">
            <a:avLst/>
          </a:prstGeom>
          <a:noFill/>
        </p:spPr>
        <p:txBody>
          <a:bodyPr wrap="square" rtlCol="0">
            <a:spAutoFit/>
          </a:bodyPr>
          <a:lstStyle/>
          <a:p>
            <a:r>
              <a:rPr lang="en-GB" dirty="0" smtClean="0"/>
              <a:t>Control</a:t>
            </a:r>
            <a:endParaRPr lang="en-GB" dirty="0"/>
          </a:p>
        </p:txBody>
      </p:sp>
      <p:sp>
        <p:nvSpPr>
          <p:cNvPr id="12" name="Content Placeholder 11"/>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err="1" smtClean="0"/>
              <a:t>Drucker</a:t>
            </a:r>
            <a:r>
              <a:rPr lang="en-GB" dirty="0" smtClean="0"/>
              <a:t> identified five basic operations with regards to the work of the manager:</a:t>
            </a:r>
          </a:p>
          <a:p>
            <a:pPr>
              <a:buNone/>
            </a:pPr>
            <a:r>
              <a:rPr lang="en-GB" dirty="0" smtClean="0"/>
              <a:t>1. </a:t>
            </a:r>
            <a:r>
              <a:rPr lang="en-GB" b="1" dirty="0" smtClean="0"/>
              <a:t>Sets objectives</a:t>
            </a:r>
            <a:r>
              <a:rPr lang="en-GB" dirty="0" smtClean="0"/>
              <a:t>: Determines objectives and describes what needs to be done to achieve these objectives.</a:t>
            </a:r>
          </a:p>
          <a:p>
            <a:pPr>
              <a:buNone/>
            </a:pPr>
            <a:r>
              <a:rPr lang="en-GB" dirty="0" smtClean="0"/>
              <a:t>2.</a:t>
            </a:r>
            <a:r>
              <a:rPr lang="en-GB" b="1" dirty="0" smtClean="0"/>
              <a:t>Organises</a:t>
            </a:r>
            <a:r>
              <a:rPr lang="en-GB" dirty="0" smtClean="0"/>
              <a:t>: Analyses the activities and decisions required, classifies and divides work, facilitates with creating the organisational structure and selects staff</a:t>
            </a:r>
          </a:p>
          <a:p>
            <a:pPr>
              <a:buNone/>
            </a:pPr>
            <a:r>
              <a:rPr lang="en-GB" dirty="0" smtClean="0"/>
              <a:t>3. </a:t>
            </a:r>
            <a:r>
              <a:rPr lang="en-GB" b="1" dirty="0" smtClean="0"/>
              <a:t>Motivates and Communicates</a:t>
            </a:r>
            <a:r>
              <a:rPr lang="en-GB" dirty="0" smtClean="0"/>
              <a:t>: Creates a team out of people responsible for various jobs.</a:t>
            </a:r>
          </a:p>
          <a:p>
            <a:pPr>
              <a:buNone/>
            </a:pPr>
            <a:r>
              <a:rPr lang="en-GB" dirty="0" smtClean="0"/>
              <a:t>4. </a:t>
            </a:r>
            <a:r>
              <a:rPr lang="en-GB" b="1" dirty="0" smtClean="0"/>
              <a:t>Measures</a:t>
            </a:r>
            <a:r>
              <a:rPr lang="en-GB" dirty="0" smtClean="0"/>
              <a:t>: Establish targets ad measurements of performance, observing employee performance and the organisations overall performance.</a:t>
            </a:r>
          </a:p>
          <a:p>
            <a:pPr>
              <a:buNone/>
            </a:pPr>
            <a:r>
              <a:rPr lang="en-GB" dirty="0" smtClean="0"/>
              <a:t>5. </a:t>
            </a:r>
            <a:r>
              <a:rPr lang="en-GB" b="1" dirty="0" smtClean="0"/>
              <a:t>Develops people</a:t>
            </a:r>
            <a:r>
              <a:rPr lang="en-GB" dirty="0" smtClean="0"/>
              <a:t>: Directs, encourages and trains, </a:t>
            </a:r>
            <a:endParaRPr lang="en-GB" dirty="0"/>
          </a:p>
        </p:txBody>
      </p:sp>
      <p:sp>
        <p:nvSpPr>
          <p:cNvPr id="3" name="Title 2"/>
          <p:cNvSpPr>
            <a:spLocks noGrp="1"/>
          </p:cNvSpPr>
          <p:nvPr>
            <p:ph type="title"/>
          </p:nvPr>
        </p:nvSpPr>
        <p:spPr/>
        <p:txBody>
          <a:bodyPr/>
          <a:lstStyle/>
          <a:p>
            <a:r>
              <a:rPr lang="en-GB" dirty="0" err="1" smtClean="0"/>
              <a:t>Drucker’s</a:t>
            </a:r>
            <a:r>
              <a:rPr lang="en-GB" dirty="0" smtClean="0"/>
              <a:t> View of Management</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Henry </a:t>
            </a:r>
            <a:r>
              <a:rPr lang="en-GB" dirty="0" err="1" smtClean="0"/>
              <a:t>Mintzberg</a:t>
            </a:r>
            <a:r>
              <a:rPr lang="en-GB" dirty="0" smtClean="0"/>
              <a:t> suggests that there are six basic purposes of the manager, or reasons why organisations need managers:</a:t>
            </a:r>
          </a:p>
          <a:p>
            <a:pPr marL="624078" indent="-514350">
              <a:buAutoNum type="arabicPeriod"/>
            </a:pPr>
            <a:r>
              <a:rPr lang="en-GB" dirty="0" smtClean="0"/>
              <a:t>To ensure the organisation serves its basic purpose-the efficient production of goods or services.</a:t>
            </a:r>
          </a:p>
          <a:p>
            <a:pPr marL="624078" indent="-514350">
              <a:buAutoNum type="arabicPeriod"/>
            </a:pPr>
            <a:r>
              <a:rPr lang="en-GB" dirty="0" smtClean="0"/>
              <a:t>To design and maintain the stability of the operations of the organisations</a:t>
            </a:r>
          </a:p>
          <a:p>
            <a:pPr marL="624078" indent="-514350">
              <a:buAutoNum type="arabicPeriod"/>
            </a:pPr>
            <a:r>
              <a:rPr lang="en-GB" dirty="0" smtClean="0"/>
              <a:t>To take charge of strategy-making and adapt the organisation in a controlled way to changes in its environment</a:t>
            </a:r>
          </a:p>
          <a:p>
            <a:pPr marL="624078" indent="-514350">
              <a:buAutoNum type="arabicPeriod"/>
            </a:pPr>
            <a:r>
              <a:rPr lang="en-GB" dirty="0" smtClean="0"/>
              <a:t>To ensure the organisation serves the ends of those people who control it</a:t>
            </a:r>
          </a:p>
          <a:p>
            <a:pPr marL="624078" indent="-514350">
              <a:buAutoNum type="arabicPeriod"/>
            </a:pPr>
            <a:r>
              <a:rPr lang="en-GB" dirty="0" smtClean="0"/>
              <a:t>To serves as the key informational link between the organisation and the environment </a:t>
            </a:r>
          </a:p>
          <a:p>
            <a:pPr marL="624078" indent="-514350">
              <a:buAutoNum type="arabicPeriod"/>
            </a:pPr>
            <a:r>
              <a:rPr lang="en-GB" dirty="0" smtClean="0"/>
              <a:t>To serve as formal authority to operate the organisation’s system.</a:t>
            </a:r>
            <a:endParaRPr lang="en-GB" dirty="0"/>
          </a:p>
        </p:txBody>
      </p:sp>
      <p:sp>
        <p:nvSpPr>
          <p:cNvPr id="3" name="Title 2"/>
          <p:cNvSpPr>
            <a:spLocks noGrp="1"/>
          </p:cNvSpPr>
          <p:nvPr>
            <p:ph type="title"/>
          </p:nvPr>
        </p:nvSpPr>
        <p:spPr/>
        <p:txBody>
          <a:bodyPr>
            <a:normAutofit fontScale="90000"/>
          </a:bodyPr>
          <a:lstStyle/>
          <a:p>
            <a:pPr algn="ctr"/>
            <a:r>
              <a:rPr lang="en-GB" dirty="0" smtClean="0"/>
              <a:t>Why Do Organisations Need Managers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 way in which managers carry out their roles and the behaviour they display towards their employees is likely to be influenced by people, human nature and work. </a:t>
            </a:r>
          </a:p>
          <a:p>
            <a:endParaRPr lang="en-GB" dirty="0" smtClean="0"/>
          </a:p>
          <a:p>
            <a:r>
              <a:rPr lang="en-GB" dirty="0" smtClean="0"/>
              <a:t>In 1960 McGregor put forward two notions about human nature and behaviour at work. The management style adopted is as a result of the manager’s attitude towards people and assumption about human nature and behaviour. </a:t>
            </a:r>
            <a:endParaRPr lang="en-GB" dirty="0"/>
          </a:p>
        </p:txBody>
      </p:sp>
      <p:sp>
        <p:nvSpPr>
          <p:cNvPr id="3" name="Title 2"/>
          <p:cNvSpPr>
            <a:spLocks noGrp="1"/>
          </p:cNvSpPr>
          <p:nvPr>
            <p:ph type="title"/>
          </p:nvPr>
        </p:nvSpPr>
        <p:spPr/>
        <p:txBody>
          <a:bodyPr>
            <a:normAutofit fontScale="90000"/>
          </a:bodyPr>
          <a:lstStyle/>
          <a:p>
            <a:pPr algn="ctr"/>
            <a:r>
              <a:rPr lang="en-GB" dirty="0" smtClean="0"/>
              <a:t>	Theory X and Theory Y Management</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21640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Theory X Management Style</a:t>
                      </a:r>
                      <a:endParaRPr lang="en-GB" dirty="0"/>
                    </a:p>
                  </a:txBody>
                  <a:tcPr/>
                </a:tc>
                <a:tc>
                  <a:txBody>
                    <a:bodyPr/>
                    <a:lstStyle/>
                    <a:p>
                      <a:r>
                        <a:rPr lang="en-GB" dirty="0" smtClean="0"/>
                        <a:t>Theory</a:t>
                      </a:r>
                      <a:r>
                        <a:rPr lang="en-GB" baseline="0" dirty="0" smtClean="0"/>
                        <a:t> Y Management Style</a:t>
                      </a:r>
                      <a:endParaRPr lang="en-GB" dirty="0"/>
                    </a:p>
                  </a:txBody>
                  <a:tcPr/>
                </a:tc>
              </a:tr>
              <a:tr h="370840">
                <a:tc>
                  <a:txBody>
                    <a:bodyPr/>
                    <a:lstStyle/>
                    <a:p>
                      <a:r>
                        <a:rPr lang="en-GB" dirty="0" smtClean="0"/>
                        <a:t>Employees need to be controlled</a:t>
                      </a:r>
                      <a:endParaRPr lang="en-GB" dirty="0"/>
                    </a:p>
                  </a:txBody>
                  <a:tcPr/>
                </a:tc>
                <a:tc>
                  <a:txBody>
                    <a:bodyPr/>
                    <a:lstStyle/>
                    <a:p>
                      <a:r>
                        <a:rPr lang="en-GB" dirty="0" smtClean="0"/>
                        <a:t>Employees</a:t>
                      </a:r>
                      <a:r>
                        <a:rPr lang="en-GB" baseline="0" dirty="0" smtClean="0"/>
                        <a:t> want to be involved</a:t>
                      </a:r>
                      <a:endParaRPr lang="en-GB" dirty="0"/>
                    </a:p>
                  </a:txBody>
                  <a:tcPr/>
                </a:tc>
              </a:tr>
              <a:tr h="370840">
                <a:tc>
                  <a:txBody>
                    <a:bodyPr/>
                    <a:lstStyle/>
                    <a:p>
                      <a:r>
                        <a:rPr lang="en-GB" dirty="0" smtClean="0"/>
                        <a:t>Employees do not like their</a:t>
                      </a:r>
                      <a:r>
                        <a:rPr lang="en-GB" baseline="0" dirty="0" smtClean="0"/>
                        <a:t> work</a:t>
                      </a:r>
                      <a:endParaRPr lang="en-GB" dirty="0"/>
                    </a:p>
                  </a:txBody>
                  <a:tcPr/>
                </a:tc>
                <a:tc>
                  <a:txBody>
                    <a:bodyPr/>
                    <a:lstStyle/>
                    <a:p>
                      <a:r>
                        <a:rPr lang="en-GB" dirty="0" smtClean="0"/>
                        <a:t>Employees</a:t>
                      </a:r>
                      <a:r>
                        <a:rPr lang="en-GB" baseline="0" dirty="0" smtClean="0"/>
                        <a:t> can think for themselves and make decisions</a:t>
                      </a:r>
                      <a:endParaRPr lang="en-GB" dirty="0"/>
                    </a:p>
                  </a:txBody>
                  <a:tcPr/>
                </a:tc>
              </a:tr>
              <a:tr h="370840">
                <a:tc>
                  <a:txBody>
                    <a:bodyPr/>
                    <a:lstStyle/>
                    <a:p>
                      <a:r>
                        <a:rPr lang="en-GB" dirty="0" smtClean="0"/>
                        <a:t>Employees need to be pushed to be</a:t>
                      </a:r>
                      <a:r>
                        <a:rPr lang="en-GB" baseline="0" dirty="0" smtClean="0"/>
                        <a:t> more productive in work</a:t>
                      </a:r>
                      <a:endParaRPr lang="en-GB" dirty="0"/>
                    </a:p>
                  </a:txBody>
                  <a:tcPr/>
                </a:tc>
                <a:tc>
                  <a:txBody>
                    <a:bodyPr/>
                    <a:lstStyle/>
                    <a:p>
                      <a:r>
                        <a:rPr lang="en-GB" dirty="0" smtClean="0"/>
                        <a:t>Employees share ownership</a:t>
                      </a:r>
                      <a:r>
                        <a:rPr lang="en-GB" baseline="0" dirty="0" smtClean="0"/>
                        <a:t> of tasks</a:t>
                      </a:r>
                      <a:endParaRPr lang="en-GB" dirty="0"/>
                    </a:p>
                  </a:txBody>
                  <a:tcPr/>
                </a:tc>
              </a:tr>
              <a:tr h="370840">
                <a:tc>
                  <a:txBody>
                    <a:bodyPr/>
                    <a:lstStyle/>
                    <a:p>
                      <a:r>
                        <a:rPr lang="en-GB" dirty="0" smtClean="0"/>
                        <a:t>Employees need incentive schemes</a:t>
                      </a:r>
                      <a:endParaRPr lang="en-GB" dirty="0"/>
                    </a:p>
                  </a:txBody>
                  <a:tcPr/>
                </a:tc>
                <a:tc>
                  <a:txBody>
                    <a:bodyPr/>
                    <a:lstStyle/>
                    <a:p>
                      <a:r>
                        <a:rPr lang="en-GB" dirty="0" smtClean="0"/>
                        <a:t>Employees</a:t>
                      </a:r>
                      <a:r>
                        <a:rPr lang="en-GB" baseline="0" dirty="0" smtClean="0"/>
                        <a:t> will find work more rewarding if given responsibility and a variety of tasks</a:t>
                      </a:r>
                      <a:endParaRPr lang="en-GB" dirty="0"/>
                    </a:p>
                  </a:txBody>
                  <a:tcPr/>
                </a:tc>
              </a:tr>
              <a:tr h="370840">
                <a:tc>
                  <a:txBody>
                    <a:bodyPr/>
                    <a:lstStyle/>
                    <a:p>
                      <a:r>
                        <a:rPr lang="en-GB" dirty="0" smtClean="0"/>
                        <a:t>Employees have</a:t>
                      </a:r>
                      <a:r>
                        <a:rPr lang="en-GB" baseline="0" dirty="0" smtClean="0"/>
                        <a:t> to be directed to do things that they do not enjoy</a:t>
                      </a:r>
                      <a:endParaRPr lang="en-GB" dirty="0"/>
                    </a:p>
                  </a:txBody>
                  <a:tcPr/>
                </a:tc>
                <a:tc>
                  <a:txBody>
                    <a:bodyPr/>
                    <a:lstStyle/>
                    <a:p>
                      <a:r>
                        <a:rPr lang="en-GB" dirty="0" smtClean="0"/>
                        <a:t>Employees have</a:t>
                      </a:r>
                      <a:r>
                        <a:rPr lang="en-GB" baseline="0" dirty="0" smtClean="0"/>
                        <a:t> good ideas</a:t>
                      </a:r>
                      <a:endParaRPr lang="en-GB" dirty="0"/>
                    </a:p>
                  </a:txBody>
                  <a:tcPr/>
                </a:tc>
              </a:tr>
              <a:tr h="370840">
                <a:tc>
                  <a:txBody>
                    <a:bodyPr/>
                    <a:lstStyle/>
                    <a:p>
                      <a:endParaRPr lang="en-GB" dirty="0"/>
                    </a:p>
                  </a:txBody>
                  <a:tcPr/>
                </a:tc>
                <a:tc>
                  <a:txBody>
                    <a:bodyPr/>
                    <a:lstStyle/>
                    <a:p>
                      <a:r>
                        <a:rPr lang="en-GB" dirty="0" smtClean="0"/>
                        <a:t>Employees</a:t>
                      </a:r>
                      <a:r>
                        <a:rPr lang="en-GB" baseline="0" dirty="0" smtClean="0"/>
                        <a:t> can engage in some levels of self-management</a:t>
                      </a:r>
                      <a:endParaRPr lang="en-GB" dirty="0"/>
                    </a:p>
                  </a:txBody>
                  <a:tcPr/>
                </a:tc>
              </a:tr>
            </a:tbl>
          </a:graphicData>
        </a:graphic>
      </p:graphicFrame>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683568" y="3717032"/>
          <a:ext cx="8229600" cy="2392680"/>
        </p:xfrm>
        <a:graphic>
          <a:graphicData uri="http://schemas.openxmlformats.org/drawingml/2006/table">
            <a:tbl>
              <a:tblPr firstRow="1" bandRow="1">
                <a:tableStyleId>{5C22544A-7EE6-4342-B048-85BDC9FD1C3A}</a:tableStyleId>
              </a:tblPr>
              <a:tblGrid>
                <a:gridCol w="8229600"/>
              </a:tblGrid>
              <a:tr h="370840">
                <a:tc>
                  <a:txBody>
                    <a:bodyPr/>
                    <a:lstStyle/>
                    <a:p>
                      <a:r>
                        <a:rPr lang="en-GB" dirty="0" smtClean="0"/>
                        <a:t>Theory Z </a:t>
                      </a:r>
                      <a:endParaRPr lang="en-GB" dirty="0"/>
                    </a:p>
                  </a:txBody>
                  <a:tcPr/>
                </a:tc>
              </a:tr>
              <a:tr h="370840">
                <a:tc>
                  <a:txBody>
                    <a:bodyPr/>
                    <a:lstStyle/>
                    <a:p>
                      <a:r>
                        <a:rPr lang="en-GB" dirty="0" smtClean="0"/>
                        <a:t>Long term employment:</a:t>
                      </a:r>
                      <a:r>
                        <a:rPr lang="en-GB" baseline="0" dirty="0" smtClean="0"/>
                        <a:t> often a lifetime </a:t>
                      </a:r>
                      <a:endParaRPr lang="en-GB" dirty="0"/>
                    </a:p>
                  </a:txBody>
                  <a:tcPr/>
                </a:tc>
              </a:tr>
              <a:tr h="370840">
                <a:tc>
                  <a:txBody>
                    <a:bodyPr/>
                    <a:lstStyle/>
                    <a:p>
                      <a:r>
                        <a:rPr lang="en-GB" dirty="0" smtClean="0"/>
                        <a:t>Developed of company specifi</a:t>
                      </a:r>
                      <a:r>
                        <a:rPr lang="en-GB" baseline="0" dirty="0" smtClean="0"/>
                        <a:t>c skills and moderately specialised career path</a:t>
                      </a:r>
                      <a:endParaRPr lang="en-GB" dirty="0"/>
                    </a:p>
                  </a:txBody>
                  <a:tcPr/>
                </a:tc>
              </a:tr>
              <a:tr h="370840">
                <a:tc>
                  <a:txBody>
                    <a:bodyPr/>
                    <a:lstStyle/>
                    <a:p>
                      <a:r>
                        <a:rPr lang="en-GB" dirty="0" smtClean="0"/>
                        <a:t>Participative</a:t>
                      </a:r>
                      <a:r>
                        <a:rPr lang="en-GB" baseline="0" dirty="0" smtClean="0"/>
                        <a:t> decision making by consensus</a:t>
                      </a:r>
                      <a:endParaRPr lang="en-GB" dirty="0"/>
                    </a:p>
                  </a:txBody>
                  <a:tcPr/>
                </a:tc>
              </a:tr>
              <a:tr h="370840">
                <a:tc>
                  <a:txBody>
                    <a:bodyPr/>
                    <a:lstStyle/>
                    <a:p>
                      <a:r>
                        <a:rPr lang="en-GB" dirty="0" smtClean="0"/>
                        <a:t>Broad concern for welfare of employees as a natural</a:t>
                      </a:r>
                      <a:r>
                        <a:rPr lang="en-GB" baseline="0" dirty="0" smtClean="0"/>
                        <a:t> part of a working relationship</a:t>
                      </a:r>
                      <a:endParaRPr lang="en-GB" dirty="0"/>
                    </a:p>
                  </a:txBody>
                  <a:tcPr/>
                </a:tc>
              </a:tr>
            </a:tbl>
          </a:graphicData>
        </a:graphic>
      </p:graphicFrame>
      <p:sp>
        <p:nvSpPr>
          <p:cNvPr id="3" name="Title 2"/>
          <p:cNvSpPr>
            <a:spLocks noGrp="1"/>
          </p:cNvSpPr>
          <p:nvPr>
            <p:ph type="title"/>
          </p:nvPr>
        </p:nvSpPr>
        <p:spPr/>
        <p:txBody>
          <a:bodyPr/>
          <a:lstStyle/>
          <a:p>
            <a:pPr algn="ctr"/>
            <a:r>
              <a:rPr lang="en-GB" dirty="0" smtClean="0"/>
              <a:t>Theory Z</a:t>
            </a:r>
            <a:endParaRPr lang="en-GB" dirty="0"/>
          </a:p>
        </p:txBody>
      </p:sp>
      <p:sp>
        <p:nvSpPr>
          <p:cNvPr id="5" name="TextBox 4"/>
          <p:cNvSpPr txBox="1"/>
          <p:nvPr/>
        </p:nvSpPr>
        <p:spPr>
          <a:xfrm>
            <a:off x="827584" y="1772816"/>
            <a:ext cx="8246168" cy="1754326"/>
          </a:xfrm>
          <a:prstGeom prst="rect">
            <a:avLst/>
          </a:prstGeom>
          <a:noFill/>
        </p:spPr>
        <p:txBody>
          <a:bodyPr wrap="none" rtlCol="0">
            <a:spAutoFit/>
          </a:bodyPr>
          <a:lstStyle/>
          <a:p>
            <a:r>
              <a:rPr lang="en-GB" dirty="0" err="1" smtClean="0"/>
              <a:t>Ouchi</a:t>
            </a:r>
            <a:r>
              <a:rPr lang="en-GB" dirty="0" smtClean="0"/>
              <a:t> deems that this approach will improve productivity better</a:t>
            </a:r>
          </a:p>
          <a:p>
            <a:r>
              <a:rPr lang="en-GB" dirty="0" smtClean="0"/>
              <a:t>Within an organisation. He claims that “</a:t>
            </a:r>
            <a:r>
              <a:rPr lang="en-GB" i="1" dirty="0" smtClean="0"/>
              <a:t>The problem of productivity</a:t>
            </a:r>
          </a:p>
          <a:p>
            <a:r>
              <a:rPr lang="en-GB" i="1" dirty="0" smtClean="0"/>
              <a:t>In the United States will not be solved with monetary policy nor </a:t>
            </a:r>
          </a:p>
          <a:p>
            <a:r>
              <a:rPr lang="en-GB" i="1" dirty="0" smtClean="0"/>
              <a:t>through more investment in research and development. It will only be </a:t>
            </a:r>
          </a:p>
          <a:p>
            <a:r>
              <a:rPr lang="en-GB" i="1" dirty="0" smtClean="0"/>
              <a:t>Remedied when we learn how to manage people in such a way that they</a:t>
            </a:r>
          </a:p>
          <a:p>
            <a:r>
              <a:rPr lang="en-GB" i="1" dirty="0" smtClean="0"/>
              <a:t> can work together more effectively. Theory Z offers several such ways.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67544" y="476672"/>
          <a:ext cx="8229600" cy="585724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r>
                        <a:rPr lang="en-GB" dirty="0" smtClean="0"/>
                        <a:t>Management Style</a:t>
                      </a:r>
                      <a:endParaRPr lang="en-GB" dirty="0"/>
                    </a:p>
                  </a:txBody>
                  <a:tcPr/>
                </a:tc>
                <a:tc>
                  <a:txBody>
                    <a:bodyPr/>
                    <a:lstStyle/>
                    <a:p>
                      <a:r>
                        <a:rPr lang="en-GB" dirty="0" smtClean="0"/>
                        <a:t>Features</a:t>
                      </a:r>
                      <a:endParaRPr lang="en-GB" dirty="0"/>
                    </a:p>
                  </a:txBody>
                  <a:tcPr/>
                </a:tc>
                <a:tc>
                  <a:txBody>
                    <a:bodyPr/>
                    <a:lstStyle/>
                    <a:p>
                      <a:r>
                        <a:rPr lang="en-GB" dirty="0" smtClean="0"/>
                        <a:t>Impact</a:t>
                      </a:r>
                      <a:endParaRPr lang="en-GB" dirty="0"/>
                    </a:p>
                  </a:txBody>
                  <a:tcPr/>
                </a:tc>
              </a:tr>
              <a:tr h="370840">
                <a:tc>
                  <a:txBody>
                    <a:bodyPr/>
                    <a:lstStyle/>
                    <a:p>
                      <a:r>
                        <a:rPr lang="en-GB" sz="1400" dirty="0" smtClean="0"/>
                        <a:t>Autocratic</a:t>
                      </a:r>
                      <a:endParaRPr lang="en-GB" sz="1400" dirty="0"/>
                    </a:p>
                  </a:txBody>
                  <a:tcPr/>
                </a:tc>
                <a:tc>
                  <a:txBody>
                    <a:bodyPr/>
                    <a:lstStyle/>
                    <a:p>
                      <a:r>
                        <a:rPr lang="en-GB" sz="1400" dirty="0" smtClean="0"/>
                        <a:t>Likes to retain control</a:t>
                      </a:r>
                    </a:p>
                    <a:p>
                      <a:r>
                        <a:rPr lang="en-GB" sz="1400" dirty="0" smtClean="0"/>
                        <a:t>Likes</a:t>
                      </a:r>
                      <a:r>
                        <a:rPr lang="en-GB" sz="1400" baseline="0" dirty="0" smtClean="0"/>
                        <a:t> to tell those working under them what to do</a:t>
                      </a:r>
                    </a:p>
                    <a:p>
                      <a:r>
                        <a:rPr lang="en-GB" sz="1400" baseline="0" dirty="0" smtClean="0"/>
                        <a:t>No consultation</a:t>
                      </a:r>
                      <a:endParaRPr lang="en-GB" sz="1400" dirty="0"/>
                    </a:p>
                  </a:txBody>
                  <a:tcPr/>
                </a:tc>
                <a:tc>
                  <a:txBody>
                    <a:bodyPr/>
                    <a:lstStyle/>
                    <a:p>
                      <a:r>
                        <a:rPr lang="en-GB" sz="1400" dirty="0" smtClean="0"/>
                        <a:t>Helps complete urgent tasks that need doing quickly or where there is an element of risk</a:t>
                      </a:r>
                    </a:p>
                    <a:p>
                      <a:r>
                        <a:rPr lang="en-GB" sz="1400" dirty="0" smtClean="0"/>
                        <a:t>May lead to lack of creativity or resistance if employees have no input.</a:t>
                      </a:r>
                      <a:endParaRPr lang="en-GB" sz="1400" dirty="0"/>
                    </a:p>
                  </a:txBody>
                  <a:tcPr/>
                </a:tc>
              </a:tr>
              <a:tr h="370840">
                <a:tc>
                  <a:txBody>
                    <a:bodyPr/>
                    <a:lstStyle/>
                    <a:p>
                      <a:r>
                        <a:rPr lang="en-GB" sz="1400" dirty="0" smtClean="0"/>
                        <a:t>Paternalistic</a:t>
                      </a:r>
                      <a:endParaRPr lang="en-GB" sz="1400" dirty="0"/>
                    </a:p>
                  </a:txBody>
                  <a:tcPr/>
                </a:tc>
                <a:tc>
                  <a:txBody>
                    <a:bodyPr/>
                    <a:lstStyle/>
                    <a:p>
                      <a:r>
                        <a:rPr lang="en-GB" sz="1400" dirty="0" smtClean="0"/>
                        <a:t>As with autocratic likes to take much of the responsibility for decision making but with a caring attitude for employees</a:t>
                      </a:r>
                      <a:endParaRPr lang="en-GB" sz="1400" dirty="0"/>
                    </a:p>
                  </a:txBody>
                  <a:tcPr/>
                </a:tc>
                <a:tc>
                  <a:txBody>
                    <a:bodyPr/>
                    <a:lstStyle/>
                    <a:p>
                      <a:r>
                        <a:rPr lang="en-GB" sz="1400" dirty="0" smtClean="0"/>
                        <a:t>Employees may feel valued but frustrated because</a:t>
                      </a:r>
                      <a:r>
                        <a:rPr lang="en-GB" sz="1400" baseline="0" dirty="0" smtClean="0"/>
                        <a:t> there is little scope for decision making.</a:t>
                      </a:r>
                      <a:endParaRPr lang="en-GB" sz="1400" dirty="0"/>
                    </a:p>
                  </a:txBody>
                  <a:tcPr/>
                </a:tc>
              </a:tr>
              <a:tr h="370840">
                <a:tc>
                  <a:txBody>
                    <a:bodyPr/>
                    <a:lstStyle/>
                    <a:p>
                      <a:r>
                        <a:rPr lang="en-GB" sz="1400" dirty="0" smtClean="0"/>
                        <a:t>Democratic</a:t>
                      </a:r>
                      <a:endParaRPr lang="en-GB" sz="1400" dirty="0"/>
                    </a:p>
                  </a:txBody>
                  <a:tcPr/>
                </a:tc>
                <a:tc>
                  <a:txBody>
                    <a:bodyPr/>
                    <a:lstStyle/>
                    <a:p>
                      <a:r>
                        <a:rPr lang="en-GB" sz="1400" dirty="0" smtClean="0"/>
                        <a:t>Encourages</a:t>
                      </a:r>
                      <a:r>
                        <a:rPr lang="en-GB" sz="1400" baseline="0" dirty="0" smtClean="0"/>
                        <a:t> participation by employees</a:t>
                      </a:r>
                    </a:p>
                    <a:p>
                      <a:r>
                        <a:rPr lang="en-GB" sz="1400" baseline="0" dirty="0" smtClean="0"/>
                        <a:t>Shares information with team members</a:t>
                      </a:r>
                      <a:endParaRPr lang="en-GB" sz="1400" dirty="0"/>
                    </a:p>
                  </a:txBody>
                  <a:tcPr/>
                </a:tc>
                <a:tc>
                  <a:txBody>
                    <a:bodyPr/>
                    <a:lstStyle/>
                    <a:p>
                      <a:r>
                        <a:rPr lang="en-GB" sz="1400" dirty="0" smtClean="0"/>
                        <a:t>Gains team commitment, particularly when changes need to be made</a:t>
                      </a:r>
                    </a:p>
                    <a:p>
                      <a:r>
                        <a:rPr lang="en-GB" sz="1400" dirty="0" smtClean="0"/>
                        <a:t>Makes decision making slower but employees are more likely to buy into the decision.</a:t>
                      </a:r>
                      <a:endParaRPr lang="en-GB" sz="1400" dirty="0"/>
                    </a:p>
                  </a:txBody>
                  <a:tcPr/>
                </a:tc>
              </a:tr>
              <a:tr h="370840">
                <a:tc>
                  <a:txBody>
                    <a:bodyPr/>
                    <a:lstStyle/>
                    <a:p>
                      <a:r>
                        <a:rPr lang="en-GB" sz="1400" dirty="0" smtClean="0"/>
                        <a:t>Laissez-faire</a:t>
                      </a:r>
                      <a:endParaRPr lang="en-GB" sz="1400" dirty="0"/>
                    </a:p>
                  </a:txBody>
                  <a:tcPr/>
                </a:tc>
                <a:tc>
                  <a:txBody>
                    <a:bodyPr/>
                    <a:lstStyle/>
                    <a:p>
                      <a:r>
                        <a:rPr lang="en-GB" sz="1400" dirty="0" smtClean="0"/>
                        <a:t>Little or no direction</a:t>
                      </a:r>
                      <a:r>
                        <a:rPr lang="en-GB" sz="1400" baseline="0" dirty="0" smtClean="0"/>
                        <a:t> from the managers</a:t>
                      </a:r>
                      <a:endParaRPr lang="en-GB" sz="1400" dirty="0"/>
                    </a:p>
                  </a:txBody>
                  <a:tcPr/>
                </a:tc>
                <a:tc>
                  <a:txBody>
                    <a:bodyPr/>
                    <a:lstStyle/>
                    <a:p>
                      <a:r>
                        <a:rPr lang="en-GB" sz="1400" dirty="0" smtClean="0"/>
                        <a:t>Useful</a:t>
                      </a:r>
                      <a:r>
                        <a:rPr lang="en-GB" sz="1400" baseline="0" dirty="0" smtClean="0"/>
                        <a:t> for highly skilled, trained, expert teams. Regular feedback and communication is required for this approach to work.</a:t>
                      </a:r>
                      <a:endParaRPr lang="en-GB" sz="1400" dirty="0"/>
                    </a:p>
                  </a:txBody>
                  <a:tcPr/>
                </a:tc>
              </a:tr>
            </a:tbl>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buNone/>
            </a:pPr>
            <a:r>
              <a:rPr lang="en-GB" sz="1400" b="1" u="sng" dirty="0" smtClean="0"/>
              <a:t>Autocratic</a:t>
            </a:r>
          </a:p>
          <a:p>
            <a:pPr>
              <a:buNone/>
            </a:pPr>
            <a:r>
              <a:rPr lang="en-GB" sz="1400" dirty="0" smtClean="0"/>
              <a:t>Managers make decisions unilaterally and without regard to their </a:t>
            </a:r>
          </a:p>
          <a:p>
            <a:pPr>
              <a:buNone/>
            </a:pPr>
            <a:r>
              <a:rPr lang="en-GB" sz="1400" dirty="0" smtClean="0"/>
              <a:t>employees. Employees lack motivation in  this management style</a:t>
            </a:r>
          </a:p>
          <a:p>
            <a:pPr>
              <a:buNone/>
            </a:pPr>
            <a:r>
              <a:rPr lang="en-GB" sz="1400" b="1" u="sng" dirty="0" smtClean="0"/>
              <a:t>Paternalistic</a:t>
            </a:r>
          </a:p>
          <a:p>
            <a:pPr>
              <a:buNone/>
            </a:pPr>
            <a:r>
              <a:rPr lang="en-GB" sz="1400" dirty="0" smtClean="0"/>
              <a:t>Usually </a:t>
            </a:r>
            <a:r>
              <a:rPr lang="en-GB" sz="1400" dirty="0" err="1" smtClean="0"/>
              <a:t>dictorial</a:t>
            </a:r>
            <a:r>
              <a:rPr lang="en-GB" sz="1400" dirty="0" smtClean="0"/>
              <a:t> however managers consider the best interests of the </a:t>
            </a:r>
          </a:p>
          <a:p>
            <a:pPr>
              <a:buNone/>
            </a:pPr>
            <a:r>
              <a:rPr lang="en-GB" sz="1400" dirty="0" smtClean="0"/>
              <a:t>employees and the business. David Brent from the fictional TV programme </a:t>
            </a:r>
          </a:p>
          <a:p>
            <a:pPr>
              <a:buNone/>
            </a:pPr>
            <a:r>
              <a:rPr lang="en-GB" sz="1400" i="1" dirty="0" smtClean="0"/>
              <a:t>The Office </a:t>
            </a:r>
            <a:r>
              <a:rPr lang="en-GB" sz="1400" dirty="0" smtClean="0"/>
              <a:t>is a good example of one displaying this style of management, the </a:t>
            </a:r>
          </a:p>
          <a:p>
            <a:pPr>
              <a:buNone/>
            </a:pPr>
            <a:r>
              <a:rPr lang="en-GB" sz="1400" dirty="0" smtClean="0"/>
              <a:t>manager explains most decisions to the employees and makes sure that their social </a:t>
            </a:r>
          </a:p>
          <a:p>
            <a:pPr>
              <a:buNone/>
            </a:pPr>
            <a:r>
              <a:rPr lang="en-GB" sz="1400" dirty="0" smtClean="0"/>
              <a:t>and leisure needs are met. Employees feel committed and loyal to the company</a:t>
            </a:r>
          </a:p>
          <a:p>
            <a:pPr>
              <a:buNone/>
            </a:pPr>
            <a:r>
              <a:rPr lang="en-GB" sz="1400" dirty="0" smtClean="0"/>
              <a:t>Communication is often downward.</a:t>
            </a:r>
          </a:p>
          <a:p>
            <a:pPr>
              <a:buNone/>
            </a:pPr>
            <a:r>
              <a:rPr lang="en-GB" sz="1400" b="1" u="sng" dirty="0" smtClean="0"/>
              <a:t>Democratic</a:t>
            </a:r>
          </a:p>
          <a:p>
            <a:pPr>
              <a:buNone/>
            </a:pPr>
            <a:r>
              <a:rPr lang="en-GB" sz="1400" dirty="0" smtClean="0"/>
              <a:t>The manager allows the employees to take part in the  decision making  process, </a:t>
            </a:r>
          </a:p>
          <a:p>
            <a:pPr>
              <a:buNone/>
            </a:pPr>
            <a:r>
              <a:rPr lang="en-GB" sz="1400" dirty="0" smtClean="0"/>
              <a:t>therefore everything is agreed by the majority. This style is particularly useful when </a:t>
            </a:r>
          </a:p>
          <a:p>
            <a:pPr>
              <a:buNone/>
            </a:pPr>
            <a:r>
              <a:rPr lang="en-GB" sz="1400" dirty="0" smtClean="0"/>
              <a:t>complex decisions need to be made that require a set of specialised skills.</a:t>
            </a:r>
          </a:p>
          <a:p>
            <a:pPr>
              <a:buNone/>
            </a:pPr>
            <a:r>
              <a:rPr lang="en-GB" sz="1400" b="1" u="sng" dirty="0" smtClean="0"/>
              <a:t>Laissez –Faire</a:t>
            </a:r>
          </a:p>
          <a:p>
            <a:pPr>
              <a:buNone/>
            </a:pPr>
            <a:r>
              <a:rPr lang="en-GB" sz="1400" dirty="0" smtClean="0"/>
              <a:t>The manager’s role is peripheral and staff manage their own area of the business. Managers are </a:t>
            </a:r>
          </a:p>
          <a:p>
            <a:pPr>
              <a:buNone/>
            </a:pPr>
            <a:r>
              <a:rPr lang="en-GB" sz="1400" dirty="0" smtClean="0"/>
              <a:t>employed just for the sake of it and do not contribute much to the organisation. </a:t>
            </a:r>
          </a:p>
          <a:p>
            <a:pPr>
              <a:buNone/>
            </a:pPr>
            <a:r>
              <a:rPr lang="en-GB" sz="1400" dirty="0" smtClean="0"/>
              <a:t>Communication is horizontal, meaning that everyone is welcomed to share their </a:t>
            </a:r>
          </a:p>
          <a:p>
            <a:pPr>
              <a:buNone/>
            </a:pPr>
            <a:r>
              <a:rPr lang="en-GB" sz="1400" dirty="0" smtClean="0"/>
              <a:t>opinion, employees feel valued and involved.</a:t>
            </a:r>
          </a:p>
          <a:p>
            <a:pPr>
              <a:buNone/>
            </a:pPr>
            <a:endParaRPr lang="en-GB" sz="1400" dirty="0" smtClean="0"/>
          </a:p>
          <a:p>
            <a:pPr>
              <a:buNone/>
            </a:pPr>
            <a:endParaRPr lang="en-GB" sz="1200" dirty="0" smtClean="0"/>
          </a:p>
          <a:p>
            <a:pPr>
              <a:buNone/>
            </a:pPr>
            <a:endParaRPr lang="en-GB" sz="1200" dirty="0"/>
          </a:p>
        </p:txBody>
      </p:sp>
      <p:sp>
        <p:nvSpPr>
          <p:cNvPr id="3" name="Title 2"/>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i="1" dirty="0" smtClean="0"/>
              <a:t>Virgin pays some of the lowest  salaries in the industry, yet its staff are very talented and loyal-paradox?</a:t>
            </a:r>
          </a:p>
          <a:p>
            <a:r>
              <a:rPr lang="en-GB" i="1" dirty="0" smtClean="0"/>
              <a:t>The company’s success in this field is down to Sir Richard Branson’s management philosophy where all staff feel valued and Branson is just as interested in a flight stewardess’s opinion as he is in his marketing director’s.</a:t>
            </a:r>
          </a:p>
          <a:p>
            <a:r>
              <a:rPr lang="en-GB" i="1" dirty="0" smtClean="0"/>
              <a:t>Successful people management is about inclusion and Branson works on making all his staff feel like a team where each is valued not only for fulfilling their job remit but for contributing to the development of the business as a whole</a:t>
            </a:r>
          </a:p>
          <a:p>
            <a:r>
              <a:rPr lang="en-GB" dirty="0" smtClean="0"/>
              <a:t>The Virgin Factor.</a:t>
            </a:r>
            <a:endParaRPr lang="en-GB" dirty="0"/>
          </a:p>
        </p:txBody>
      </p:sp>
      <p:sp>
        <p:nvSpPr>
          <p:cNvPr id="3" name="Title 2"/>
          <p:cNvSpPr>
            <a:spLocks noGrp="1"/>
          </p:cNvSpPr>
          <p:nvPr>
            <p:ph type="title"/>
          </p:nvPr>
        </p:nvSpPr>
        <p:spPr/>
        <p:txBody>
          <a:bodyPr/>
          <a:lstStyle/>
          <a:p>
            <a:r>
              <a:rPr lang="en-GB" dirty="0" smtClean="0"/>
              <a:t>Food for Thought...</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environment which we work in is constantly changing and diversifying and the role of the manager will have to change in order to reflect this.</a:t>
            </a:r>
          </a:p>
          <a:p>
            <a:endParaRPr lang="en-GB" dirty="0" smtClean="0"/>
          </a:p>
          <a:p>
            <a:r>
              <a:rPr lang="en-GB" dirty="0" smtClean="0"/>
              <a:t>The Chartered Management Institute produced a report which highlighted a clear trend in developing skills such as:</a:t>
            </a:r>
          </a:p>
          <a:p>
            <a:r>
              <a:rPr lang="en-GB" dirty="0" smtClean="0"/>
              <a:t>The managers ability to manage change,</a:t>
            </a:r>
          </a:p>
          <a:p>
            <a:r>
              <a:rPr lang="en-GB" dirty="0" smtClean="0"/>
              <a:t>The managers ability to manage risk</a:t>
            </a:r>
            <a:endParaRPr lang="en-GB" dirty="0"/>
          </a:p>
        </p:txBody>
      </p:sp>
      <p:sp>
        <p:nvSpPr>
          <p:cNvPr id="3" name="Title 2"/>
          <p:cNvSpPr>
            <a:spLocks noGrp="1"/>
          </p:cNvSpPr>
          <p:nvPr>
            <p:ph type="title"/>
          </p:nvPr>
        </p:nvSpPr>
        <p:spPr/>
        <p:txBody>
          <a:bodyPr/>
          <a:lstStyle/>
          <a:p>
            <a:r>
              <a:rPr lang="en-GB" dirty="0" smtClean="0"/>
              <a:t>The Future of Management...</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Chartered Management Institute believes that:</a:t>
            </a:r>
          </a:p>
          <a:p>
            <a:r>
              <a:rPr lang="en-GB" i="1" dirty="0" smtClean="0"/>
              <a:t>An increasingly flexible and transient workforce, and multicultural and remote team working will require talented and  prudent managers who excel in analysis , evaluation and above all good judgement. A greater degree of emotional intelligence will be required by managers so that they can understand how people work and their likely reactions to change. They will  also benefit from having the humility to accept that they are not always the ones with the best or most appropriate ideas</a:t>
            </a:r>
            <a:endParaRPr lang="en-GB" i="1"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mtClean="0"/>
              <a:t>Mullins, L.J ( 2010) </a:t>
            </a:r>
            <a:r>
              <a:rPr lang="en-GB" i="1" smtClean="0"/>
              <a:t>Management  Organisational Behaviour, </a:t>
            </a:r>
            <a:r>
              <a:rPr lang="en-GB" smtClean="0"/>
              <a:t>Essex : Pearson Education Ltd</a:t>
            </a:r>
          </a:p>
          <a:p>
            <a:endParaRPr lang="en-GB"/>
          </a:p>
        </p:txBody>
      </p:sp>
      <p:sp>
        <p:nvSpPr>
          <p:cNvPr id="3" name="Title 2"/>
          <p:cNvSpPr>
            <a:spLocks noGrp="1"/>
          </p:cNvSpPr>
          <p:nvPr>
            <p:ph type="title"/>
          </p:nvPr>
        </p:nvSpPr>
        <p:spPr/>
        <p:txBody>
          <a:bodyPr/>
          <a:lstStyle/>
          <a:p>
            <a:r>
              <a:rPr lang="en-GB" dirty="0" smtClean="0"/>
              <a:t>References </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489</TotalTime>
  <Words>1620</Words>
  <Application>Microsoft Office PowerPoint</Application>
  <PresentationFormat>On-screen Show (4:3)</PresentationFormat>
  <Paragraphs>166</Paragraphs>
  <Slides>22</Slides>
  <Notes>13</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Concourse</vt:lpstr>
      <vt:lpstr>WHAT IS A MANAGER?</vt:lpstr>
      <vt:lpstr>Learning Outcomes</vt:lpstr>
      <vt:lpstr>What is the Purpose of Management</vt:lpstr>
      <vt:lpstr>Management </vt:lpstr>
      <vt:lpstr>Slide 5</vt:lpstr>
      <vt:lpstr>Slide 6</vt:lpstr>
      <vt:lpstr>Slide 7</vt:lpstr>
      <vt:lpstr>So What is Management? </vt:lpstr>
      <vt:lpstr>The Work of a Manager</vt:lpstr>
      <vt:lpstr>Slide 10</vt:lpstr>
      <vt:lpstr>Slide 11</vt:lpstr>
      <vt:lpstr>Drucker’s View of Management</vt:lpstr>
      <vt:lpstr>Why Do Organisations Need Managers</vt:lpstr>
      <vt:lpstr> Theory X and Theory Y Management</vt:lpstr>
      <vt:lpstr>Slide 15</vt:lpstr>
      <vt:lpstr>Theory Z</vt:lpstr>
      <vt:lpstr>Slide 17</vt:lpstr>
      <vt:lpstr>Slide 18</vt:lpstr>
      <vt:lpstr>Food for Thought...</vt:lpstr>
      <vt:lpstr>The Future of Management...</vt:lpstr>
      <vt:lpstr>Slide 21</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OR WHAT IS A MANGER?</dc:title>
  <dc:creator>kevlar</dc:creator>
  <cp:lastModifiedBy>sc-ft</cp:lastModifiedBy>
  <cp:revision>50</cp:revision>
  <dcterms:created xsi:type="dcterms:W3CDTF">2013-03-07T20:20:51Z</dcterms:created>
  <dcterms:modified xsi:type="dcterms:W3CDTF">2013-03-19T12:25:39Z</dcterms:modified>
</cp:coreProperties>
</file>