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6"/>
  </p:notesMasterIdLst>
  <p:sldIdLst>
    <p:sldId id="256" r:id="rId2"/>
    <p:sldId id="267" r:id="rId3"/>
    <p:sldId id="257" r:id="rId4"/>
    <p:sldId id="258" r:id="rId5"/>
    <p:sldId id="259" r:id="rId6"/>
    <p:sldId id="260" r:id="rId7"/>
    <p:sldId id="261" r:id="rId8"/>
    <p:sldId id="262" r:id="rId9"/>
    <p:sldId id="263" r:id="rId10"/>
    <p:sldId id="264" r:id="rId11"/>
    <p:sldId id="265" r:id="rId12"/>
    <p:sldId id="266" r:id="rId13"/>
    <p:sldId id="269" r:id="rId14"/>
    <p:sldId id="268"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74760"/>
  </p:normalViewPr>
  <p:slideViewPr>
    <p:cSldViewPr snapToGrid="0">
      <p:cViewPr varScale="1">
        <p:scale>
          <a:sx n="90" d="100"/>
          <a:sy n="90" d="100"/>
        </p:scale>
        <p:origin x="232" y="2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0F8921D-C619-47E5-B0E6-44D36ACA9E7E}" type="doc">
      <dgm:prSet loTypeId="urn:microsoft.com/office/officeart/2005/8/layout/vProcess5" loCatId="process" qsTypeId="urn:microsoft.com/office/officeart/2005/8/quickstyle/simple2" qsCatId="simple" csTypeId="urn:microsoft.com/office/officeart/2005/8/colors/colorful2" csCatId="colorful"/>
      <dgm:spPr/>
      <dgm:t>
        <a:bodyPr/>
        <a:lstStyle/>
        <a:p>
          <a:endParaRPr lang="en-US"/>
        </a:p>
      </dgm:t>
    </dgm:pt>
    <dgm:pt modelId="{3B5698C8-4608-4891-B1D7-B4787DF97099}">
      <dgm:prSet/>
      <dgm:spPr/>
      <dgm:t>
        <a:bodyPr/>
        <a:lstStyle/>
        <a:p>
          <a:r>
            <a:rPr lang="en-US" b="0" i="0"/>
            <a:t>The purpose of this presentation is to discuss the role and importance of quality service, hospitality, and guest services in the hospitality industry, specifically focusing on Hilton Worldwide, one of the largest and most well-known hotel brands in the world.</a:t>
          </a:r>
          <a:endParaRPr lang="en-US"/>
        </a:p>
      </dgm:t>
    </dgm:pt>
    <dgm:pt modelId="{646F53BD-CA32-47F8-BFA7-36DC87A15C11}" type="parTrans" cxnId="{1D3BAA86-E709-4C8F-9FDA-4D4C928ED674}">
      <dgm:prSet/>
      <dgm:spPr/>
      <dgm:t>
        <a:bodyPr/>
        <a:lstStyle/>
        <a:p>
          <a:endParaRPr lang="en-US"/>
        </a:p>
      </dgm:t>
    </dgm:pt>
    <dgm:pt modelId="{786A410D-09B4-44BE-B451-C127E1BC391F}" type="sibTrans" cxnId="{1D3BAA86-E709-4C8F-9FDA-4D4C928ED674}">
      <dgm:prSet/>
      <dgm:spPr/>
      <dgm:t>
        <a:bodyPr/>
        <a:lstStyle/>
        <a:p>
          <a:endParaRPr lang="en-US"/>
        </a:p>
      </dgm:t>
    </dgm:pt>
    <dgm:pt modelId="{18CF486B-6E67-4A21-B86E-4B3E982B5DEE}">
      <dgm:prSet/>
      <dgm:spPr/>
      <dgm:t>
        <a:bodyPr/>
        <a:lstStyle/>
        <a:p>
          <a:r>
            <a:rPr lang="en-US" b="0" i="0"/>
            <a:t>The scope of the presentation includes an introduction to Hilton Worldwide and their commitment to providing exceptional service and hospitality to their guests. It also covers the main consumers of Hilton Worldwide, as well as a focus on one of their hotel brands, Hampton by Hilton.</a:t>
          </a:r>
          <a:endParaRPr lang="en-US"/>
        </a:p>
      </dgm:t>
    </dgm:pt>
    <dgm:pt modelId="{DA11781B-4AF0-46A8-A5C5-64B6C2C0689F}" type="parTrans" cxnId="{0E449773-4E8C-420A-BCBC-32FDF4A27072}">
      <dgm:prSet/>
      <dgm:spPr/>
      <dgm:t>
        <a:bodyPr/>
        <a:lstStyle/>
        <a:p>
          <a:endParaRPr lang="en-US"/>
        </a:p>
      </dgm:t>
    </dgm:pt>
    <dgm:pt modelId="{20CF583F-10BE-4B31-8542-7C87B002EE06}" type="sibTrans" cxnId="{0E449773-4E8C-420A-BCBC-32FDF4A27072}">
      <dgm:prSet/>
      <dgm:spPr/>
      <dgm:t>
        <a:bodyPr/>
        <a:lstStyle/>
        <a:p>
          <a:endParaRPr lang="en-US"/>
        </a:p>
      </dgm:t>
    </dgm:pt>
    <dgm:pt modelId="{A1C63FCD-5978-4947-8EEC-F4C716BB8CA3}">
      <dgm:prSet/>
      <dgm:spPr/>
      <dgm:t>
        <a:bodyPr/>
        <a:lstStyle/>
        <a:p>
          <a:r>
            <a:rPr lang="en-US" b="0" i="0"/>
            <a:t>The presentation further discusses the nature, scope, and role of guest services and facilities provided by Hilton Worldwide, including accommodations, dining, meeting and event spaces, leisure facilities, and business services. It also highlights the importance of hospitality and how hotels can meet and exceed guest expectations through personalization, anticipating guest needs, creating a warm and welcoming environment, and offering exceptional service.</a:t>
          </a:r>
          <a:endParaRPr lang="en-US"/>
        </a:p>
      </dgm:t>
    </dgm:pt>
    <dgm:pt modelId="{3358E155-E7E5-4259-860F-D1BE24544C23}" type="parTrans" cxnId="{7BD8A008-4A8D-423C-A8BB-822C85898CB6}">
      <dgm:prSet/>
      <dgm:spPr/>
      <dgm:t>
        <a:bodyPr/>
        <a:lstStyle/>
        <a:p>
          <a:endParaRPr lang="en-US"/>
        </a:p>
      </dgm:t>
    </dgm:pt>
    <dgm:pt modelId="{D79BCE16-36CC-4744-B378-D5149AF0E416}" type="sibTrans" cxnId="{7BD8A008-4A8D-423C-A8BB-822C85898CB6}">
      <dgm:prSet/>
      <dgm:spPr/>
      <dgm:t>
        <a:bodyPr/>
        <a:lstStyle/>
        <a:p>
          <a:endParaRPr lang="en-US"/>
        </a:p>
      </dgm:t>
    </dgm:pt>
    <dgm:pt modelId="{12BC6BA9-EE38-A04D-B9CB-B556E6DF573F}" type="pres">
      <dgm:prSet presAssocID="{E0F8921D-C619-47E5-B0E6-44D36ACA9E7E}" presName="outerComposite" presStyleCnt="0">
        <dgm:presLayoutVars>
          <dgm:chMax val="5"/>
          <dgm:dir/>
          <dgm:resizeHandles val="exact"/>
        </dgm:presLayoutVars>
      </dgm:prSet>
      <dgm:spPr/>
    </dgm:pt>
    <dgm:pt modelId="{D233617C-A6E7-FC43-8D7B-C712DACE13C0}" type="pres">
      <dgm:prSet presAssocID="{E0F8921D-C619-47E5-B0E6-44D36ACA9E7E}" presName="dummyMaxCanvas" presStyleCnt="0">
        <dgm:presLayoutVars/>
      </dgm:prSet>
      <dgm:spPr/>
    </dgm:pt>
    <dgm:pt modelId="{5B5D705C-4FA0-F843-B5AA-390A686FC7E4}" type="pres">
      <dgm:prSet presAssocID="{E0F8921D-C619-47E5-B0E6-44D36ACA9E7E}" presName="ThreeNodes_1" presStyleLbl="node1" presStyleIdx="0" presStyleCnt="3">
        <dgm:presLayoutVars>
          <dgm:bulletEnabled val="1"/>
        </dgm:presLayoutVars>
      </dgm:prSet>
      <dgm:spPr/>
    </dgm:pt>
    <dgm:pt modelId="{1B5D803F-00D2-0F44-9A44-AAAE88B8138F}" type="pres">
      <dgm:prSet presAssocID="{E0F8921D-C619-47E5-B0E6-44D36ACA9E7E}" presName="ThreeNodes_2" presStyleLbl="node1" presStyleIdx="1" presStyleCnt="3">
        <dgm:presLayoutVars>
          <dgm:bulletEnabled val="1"/>
        </dgm:presLayoutVars>
      </dgm:prSet>
      <dgm:spPr/>
    </dgm:pt>
    <dgm:pt modelId="{26E168E8-5F7E-D746-8369-884AE958B0D5}" type="pres">
      <dgm:prSet presAssocID="{E0F8921D-C619-47E5-B0E6-44D36ACA9E7E}" presName="ThreeNodes_3" presStyleLbl="node1" presStyleIdx="2" presStyleCnt="3">
        <dgm:presLayoutVars>
          <dgm:bulletEnabled val="1"/>
        </dgm:presLayoutVars>
      </dgm:prSet>
      <dgm:spPr/>
    </dgm:pt>
    <dgm:pt modelId="{BA07BFA2-C85E-9E49-A476-575D014307DA}" type="pres">
      <dgm:prSet presAssocID="{E0F8921D-C619-47E5-B0E6-44D36ACA9E7E}" presName="ThreeConn_1-2" presStyleLbl="fgAccFollowNode1" presStyleIdx="0" presStyleCnt="2">
        <dgm:presLayoutVars>
          <dgm:bulletEnabled val="1"/>
        </dgm:presLayoutVars>
      </dgm:prSet>
      <dgm:spPr/>
    </dgm:pt>
    <dgm:pt modelId="{E3EE1DC9-5D1B-ED45-8E38-17806174BD03}" type="pres">
      <dgm:prSet presAssocID="{E0F8921D-C619-47E5-B0E6-44D36ACA9E7E}" presName="ThreeConn_2-3" presStyleLbl="fgAccFollowNode1" presStyleIdx="1" presStyleCnt="2">
        <dgm:presLayoutVars>
          <dgm:bulletEnabled val="1"/>
        </dgm:presLayoutVars>
      </dgm:prSet>
      <dgm:spPr/>
    </dgm:pt>
    <dgm:pt modelId="{E08E5ECA-1398-514D-B0B5-E79B308B01B0}" type="pres">
      <dgm:prSet presAssocID="{E0F8921D-C619-47E5-B0E6-44D36ACA9E7E}" presName="ThreeNodes_1_text" presStyleLbl="node1" presStyleIdx="2" presStyleCnt="3">
        <dgm:presLayoutVars>
          <dgm:bulletEnabled val="1"/>
        </dgm:presLayoutVars>
      </dgm:prSet>
      <dgm:spPr/>
    </dgm:pt>
    <dgm:pt modelId="{AC40E028-E629-D34B-9345-FC7C64EAEEE8}" type="pres">
      <dgm:prSet presAssocID="{E0F8921D-C619-47E5-B0E6-44D36ACA9E7E}" presName="ThreeNodes_2_text" presStyleLbl="node1" presStyleIdx="2" presStyleCnt="3">
        <dgm:presLayoutVars>
          <dgm:bulletEnabled val="1"/>
        </dgm:presLayoutVars>
      </dgm:prSet>
      <dgm:spPr/>
    </dgm:pt>
    <dgm:pt modelId="{CA09B483-B147-A04B-9CC6-9A3A886F266D}" type="pres">
      <dgm:prSet presAssocID="{E0F8921D-C619-47E5-B0E6-44D36ACA9E7E}" presName="ThreeNodes_3_text" presStyleLbl="node1" presStyleIdx="2" presStyleCnt="3">
        <dgm:presLayoutVars>
          <dgm:bulletEnabled val="1"/>
        </dgm:presLayoutVars>
      </dgm:prSet>
      <dgm:spPr/>
    </dgm:pt>
  </dgm:ptLst>
  <dgm:cxnLst>
    <dgm:cxn modelId="{7BD8A008-4A8D-423C-A8BB-822C85898CB6}" srcId="{E0F8921D-C619-47E5-B0E6-44D36ACA9E7E}" destId="{A1C63FCD-5978-4947-8EEC-F4C716BB8CA3}" srcOrd="2" destOrd="0" parTransId="{3358E155-E7E5-4259-860F-D1BE24544C23}" sibTransId="{D79BCE16-36CC-4744-B378-D5149AF0E416}"/>
    <dgm:cxn modelId="{84A7DA14-6CA4-3C46-80D0-5EC8A5AA1221}" type="presOf" srcId="{18CF486B-6E67-4A21-B86E-4B3E982B5DEE}" destId="{AC40E028-E629-D34B-9345-FC7C64EAEEE8}" srcOrd="1" destOrd="0" presId="urn:microsoft.com/office/officeart/2005/8/layout/vProcess5"/>
    <dgm:cxn modelId="{83AE5B2B-424C-9F4B-93E7-CED6DDC24079}" type="presOf" srcId="{786A410D-09B4-44BE-B451-C127E1BC391F}" destId="{BA07BFA2-C85E-9E49-A476-575D014307DA}" srcOrd="0" destOrd="0" presId="urn:microsoft.com/office/officeart/2005/8/layout/vProcess5"/>
    <dgm:cxn modelId="{41276337-0F70-CB4E-983A-6F5530F5C516}" type="presOf" srcId="{A1C63FCD-5978-4947-8EEC-F4C716BB8CA3}" destId="{26E168E8-5F7E-D746-8369-884AE958B0D5}" srcOrd="0" destOrd="0" presId="urn:microsoft.com/office/officeart/2005/8/layout/vProcess5"/>
    <dgm:cxn modelId="{0E449773-4E8C-420A-BCBC-32FDF4A27072}" srcId="{E0F8921D-C619-47E5-B0E6-44D36ACA9E7E}" destId="{18CF486B-6E67-4A21-B86E-4B3E982B5DEE}" srcOrd="1" destOrd="0" parTransId="{DA11781B-4AF0-46A8-A5C5-64B6C2C0689F}" sibTransId="{20CF583F-10BE-4B31-8542-7C87B002EE06}"/>
    <dgm:cxn modelId="{079AC982-E3D5-F44C-A217-474D5FC94196}" type="presOf" srcId="{E0F8921D-C619-47E5-B0E6-44D36ACA9E7E}" destId="{12BC6BA9-EE38-A04D-B9CB-B556E6DF573F}" srcOrd="0" destOrd="0" presId="urn:microsoft.com/office/officeart/2005/8/layout/vProcess5"/>
    <dgm:cxn modelId="{40CD6384-A3C9-ED4D-BB15-BCF04438E77C}" type="presOf" srcId="{3B5698C8-4608-4891-B1D7-B4787DF97099}" destId="{5B5D705C-4FA0-F843-B5AA-390A686FC7E4}" srcOrd="0" destOrd="0" presId="urn:microsoft.com/office/officeart/2005/8/layout/vProcess5"/>
    <dgm:cxn modelId="{1D3BAA86-E709-4C8F-9FDA-4D4C928ED674}" srcId="{E0F8921D-C619-47E5-B0E6-44D36ACA9E7E}" destId="{3B5698C8-4608-4891-B1D7-B4787DF97099}" srcOrd="0" destOrd="0" parTransId="{646F53BD-CA32-47F8-BFA7-36DC87A15C11}" sibTransId="{786A410D-09B4-44BE-B451-C127E1BC391F}"/>
    <dgm:cxn modelId="{2C42E1CF-7256-9149-ACF6-1B320E5FAA22}" type="presOf" srcId="{3B5698C8-4608-4891-B1D7-B4787DF97099}" destId="{E08E5ECA-1398-514D-B0B5-E79B308B01B0}" srcOrd="1" destOrd="0" presId="urn:microsoft.com/office/officeart/2005/8/layout/vProcess5"/>
    <dgm:cxn modelId="{9F5B9BD2-4F59-EC4B-963B-89EC6EB9F508}" type="presOf" srcId="{20CF583F-10BE-4B31-8542-7C87B002EE06}" destId="{E3EE1DC9-5D1B-ED45-8E38-17806174BD03}" srcOrd="0" destOrd="0" presId="urn:microsoft.com/office/officeart/2005/8/layout/vProcess5"/>
    <dgm:cxn modelId="{91F07AEB-EACF-8343-8F2A-67C9C8128DC1}" type="presOf" srcId="{18CF486B-6E67-4A21-B86E-4B3E982B5DEE}" destId="{1B5D803F-00D2-0F44-9A44-AAAE88B8138F}" srcOrd="0" destOrd="0" presId="urn:microsoft.com/office/officeart/2005/8/layout/vProcess5"/>
    <dgm:cxn modelId="{B1EF7DF5-7621-C54D-83F7-133C453C28F1}" type="presOf" srcId="{A1C63FCD-5978-4947-8EEC-F4C716BB8CA3}" destId="{CA09B483-B147-A04B-9CC6-9A3A886F266D}" srcOrd="1" destOrd="0" presId="urn:microsoft.com/office/officeart/2005/8/layout/vProcess5"/>
    <dgm:cxn modelId="{82BABB66-8881-D14F-9056-658B45D8BF10}" type="presParOf" srcId="{12BC6BA9-EE38-A04D-B9CB-B556E6DF573F}" destId="{D233617C-A6E7-FC43-8D7B-C712DACE13C0}" srcOrd="0" destOrd="0" presId="urn:microsoft.com/office/officeart/2005/8/layout/vProcess5"/>
    <dgm:cxn modelId="{329137E3-2EE8-F749-9A17-D3B3101B7669}" type="presParOf" srcId="{12BC6BA9-EE38-A04D-B9CB-B556E6DF573F}" destId="{5B5D705C-4FA0-F843-B5AA-390A686FC7E4}" srcOrd="1" destOrd="0" presId="urn:microsoft.com/office/officeart/2005/8/layout/vProcess5"/>
    <dgm:cxn modelId="{01D1D0CE-FF3E-9D44-AA5A-0C250B166FDD}" type="presParOf" srcId="{12BC6BA9-EE38-A04D-B9CB-B556E6DF573F}" destId="{1B5D803F-00D2-0F44-9A44-AAAE88B8138F}" srcOrd="2" destOrd="0" presId="urn:microsoft.com/office/officeart/2005/8/layout/vProcess5"/>
    <dgm:cxn modelId="{81F92FE6-D4AA-3547-8237-D6FFEFCD3460}" type="presParOf" srcId="{12BC6BA9-EE38-A04D-B9CB-B556E6DF573F}" destId="{26E168E8-5F7E-D746-8369-884AE958B0D5}" srcOrd="3" destOrd="0" presId="urn:microsoft.com/office/officeart/2005/8/layout/vProcess5"/>
    <dgm:cxn modelId="{D198C86E-9621-3147-9D5C-4A7CCE3346FE}" type="presParOf" srcId="{12BC6BA9-EE38-A04D-B9CB-B556E6DF573F}" destId="{BA07BFA2-C85E-9E49-A476-575D014307DA}" srcOrd="4" destOrd="0" presId="urn:microsoft.com/office/officeart/2005/8/layout/vProcess5"/>
    <dgm:cxn modelId="{EFF5049E-D19A-6C4F-9203-4AD9C1DEC16D}" type="presParOf" srcId="{12BC6BA9-EE38-A04D-B9CB-B556E6DF573F}" destId="{E3EE1DC9-5D1B-ED45-8E38-17806174BD03}" srcOrd="5" destOrd="0" presId="urn:microsoft.com/office/officeart/2005/8/layout/vProcess5"/>
    <dgm:cxn modelId="{188635A9-6B4B-9A4D-9A57-B6C1466FAA95}" type="presParOf" srcId="{12BC6BA9-EE38-A04D-B9CB-B556E6DF573F}" destId="{E08E5ECA-1398-514D-B0B5-E79B308B01B0}" srcOrd="6" destOrd="0" presId="urn:microsoft.com/office/officeart/2005/8/layout/vProcess5"/>
    <dgm:cxn modelId="{54C31CE0-3EEE-C54F-9E64-96A4521177D9}" type="presParOf" srcId="{12BC6BA9-EE38-A04D-B9CB-B556E6DF573F}" destId="{AC40E028-E629-D34B-9345-FC7C64EAEEE8}" srcOrd="7" destOrd="0" presId="urn:microsoft.com/office/officeart/2005/8/layout/vProcess5"/>
    <dgm:cxn modelId="{5E640682-BE73-5146-9E2B-5F6D44D49DE3}" type="presParOf" srcId="{12BC6BA9-EE38-A04D-B9CB-B556E6DF573F}" destId="{CA09B483-B147-A04B-9CC6-9A3A886F266D}"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5D705C-4FA0-F843-B5AA-390A686FC7E4}">
      <dsp:nvSpPr>
        <dsp:cNvPr id="0" name=""/>
        <dsp:cNvSpPr/>
      </dsp:nvSpPr>
      <dsp:spPr>
        <a:xfrm>
          <a:off x="0" y="0"/>
          <a:ext cx="8994933" cy="1270635"/>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0" i="0" kern="1200"/>
            <a:t>The purpose of this presentation is to discuss the role and importance of quality service, hospitality, and guest services in the hospitality industry, specifically focusing on Hilton Worldwide, one of the largest and most well-known hotel brands in the world.</a:t>
          </a:r>
          <a:endParaRPr lang="en-US" sz="1300" kern="1200"/>
        </a:p>
      </dsp:txBody>
      <dsp:txXfrm>
        <a:off x="37216" y="37216"/>
        <a:ext cx="7623818" cy="1196203"/>
      </dsp:txXfrm>
    </dsp:sp>
    <dsp:sp modelId="{1B5D803F-00D2-0F44-9A44-AAAE88B8138F}">
      <dsp:nvSpPr>
        <dsp:cNvPr id="0" name=""/>
        <dsp:cNvSpPr/>
      </dsp:nvSpPr>
      <dsp:spPr>
        <a:xfrm>
          <a:off x="793670" y="1482407"/>
          <a:ext cx="8994933" cy="1270635"/>
        </a:xfrm>
        <a:prstGeom prst="roundRect">
          <a:avLst>
            <a:gd name="adj" fmla="val 10000"/>
          </a:avLst>
        </a:prstGeom>
        <a:solidFill>
          <a:schemeClr val="accent2">
            <a:hueOff val="-661686"/>
            <a:satOff val="746"/>
            <a:lumOff val="1765"/>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0" i="0" kern="1200"/>
            <a:t>The scope of the presentation includes an introduction to Hilton Worldwide and their commitment to providing exceptional service and hospitality to their guests. It also covers the main consumers of Hilton Worldwide, as well as a focus on one of their hotel brands, Hampton by Hilton.</a:t>
          </a:r>
          <a:endParaRPr lang="en-US" sz="1300" kern="1200"/>
        </a:p>
      </dsp:txBody>
      <dsp:txXfrm>
        <a:off x="830886" y="1519623"/>
        <a:ext cx="7300918" cy="1196203"/>
      </dsp:txXfrm>
    </dsp:sp>
    <dsp:sp modelId="{26E168E8-5F7E-D746-8369-884AE958B0D5}">
      <dsp:nvSpPr>
        <dsp:cNvPr id="0" name=""/>
        <dsp:cNvSpPr/>
      </dsp:nvSpPr>
      <dsp:spPr>
        <a:xfrm>
          <a:off x="1587341" y="2964815"/>
          <a:ext cx="8994933" cy="1270635"/>
        </a:xfrm>
        <a:prstGeom prst="roundRect">
          <a:avLst>
            <a:gd name="adj" fmla="val 10000"/>
          </a:avLst>
        </a:prstGeom>
        <a:solidFill>
          <a:schemeClr val="accent2">
            <a:hueOff val="-1323373"/>
            <a:satOff val="1492"/>
            <a:lumOff val="353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0" i="0" kern="1200"/>
            <a:t>The presentation further discusses the nature, scope, and role of guest services and facilities provided by Hilton Worldwide, including accommodations, dining, meeting and event spaces, leisure facilities, and business services. It also highlights the importance of hospitality and how hotels can meet and exceed guest expectations through personalization, anticipating guest needs, creating a warm and welcoming environment, and offering exceptional service.</a:t>
          </a:r>
          <a:endParaRPr lang="en-US" sz="1300" kern="1200"/>
        </a:p>
      </dsp:txBody>
      <dsp:txXfrm>
        <a:off x="1624557" y="3002031"/>
        <a:ext cx="7300918" cy="1196203"/>
      </dsp:txXfrm>
    </dsp:sp>
    <dsp:sp modelId="{BA07BFA2-C85E-9E49-A476-575D014307DA}">
      <dsp:nvSpPr>
        <dsp:cNvPr id="0" name=""/>
        <dsp:cNvSpPr/>
      </dsp:nvSpPr>
      <dsp:spPr>
        <a:xfrm>
          <a:off x="8169021" y="963564"/>
          <a:ext cx="825912" cy="825912"/>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354851" y="963564"/>
        <a:ext cx="454252" cy="621499"/>
      </dsp:txXfrm>
    </dsp:sp>
    <dsp:sp modelId="{E3EE1DC9-5D1B-ED45-8E38-17806174BD03}">
      <dsp:nvSpPr>
        <dsp:cNvPr id="0" name=""/>
        <dsp:cNvSpPr/>
      </dsp:nvSpPr>
      <dsp:spPr>
        <a:xfrm>
          <a:off x="8962691" y="2437501"/>
          <a:ext cx="825912" cy="825912"/>
        </a:xfrm>
        <a:prstGeom prst="downArrow">
          <a:avLst>
            <a:gd name="adj1" fmla="val 55000"/>
            <a:gd name="adj2" fmla="val 45000"/>
          </a:avLst>
        </a:prstGeom>
        <a:solidFill>
          <a:schemeClr val="accent2">
            <a:tint val="40000"/>
            <a:alpha val="90000"/>
            <a:hueOff val="-1841865"/>
            <a:satOff val="12270"/>
            <a:lumOff val="1122"/>
            <a:alphaOff val="0"/>
          </a:schemeClr>
        </a:solidFill>
        <a:ln w="12700" cap="flat" cmpd="sng" algn="ctr">
          <a:solidFill>
            <a:schemeClr val="accent2">
              <a:tint val="40000"/>
              <a:alpha val="90000"/>
              <a:hueOff val="-1841865"/>
              <a:satOff val="12270"/>
              <a:lumOff val="112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148521" y="2437501"/>
        <a:ext cx="454252" cy="621499"/>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KW"/>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2431169-9FC5-F74D-8E31-3D111377DD43}" type="datetimeFigureOut">
              <a:rPr lang="en-KW" smtClean="0"/>
              <a:t>10/03/2023</a:t>
            </a:fld>
            <a:endParaRPr lang="en-KW"/>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KW"/>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KW"/>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KW"/>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E3F5C5-55DF-334C-BA0B-90E785D7AE47}" type="slidenum">
              <a:rPr lang="en-KW" smtClean="0"/>
              <a:t>‹#›</a:t>
            </a:fld>
            <a:endParaRPr lang="en-KW"/>
          </a:p>
        </p:txBody>
      </p:sp>
    </p:spTree>
    <p:extLst>
      <p:ext uri="{BB962C8B-B14F-4D97-AF65-F5344CB8AC3E}">
        <p14:creationId xmlns:p14="http://schemas.microsoft.com/office/powerpoint/2010/main" val="34184653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KW" dirty="0"/>
          </a:p>
        </p:txBody>
      </p:sp>
      <p:sp>
        <p:nvSpPr>
          <p:cNvPr id="4" name="Slide Number Placeholder 3"/>
          <p:cNvSpPr>
            <a:spLocks noGrp="1"/>
          </p:cNvSpPr>
          <p:nvPr>
            <p:ph type="sldNum" sz="quarter" idx="5"/>
          </p:nvPr>
        </p:nvSpPr>
        <p:spPr/>
        <p:txBody>
          <a:bodyPr/>
          <a:lstStyle/>
          <a:p>
            <a:fld id="{1FE3F5C5-55DF-334C-BA0B-90E785D7AE47}" type="slidenum">
              <a:rPr lang="en-KW" smtClean="0"/>
              <a:t>1</a:t>
            </a:fld>
            <a:endParaRPr lang="en-KW"/>
          </a:p>
        </p:txBody>
      </p:sp>
    </p:spTree>
    <p:extLst>
      <p:ext uri="{BB962C8B-B14F-4D97-AF65-F5344CB8AC3E}">
        <p14:creationId xmlns:p14="http://schemas.microsoft.com/office/powerpoint/2010/main" val="241743050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E685C5F1-2D2E-874E-B8C2-DFAA5C90D93E}" type="datetimeFigureOut">
              <a:rPr lang="en-KW" smtClean="0"/>
              <a:t>10/03/2023</a:t>
            </a:fld>
            <a:endParaRPr lang="en-KW"/>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KW"/>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9961A53E-4600-7C4E-88DE-793E7EF7C713}" type="slidenum">
              <a:rPr lang="en-KW" smtClean="0"/>
              <a:t>‹#›</a:t>
            </a:fld>
            <a:endParaRPr lang="en-KW"/>
          </a:p>
        </p:txBody>
      </p:sp>
    </p:spTree>
    <p:extLst>
      <p:ext uri="{BB962C8B-B14F-4D97-AF65-F5344CB8AC3E}">
        <p14:creationId xmlns:p14="http://schemas.microsoft.com/office/powerpoint/2010/main" val="250221389"/>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685C5F1-2D2E-874E-B8C2-DFAA5C90D93E}" type="datetimeFigureOut">
              <a:rPr lang="en-KW" smtClean="0"/>
              <a:t>10/03/2023</a:t>
            </a:fld>
            <a:endParaRPr lang="en-KW"/>
          </a:p>
        </p:txBody>
      </p:sp>
      <p:sp>
        <p:nvSpPr>
          <p:cNvPr id="8" name="Footer Placeholder 7"/>
          <p:cNvSpPr>
            <a:spLocks noGrp="1"/>
          </p:cNvSpPr>
          <p:nvPr>
            <p:ph type="ftr" sz="quarter" idx="11"/>
          </p:nvPr>
        </p:nvSpPr>
        <p:spPr/>
        <p:txBody>
          <a:bodyPr/>
          <a:lstStyle/>
          <a:p>
            <a:endParaRPr lang="en-KW"/>
          </a:p>
        </p:txBody>
      </p:sp>
      <p:sp>
        <p:nvSpPr>
          <p:cNvPr id="9" name="Slide Number Placeholder 8"/>
          <p:cNvSpPr>
            <a:spLocks noGrp="1"/>
          </p:cNvSpPr>
          <p:nvPr>
            <p:ph type="sldNum" sz="quarter" idx="12"/>
          </p:nvPr>
        </p:nvSpPr>
        <p:spPr/>
        <p:txBody>
          <a:bodyPr/>
          <a:lstStyle/>
          <a:p>
            <a:fld id="{9961A53E-4600-7C4E-88DE-793E7EF7C713}" type="slidenum">
              <a:rPr lang="en-KW" smtClean="0"/>
              <a:t>‹#›</a:t>
            </a:fld>
            <a:endParaRPr lang="en-KW"/>
          </a:p>
        </p:txBody>
      </p:sp>
    </p:spTree>
    <p:extLst>
      <p:ext uri="{BB962C8B-B14F-4D97-AF65-F5344CB8AC3E}">
        <p14:creationId xmlns:p14="http://schemas.microsoft.com/office/powerpoint/2010/main" val="24167679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E685C5F1-2D2E-874E-B8C2-DFAA5C90D93E}" type="datetimeFigureOut">
              <a:rPr lang="en-KW" smtClean="0"/>
              <a:t>10/03/2023</a:t>
            </a:fld>
            <a:endParaRPr lang="en-KW"/>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KW"/>
          </a:p>
        </p:txBody>
      </p:sp>
      <p:sp>
        <p:nvSpPr>
          <p:cNvPr id="6" name="Slide Number Placeholder 5"/>
          <p:cNvSpPr>
            <a:spLocks noGrp="1"/>
          </p:cNvSpPr>
          <p:nvPr>
            <p:ph type="sldNum" sz="quarter" idx="12"/>
          </p:nvPr>
        </p:nvSpPr>
        <p:spPr>
          <a:xfrm>
            <a:off x="8604504" y="5211060"/>
            <a:ext cx="2112264" cy="228600"/>
          </a:xfrm>
        </p:spPr>
        <p:txBody>
          <a:bodyPr/>
          <a:lstStyle/>
          <a:p>
            <a:fld id="{9961A53E-4600-7C4E-88DE-793E7EF7C713}" type="slidenum">
              <a:rPr lang="en-KW" smtClean="0"/>
              <a:t>‹#›</a:t>
            </a:fld>
            <a:endParaRPr lang="en-KW"/>
          </a:p>
        </p:txBody>
      </p:sp>
    </p:spTree>
    <p:extLst>
      <p:ext uri="{BB962C8B-B14F-4D97-AF65-F5344CB8AC3E}">
        <p14:creationId xmlns:p14="http://schemas.microsoft.com/office/powerpoint/2010/main" val="247665336"/>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685C5F1-2D2E-874E-B8C2-DFAA5C90D93E}" type="datetimeFigureOut">
              <a:rPr lang="en-KW" smtClean="0"/>
              <a:t>10/03/2023</a:t>
            </a:fld>
            <a:endParaRPr lang="en-KW"/>
          </a:p>
        </p:txBody>
      </p:sp>
      <p:sp>
        <p:nvSpPr>
          <p:cNvPr id="6" name="Footer Placeholder 5"/>
          <p:cNvSpPr>
            <a:spLocks noGrp="1"/>
          </p:cNvSpPr>
          <p:nvPr>
            <p:ph type="ftr" sz="quarter" idx="11"/>
          </p:nvPr>
        </p:nvSpPr>
        <p:spPr/>
        <p:txBody>
          <a:bodyPr/>
          <a:lstStyle/>
          <a:p>
            <a:endParaRPr lang="en-KW"/>
          </a:p>
        </p:txBody>
      </p:sp>
      <p:sp>
        <p:nvSpPr>
          <p:cNvPr id="7" name="Slide Number Placeholder 6"/>
          <p:cNvSpPr>
            <a:spLocks noGrp="1"/>
          </p:cNvSpPr>
          <p:nvPr>
            <p:ph type="sldNum" sz="quarter" idx="12"/>
          </p:nvPr>
        </p:nvSpPr>
        <p:spPr/>
        <p:txBody>
          <a:bodyPr/>
          <a:lstStyle/>
          <a:p>
            <a:fld id="{9961A53E-4600-7C4E-88DE-793E7EF7C713}" type="slidenum">
              <a:rPr lang="en-KW" smtClean="0"/>
              <a:t>‹#›</a:t>
            </a:fld>
            <a:endParaRPr lang="en-KW"/>
          </a:p>
        </p:txBody>
      </p:sp>
    </p:spTree>
    <p:extLst>
      <p:ext uri="{BB962C8B-B14F-4D97-AF65-F5344CB8AC3E}">
        <p14:creationId xmlns:p14="http://schemas.microsoft.com/office/powerpoint/2010/main" val="24148472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685C5F1-2D2E-874E-B8C2-DFAA5C90D93E}" type="datetimeFigureOut">
              <a:rPr lang="en-KW" smtClean="0"/>
              <a:t>10/03/2023</a:t>
            </a:fld>
            <a:endParaRPr lang="en-KW"/>
          </a:p>
        </p:txBody>
      </p:sp>
      <p:sp>
        <p:nvSpPr>
          <p:cNvPr id="8" name="Footer Placeholder 7"/>
          <p:cNvSpPr>
            <a:spLocks noGrp="1"/>
          </p:cNvSpPr>
          <p:nvPr>
            <p:ph type="ftr" sz="quarter" idx="11"/>
          </p:nvPr>
        </p:nvSpPr>
        <p:spPr/>
        <p:txBody>
          <a:bodyPr/>
          <a:lstStyle/>
          <a:p>
            <a:endParaRPr lang="en-KW"/>
          </a:p>
        </p:txBody>
      </p:sp>
      <p:sp>
        <p:nvSpPr>
          <p:cNvPr id="9" name="Slide Number Placeholder 8"/>
          <p:cNvSpPr>
            <a:spLocks noGrp="1"/>
          </p:cNvSpPr>
          <p:nvPr>
            <p:ph type="sldNum" sz="quarter" idx="12"/>
          </p:nvPr>
        </p:nvSpPr>
        <p:spPr/>
        <p:txBody>
          <a:bodyPr/>
          <a:lstStyle/>
          <a:p>
            <a:fld id="{9961A53E-4600-7C4E-88DE-793E7EF7C713}" type="slidenum">
              <a:rPr lang="en-KW" smtClean="0"/>
              <a:t>‹#›</a:t>
            </a:fld>
            <a:endParaRPr lang="en-KW"/>
          </a:p>
        </p:txBody>
      </p:sp>
    </p:spTree>
    <p:extLst>
      <p:ext uri="{BB962C8B-B14F-4D97-AF65-F5344CB8AC3E}">
        <p14:creationId xmlns:p14="http://schemas.microsoft.com/office/powerpoint/2010/main" val="21357652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685C5F1-2D2E-874E-B8C2-DFAA5C90D93E}" type="datetimeFigureOut">
              <a:rPr lang="en-KW" smtClean="0"/>
              <a:t>10/03/2023</a:t>
            </a:fld>
            <a:endParaRPr lang="en-KW"/>
          </a:p>
        </p:txBody>
      </p:sp>
      <p:sp>
        <p:nvSpPr>
          <p:cNvPr id="4" name="Footer Placeholder 3"/>
          <p:cNvSpPr>
            <a:spLocks noGrp="1"/>
          </p:cNvSpPr>
          <p:nvPr>
            <p:ph type="ftr" sz="quarter" idx="11"/>
          </p:nvPr>
        </p:nvSpPr>
        <p:spPr/>
        <p:txBody>
          <a:bodyPr/>
          <a:lstStyle/>
          <a:p>
            <a:endParaRPr lang="en-KW"/>
          </a:p>
        </p:txBody>
      </p:sp>
      <p:sp>
        <p:nvSpPr>
          <p:cNvPr id="5" name="Slide Number Placeholder 4"/>
          <p:cNvSpPr>
            <a:spLocks noGrp="1"/>
          </p:cNvSpPr>
          <p:nvPr>
            <p:ph type="sldNum" sz="quarter" idx="12"/>
          </p:nvPr>
        </p:nvSpPr>
        <p:spPr/>
        <p:txBody>
          <a:bodyPr/>
          <a:lstStyle/>
          <a:p>
            <a:fld id="{9961A53E-4600-7C4E-88DE-793E7EF7C713}" type="slidenum">
              <a:rPr lang="en-KW" smtClean="0"/>
              <a:t>‹#›</a:t>
            </a:fld>
            <a:endParaRPr lang="en-KW"/>
          </a:p>
        </p:txBody>
      </p:sp>
    </p:spTree>
    <p:extLst>
      <p:ext uri="{BB962C8B-B14F-4D97-AF65-F5344CB8AC3E}">
        <p14:creationId xmlns:p14="http://schemas.microsoft.com/office/powerpoint/2010/main" val="23490891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5C5F1-2D2E-874E-B8C2-DFAA5C90D93E}" type="datetimeFigureOut">
              <a:rPr lang="en-KW" smtClean="0"/>
              <a:t>10/03/2023</a:t>
            </a:fld>
            <a:endParaRPr lang="en-KW"/>
          </a:p>
        </p:txBody>
      </p:sp>
      <p:sp>
        <p:nvSpPr>
          <p:cNvPr id="3" name="Footer Placeholder 2"/>
          <p:cNvSpPr>
            <a:spLocks noGrp="1"/>
          </p:cNvSpPr>
          <p:nvPr>
            <p:ph type="ftr" sz="quarter" idx="11"/>
          </p:nvPr>
        </p:nvSpPr>
        <p:spPr/>
        <p:txBody>
          <a:bodyPr/>
          <a:lstStyle/>
          <a:p>
            <a:endParaRPr lang="en-KW"/>
          </a:p>
        </p:txBody>
      </p:sp>
      <p:sp>
        <p:nvSpPr>
          <p:cNvPr id="4" name="Slide Number Placeholder 3"/>
          <p:cNvSpPr>
            <a:spLocks noGrp="1"/>
          </p:cNvSpPr>
          <p:nvPr>
            <p:ph type="sldNum" sz="quarter" idx="12"/>
          </p:nvPr>
        </p:nvSpPr>
        <p:spPr/>
        <p:txBody>
          <a:bodyPr/>
          <a:lstStyle/>
          <a:p>
            <a:fld id="{9961A53E-4600-7C4E-88DE-793E7EF7C713}" type="slidenum">
              <a:rPr lang="en-KW" smtClean="0"/>
              <a:t>‹#›</a:t>
            </a:fld>
            <a:endParaRPr lang="en-KW"/>
          </a:p>
        </p:txBody>
      </p:sp>
    </p:spTree>
    <p:extLst>
      <p:ext uri="{BB962C8B-B14F-4D97-AF65-F5344CB8AC3E}">
        <p14:creationId xmlns:p14="http://schemas.microsoft.com/office/powerpoint/2010/main" val="29463653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E685C5F1-2D2E-874E-B8C2-DFAA5C90D93E}" type="datetimeFigureOut">
              <a:rPr lang="en-KW" smtClean="0"/>
              <a:t>10/03/2023</a:t>
            </a:fld>
            <a:endParaRPr lang="en-KW"/>
          </a:p>
        </p:txBody>
      </p:sp>
      <p:sp>
        <p:nvSpPr>
          <p:cNvPr id="9" name="Footer Placeholder 8"/>
          <p:cNvSpPr>
            <a:spLocks noGrp="1"/>
          </p:cNvSpPr>
          <p:nvPr>
            <p:ph type="ftr" sz="quarter" idx="11"/>
          </p:nvPr>
        </p:nvSpPr>
        <p:spPr/>
        <p:txBody>
          <a:bodyPr/>
          <a:lstStyle>
            <a:lvl1pPr algn="r">
              <a:defRPr/>
            </a:lvl1pPr>
          </a:lstStyle>
          <a:p>
            <a:endParaRPr lang="en-KW"/>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9961A53E-4600-7C4E-88DE-793E7EF7C713}" type="slidenum">
              <a:rPr lang="en-KW" smtClean="0"/>
              <a:t>‹#›</a:t>
            </a:fld>
            <a:endParaRPr lang="en-KW"/>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3690097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E685C5F1-2D2E-874E-B8C2-DFAA5C90D93E}" type="datetimeFigureOut">
              <a:rPr lang="en-KW" smtClean="0"/>
              <a:t>10/03/2023</a:t>
            </a:fld>
            <a:endParaRPr lang="en-KW"/>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KW"/>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9961A53E-4600-7C4E-88DE-793E7EF7C713}" type="slidenum">
              <a:rPr lang="en-KW" smtClean="0"/>
              <a:t>‹#›</a:t>
            </a:fld>
            <a:endParaRPr lang="en-KW"/>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0509043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685C5F1-2D2E-874E-B8C2-DFAA5C90D93E}" type="datetimeFigureOut">
              <a:rPr lang="en-KW" smtClean="0"/>
              <a:t>10/03/2023</a:t>
            </a:fld>
            <a:endParaRPr lang="en-KW"/>
          </a:p>
        </p:txBody>
      </p:sp>
      <p:sp>
        <p:nvSpPr>
          <p:cNvPr id="5" name="Footer Placeholder 4"/>
          <p:cNvSpPr>
            <a:spLocks noGrp="1"/>
          </p:cNvSpPr>
          <p:nvPr>
            <p:ph type="ftr" sz="quarter" idx="11"/>
          </p:nvPr>
        </p:nvSpPr>
        <p:spPr/>
        <p:txBody>
          <a:bodyPr/>
          <a:lstStyle/>
          <a:p>
            <a:endParaRPr lang="en-KW"/>
          </a:p>
        </p:txBody>
      </p:sp>
      <p:sp>
        <p:nvSpPr>
          <p:cNvPr id="6" name="Slide Number Placeholder 5"/>
          <p:cNvSpPr>
            <a:spLocks noGrp="1"/>
          </p:cNvSpPr>
          <p:nvPr>
            <p:ph type="sldNum" sz="quarter" idx="12"/>
          </p:nvPr>
        </p:nvSpPr>
        <p:spPr/>
        <p:txBody>
          <a:bodyPr/>
          <a:lstStyle/>
          <a:p>
            <a:fld id="{9961A53E-4600-7C4E-88DE-793E7EF7C713}" type="slidenum">
              <a:rPr lang="en-KW" smtClean="0"/>
              <a:t>‹#›</a:t>
            </a:fld>
            <a:endParaRPr lang="en-KW"/>
          </a:p>
        </p:txBody>
      </p:sp>
    </p:spTree>
    <p:extLst>
      <p:ext uri="{BB962C8B-B14F-4D97-AF65-F5344CB8AC3E}">
        <p14:creationId xmlns:p14="http://schemas.microsoft.com/office/powerpoint/2010/main" val="26654559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685C5F1-2D2E-874E-B8C2-DFAA5C90D93E}" type="datetimeFigureOut">
              <a:rPr lang="en-KW" smtClean="0"/>
              <a:t>10/03/2023</a:t>
            </a:fld>
            <a:endParaRPr lang="en-KW"/>
          </a:p>
        </p:txBody>
      </p:sp>
      <p:sp>
        <p:nvSpPr>
          <p:cNvPr id="5" name="Footer Placeholder 4"/>
          <p:cNvSpPr>
            <a:spLocks noGrp="1"/>
          </p:cNvSpPr>
          <p:nvPr>
            <p:ph type="ftr" sz="quarter" idx="11"/>
          </p:nvPr>
        </p:nvSpPr>
        <p:spPr/>
        <p:txBody>
          <a:bodyPr/>
          <a:lstStyle/>
          <a:p>
            <a:endParaRPr lang="en-KW"/>
          </a:p>
        </p:txBody>
      </p:sp>
      <p:sp>
        <p:nvSpPr>
          <p:cNvPr id="6" name="Slide Number Placeholder 5"/>
          <p:cNvSpPr>
            <a:spLocks noGrp="1"/>
          </p:cNvSpPr>
          <p:nvPr>
            <p:ph type="sldNum" sz="quarter" idx="12"/>
          </p:nvPr>
        </p:nvSpPr>
        <p:spPr/>
        <p:txBody>
          <a:bodyPr/>
          <a:lstStyle/>
          <a:p>
            <a:fld id="{9961A53E-4600-7C4E-88DE-793E7EF7C713}" type="slidenum">
              <a:rPr lang="en-KW" smtClean="0"/>
              <a:t>‹#›</a:t>
            </a:fld>
            <a:endParaRPr lang="en-KW"/>
          </a:p>
        </p:txBody>
      </p:sp>
    </p:spTree>
    <p:extLst>
      <p:ext uri="{BB962C8B-B14F-4D97-AF65-F5344CB8AC3E}">
        <p14:creationId xmlns:p14="http://schemas.microsoft.com/office/powerpoint/2010/main" val="42625423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E685C5F1-2D2E-874E-B8C2-DFAA5C90D93E}" type="datetimeFigureOut">
              <a:rPr lang="en-KW" smtClean="0"/>
              <a:t>10/03/2023</a:t>
            </a:fld>
            <a:endParaRPr lang="en-KW"/>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KW"/>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9961A53E-4600-7C4E-88DE-793E7EF7C713}" type="slidenum">
              <a:rPr lang="en-KW" smtClean="0"/>
              <a:t>‹#›</a:t>
            </a:fld>
            <a:endParaRPr lang="en-KW"/>
          </a:p>
        </p:txBody>
      </p:sp>
    </p:spTree>
    <p:extLst>
      <p:ext uri="{BB962C8B-B14F-4D97-AF65-F5344CB8AC3E}">
        <p14:creationId xmlns:p14="http://schemas.microsoft.com/office/powerpoint/2010/main" val="34950399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3.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gif"/><Relationship Id="rId2" Type="http://schemas.openxmlformats.org/officeDocument/2006/relationships/image" Target="../media/image9.jpeg"/><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crunchbase.com/organization/hilton-worldwide" TargetMode="External"/><Relationship Id="rId2" Type="http://schemas.openxmlformats.org/officeDocument/2006/relationships/hyperlink" Target="https://scholarworks.calstate.edu/downloads/cr56n308b" TargetMode="External"/><Relationship Id="rId1" Type="http://schemas.openxmlformats.org/officeDocument/2006/relationships/slideLayout" Target="../slideLayouts/slideLayout2.xml"/><Relationship Id="rId4" Type="http://schemas.openxmlformats.org/officeDocument/2006/relationships/hyperlink" Target="https://upgradedpoints.com/travel/hotels/hilton-hhonors-loyalty-program/"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upstay.io/blog/the-importance-of-hospitality-in-the-hotel-industry/" TargetMode="External"/><Relationship Id="rId3" Type="http://schemas.openxmlformats.org/officeDocument/2006/relationships/hyperlink" Target="https://www.hilton.com/en/corporate/our-brands/" TargetMode="External"/><Relationship Id="rId7" Type="http://schemas.openxmlformats.org/officeDocument/2006/relationships/hyperlink" Target="https://www.hilton.com/en/corporate/sustainability/" TargetMode="External"/><Relationship Id="rId2" Type="http://schemas.openxmlformats.org/officeDocument/2006/relationships/hyperlink" Target="https://www.hilton.com/en/corporate/about/" TargetMode="External"/><Relationship Id="rId1" Type="http://schemas.openxmlformats.org/officeDocument/2006/relationships/slideLayout" Target="../slideLayouts/slideLayout2.xml"/><Relationship Id="rId6" Type="http://schemas.openxmlformats.org/officeDocument/2006/relationships/hyperlink" Target="https://www.hilton.com/en/keyless-room-entry/" TargetMode="External"/><Relationship Id="rId5" Type="http://schemas.openxmlformats.org/officeDocument/2006/relationships/hyperlink" Target="https://www.hilton.com/en/digital-check-in/" TargetMode="External"/><Relationship Id="rId4" Type="http://schemas.openxmlformats.org/officeDocument/2006/relationships/hyperlink" Target="https://www.hilton.com/en/hilton-honors/" TargetMode="External"/><Relationship Id="rId9" Type="http://schemas.openxmlformats.org/officeDocument/2006/relationships/hyperlink" Target="https://doi.org/10.11648/j.jhtm.20190702.1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995F625-BE4F-4433-8290-5DF0E8589F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80102662-1FA4-4C7A-B144-19699DF43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655E224A-5F26-423E-949C-07A720F39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A6F1DA18-4CA4-40CF-9ACA-105D8373B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B0BC21F9-9234-E2D6-EF0C-F60A55DB9138}"/>
              </a:ext>
            </a:extLst>
          </p:cNvPr>
          <p:cNvSpPr>
            <a:spLocks noGrp="1"/>
          </p:cNvSpPr>
          <p:nvPr>
            <p:ph type="ctrTitle"/>
          </p:nvPr>
        </p:nvSpPr>
        <p:spPr>
          <a:xfrm>
            <a:off x="1260205" y="1887795"/>
            <a:ext cx="9673306" cy="2733106"/>
          </a:xfrm>
        </p:spPr>
        <p:txBody>
          <a:bodyPr anchor="ctr">
            <a:normAutofit/>
          </a:bodyPr>
          <a:lstStyle/>
          <a:p>
            <a:r>
              <a:rPr lang="en-US" sz="5000" dirty="0"/>
              <a:t>International Hotel Management Module: Hospitality and Guest Services</a:t>
            </a:r>
            <a:endParaRPr lang="en-KW" sz="5000" dirty="0"/>
          </a:p>
        </p:txBody>
      </p:sp>
      <p:sp>
        <p:nvSpPr>
          <p:cNvPr id="3" name="Subtitle 2">
            <a:extLst>
              <a:ext uri="{FF2B5EF4-FFF2-40B4-BE49-F238E27FC236}">
                <a16:creationId xmlns:a16="http://schemas.microsoft.com/office/drawing/2014/main" id="{5E7F7264-2B8E-46E0-0782-7C1E3A804668}"/>
              </a:ext>
            </a:extLst>
          </p:cNvPr>
          <p:cNvSpPr>
            <a:spLocks noGrp="1"/>
          </p:cNvSpPr>
          <p:nvPr>
            <p:ph type="subTitle" idx="1"/>
          </p:nvPr>
        </p:nvSpPr>
        <p:spPr>
          <a:xfrm>
            <a:off x="1260204" y="4718994"/>
            <a:ext cx="9673306" cy="913322"/>
          </a:xfrm>
        </p:spPr>
        <p:txBody>
          <a:bodyPr>
            <a:normAutofit/>
          </a:bodyPr>
          <a:lstStyle/>
          <a:p>
            <a:r>
              <a:rPr lang="en-KW" sz="2000"/>
              <a:t>FLORIN IONUT GROSU</a:t>
            </a:r>
            <a:endParaRPr lang="en-KW" sz="2000" dirty="0"/>
          </a:p>
        </p:txBody>
      </p:sp>
      <p:sp>
        <p:nvSpPr>
          <p:cNvPr id="16" name="Rectangle 15">
            <a:extLst>
              <a:ext uri="{FF2B5EF4-FFF2-40B4-BE49-F238E27FC236}">
                <a16:creationId xmlns:a16="http://schemas.microsoft.com/office/drawing/2014/main" id="{7C6D1B74-744B-4231-97DB-86B4C9C5E2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610955"/>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8" name="Straight Connector 17">
            <a:extLst>
              <a:ext uri="{FF2B5EF4-FFF2-40B4-BE49-F238E27FC236}">
                <a16:creationId xmlns:a16="http://schemas.microsoft.com/office/drawing/2014/main" id="{ABC98C72-9EDD-4426-B45A-84E06A7CD2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611442"/>
            <a:ext cx="0" cy="64008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44887186-EE44-4AD3-BEFE-3478B45371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611442"/>
            <a:ext cx="0" cy="64008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58EECC4E-F1C0-4C09-A7FD-4D623DACCC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244380"/>
            <a:ext cx="1691640" cy="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686127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59E03-3EB0-7093-8C7D-D669D3BC1002}"/>
              </a:ext>
            </a:extLst>
          </p:cNvPr>
          <p:cNvSpPr>
            <a:spLocks noGrp="1"/>
          </p:cNvSpPr>
          <p:nvPr>
            <p:ph type="title"/>
          </p:nvPr>
        </p:nvSpPr>
        <p:spPr>
          <a:xfrm>
            <a:off x="1066800" y="642594"/>
            <a:ext cx="10058400" cy="1371600"/>
          </a:xfrm>
        </p:spPr>
        <p:txBody>
          <a:bodyPr>
            <a:normAutofit/>
          </a:bodyPr>
          <a:lstStyle/>
          <a:p>
            <a:pPr algn="ctr"/>
            <a:r>
              <a:rPr lang="en-KW" dirty="0"/>
              <a:t>PURPOSE:</a:t>
            </a:r>
            <a:endParaRPr lang="en-KW"/>
          </a:p>
        </p:txBody>
      </p:sp>
      <p:graphicFrame>
        <p:nvGraphicFramePr>
          <p:cNvPr id="5" name="Content Placeholder 2">
            <a:extLst>
              <a:ext uri="{FF2B5EF4-FFF2-40B4-BE49-F238E27FC236}">
                <a16:creationId xmlns:a16="http://schemas.microsoft.com/office/drawing/2014/main" id="{00CC745A-75D6-BE97-4FBF-740CF0912E1F}"/>
              </a:ext>
            </a:extLst>
          </p:cNvPr>
          <p:cNvGraphicFramePr>
            <a:graphicFrameLocks noGrp="1"/>
          </p:cNvGraphicFramePr>
          <p:nvPr>
            <p:ph idx="1"/>
            <p:extLst>
              <p:ext uri="{D42A27DB-BD31-4B8C-83A1-F6EECF244321}">
                <p14:modId xmlns:p14="http://schemas.microsoft.com/office/powerpoint/2010/main" val="3199982103"/>
              </p:ext>
            </p:extLst>
          </p:nvPr>
        </p:nvGraphicFramePr>
        <p:xfrm>
          <a:off x="542925" y="1800225"/>
          <a:ext cx="10582275" cy="4235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122" name="Picture 2" descr="Hilton Worldwide">
            <a:extLst>
              <a:ext uri="{FF2B5EF4-FFF2-40B4-BE49-F238E27FC236}">
                <a16:creationId xmlns:a16="http://schemas.microsoft.com/office/drawing/2014/main" id="{3A9C35AC-7CF6-FFA0-81F8-D6621AEC0A9D}"/>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991600" y="0"/>
            <a:ext cx="3200400" cy="18002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86381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95000"/>
            <a:lumOff val="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192707B-B929-41A7-9B41-E959A1C689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odern contemporary living room interior">
            <a:extLst>
              <a:ext uri="{FF2B5EF4-FFF2-40B4-BE49-F238E27FC236}">
                <a16:creationId xmlns:a16="http://schemas.microsoft.com/office/drawing/2014/main" id="{C7618C29-F6E2-83CC-BF0B-7ABE1F5E7312}"/>
              </a:ext>
            </a:extLst>
          </p:cNvPr>
          <p:cNvPicPr>
            <a:picLocks noChangeAspect="1"/>
          </p:cNvPicPr>
          <p:nvPr/>
        </p:nvPicPr>
        <p:blipFill rotWithShape="1">
          <a:blip r:embed="rId2">
            <a:alphaModFix amt="35000"/>
          </a:blip>
          <a:srcRect t="5462"/>
          <a:stretch/>
        </p:blipFill>
        <p:spPr>
          <a:xfrm>
            <a:off x="20" y="10"/>
            <a:ext cx="12191980" cy="6857990"/>
          </a:xfrm>
          <a:prstGeom prst="rect">
            <a:avLst/>
          </a:prstGeom>
        </p:spPr>
      </p:pic>
      <p:sp>
        <p:nvSpPr>
          <p:cNvPr id="2" name="Title 1">
            <a:extLst>
              <a:ext uri="{FF2B5EF4-FFF2-40B4-BE49-F238E27FC236}">
                <a16:creationId xmlns:a16="http://schemas.microsoft.com/office/drawing/2014/main" id="{A6A8AA03-5BB9-ECD1-31DC-6B3369A70A6E}"/>
              </a:ext>
            </a:extLst>
          </p:cNvPr>
          <p:cNvSpPr>
            <a:spLocks noGrp="1"/>
          </p:cNvSpPr>
          <p:nvPr>
            <p:ph type="title"/>
          </p:nvPr>
        </p:nvSpPr>
        <p:spPr>
          <a:xfrm>
            <a:off x="1066800" y="642594"/>
            <a:ext cx="10058400" cy="1371600"/>
          </a:xfrm>
        </p:spPr>
        <p:txBody>
          <a:bodyPr>
            <a:normAutofit/>
          </a:bodyPr>
          <a:lstStyle/>
          <a:p>
            <a:r>
              <a:rPr lang="en-US" sz="4400"/>
              <a:t>• Briefly introduce your chosen hotel brand</a:t>
            </a:r>
            <a:endParaRPr lang="en-KW" sz="4400"/>
          </a:p>
        </p:txBody>
      </p:sp>
      <p:sp>
        <p:nvSpPr>
          <p:cNvPr id="3" name="Content Placeholder 2">
            <a:extLst>
              <a:ext uri="{FF2B5EF4-FFF2-40B4-BE49-F238E27FC236}">
                <a16:creationId xmlns:a16="http://schemas.microsoft.com/office/drawing/2014/main" id="{2CC64E46-FDE9-EAF6-381C-6810D399508B}"/>
              </a:ext>
            </a:extLst>
          </p:cNvPr>
          <p:cNvSpPr>
            <a:spLocks noGrp="1"/>
          </p:cNvSpPr>
          <p:nvPr>
            <p:ph idx="1"/>
          </p:nvPr>
        </p:nvSpPr>
        <p:spPr>
          <a:xfrm>
            <a:off x="1066800" y="2103120"/>
            <a:ext cx="10058400" cy="3931920"/>
          </a:xfrm>
        </p:spPr>
        <p:txBody>
          <a:bodyPr>
            <a:normAutofit/>
          </a:bodyPr>
          <a:lstStyle/>
          <a:p>
            <a:pPr>
              <a:lnSpc>
                <a:spcPct val="90000"/>
              </a:lnSpc>
            </a:pPr>
            <a:r>
              <a:rPr lang="en-US" sz="1500" dirty="0"/>
              <a:t>Conrad Hilton established Hilton Worldwide, a significant and well-known hotel chain, in 1919. They own hotels all over the world, more than 6,500 of which are located in 119 distinct nations. Waldorf Astoria, Conrad Hotels &amp; Resorts, Hilton Hotels &amp; Resorts, DoubleTree by Hilton, and Hampton by Hilton are just a few of the hotel brands owned by Hilton. (Hilton </a:t>
            </a:r>
            <a:r>
              <a:rPr lang="en-US" sz="1500" dirty="0" err="1"/>
              <a:t>Worldwide,nd</a:t>
            </a:r>
            <a:r>
              <a:rPr lang="en-US" sz="1500" dirty="0"/>
              <a:t>)</a:t>
            </a:r>
          </a:p>
          <a:p>
            <a:pPr>
              <a:lnSpc>
                <a:spcPct val="90000"/>
              </a:lnSpc>
            </a:pPr>
            <a:endParaRPr lang="en-US" sz="1500" dirty="0"/>
          </a:p>
          <a:p>
            <a:pPr>
              <a:lnSpc>
                <a:spcPct val="90000"/>
              </a:lnSpc>
            </a:pPr>
            <a:r>
              <a:rPr lang="en-US" sz="1500" dirty="0"/>
              <a:t>Focusing on offering outstanding service and hospitality to their visitors is one of the characteristics that distinguishes Hilton Worldwide. They are constantly looking for fresh, creative solutions to enhance the experiences of their visitors. They are also very concerned with sustainability, which means that they make an effort to act in a way that benefits both the environment and the communities they work with.(Hilton Worldwide,2021) </a:t>
            </a:r>
          </a:p>
          <a:p>
            <a:pPr>
              <a:lnSpc>
                <a:spcPct val="90000"/>
              </a:lnSpc>
            </a:pPr>
            <a:endParaRPr lang="en-US" sz="1500" dirty="0"/>
          </a:p>
          <a:p>
            <a:pPr>
              <a:lnSpc>
                <a:spcPct val="90000"/>
              </a:lnSpc>
            </a:pPr>
            <a:r>
              <a:rPr lang="en-US" sz="1500" dirty="0"/>
              <a:t>Because they are dedicated to provide the best hospitality and service possible, Hilton Worldwide is regarded as one of the best hotel brands in the world. They run initiatives like </a:t>
            </a:r>
            <a:r>
              <a:rPr lang="en-US" sz="1500" dirty="0" err="1"/>
              <a:t>CleanStay</a:t>
            </a:r>
            <a:r>
              <a:rPr lang="en-US" sz="1500" dirty="0"/>
              <a:t>, which ensures that their hotels are tidy and safe for visitors during the COVID-19 pandemic, and </a:t>
            </a:r>
            <a:r>
              <a:rPr lang="en-US" sz="1500" dirty="0" err="1"/>
              <a:t>LightStay</a:t>
            </a:r>
            <a:r>
              <a:rPr lang="en-US" sz="1500" dirty="0"/>
              <a:t>, which enables them to gauge how sustainably they are doing.(HSU,2020).</a:t>
            </a:r>
            <a:endParaRPr lang="en-KW" sz="1500" dirty="0"/>
          </a:p>
        </p:txBody>
      </p:sp>
      <p:sp>
        <p:nvSpPr>
          <p:cNvPr id="11" name="Rectangle 10">
            <a:extLst>
              <a:ext uri="{FF2B5EF4-FFF2-40B4-BE49-F238E27FC236}">
                <a16:creationId xmlns:a16="http://schemas.microsoft.com/office/drawing/2014/main" id="{8FB4235C-4505-46C7-AD8F-8769A1972F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noFill/>
          <a:ln w="6350" cap="sq" cmpd="sng" algn="ctr">
            <a:solidFill>
              <a:schemeClr val="tx1"/>
            </a:solidFill>
            <a:prstDash val="solid"/>
            <a:miter lim="800000"/>
          </a:ln>
          <a:effectLst>
            <a:softEdge rad="0"/>
          </a:effectLst>
        </p:spPr>
      </p:sp>
    </p:spTree>
    <p:extLst>
      <p:ext uri="{BB962C8B-B14F-4D97-AF65-F5344CB8AC3E}">
        <p14:creationId xmlns:p14="http://schemas.microsoft.com/office/powerpoint/2010/main" val="404871368"/>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E171A-A618-002A-080D-81EB6A56AEE6}"/>
              </a:ext>
            </a:extLst>
          </p:cNvPr>
          <p:cNvSpPr>
            <a:spLocks noGrp="1"/>
          </p:cNvSpPr>
          <p:nvPr>
            <p:ph type="title"/>
          </p:nvPr>
        </p:nvSpPr>
        <p:spPr>
          <a:xfrm>
            <a:off x="6579450" y="727627"/>
            <a:ext cx="4957553" cy="1645920"/>
          </a:xfrm>
        </p:spPr>
        <p:txBody>
          <a:bodyPr>
            <a:normAutofit/>
          </a:bodyPr>
          <a:lstStyle/>
          <a:p>
            <a:r>
              <a:rPr lang="en-KW"/>
              <a:t>MAIN CONSUMERS:</a:t>
            </a:r>
          </a:p>
        </p:txBody>
      </p:sp>
      <p:sp>
        <p:nvSpPr>
          <p:cNvPr id="6151" name="Rectangle 6150">
            <a:extLst>
              <a:ext uri="{FF2B5EF4-FFF2-40B4-BE49-F238E27FC236}">
                <a16:creationId xmlns:a16="http://schemas.microsoft.com/office/drawing/2014/main" id="{CD000060-D06D-4A48-BD8E-978966CC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654" y="727628"/>
            <a:ext cx="5367164" cy="5415552"/>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6153" name="Rectangle 6152">
            <a:extLst>
              <a:ext uri="{FF2B5EF4-FFF2-40B4-BE49-F238E27FC236}">
                <a16:creationId xmlns:a16="http://schemas.microsoft.com/office/drawing/2014/main" id="{DE4E5113-B3D0-40F8-9F39-B2C2BF92AE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3978" y="886862"/>
            <a:ext cx="5054517" cy="5097085"/>
          </a:xfrm>
          <a:prstGeom prst="rect">
            <a:avLst/>
          </a:prstGeom>
          <a:noFill/>
          <a:ln w="6350" cap="sq" cmpd="sng" algn="ctr">
            <a:solidFill>
              <a:schemeClr val="tx1">
                <a:lumMod val="75000"/>
                <a:lumOff val="25000"/>
              </a:schemeClr>
            </a:solidFill>
            <a:prstDash val="solid"/>
            <a:miter lim="800000"/>
          </a:ln>
          <a:effectLst/>
        </p:spPr>
      </p:sp>
      <p:pic>
        <p:nvPicPr>
          <p:cNvPr id="6146" name="Picture 2" descr="Hilton Worldwide hotels by region 2021 | Statista">
            <a:extLst>
              <a:ext uri="{FF2B5EF4-FFF2-40B4-BE49-F238E27FC236}">
                <a16:creationId xmlns:a16="http://schemas.microsoft.com/office/drawing/2014/main" id="{0C8B17A6-C65C-2D02-B400-A952B944A0B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204017" y="1862372"/>
            <a:ext cx="4414438" cy="3146064"/>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96CC09F-830F-C043-20E1-333B71848515}"/>
              </a:ext>
            </a:extLst>
          </p:cNvPr>
          <p:cNvSpPr>
            <a:spLocks noGrp="1"/>
          </p:cNvSpPr>
          <p:nvPr>
            <p:ph idx="1"/>
          </p:nvPr>
        </p:nvSpPr>
        <p:spPr>
          <a:xfrm>
            <a:off x="6579450" y="2538919"/>
            <a:ext cx="4957554" cy="3496120"/>
          </a:xfrm>
        </p:spPr>
        <p:txBody>
          <a:bodyPr>
            <a:normAutofit/>
          </a:bodyPr>
          <a:lstStyle/>
          <a:p>
            <a:pPr>
              <a:lnSpc>
                <a:spcPct val="90000"/>
              </a:lnSpc>
            </a:pPr>
            <a:r>
              <a:rPr lang="en-US" sz="1100" b="0" i="0" u="none" strike="noStrike" dirty="0">
                <a:effectLst/>
                <a:latin typeface="Söhne"/>
              </a:rPr>
              <a:t>Hilton </a:t>
            </a:r>
            <a:r>
              <a:rPr lang="en-US" sz="1100" b="0" i="0" u="none" strike="noStrike" dirty="0" err="1">
                <a:effectLst/>
                <a:latin typeface="Söhne"/>
              </a:rPr>
              <a:t>Worldwide's</a:t>
            </a:r>
            <a:r>
              <a:rPr lang="en-US" sz="1100" b="0" i="0" u="none" strike="noStrike" dirty="0">
                <a:effectLst/>
                <a:latin typeface="Söhne"/>
              </a:rPr>
              <a:t> main consumers are individuals and organizations who are looking for accommodations while traveling for business or pleasure. The brand caters to a wide range of customers, from budget-minded travelers looking for affordable options to luxury-seeking guests seeking high-end experiences.(HSU,2020).</a:t>
            </a:r>
          </a:p>
          <a:p>
            <a:pPr>
              <a:lnSpc>
                <a:spcPct val="90000"/>
              </a:lnSpc>
            </a:pPr>
            <a:r>
              <a:rPr lang="en-US" sz="1100" b="0" i="0" u="none" strike="noStrike" dirty="0">
                <a:effectLst/>
                <a:latin typeface="Söhne"/>
              </a:rPr>
              <a:t>In terms of a specific Hilton Worldwide hotel brand, I will choose Hampton by Hilton. Hampton by Hilton is a mid-priced hotel brand that is popular with both leisure and business travelers. The brand is known for providing comfortable accommodations and offering a range of amenities, including free breakfast, free Wi-Fi, fitness centers, and business centers.(STATISTA, ND)</a:t>
            </a:r>
          </a:p>
          <a:p>
            <a:pPr>
              <a:lnSpc>
                <a:spcPct val="90000"/>
              </a:lnSpc>
            </a:pPr>
            <a:r>
              <a:rPr lang="en-US" sz="1100" b="0" i="0" u="none" strike="noStrike" dirty="0">
                <a:effectLst/>
                <a:latin typeface="Söhne"/>
              </a:rPr>
              <a:t>Hampton by Hilton's main customers are typically budget-conscious travelers who are looking for affordable accommodations that still offer a comfortable and convenient experience. The brand also caters to business travelers who value a comfortable and productive work environment. Hampton by Hilton is a popular choice for families and groups traveling together, as their rooms are often spacious and can accommodate multiple guests. Overall, Hampton by Hilton's main consumers are individuals and organizations who are looking for a comfortable, affordable, and convenient hotel experience.</a:t>
            </a:r>
          </a:p>
          <a:p>
            <a:pPr>
              <a:lnSpc>
                <a:spcPct val="90000"/>
              </a:lnSpc>
            </a:pPr>
            <a:endParaRPr lang="en-KW" sz="1100" dirty="0"/>
          </a:p>
        </p:txBody>
      </p:sp>
    </p:spTree>
    <p:extLst>
      <p:ext uri="{BB962C8B-B14F-4D97-AF65-F5344CB8AC3E}">
        <p14:creationId xmlns:p14="http://schemas.microsoft.com/office/powerpoint/2010/main" val="29347496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7" name="Rectangle 7176">
            <a:extLst>
              <a:ext uri="{FF2B5EF4-FFF2-40B4-BE49-F238E27FC236}">
                <a16:creationId xmlns:a16="http://schemas.microsoft.com/office/drawing/2014/main" id="{93EF527E-76C9-48D0-AD8D-3694C5FCE0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7370" y="0"/>
            <a:ext cx="435463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9" name="Rectangle 7178">
            <a:extLst>
              <a:ext uri="{FF2B5EF4-FFF2-40B4-BE49-F238E27FC236}">
                <a16:creationId xmlns:a16="http://schemas.microsoft.com/office/drawing/2014/main" id="{6F0B011F-6C65-4AC1-9953-6861E70AAB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7744" y="237744"/>
            <a:ext cx="7652977"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B7A9D96-4335-4F40-9A6C-88828E489E10}"/>
              </a:ext>
            </a:extLst>
          </p:cNvPr>
          <p:cNvSpPr>
            <a:spLocks noGrp="1"/>
          </p:cNvSpPr>
          <p:nvPr>
            <p:ph type="title"/>
          </p:nvPr>
        </p:nvSpPr>
        <p:spPr>
          <a:xfrm>
            <a:off x="868680" y="642593"/>
            <a:ext cx="6281928" cy="1744183"/>
          </a:xfrm>
        </p:spPr>
        <p:txBody>
          <a:bodyPr>
            <a:normAutofit/>
          </a:bodyPr>
          <a:lstStyle/>
          <a:p>
            <a:r>
              <a:rPr lang="en-KW" dirty="0"/>
              <a:t>MAIN CONSUMERS:</a:t>
            </a:r>
          </a:p>
        </p:txBody>
      </p:sp>
      <p:sp>
        <p:nvSpPr>
          <p:cNvPr id="3" name="Content Placeholder 2">
            <a:extLst>
              <a:ext uri="{FF2B5EF4-FFF2-40B4-BE49-F238E27FC236}">
                <a16:creationId xmlns:a16="http://schemas.microsoft.com/office/drawing/2014/main" id="{48DB5C57-8CAE-F94F-C458-ED0DCBF7F7B8}"/>
              </a:ext>
            </a:extLst>
          </p:cNvPr>
          <p:cNvSpPr>
            <a:spLocks noGrp="1"/>
          </p:cNvSpPr>
          <p:nvPr>
            <p:ph idx="1"/>
          </p:nvPr>
        </p:nvSpPr>
        <p:spPr>
          <a:xfrm>
            <a:off x="607800" y="1981735"/>
            <a:ext cx="6912864" cy="4638521"/>
          </a:xfrm>
        </p:spPr>
        <p:txBody>
          <a:bodyPr>
            <a:normAutofit/>
          </a:bodyPr>
          <a:lstStyle/>
          <a:p>
            <a:pPr algn="just">
              <a:lnSpc>
                <a:spcPct val="90000"/>
              </a:lnSpc>
            </a:pPr>
            <a:r>
              <a:rPr lang="en-US" sz="1200" dirty="0"/>
              <a:t>Customers of Hilton Worldwide come from different backgrounds and have a wide variety of interests. The company offers a variety of hotel options to suit different needs and budgets, catering to both leisure and business tourists. (Crunchbase, </a:t>
            </a:r>
            <a:r>
              <a:rPr lang="en-US" sz="1200" dirty="0" err="1"/>
              <a:t>nd</a:t>
            </a:r>
            <a:r>
              <a:rPr lang="en-US" sz="1200" dirty="0"/>
              <a:t>)</a:t>
            </a:r>
          </a:p>
          <a:p>
            <a:pPr algn="just">
              <a:lnSpc>
                <a:spcPct val="90000"/>
              </a:lnSpc>
            </a:pPr>
            <a:endParaRPr lang="en-US" sz="1200" dirty="0"/>
          </a:p>
          <a:p>
            <a:pPr algn="just">
              <a:lnSpc>
                <a:spcPct val="90000"/>
              </a:lnSpc>
            </a:pPr>
            <a:r>
              <a:rPr lang="en-US" sz="1200" dirty="0"/>
              <a:t>Business </a:t>
            </a:r>
            <a:r>
              <a:rPr lang="en-US" sz="1200" dirty="0" err="1"/>
              <a:t>travellers</a:t>
            </a:r>
            <a:r>
              <a:rPr lang="en-US" sz="1200" dirty="0"/>
              <a:t> make up one of the main consumer groups for Hilton Worldwide. The Hilton Hotels &amp; Resorts, DoubleTree by Hilton, and Conrad Hotels &amp; Resorts are just a few of the hotel brands that Hilton Worldwide offers that are geared exclusively for business visitors. These accommodations, which are frequently found in commercial areas, provide conference spaces, business </a:t>
            </a:r>
            <a:r>
              <a:rPr lang="en-US" sz="1200" dirty="0" err="1"/>
              <a:t>centres</a:t>
            </a:r>
            <a:r>
              <a:rPr lang="en-US" sz="1200" dirty="0"/>
              <a:t>, and high-speed internet connection to help business </a:t>
            </a:r>
            <a:r>
              <a:rPr lang="en-US" sz="1200" dirty="0" err="1"/>
              <a:t>travellers</a:t>
            </a:r>
            <a:r>
              <a:rPr lang="en-US" sz="1200" dirty="0"/>
              <a:t> stay productive while travelling. (Hsiao,2022)</a:t>
            </a:r>
          </a:p>
          <a:p>
            <a:pPr algn="just">
              <a:lnSpc>
                <a:spcPct val="90000"/>
              </a:lnSpc>
            </a:pPr>
            <a:r>
              <a:rPr lang="en-US" sz="1200" dirty="0"/>
              <a:t>Hilton Worldwide draws leisure </a:t>
            </a:r>
            <a:r>
              <a:rPr lang="en-US" sz="1200" dirty="0" err="1"/>
              <a:t>travellers</a:t>
            </a:r>
            <a:r>
              <a:rPr lang="en-US" sz="1200" dirty="0"/>
              <a:t> as well as business </a:t>
            </a:r>
            <a:r>
              <a:rPr lang="en-US" sz="1200" dirty="0" err="1"/>
              <a:t>travellers</a:t>
            </a:r>
            <a:r>
              <a:rPr lang="en-US" sz="1200" dirty="0"/>
              <a:t> who are searching for a convenient and comfortable hotel stay. Families and groups travelling together frequently choose the brand's mid-priced hotel brands, like Hampton by Hilton and Hilton Garden Inn, because they provide roomy accommodations and a variety of services like free breakfast and fitness </a:t>
            </a:r>
            <a:r>
              <a:rPr lang="en-US" sz="1200" dirty="0" err="1"/>
              <a:t>centres</a:t>
            </a:r>
            <a:r>
              <a:rPr lang="en-US" sz="1200" dirty="0"/>
              <a:t>. (</a:t>
            </a:r>
            <a:r>
              <a:rPr lang="en-US" sz="1200" dirty="0" err="1"/>
              <a:t>hitlon</a:t>
            </a:r>
            <a:r>
              <a:rPr lang="en-US" sz="1200" dirty="0"/>
              <a:t> worldwide, </a:t>
            </a:r>
            <a:r>
              <a:rPr lang="en-US" sz="1200" dirty="0" err="1"/>
              <a:t>nd</a:t>
            </a:r>
            <a:r>
              <a:rPr lang="en-US" sz="1200" dirty="0"/>
              <a:t>)</a:t>
            </a:r>
          </a:p>
          <a:p>
            <a:pPr algn="just">
              <a:lnSpc>
                <a:spcPct val="90000"/>
              </a:lnSpc>
            </a:pPr>
            <a:endParaRPr lang="en-US" sz="1200" dirty="0"/>
          </a:p>
          <a:p>
            <a:pPr algn="just">
              <a:lnSpc>
                <a:spcPct val="90000"/>
              </a:lnSpc>
            </a:pPr>
            <a:r>
              <a:rPr lang="en-US" sz="1200" dirty="0"/>
              <a:t>Hilton Worldwide draws visitors who are interested in high-end experiences and travel in luxury. The company's luxury hotel brands, such as Waldorf Astoria and Conrad Hotels &amp; Resorts, provide visitors seeking a genuinely opulent experience with top-notch amenities like spa treatments, great cuisine, and exceptional service.</a:t>
            </a:r>
            <a:endParaRPr lang="en-KW" sz="1200" dirty="0"/>
          </a:p>
        </p:txBody>
      </p:sp>
      <p:pic>
        <p:nvPicPr>
          <p:cNvPr id="7170" name="Picture 2" descr="Hilton brand value leaps ahead to retain top position, while most hotel  brands remain below pre-pandemic values | Press Release | Brand Finance">
            <a:extLst>
              <a:ext uri="{FF2B5EF4-FFF2-40B4-BE49-F238E27FC236}">
                <a16:creationId xmlns:a16="http://schemas.microsoft.com/office/drawing/2014/main" id="{8A203D0D-D888-6552-F4A6-20D1F394643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386170" y="946188"/>
            <a:ext cx="3318953" cy="1866911"/>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Hilton Worldwide: Creating Value for Hotel Owners, Customers and Investors  - Technology and Operations Management">
            <a:extLst>
              <a:ext uri="{FF2B5EF4-FFF2-40B4-BE49-F238E27FC236}">
                <a16:creationId xmlns:a16="http://schemas.microsoft.com/office/drawing/2014/main" id="{C1B7ED29-3F65-D9BE-05AC-22146A908F7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386170" y="4118849"/>
            <a:ext cx="3321198" cy="14233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308290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95000"/>
            <a:lumOff val="5000"/>
          </a:schemeClr>
        </a:soli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E192707B-B929-41A7-9B41-E959A1C689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4" name="Picture 2" descr="Hilton Worldwide Changes the Game with a Revolutionary New Midscale Brand |  Business Wire">
            <a:extLst>
              <a:ext uri="{FF2B5EF4-FFF2-40B4-BE49-F238E27FC236}">
                <a16:creationId xmlns:a16="http://schemas.microsoft.com/office/drawing/2014/main" id="{3E60AF9A-66F7-A8E9-3C51-A58CD7C80490}"/>
              </a:ext>
            </a:extLst>
          </p:cNvPr>
          <p:cNvPicPr>
            <a:picLocks noChangeAspect="1" noChangeArrowheads="1"/>
          </p:cNvPicPr>
          <p:nvPr/>
        </p:nvPicPr>
        <p:blipFill rotWithShape="1">
          <a:blip r:embed="rId2">
            <a:alphaModFix amt="35000"/>
            <a:extLst>
              <a:ext uri="{28A0092B-C50C-407E-A947-70E740481C1C}">
                <a14:useLocalDpi xmlns:a14="http://schemas.microsoft.com/office/drawing/2010/main" val="0"/>
              </a:ext>
            </a:extLst>
          </a:blip>
          <a:srcRect t="3246" b="9882"/>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4466623C-1E41-30D2-249A-58CCB77754E2}"/>
              </a:ext>
            </a:extLst>
          </p:cNvPr>
          <p:cNvSpPr>
            <a:spLocks noGrp="1"/>
          </p:cNvSpPr>
          <p:nvPr>
            <p:ph type="title"/>
          </p:nvPr>
        </p:nvSpPr>
        <p:spPr>
          <a:xfrm>
            <a:off x="1066800" y="642594"/>
            <a:ext cx="10058400" cy="1371600"/>
          </a:xfrm>
        </p:spPr>
        <p:txBody>
          <a:bodyPr>
            <a:normAutofit/>
          </a:bodyPr>
          <a:lstStyle/>
          <a:p>
            <a:r>
              <a:rPr lang="en-US" sz="3000"/>
              <a:t> Outline the nature, scope and role of the guest services and facilities that are provided to</a:t>
            </a:r>
            <a:br>
              <a:rPr lang="en-US" sz="3000"/>
            </a:br>
            <a:r>
              <a:rPr lang="en-US" sz="3000"/>
              <a:t>these guests by the hotel brand</a:t>
            </a:r>
            <a:endParaRPr lang="en-KW" sz="3000"/>
          </a:p>
        </p:txBody>
      </p:sp>
      <p:sp>
        <p:nvSpPr>
          <p:cNvPr id="3" name="Content Placeholder 2">
            <a:extLst>
              <a:ext uri="{FF2B5EF4-FFF2-40B4-BE49-F238E27FC236}">
                <a16:creationId xmlns:a16="http://schemas.microsoft.com/office/drawing/2014/main" id="{ECC60CBF-F5C4-79AA-9AAE-5C766B70EBA3}"/>
              </a:ext>
            </a:extLst>
          </p:cNvPr>
          <p:cNvSpPr>
            <a:spLocks noGrp="1"/>
          </p:cNvSpPr>
          <p:nvPr>
            <p:ph idx="1"/>
          </p:nvPr>
        </p:nvSpPr>
        <p:spPr>
          <a:xfrm>
            <a:off x="1066800" y="2103120"/>
            <a:ext cx="10058400" cy="3931920"/>
          </a:xfrm>
        </p:spPr>
        <p:txBody>
          <a:bodyPr>
            <a:normAutofit/>
          </a:bodyPr>
          <a:lstStyle/>
          <a:p>
            <a:r>
              <a:rPr lang="en-US" sz="2400" dirty="0">
                <a:solidFill>
                  <a:schemeClr val="bg1"/>
                </a:solidFill>
                <a:highlight>
                  <a:srgbClr val="00FF00"/>
                </a:highlight>
              </a:rPr>
              <a:t>Nature: Hilton Worldwide is dedicated to provide first-rate guest services and amenities that make each visitor feel at home, valued, and well-cared-for while they are there. In order to meet the various demands of their visitors, they provide a variety of services and amenities.(</a:t>
            </a:r>
            <a:r>
              <a:rPr lang="en-US" sz="2400" dirty="0" err="1">
                <a:solidFill>
                  <a:schemeClr val="bg1"/>
                </a:solidFill>
                <a:highlight>
                  <a:srgbClr val="00FF00"/>
                </a:highlight>
              </a:rPr>
              <a:t>Cruchbase,nd</a:t>
            </a:r>
            <a:r>
              <a:rPr lang="en-US" sz="2400" dirty="0">
                <a:solidFill>
                  <a:schemeClr val="bg1"/>
                </a:solidFill>
                <a:highlight>
                  <a:srgbClr val="00FF00"/>
                </a:highlight>
              </a:rPr>
              <a:t>)</a:t>
            </a:r>
            <a:endParaRPr lang="en-KW" sz="2400" dirty="0">
              <a:solidFill>
                <a:schemeClr val="bg1"/>
              </a:solidFill>
              <a:highlight>
                <a:srgbClr val="00FF00"/>
              </a:highlight>
            </a:endParaRPr>
          </a:p>
        </p:txBody>
      </p:sp>
      <p:sp>
        <p:nvSpPr>
          <p:cNvPr id="8201" name="Rectangle 8200">
            <a:extLst>
              <a:ext uri="{FF2B5EF4-FFF2-40B4-BE49-F238E27FC236}">
                <a16:creationId xmlns:a16="http://schemas.microsoft.com/office/drawing/2014/main" id="{8FB4235C-4505-46C7-AD8F-8769A1972F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noFill/>
          <a:ln w="6350" cap="sq" cmpd="sng" algn="ctr">
            <a:solidFill>
              <a:schemeClr val="tx1"/>
            </a:solidFill>
            <a:prstDash val="solid"/>
            <a:miter lim="800000"/>
          </a:ln>
          <a:effectLst>
            <a:softEdge rad="0"/>
          </a:effectLst>
        </p:spPr>
      </p:sp>
    </p:spTree>
    <p:extLst>
      <p:ext uri="{BB962C8B-B14F-4D97-AF65-F5344CB8AC3E}">
        <p14:creationId xmlns:p14="http://schemas.microsoft.com/office/powerpoint/2010/main" val="812493409"/>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Variety of fresh salads">
            <a:extLst>
              <a:ext uri="{FF2B5EF4-FFF2-40B4-BE49-F238E27FC236}">
                <a16:creationId xmlns:a16="http://schemas.microsoft.com/office/drawing/2014/main" id="{2AD3B9EC-6B76-186A-DE3F-7B7C9E11CD3C}"/>
              </a:ext>
            </a:extLst>
          </p:cNvPr>
          <p:cNvPicPr>
            <a:picLocks noChangeAspect="1"/>
          </p:cNvPicPr>
          <p:nvPr/>
        </p:nvPicPr>
        <p:blipFill rotWithShape="1">
          <a:blip r:embed="rId2">
            <a:duotone>
              <a:schemeClr val="bg2">
                <a:shade val="45000"/>
                <a:satMod val="135000"/>
              </a:schemeClr>
              <a:prstClr val="white"/>
            </a:duotone>
            <a:alphaModFix amt="25000"/>
          </a:blip>
          <a:srcRect t="12441" b="3289"/>
          <a:stretch/>
        </p:blipFill>
        <p:spPr>
          <a:xfrm>
            <a:off x="20" y="10"/>
            <a:ext cx="12191980" cy="6857990"/>
          </a:xfrm>
          <a:prstGeom prst="rect">
            <a:avLst/>
          </a:prstGeom>
        </p:spPr>
      </p:pic>
      <p:sp>
        <p:nvSpPr>
          <p:cNvPr id="2" name="Title 1">
            <a:extLst>
              <a:ext uri="{FF2B5EF4-FFF2-40B4-BE49-F238E27FC236}">
                <a16:creationId xmlns:a16="http://schemas.microsoft.com/office/drawing/2014/main" id="{1235A82F-D42D-46F5-79A6-0289290B4FE3}"/>
              </a:ext>
            </a:extLst>
          </p:cNvPr>
          <p:cNvSpPr>
            <a:spLocks noGrp="1"/>
          </p:cNvSpPr>
          <p:nvPr>
            <p:ph type="title"/>
          </p:nvPr>
        </p:nvSpPr>
        <p:spPr>
          <a:xfrm>
            <a:off x="1066800" y="642594"/>
            <a:ext cx="10058400" cy="1371600"/>
          </a:xfrm>
        </p:spPr>
        <p:txBody>
          <a:bodyPr>
            <a:normAutofit/>
          </a:bodyPr>
          <a:lstStyle/>
          <a:p>
            <a:r>
              <a:rPr lang="en-KW" dirty="0"/>
              <a:t>SCOPE:</a:t>
            </a:r>
          </a:p>
        </p:txBody>
      </p:sp>
      <p:sp>
        <p:nvSpPr>
          <p:cNvPr id="3" name="Content Placeholder 2">
            <a:extLst>
              <a:ext uri="{FF2B5EF4-FFF2-40B4-BE49-F238E27FC236}">
                <a16:creationId xmlns:a16="http://schemas.microsoft.com/office/drawing/2014/main" id="{86EE9734-9AE9-5B8B-6C37-4E065C29F77E}"/>
              </a:ext>
            </a:extLst>
          </p:cNvPr>
          <p:cNvSpPr>
            <a:spLocks noGrp="1"/>
          </p:cNvSpPr>
          <p:nvPr>
            <p:ph idx="1"/>
          </p:nvPr>
        </p:nvSpPr>
        <p:spPr>
          <a:xfrm>
            <a:off x="1066800" y="2103120"/>
            <a:ext cx="10058400" cy="3931920"/>
          </a:xfrm>
        </p:spPr>
        <p:txBody>
          <a:bodyPr>
            <a:normAutofit/>
          </a:bodyPr>
          <a:lstStyle/>
          <a:p>
            <a:pPr>
              <a:lnSpc>
                <a:spcPct val="90000"/>
              </a:lnSpc>
            </a:pPr>
            <a:r>
              <a:rPr lang="en-US" sz="1700" dirty="0"/>
              <a:t>The following are just a few of the many guest services and amenities that Hilton Worldwide provides: </a:t>
            </a:r>
          </a:p>
          <a:p>
            <a:pPr>
              <a:lnSpc>
                <a:spcPct val="90000"/>
              </a:lnSpc>
            </a:pPr>
            <a:r>
              <a:rPr lang="en-US" sz="1700" dirty="0"/>
              <a:t>Accommodations: Hilton Worldwide provides a selection of lodging options to fit every visitor's requirements and price range, from affordable choices like Hampton by Hilton to opulent ones like Waldorf Astoria. (Hsia,2022)</a:t>
            </a:r>
          </a:p>
          <a:p>
            <a:pPr>
              <a:lnSpc>
                <a:spcPct val="90000"/>
              </a:lnSpc>
            </a:pPr>
            <a:r>
              <a:rPr lang="en-US" sz="1700" dirty="0"/>
              <a:t>Dining: There are several food options available at Hilton Worldwide hotels, ranging from affordable cafes and restaurants to upmarket fine dining venues. </a:t>
            </a:r>
          </a:p>
          <a:p>
            <a:pPr>
              <a:lnSpc>
                <a:spcPct val="90000"/>
              </a:lnSpc>
            </a:pPr>
            <a:r>
              <a:rPr lang="en-US" sz="1700" dirty="0"/>
              <a:t>Ballrooms, boardrooms, and conference </a:t>
            </a:r>
            <a:r>
              <a:rPr lang="en-US" sz="1700" dirty="0" err="1"/>
              <a:t>centres</a:t>
            </a:r>
            <a:r>
              <a:rPr lang="en-US" sz="1700" dirty="0"/>
              <a:t> are just a few of the meeting and event venues that Hilton Worldwide hotels have to offer. (</a:t>
            </a:r>
            <a:r>
              <a:rPr lang="en-US" sz="1700" dirty="0" err="1"/>
              <a:t>HiltonWorldwide,nd</a:t>
            </a:r>
            <a:r>
              <a:rPr lang="en-US" sz="1700" dirty="0"/>
              <a:t>)</a:t>
            </a:r>
          </a:p>
          <a:p>
            <a:pPr>
              <a:lnSpc>
                <a:spcPct val="90000"/>
              </a:lnSpc>
            </a:pPr>
            <a:r>
              <a:rPr lang="en-US" sz="1700" dirty="0"/>
              <a:t>Hilton Worldwide hotels frequently offer a variety of recreational amenities, such as fitness </a:t>
            </a:r>
            <a:r>
              <a:rPr lang="en-US" sz="1700" dirty="0" err="1"/>
              <a:t>centres</a:t>
            </a:r>
            <a:r>
              <a:rPr lang="en-US" sz="1700" dirty="0"/>
              <a:t>, swimming pools, and spa services. (Hsu,2020)</a:t>
            </a:r>
          </a:p>
          <a:p>
            <a:pPr>
              <a:lnSpc>
                <a:spcPct val="90000"/>
              </a:lnSpc>
            </a:pPr>
            <a:r>
              <a:rPr lang="en-US" sz="1700" dirty="0"/>
              <a:t>Business services: Hilton Worldwide hotels offer a variety of business services, such as high-speed internet access, meeting and event rooms, and business </a:t>
            </a:r>
            <a:r>
              <a:rPr lang="en-US" sz="1700" dirty="0" err="1"/>
              <a:t>centres</a:t>
            </a:r>
            <a:r>
              <a:rPr lang="en-US" sz="1700" dirty="0"/>
              <a:t>, to accommodate business visitors.</a:t>
            </a:r>
            <a:endParaRPr lang="en-KW" sz="1700" dirty="0"/>
          </a:p>
        </p:txBody>
      </p:sp>
      <p:pic>
        <p:nvPicPr>
          <p:cNvPr id="9218" name="Picture 2" descr="How Hilton is iterating its excellent app to improve customer experience">
            <a:extLst>
              <a:ext uri="{FF2B5EF4-FFF2-40B4-BE49-F238E27FC236}">
                <a16:creationId xmlns:a16="http://schemas.microsoft.com/office/drawing/2014/main" id="{1F9C9EF5-219D-C5C9-1218-5537F81C5AB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89650" y="3422650"/>
            <a:ext cx="12700" cy="12700"/>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Marketing Strategy of Hilton Hotels - Hilton Hotels Marketing Strategy">
            <a:extLst>
              <a:ext uri="{FF2B5EF4-FFF2-40B4-BE49-F238E27FC236}">
                <a16:creationId xmlns:a16="http://schemas.microsoft.com/office/drawing/2014/main" id="{7E35B91B-BDD0-30EE-D546-479C66CBDFB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358312" y="0"/>
            <a:ext cx="2833667" cy="1902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34490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 name="Picture 4" descr="Outdoor warehouse">
            <a:extLst>
              <a:ext uri="{FF2B5EF4-FFF2-40B4-BE49-F238E27FC236}">
                <a16:creationId xmlns:a16="http://schemas.microsoft.com/office/drawing/2014/main" id="{058D4852-8CF1-9833-309E-BD80FB975A37}"/>
              </a:ext>
            </a:extLst>
          </p:cNvPr>
          <p:cNvPicPr>
            <a:picLocks noChangeAspect="1"/>
          </p:cNvPicPr>
          <p:nvPr/>
        </p:nvPicPr>
        <p:blipFill rotWithShape="1">
          <a:blip r:embed="rId2">
            <a:duotone>
              <a:schemeClr val="bg2">
                <a:shade val="45000"/>
                <a:satMod val="135000"/>
              </a:schemeClr>
              <a:prstClr val="white"/>
            </a:duotone>
            <a:alphaModFix amt="25000"/>
          </a:blip>
          <a:srcRect t="15413"/>
          <a:stretch/>
        </p:blipFill>
        <p:spPr>
          <a:xfrm>
            <a:off x="20" y="10"/>
            <a:ext cx="12191980" cy="6857990"/>
          </a:xfrm>
          <a:prstGeom prst="rect">
            <a:avLst/>
          </a:prstGeom>
        </p:spPr>
      </p:pic>
      <p:sp>
        <p:nvSpPr>
          <p:cNvPr id="2" name="Title 1">
            <a:extLst>
              <a:ext uri="{FF2B5EF4-FFF2-40B4-BE49-F238E27FC236}">
                <a16:creationId xmlns:a16="http://schemas.microsoft.com/office/drawing/2014/main" id="{5C464327-3D75-2918-D369-DC8EE3728A21}"/>
              </a:ext>
            </a:extLst>
          </p:cNvPr>
          <p:cNvSpPr>
            <a:spLocks noGrp="1"/>
          </p:cNvSpPr>
          <p:nvPr>
            <p:ph type="title"/>
          </p:nvPr>
        </p:nvSpPr>
        <p:spPr>
          <a:xfrm>
            <a:off x="1066800" y="642594"/>
            <a:ext cx="10058400" cy="1371600"/>
          </a:xfrm>
        </p:spPr>
        <p:txBody>
          <a:bodyPr>
            <a:normAutofit/>
          </a:bodyPr>
          <a:lstStyle/>
          <a:p>
            <a:r>
              <a:rPr lang="en-KW" dirty="0"/>
              <a:t>THE PURPOSE:</a:t>
            </a:r>
          </a:p>
        </p:txBody>
      </p:sp>
      <p:sp>
        <p:nvSpPr>
          <p:cNvPr id="3" name="Content Placeholder 2">
            <a:extLst>
              <a:ext uri="{FF2B5EF4-FFF2-40B4-BE49-F238E27FC236}">
                <a16:creationId xmlns:a16="http://schemas.microsoft.com/office/drawing/2014/main" id="{BA7BE25A-0E53-DBAA-5DEC-A3E252D25AF5}"/>
              </a:ext>
            </a:extLst>
          </p:cNvPr>
          <p:cNvSpPr>
            <a:spLocks noGrp="1"/>
          </p:cNvSpPr>
          <p:nvPr>
            <p:ph idx="1"/>
          </p:nvPr>
        </p:nvSpPr>
        <p:spPr>
          <a:xfrm>
            <a:off x="1066800" y="2103120"/>
            <a:ext cx="10058400" cy="3931920"/>
          </a:xfrm>
        </p:spPr>
        <p:txBody>
          <a:bodyPr>
            <a:normAutofit/>
          </a:bodyPr>
          <a:lstStyle/>
          <a:p>
            <a:r>
              <a:rPr lang="en-US" dirty="0"/>
              <a:t>The purpose of the amenities and services offered by Hilton Worldwide to its guests is to improve their stay and make it as pleasant and enjoyable as possible. Every visitor has unique needs and expectations, and Hilton Worldwide works to meet those demands by offering services and facilities. Hilton Worldwide aspires to stand out from the competition and win customers' loyalty by offering great guest services and amenities. </a:t>
            </a:r>
          </a:p>
          <a:p>
            <a:endParaRPr lang="en-US" dirty="0"/>
          </a:p>
          <a:p>
            <a:r>
              <a:rPr lang="en-US" dirty="0"/>
              <a:t>Hilton Worldwide is dedicated to offering a variety of guest services and amenities that are tailored to the various demands of their visitors. Hilton Worldwide is to give every visitor a memorable and pleasurable experience by providing first-rate lodging, dining, meeting and event venues, recreational amenities, and business services.(Hilton Worldwide, 2021).</a:t>
            </a:r>
            <a:endParaRPr lang="en-KW" dirty="0"/>
          </a:p>
        </p:txBody>
      </p:sp>
    </p:spTree>
    <p:extLst>
      <p:ext uri="{BB962C8B-B14F-4D97-AF65-F5344CB8AC3E}">
        <p14:creationId xmlns:p14="http://schemas.microsoft.com/office/powerpoint/2010/main" val="21198129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B0D0F689-DD82-335A-9AB2-2F8A098A9D00}"/>
              </a:ext>
            </a:extLst>
          </p:cNvPr>
          <p:cNvSpPr>
            <a:spLocks noGrp="1"/>
          </p:cNvSpPr>
          <p:nvPr>
            <p:ph type="title"/>
          </p:nvPr>
        </p:nvSpPr>
        <p:spPr>
          <a:xfrm>
            <a:off x="3844616" y="881210"/>
            <a:ext cx="7417925" cy="1517035"/>
          </a:xfrm>
        </p:spPr>
        <p:txBody>
          <a:bodyPr>
            <a:normAutofit/>
          </a:bodyPr>
          <a:lstStyle/>
          <a:p>
            <a:r>
              <a:rPr lang="en-US" sz="3400">
                <a:solidFill>
                  <a:schemeClr val="tx1">
                    <a:lumMod val="75000"/>
                    <a:lumOff val="25000"/>
                  </a:schemeClr>
                </a:solidFill>
              </a:rPr>
              <a:t>Explain the need to consider the role and function of guest services in general</a:t>
            </a:r>
            <a:endParaRPr lang="en-KW" sz="3400">
              <a:solidFill>
                <a:schemeClr val="tx1">
                  <a:lumMod val="75000"/>
                  <a:lumOff val="25000"/>
                </a:schemeClr>
              </a:solidFill>
            </a:endParaRPr>
          </a:p>
        </p:txBody>
      </p:sp>
      <p:sp>
        <p:nvSpPr>
          <p:cNvPr id="3" name="Content Placeholder 2">
            <a:extLst>
              <a:ext uri="{FF2B5EF4-FFF2-40B4-BE49-F238E27FC236}">
                <a16:creationId xmlns:a16="http://schemas.microsoft.com/office/drawing/2014/main" id="{0404C8ED-E6BA-8D1A-B636-D0B453954747}"/>
              </a:ext>
            </a:extLst>
          </p:cNvPr>
          <p:cNvSpPr>
            <a:spLocks noGrp="1"/>
          </p:cNvSpPr>
          <p:nvPr>
            <p:ph idx="1"/>
          </p:nvPr>
        </p:nvSpPr>
        <p:spPr>
          <a:xfrm>
            <a:off x="3844616" y="2626840"/>
            <a:ext cx="7245103" cy="3131777"/>
          </a:xfrm>
        </p:spPr>
        <p:txBody>
          <a:bodyPr>
            <a:normAutofit lnSpcReduction="10000"/>
          </a:bodyPr>
          <a:lstStyle/>
          <a:p>
            <a:pPr>
              <a:lnSpc>
                <a:spcPct val="90000"/>
              </a:lnSpc>
            </a:pPr>
            <a:r>
              <a:rPr lang="en-US" sz="1300" dirty="0">
                <a:solidFill>
                  <a:schemeClr val="tx1">
                    <a:lumMod val="75000"/>
                    <a:lumOff val="25000"/>
                  </a:schemeClr>
                </a:solidFill>
              </a:rPr>
              <a:t>Because it has a direct impact on the visitor experience and satisfaction, understanding the role and function of guest services is essential in the hotel sector. Excellent guest services during a guest's stay increase the likelihood that the guest would think </a:t>
            </a:r>
            <a:r>
              <a:rPr lang="en-US" sz="1300" dirty="0" err="1">
                <a:solidFill>
                  <a:schemeClr val="tx1">
                    <a:lumMod val="75000"/>
                    <a:lumOff val="25000"/>
                  </a:schemeClr>
                </a:solidFill>
              </a:rPr>
              <a:t>favourably</a:t>
            </a:r>
            <a:r>
              <a:rPr lang="en-US" sz="1300" dirty="0">
                <a:solidFill>
                  <a:schemeClr val="tx1">
                    <a:lumMod val="75000"/>
                    <a:lumOff val="25000"/>
                  </a:schemeClr>
                </a:solidFill>
              </a:rPr>
              <a:t> of the hotel brand, book future stays, and refer the hotel to others. Yet, customers who experience poor treatment are more likely to have an </a:t>
            </a:r>
            <a:r>
              <a:rPr lang="en-US" sz="1300" dirty="0" err="1">
                <a:solidFill>
                  <a:schemeClr val="tx1">
                    <a:lumMod val="75000"/>
                    <a:lumOff val="25000"/>
                  </a:schemeClr>
                </a:solidFill>
              </a:rPr>
              <a:t>unfavourable</a:t>
            </a:r>
            <a:r>
              <a:rPr lang="en-US" sz="1300" dirty="0">
                <a:solidFill>
                  <a:schemeClr val="tx1">
                    <a:lumMod val="75000"/>
                    <a:lumOff val="25000"/>
                  </a:schemeClr>
                </a:solidFill>
              </a:rPr>
              <a:t> opinion of the hotel, write bad reviews, and advise others to stay away.(</a:t>
            </a:r>
            <a:r>
              <a:rPr lang="en-US" sz="1300" dirty="0" err="1">
                <a:solidFill>
                  <a:schemeClr val="tx1">
                    <a:lumMod val="75000"/>
                    <a:lumOff val="25000"/>
                  </a:schemeClr>
                </a:solidFill>
              </a:rPr>
              <a:t>Tromfirmova</a:t>
            </a:r>
            <a:r>
              <a:rPr lang="en-US" sz="1300" dirty="0">
                <a:solidFill>
                  <a:schemeClr val="tx1">
                    <a:lumMod val="75000"/>
                    <a:lumOff val="25000"/>
                  </a:schemeClr>
                </a:solidFill>
              </a:rPr>
              <a:t> </a:t>
            </a:r>
            <a:r>
              <a:rPr lang="en-US" sz="1300" dirty="0" err="1">
                <a:solidFill>
                  <a:schemeClr val="tx1">
                    <a:lumMod val="75000"/>
                    <a:lumOff val="25000"/>
                  </a:schemeClr>
                </a:solidFill>
              </a:rPr>
              <a:t>et.al</a:t>
            </a:r>
            <a:r>
              <a:rPr lang="en-US" sz="1300" dirty="0">
                <a:solidFill>
                  <a:schemeClr val="tx1">
                    <a:lumMod val="75000"/>
                    <a:lumOff val="25000"/>
                  </a:schemeClr>
                </a:solidFill>
              </a:rPr>
              <a:t> 2019) </a:t>
            </a:r>
          </a:p>
          <a:p>
            <a:pPr>
              <a:lnSpc>
                <a:spcPct val="90000"/>
              </a:lnSpc>
            </a:pPr>
            <a:endParaRPr lang="en-US" sz="1300" dirty="0">
              <a:solidFill>
                <a:schemeClr val="tx1">
                  <a:lumMod val="75000"/>
                  <a:lumOff val="25000"/>
                </a:schemeClr>
              </a:solidFill>
            </a:endParaRPr>
          </a:p>
          <a:p>
            <a:pPr>
              <a:lnSpc>
                <a:spcPct val="90000"/>
              </a:lnSpc>
            </a:pPr>
            <a:r>
              <a:rPr lang="en-US" sz="1300" dirty="0">
                <a:solidFill>
                  <a:schemeClr val="tx1">
                    <a:lumMod val="75000"/>
                    <a:lumOff val="25000"/>
                  </a:schemeClr>
                </a:solidFill>
              </a:rPr>
              <a:t>A </a:t>
            </a:r>
            <a:r>
              <a:rPr lang="en-US" sz="1300" dirty="0" err="1">
                <a:solidFill>
                  <a:schemeClr val="tx1">
                    <a:lumMod val="75000"/>
                    <a:lumOff val="25000"/>
                  </a:schemeClr>
                </a:solidFill>
              </a:rPr>
              <a:t>favourable</a:t>
            </a:r>
            <a:r>
              <a:rPr lang="en-US" sz="1300" dirty="0">
                <a:solidFill>
                  <a:schemeClr val="tx1">
                    <a:lumMod val="75000"/>
                    <a:lumOff val="25000"/>
                  </a:schemeClr>
                </a:solidFill>
              </a:rPr>
              <a:t> and memorable guest experience is greatly influenced by the guest services provided. By providing distinctive and extraordinary services that meet the various needs of their customers, they give hotels the chance to stand out from their rivals. Hotels can identify areas for development and put strategies into place to improve the guest experience by taking into account the role and function of guest services. For instance, a hotel may decide to use technology like self-check-in kiosks to enhance the guest experience after learning that its customers prefer quick and efficient check-in procedures.(Hilton </a:t>
            </a:r>
            <a:r>
              <a:rPr lang="en-US" sz="1300" dirty="0" err="1">
                <a:solidFill>
                  <a:schemeClr val="tx1">
                    <a:lumMod val="75000"/>
                    <a:lumOff val="25000"/>
                  </a:schemeClr>
                </a:solidFill>
              </a:rPr>
              <a:t>Worldwide,nd</a:t>
            </a:r>
            <a:r>
              <a:rPr lang="en-US" sz="1300" dirty="0">
                <a:solidFill>
                  <a:schemeClr val="tx1">
                    <a:lumMod val="75000"/>
                    <a:lumOff val="25000"/>
                  </a:schemeClr>
                </a:solidFill>
              </a:rPr>
              <a:t>).</a:t>
            </a:r>
            <a:endParaRPr lang="en-KW" sz="1300" dirty="0">
              <a:solidFill>
                <a:schemeClr val="tx1">
                  <a:lumMod val="75000"/>
                  <a:lumOff val="25000"/>
                </a:schemeClr>
              </a:solidFill>
            </a:endParaRPr>
          </a:p>
        </p:txBody>
      </p:sp>
    </p:spTree>
    <p:extLst>
      <p:ext uri="{BB962C8B-B14F-4D97-AF65-F5344CB8AC3E}">
        <p14:creationId xmlns:p14="http://schemas.microsoft.com/office/powerpoint/2010/main" val="3490773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lumMod val="95000"/>
            <a:lumOff val="5000"/>
          </a:schemeClr>
        </a:solidFill>
        <a:effectLst/>
      </p:bgPr>
    </p:bg>
    <p:spTree>
      <p:nvGrpSpPr>
        <p:cNvPr id="1" name=""/>
        <p:cNvGrpSpPr/>
        <p:nvPr/>
      </p:nvGrpSpPr>
      <p:grpSpPr>
        <a:xfrm>
          <a:off x="0" y="0"/>
          <a:ext cx="0" cy="0"/>
          <a:chOff x="0" y="0"/>
          <a:chExt cx="0" cy="0"/>
        </a:xfrm>
      </p:grpSpPr>
      <p:sp useBgFill="1">
        <p:nvSpPr>
          <p:cNvPr id="10247" name="Rectangle 10246">
            <a:extLst>
              <a:ext uri="{FF2B5EF4-FFF2-40B4-BE49-F238E27FC236}">
                <a16:creationId xmlns:a16="http://schemas.microsoft.com/office/drawing/2014/main" id="{E192707B-B929-41A7-9B41-E959A1C689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42" name="Picture 2" descr="Personalization Is the Key to Hilton Worldwide's Customer Loyalty - DMNews">
            <a:extLst>
              <a:ext uri="{FF2B5EF4-FFF2-40B4-BE49-F238E27FC236}">
                <a16:creationId xmlns:a16="http://schemas.microsoft.com/office/drawing/2014/main" id="{71F662EA-36E6-7A52-D1C9-C4046DD53D14}"/>
              </a:ext>
            </a:extLst>
          </p:cNvPr>
          <p:cNvPicPr>
            <a:picLocks noChangeAspect="1" noChangeArrowheads="1"/>
          </p:cNvPicPr>
          <p:nvPr/>
        </p:nvPicPr>
        <p:blipFill rotWithShape="1">
          <a:blip r:embed="rId2">
            <a:alphaModFix amt="35000"/>
            <a:extLst>
              <a:ext uri="{28A0092B-C50C-407E-A947-70E740481C1C}">
                <a14:useLocalDpi xmlns:a14="http://schemas.microsoft.com/office/drawing/2010/main" val="0"/>
              </a:ext>
            </a:extLst>
          </a:blip>
          <a:srcRect t="11374" b="4040"/>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4589330C-5BB1-F611-1CFC-277B6FE8F2C8}"/>
              </a:ext>
            </a:extLst>
          </p:cNvPr>
          <p:cNvSpPr>
            <a:spLocks noGrp="1"/>
          </p:cNvSpPr>
          <p:nvPr>
            <p:ph type="title"/>
          </p:nvPr>
        </p:nvSpPr>
        <p:spPr>
          <a:xfrm>
            <a:off x="1066800" y="642594"/>
            <a:ext cx="10058400" cy="1371600"/>
          </a:xfrm>
        </p:spPr>
        <p:txBody>
          <a:bodyPr>
            <a:normAutofit/>
          </a:bodyPr>
          <a:lstStyle/>
          <a:p>
            <a:r>
              <a:rPr lang="en-KW" sz="4400"/>
              <a:t>WITH CONSIDERATION OF OUR COMPANY CASE STUDY:</a:t>
            </a:r>
          </a:p>
        </p:txBody>
      </p:sp>
      <p:sp>
        <p:nvSpPr>
          <p:cNvPr id="3" name="Content Placeholder 2">
            <a:extLst>
              <a:ext uri="{FF2B5EF4-FFF2-40B4-BE49-F238E27FC236}">
                <a16:creationId xmlns:a16="http://schemas.microsoft.com/office/drawing/2014/main" id="{A81372F8-1781-81AD-7C38-5E564BD369A8}"/>
              </a:ext>
            </a:extLst>
          </p:cNvPr>
          <p:cNvSpPr>
            <a:spLocks noGrp="1"/>
          </p:cNvSpPr>
          <p:nvPr>
            <p:ph idx="1"/>
          </p:nvPr>
        </p:nvSpPr>
        <p:spPr>
          <a:xfrm>
            <a:off x="1066800" y="2103120"/>
            <a:ext cx="10058400" cy="3931920"/>
          </a:xfrm>
        </p:spPr>
        <p:txBody>
          <a:bodyPr>
            <a:normAutofit/>
          </a:bodyPr>
          <a:lstStyle/>
          <a:p>
            <a:pPr>
              <a:lnSpc>
                <a:spcPct val="90000"/>
              </a:lnSpc>
            </a:pPr>
            <a:r>
              <a:rPr lang="en-US" sz="1500" dirty="0"/>
              <a:t>The success of the brand is undoubtedly dependent on taking into account the purpose and role of guest services in the case of Hilton Worldwide. Hilton Worldwide is renowned for offering first-rate guest services, and they have a number of initiatives and </a:t>
            </a:r>
            <a:r>
              <a:rPr lang="en-US" sz="1500" dirty="0" err="1"/>
              <a:t>programmes</a:t>
            </a:r>
            <a:r>
              <a:rPr lang="en-US" sz="1500" dirty="0"/>
              <a:t> in place to guarantee that each visitor has excellent treatment throughout their stay. (HSU,2020)</a:t>
            </a:r>
          </a:p>
          <a:p>
            <a:pPr>
              <a:lnSpc>
                <a:spcPct val="90000"/>
              </a:lnSpc>
            </a:pPr>
            <a:endParaRPr lang="en-US" sz="1500" dirty="0"/>
          </a:p>
          <a:p>
            <a:pPr>
              <a:lnSpc>
                <a:spcPct val="90000"/>
              </a:lnSpc>
            </a:pPr>
            <a:r>
              <a:rPr lang="en-US" sz="1500" dirty="0"/>
              <a:t>The Hilton Honors loyalty </a:t>
            </a:r>
            <a:r>
              <a:rPr lang="en-US" sz="1500" dirty="0" err="1"/>
              <a:t>programme</a:t>
            </a:r>
            <a:r>
              <a:rPr lang="en-US" sz="1500" dirty="0"/>
              <a:t> is only one of the important initiatives that Hilton Worldwide has put in place to improve client services. The </a:t>
            </a:r>
            <a:r>
              <a:rPr lang="en-US" sz="1500" dirty="0" err="1"/>
              <a:t>programme</a:t>
            </a:r>
            <a:r>
              <a:rPr lang="en-US" sz="1500" dirty="0"/>
              <a:t> rewards repeat customers with exclusive privileges and incentives like free accommodation upgrades, complimentary breakfast, and early check-in. This initiative helps to </a:t>
            </a:r>
            <a:r>
              <a:rPr lang="en-US" sz="1500" dirty="0" err="1"/>
              <a:t>customise</a:t>
            </a:r>
            <a:r>
              <a:rPr lang="en-US" sz="1500" dirty="0"/>
              <a:t> the guest experience based on their preferences and previous actions, which not only encourages visitors to stay at Hilton Worldwide properties again. (HSU,2020).</a:t>
            </a:r>
          </a:p>
          <a:p>
            <a:pPr>
              <a:lnSpc>
                <a:spcPct val="90000"/>
              </a:lnSpc>
            </a:pPr>
            <a:endParaRPr lang="en-US" sz="1500" dirty="0"/>
          </a:p>
          <a:p>
            <a:pPr>
              <a:lnSpc>
                <a:spcPct val="90000"/>
              </a:lnSpc>
            </a:pPr>
            <a:r>
              <a:rPr lang="en-US" sz="1500" dirty="0"/>
              <a:t>In order to improve guest services, Hilton Worldwide also places a lot of attention on innovation and technology. For instance, several of their hotels now offer </a:t>
            </a:r>
            <a:r>
              <a:rPr lang="en-US" sz="1500" dirty="0" err="1"/>
              <a:t>computerised</a:t>
            </a:r>
            <a:r>
              <a:rPr lang="en-US" sz="1500" dirty="0"/>
              <a:t> check-in and keyless room entry, enabling visitors to skip the front desk and get right to their room. Also, they provide a mobile app so that visitors may manage their reservations, check in and out, and access hotel amenities and services using their smartphone.</a:t>
            </a:r>
            <a:endParaRPr lang="en-KW" sz="1500" dirty="0"/>
          </a:p>
        </p:txBody>
      </p:sp>
      <p:sp>
        <p:nvSpPr>
          <p:cNvPr id="10249" name="Rectangle 10248">
            <a:extLst>
              <a:ext uri="{FF2B5EF4-FFF2-40B4-BE49-F238E27FC236}">
                <a16:creationId xmlns:a16="http://schemas.microsoft.com/office/drawing/2014/main" id="{8FB4235C-4505-46C7-AD8F-8769A1972F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noFill/>
          <a:ln w="6350" cap="sq" cmpd="sng" algn="ctr">
            <a:solidFill>
              <a:schemeClr val="tx1"/>
            </a:solidFill>
            <a:prstDash val="solid"/>
            <a:miter lim="800000"/>
          </a:ln>
          <a:effectLst>
            <a:softEdge rad="0"/>
          </a:effectLst>
        </p:spPr>
      </p:sp>
    </p:spTree>
    <p:extLst>
      <p:ext uri="{BB962C8B-B14F-4D97-AF65-F5344CB8AC3E}">
        <p14:creationId xmlns:p14="http://schemas.microsoft.com/office/powerpoint/2010/main" val="76307819"/>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5" name="Rectangle 9">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A3CA908C-7CDE-1345-EE73-E39397BCFB96}"/>
              </a:ext>
            </a:extLst>
          </p:cNvPr>
          <p:cNvSpPr>
            <a:spLocks noGrp="1"/>
          </p:cNvSpPr>
          <p:nvPr>
            <p:ph type="title"/>
          </p:nvPr>
        </p:nvSpPr>
        <p:spPr>
          <a:xfrm>
            <a:off x="3844616" y="881210"/>
            <a:ext cx="7417925" cy="1517035"/>
          </a:xfrm>
        </p:spPr>
        <p:txBody>
          <a:bodyPr>
            <a:normAutofit/>
          </a:bodyPr>
          <a:lstStyle/>
          <a:p>
            <a:r>
              <a:rPr lang="en-US" sz="3400" b="0" i="0" u="none" strike="noStrike">
                <a:solidFill>
                  <a:schemeClr val="tx1">
                    <a:lumMod val="75000"/>
                    <a:lumOff val="25000"/>
                  </a:schemeClr>
                </a:solidFill>
                <a:effectLst/>
                <a:latin typeface="Söhne"/>
              </a:rPr>
              <a:t>Discuss the importance of hospitality and how hotels meet/exceed guest expectations</a:t>
            </a:r>
            <a:endParaRPr lang="en-KW" sz="3400">
              <a:solidFill>
                <a:schemeClr val="tx1">
                  <a:lumMod val="75000"/>
                  <a:lumOff val="25000"/>
                </a:schemeClr>
              </a:solidFill>
            </a:endParaRPr>
          </a:p>
        </p:txBody>
      </p:sp>
      <p:sp>
        <p:nvSpPr>
          <p:cNvPr id="3" name="Content Placeholder 2">
            <a:extLst>
              <a:ext uri="{FF2B5EF4-FFF2-40B4-BE49-F238E27FC236}">
                <a16:creationId xmlns:a16="http://schemas.microsoft.com/office/drawing/2014/main" id="{353FB048-C24B-5486-E08F-CFBBB16AD708}"/>
              </a:ext>
            </a:extLst>
          </p:cNvPr>
          <p:cNvSpPr>
            <a:spLocks noGrp="1"/>
          </p:cNvSpPr>
          <p:nvPr>
            <p:ph idx="1"/>
          </p:nvPr>
        </p:nvSpPr>
        <p:spPr>
          <a:xfrm>
            <a:off x="3442347" y="2592975"/>
            <a:ext cx="7918380" cy="3708144"/>
          </a:xfrm>
        </p:spPr>
        <p:txBody>
          <a:bodyPr>
            <a:normAutofit/>
          </a:bodyPr>
          <a:lstStyle/>
          <a:p>
            <a:pPr>
              <a:lnSpc>
                <a:spcPct val="90000"/>
              </a:lnSpc>
            </a:pPr>
            <a:r>
              <a:rPr lang="en-US" sz="800" dirty="0">
                <a:solidFill>
                  <a:schemeClr val="tx1">
                    <a:lumMod val="75000"/>
                    <a:lumOff val="25000"/>
                  </a:schemeClr>
                </a:solidFill>
                <a:highlight>
                  <a:srgbClr val="00FF00"/>
                </a:highlight>
              </a:rPr>
              <a:t>The pleasant, polite, and welcome treatment of guests is referred to as hospitality, which is a crucial component of the hotel sector. It is essential to delivering a satisfying and unique visitor experience and frequently distinguishes hotels from their rivals. </a:t>
            </a:r>
          </a:p>
          <a:p>
            <a:pPr>
              <a:lnSpc>
                <a:spcPct val="90000"/>
              </a:lnSpc>
            </a:pPr>
            <a:endParaRPr lang="en-US" sz="800" dirty="0">
              <a:solidFill>
                <a:schemeClr val="tx1">
                  <a:lumMod val="75000"/>
                  <a:lumOff val="25000"/>
                </a:schemeClr>
              </a:solidFill>
              <a:highlight>
                <a:srgbClr val="00FF00"/>
              </a:highlight>
            </a:endParaRPr>
          </a:p>
          <a:p>
            <a:pPr>
              <a:lnSpc>
                <a:spcPct val="90000"/>
              </a:lnSpc>
            </a:pPr>
            <a:r>
              <a:rPr lang="en-US" sz="800" dirty="0">
                <a:solidFill>
                  <a:schemeClr val="tx1">
                    <a:lumMod val="75000"/>
                    <a:lumOff val="25000"/>
                  </a:schemeClr>
                </a:solidFill>
                <a:highlight>
                  <a:srgbClr val="00FF00"/>
                </a:highlight>
              </a:rPr>
              <a:t>It is impossible to exaggerate the value of hospitality in the hotel industry. It frequently serves as both the first and last impression a visitor receives of a hotel, and it can greatly influence how they view the company as a whole. Outstanding service during a stay increases the likelihood that a guest would think </a:t>
            </a:r>
            <a:r>
              <a:rPr lang="en-US" sz="800" dirty="0" err="1">
                <a:solidFill>
                  <a:schemeClr val="tx1">
                    <a:lumMod val="75000"/>
                    <a:lumOff val="25000"/>
                  </a:schemeClr>
                </a:solidFill>
                <a:highlight>
                  <a:srgbClr val="00FF00"/>
                </a:highlight>
              </a:rPr>
              <a:t>favourably</a:t>
            </a:r>
            <a:r>
              <a:rPr lang="en-US" sz="800" dirty="0">
                <a:solidFill>
                  <a:schemeClr val="tx1">
                    <a:lumMod val="75000"/>
                    <a:lumOff val="25000"/>
                  </a:schemeClr>
                </a:solidFill>
                <a:highlight>
                  <a:srgbClr val="00FF00"/>
                </a:highlight>
              </a:rPr>
              <a:t> of the hotel, stay there again, and suggest it to others. Yet, customers who experience poor service are more likely to have an </a:t>
            </a:r>
            <a:r>
              <a:rPr lang="en-US" sz="800" dirty="0" err="1">
                <a:solidFill>
                  <a:schemeClr val="tx1">
                    <a:lumMod val="75000"/>
                    <a:lumOff val="25000"/>
                  </a:schemeClr>
                </a:solidFill>
                <a:highlight>
                  <a:srgbClr val="00FF00"/>
                </a:highlight>
              </a:rPr>
              <a:t>unfavourable</a:t>
            </a:r>
            <a:r>
              <a:rPr lang="en-US" sz="800" dirty="0">
                <a:solidFill>
                  <a:schemeClr val="tx1">
                    <a:lumMod val="75000"/>
                    <a:lumOff val="25000"/>
                  </a:schemeClr>
                </a:solidFill>
                <a:highlight>
                  <a:srgbClr val="00FF00"/>
                </a:highlight>
              </a:rPr>
              <a:t> opinion of the hotel, write bad reviews, and advise others to stay away. (Hilton, </a:t>
            </a:r>
            <a:r>
              <a:rPr lang="en-US" sz="800" dirty="0" err="1">
                <a:solidFill>
                  <a:schemeClr val="tx1">
                    <a:lumMod val="75000"/>
                    <a:lumOff val="25000"/>
                  </a:schemeClr>
                </a:solidFill>
                <a:highlight>
                  <a:srgbClr val="00FF00"/>
                </a:highlight>
              </a:rPr>
              <a:t>nd</a:t>
            </a:r>
            <a:r>
              <a:rPr lang="en-US" sz="800" dirty="0">
                <a:solidFill>
                  <a:schemeClr val="tx1">
                    <a:lumMod val="75000"/>
                    <a:lumOff val="25000"/>
                  </a:schemeClr>
                </a:solidFill>
                <a:highlight>
                  <a:srgbClr val="00FF00"/>
                </a:highlight>
              </a:rPr>
              <a:t>).</a:t>
            </a:r>
          </a:p>
          <a:p>
            <a:pPr>
              <a:lnSpc>
                <a:spcPct val="90000"/>
              </a:lnSpc>
            </a:pPr>
            <a:endParaRPr lang="en-US" sz="800" dirty="0">
              <a:solidFill>
                <a:schemeClr val="tx1">
                  <a:lumMod val="75000"/>
                  <a:lumOff val="25000"/>
                </a:schemeClr>
              </a:solidFill>
              <a:highlight>
                <a:srgbClr val="00FF00"/>
              </a:highlight>
            </a:endParaRPr>
          </a:p>
          <a:p>
            <a:pPr>
              <a:lnSpc>
                <a:spcPct val="90000"/>
              </a:lnSpc>
            </a:pPr>
            <a:r>
              <a:rPr lang="en-US" sz="800" dirty="0">
                <a:solidFill>
                  <a:schemeClr val="tx1">
                    <a:lumMod val="75000"/>
                    <a:lumOff val="25000"/>
                  </a:schemeClr>
                </a:solidFill>
                <a:highlight>
                  <a:srgbClr val="00FF00"/>
                </a:highlight>
              </a:rPr>
              <a:t>Hotels can do a number of things to meet and surpass guests' expectations, like: </a:t>
            </a:r>
          </a:p>
          <a:p>
            <a:pPr>
              <a:lnSpc>
                <a:spcPct val="90000"/>
              </a:lnSpc>
            </a:pPr>
            <a:endParaRPr lang="en-US" sz="800" dirty="0">
              <a:solidFill>
                <a:schemeClr val="tx1">
                  <a:lumMod val="75000"/>
                  <a:lumOff val="25000"/>
                </a:schemeClr>
              </a:solidFill>
              <a:highlight>
                <a:srgbClr val="00FF00"/>
              </a:highlight>
            </a:endParaRPr>
          </a:p>
          <a:p>
            <a:pPr>
              <a:lnSpc>
                <a:spcPct val="90000"/>
              </a:lnSpc>
            </a:pPr>
            <a:r>
              <a:rPr lang="en-US" sz="800" dirty="0">
                <a:solidFill>
                  <a:schemeClr val="tx1">
                    <a:lumMod val="75000"/>
                    <a:lumOff val="25000"/>
                  </a:schemeClr>
                </a:solidFill>
                <a:highlight>
                  <a:srgbClr val="00FF00"/>
                </a:highlight>
              </a:rPr>
              <a:t>Personalization: Hotels can exceed visitors' expectations by providing tailored services that take into account their particular wants and needs. This can entail giving </a:t>
            </a:r>
            <a:r>
              <a:rPr lang="en-US" sz="800" dirty="0" err="1">
                <a:solidFill>
                  <a:schemeClr val="tx1">
                    <a:lumMod val="75000"/>
                    <a:lumOff val="25000"/>
                  </a:schemeClr>
                </a:solidFill>
                <a:highlight>
                  <a:srgbClr val="00FF00"/>
                </a:highlight>
              </a:rPr>
              <a:t>individualised</a:t>
            </a:r>
            <a:r>
              <a:rPr lang="en-US" sz="800" dirty="0">
                <a:solidFill>
                  <a:schemeClr val="tx1">
                    <a:lumMod val="75000"/>
                    <a:lumOff val="25000"/>
                  </a:schemeClr>
                </a:solidFill>
                <a:highlight>
                  <a:srgbClr val="00FF00"/>
                </a:highlight>
              </a:rPr>
              <a:t> accommodation amenities or making suggestions for nearby attractions depending on a visitor's interests. </a:t>
            </a:r>
          </a:p>
          <a:p>
            <a:pPr>
              <a:lnSpc>
                <a:spcPct val="90000"/>
              </a:lnSpc>
            </a:pPr>
            <a:r>
              <a:rPr lang="en-US" sz="800" dirty="0">
                <a:solidFill>
                  <a:schemeClr val="tx1">
                    <a:lumMod val="75000"/>
                    <a:lumOff val="25000"/>
                  </a:schemeClr>
                </a:solidFill>
                <a:highlight>
                  <a:srgbClr val="00FF00"/>
                </a:highlight>
              </a:rPr>
              <a:t>Hotels may exceed visitors' expectations by foreseeing their requirements and offering answers before they even ask. For instance, a hotel may be alert to the presence of a guest travelling with young children and offer them a cot or baby monitor without the need for a request. </a:t>
            </a:r>
          </a:p>
          <a:p>
            <a:pPr>
              <a:lnSpc>
                <a:spcPct val="90000"/>
              </a:lnSpc>
            </a:pPr>
            <a:r>
              <a:rPr lang="en-US" sz="800" dirty="0">
                <a:solidFill>
                  <a:schemeClr val="tx1">
                    <a:lumMod val="75000"/>
                    <a:lumOff val="25000"/>
                  </a:schemeClr>
                </a:solidFill>
                <a:highlight>
                  <a:srgbClr val="00FF00"/>
                </a:highlight>
              </a:rPr>
              <a:t>Making guests feel at home by establishing a warm and welcoming environment: Hotels may fulfil their guests' expectations by making them feel at home. This may entail providing a complimentary drink upon arrival or having workers who are genuinely kind and accommodating. </a:t>
            </a:r>
          </a:p>
          <a:p>
            <a:pPr>
              <a:lnSpc>
                <a:spcPct val="90000"/>
              </a:lnSpc>
            </a:pPr>
            <a:r>
              <a:rPr lang="en-US" sz="800" dirty="0">
                <a:solidFill>
                  <a:schemeClr val="tx1">
                    <a:lumMod val="75000"/>
                    <a:lumOff val="25000"/>
                  </a:schemeClr>
                </a:solidFill>
                <a:highlight>
                  <a:srgbClr val="00FF00"/>
                </a:highlight>
              </a:rPr>
              <a:t>Providing excellent service: By providing above-and-beyond service, hotels can go above and beyond the expectations of their guests. This can entail offering a free upgrade or setting up a surprise goodie in the guest's room, for example.(</a:t>
            </a:r>
            <a:r>
              <a:rPr lang="en-US" sz="800" dirty="0" err="1">
                <a:solidFill>
                  <a:schemeClr val="tx1">
                    <a:lumMod val="75000"/>
                    <a:lumOff val="25000"/>
                  </a:schemeClr>
                </a:solidFill>
                <a:highlight>
                  <a:srgbClr val="00FF00"/>
                </a:highlight>
              </a:rPr>
              <a:t>Trofimova</a:t>
            </a:r>
            <a:r>
              <a:rPr lang="en-US" sz="800" dirty="0">
                <a:solidFill>
                  <a:schemeClr val="tx1">
                    <a:lumMod val="75000"/>
                    <a:lumOff val="25000"/>
                  </a:schemeClr>
                </a:solidFill>
                <a:highlight>
                  <a:srgbClr val="00FF00"/>
                </a:highlight>
              </a:rPr>
              <a:t> </a:t>
            </a:r>
            <a:r>
              <a:rPr lang="en-US" sz="800" dirty="0" err="1">
                <a:solidFill>
                  <a:schemeClr val="tx1">
                    <a:lumMod val="75000"/>
                    <a:lumOff val="25000"/>
                  </a:schemeClr>
                </a:solidFill>
                <a:highlight>
                  <a:srgbClr val="00FF00"/>
                </a:highlight>
              </a:rPr>
              <a:t>e.tla</a:t>
            </a:r>
            <a:r>
              <a:rPr lang="en-US" sz="800" dirty="0">
                <a:solidFill>
                  <a:schemeClr val="tx1">
                    <a:lumMod val="75000"/>
                    <a:lumOff val="25000"/>
                  </a:schemeClr>
                </a:solidFill>
                <a:highlight>
                  <a:srgbClr val="00FF00"/>
                </a:highlight>
              </a:rPr>
              <a:t> 2019).</a:t>
            </a:r>
            <a:endParaRPr lang="en-KW" sz="800" dirty="0">
              <a:solidFill>
                <a:schemeClr val="tx1">
                  <a:lumMod val="75000"/>
                  <a:lumOff val="25000"/>
                </a:schemeClr>
              </a:solidFill>
              <a:highlight>
                <a:srgbClr val="00FF00"/>
              </a:highlight>
            </a:endParaRPr>
          </a:p>
        </p:txBody>
      </p:sp>
    </p:spTree>
    <p:extLst>
      <p:ext uri="{BB962C8B-B14F-4D97-AF65-F5344CB8AC3E}">
        <p14:creationId xmlns:p14="http://schemas.microsoft.com/office/powerpoint/2010/main" val="34221927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4B857814-141C-5D33-1B20-CFD58201B6C8}"/>
              </a:ext>
            </a:extLst>
          </p:cNvPr>
          <p:cNvSpPr>
            <a:spLocks noGrp="1"/>
          </p:cNvSpPr>
          <p:nvPr>
            <p:ph type="title"/>
          </p:nvPr>
        </p:nvSpPr>
        <p:spPr>
          <a:xfrm>
            <a:off x="3844616" y="881210"/>
            <a:ext cx="7417925" cy="1517035"/>
          </a:xfrm>
        </p:spPr>
        <p:txBody>
          <a:bodyPr>
            <a:normAutofit/>
          </a:bodyPr>
          <a:lstStyle/>
          <a:p>
            <a:r>
              <a:rPr lang="en-KW">
                <a:solidFill>
                  <a:schemeClr val="tx1">
                    <a:lumMod val="75000"/>
                    <a:lumOff val="25000"/>
                  </a:schemeClr>
                </a:solidFill>
              </a:rPr>
              <a:t>CONCLUSION:</a:t>
            </a:r>
          </a:p>
        </p:txBody>
      </p:sp>
      <p:sp>
        <p:nvSpPr>
          <p:cNvPr id="3" name="Content Placeholder 2">
            <a:extLst>
              <a:ext uri="{FF2B5EF4-FFF2-40B4-BE49-F238E27FC236}">
                <a16:creationId xmlns:a16="http://schemas.microsoft.com/office/drawing/2014/main" id="{19F54B9F-E29F-8BF3-4B31-BE445E46BBD7}"/>
              </a:ext>
            </a:extLst>
          </p:cNvPr>
          <p:cNvSpPr>
            <a:spLocks noGrp="1"/>
          </p:cNvSpPr>
          <p:nvPr>
            <p:ph idx="1"/>
          </p:nvPr>
        </p:nvSpPr>
        <p:spPr>
          <a:xfrm>
            <a:off x="3844616" y="2626840"/>
            <a:ext cx="7245103" cy="3131777"/>
          </a:xfrm>
        </p:spPr>
        <p:txBody>
          <a:bodyPr>
            <a:normAutofit/>
          </a:bodyPr>
          <a:lstStyle/>
          <a:p>
            <a:pPr>
              <a:lnSpc>
                <a:spcPct val="90000"/>
              </a:lnSpc>
            </a:pPr>
            <a:r>
              <a:rPr lang="en-US" sz="1500">
                <a:solidFill>
                  <a:schemeClr val="tx1">
                    <a:lumMod val="75000"/>
                    <a:lumOff val="25000"/>
                  </a:schemeClr>
                </a:solidFill>
              </a:rPr>
              <a:t>In conclusion, the hotel sector is all about providing top-notch hospitality, excellent customer service, and quality service. Hotels are continuously working to meet and exceed their guests' expectations, whether it be through tailored experiences, anticipating needs, creating a warm and welcoming setting, or providing great service. </a:t>
            </a:r>
          </a:p>
          <a:p>
            <a:pPr>
              <a:lnSpc>
                <a:spcPct val="90000"/>
              </a:lnSpc>
            </a:pPr>
            <a:endParaRPr lang="en-US" sz="1500">
              <a:solidFill>
                <a:schemeClr val="tx1">
                  <a:lumMod val="75000"/>
                  <a:lumOff val="25000"/>
                </a:schemeClr>
              </a:solidFill>
            </a:endParaRPr>
          </a:p>
          <a:p>
            <a:pPr>
              <a:lnSpc>
                <a:spcPct val="90000"/>
              </a:lnSpc>
            </a:pPr>
            <a:r>
              <a:rPr lang="en-US" sz="1500">
                <a:solidFill>
                  <a:schemeClr val="tx1">
                    <a:lumMod val="75000"/>
                    <a:lumOff val="25000"/>
                  </a:schemeClr>
                </a:solidFill>
              </a:rPr>
              <a:t>In terms of Hilton Worldwide, its initiatives, programmes, and technological products all demonstrate their dedication to delivering first-rate client services. Hilton Worldwide tries to differentiate itself from its rivals by establishing reward programmes like Hilton Honors, providing cutting-edge technologies like digital check-in and keyless room entrance, and stressing a pleasant and friendly environment.</a:t>
            </a:r>
            <a:endParaRPr lang="en-KW" sz="1500">
              <a:solidFill>
                <a:schemeClr val="tx1">
                  <a:lumMod val="75000"/>
                  <a:lumOff val="25000"/>
                </a:schemeClr>
              </a:solidFill>
            </a:endParaRPr>
          </a:p>
        </p:txBody>
      </p:sp>
    </p:spTree>
    <p:extLst>
      <p:ext uri="{BB962C8B-B14F-4D97-AF65-F5344CB8AC3E}">
        <p14:creationId xmlns:p14="http://schemas.microsoft.com/office/powerpoint/2010/main" val="8213787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356A8-087E-27D6-8603-04D738A1EAC7}"/>
              </a:ext>
            </a:extLst>
          </p:cNvPr>
          <p:cNvSpPr>
            <a:spLocks noGrp="1"/>
          </p:cNvSpPr>
          <p:nvPr>
            <p:ph type="title"/>
          </p:nvPr>
        </p:nvSpPr>
        <p:spPr/>
        <p:txBody>
          <a:bodyPr/>
          <a:lstStyle/>
          <a:p>
            <a:r>
              <a:rPr lang="en-KW" dirty="0"/>
              <a:t>REFERENCES:</a:t>
            </a:r>
          </a:p>
        </p:txBody>
      </p:sp>
      <p:sp>
        <p:nvSpPr>
          <p:cNvPr id="3" name="Content Placeholder 2">
            <a:extLst>
              <a:ext uri="{FF2B5EF4-FFF2-40B4-BE49-F238E27FC236}">
                <a16:creationId xmlns:a16="http://schemas.microsoft.com/office/drawing/2014/main" id="{4B3FF0B5-1410-7C88-5A1A-360E89EDF658}"/>
              </a:ext>
            </a:extLst>
          </p:cNvPr>
          <p:cNvSpPr>
            <a:spLocks noGrp="1"/>
          </p:cNvSpPr>
          <p:nvPr>
            <p:ph idx="1"/>
          </p:nvPr>
        </p:nvSpPr>
        <p:spPr/>
        <p:txBody>
          <a:bodyPr/>
          <a:lstStyle/>
          <a:p>
            <a:pPr algn="l"/>
            <a:r>
              <a:rPr lang="en-US" b="0" i="0" u="none" strike="noStrike" dirty="0">
                <a:solidFill>
                  <a:srgbClr val="374151"/>
                </a:solidFill>
                <a:effectLst/>
                <a:latin typeface="Söhne"/>
              </a:rPr>
              <a:t>California State University. (2022). </a:t>
            </a:r>
            <a:r>
              <a:rPr lang="en-US" b="0" i="1" u="none" strike="noStrike" dirty="0">
                <a:solidFill>
                  <a:srgbClr val="374151"/>
                </a:solidFill>
                <a:effectLst/>
                <a:latin typeface="Söhne"/>
              </a:rPr>
              <a:t>Rethinking the High Street: The Future of Retail in the Digital Age</a:t>
            </a:r>
            <a:r>
              <a:rPr lang="en-US" b="0" i="0" u="none" strike="noStrike" dirty="0">
                <a:solidFill>
                  <a:srgbClr val="374151"/>
                </a:solidFill>
                <a:effectLst/>
                <a:latin typeface="Söhne"/>
              </a:rPr>
              <a:t>. Retrieved March 10, 2023, from </a:t>
            </a:r>
            <a:r>
              <a:rPr lang="en-US" b="0" i="0" u="sng" strike="noStrike" dirty="0">
                <a:solidFill>
                  <a:srgbClr val="374151"/>
                </a:solidFill>
                <a:effectLst/>
                <a:latin typeface="Söhne"/>
                <a:hlinkClick r:id="rId2"/>
              </a:rPr>
              <a:t>https://scholarworks.calstate.edu/downloads/cr56n308b</a:t>
            </a:r>
            <a:endParaRPr lang="en-US" b="0" i="0" u="none" strike="noStrike" dirty="0">
              <a:solidFill>
                <a:srgbClr val="374151"/>
              </a:solidFill>
              <a:effectLst/>
              <a:latin typeface="Söhne"/>
            </a:endParaRPr>
          </a:p>
          <a:p>
            <a:pPr algn="l"/>
            <a:r>
              <a:rPr lang="en-US" b="0" i="0" u="none" strike="noStrike" dirty="0">
                <a:solidFill>
                  <a:srgbClr val="374151"/>
                </a:solidFill>
                <a:effectLst/>
                <a:latin typeface="Söhne"/>
              </a:rPr>
              <a:t>Crunchbase. (n.d.). Hilton </a:t>
            </a:r>
            <a:r>
              <a:rPr lang="en-US" b="0" i="0" u="none" strike="noStrike" dirty="0" err="1">
                <a:solidFill>
                  <a:srgbClr val="374151"/>
                </a:solidFill>
                <a:effectLst/>
                <a:latin typeface="Söhne"/>
              </a:rPr>
              <a:t>Worldwide.</a:t>
            </a:r>
            <a:r>
              <a:rPr lang="en-US" b="0" i="1" u="none" strike="noStrike" dirty="0" err="1">
                <a:solidFill>
                  <a:srgbClr val="374151"/>
                </a:solidFill>
                <a:effectLst/>
                <a:latin typeface="Söhne"/>
              </a:rPr>
              <a:t>Cruchbase</a:t>
            </a:r>
            <a:r>
              <a:rPr lang="en-US" b="0" i="1" u="none" strike="noStrike" dirty="0">
                <a:solidFill>
                  <a:srgbClr val="374151"/>
                </a:solidFill>
                <a:effectLst/>
                <a:latin typeface="Söhne"/>
              </a:rPr>
              <a:t>.</a:t>
            </a:r>
            <a:r>
              <a:rPr lang="en-US" b="0" i="0" u="none" strike="noStrike" dirty="0">
                <a:solidFill>
                  <a:srgbClr val="374151"/>
                </a:solidFill>
                <a:effectLst/>
                <a:latin typeface="Söhne"/>
              </a:rPr>
              <a:t> Retrieved March 10, 2023, from </a:t>
            </a:r>
            <a:r>
              <a:rPr lang="en-US" b="0" i="0" u="sng" strike="noStrike" dirty="0">
                <a:solidFill>
                  <a:srgbClr val="374151"/>
                </a:solidFill>
                <a:effectLst/>
                <a:latin typeface="Söhne"/>
                <a:hlinkClick r:id="rId3"/>
              </a:rPr>
              <a:t>https://www.crunchbase.com/organization/hilton-worldwide</a:t>
            </a:r>
            <a:endParaRPr lang="en-US" b="0" i="0" u="none" strike="noStrike" dirty="0">
              <a:solidFill>
                <a:srgbClr val="374151"/>
              </a:solidFill>
              <a:effectLst/>
              <a:latin typeface="Söhne"/>
            </a:endParaRPr>
          </a:p>
          <a:p>
            <a:pPr algn="l"/>
            <a:r>
              <a:rPr lang="en-US" b="0" i="0" u="none" strike="noStrike" dirty="0">
                <a:solidFill>
                  <a:srgbClr val="374151"/>
                </a:solidFill>
                <a:effectLst/>
                <a:latin typeface="Söhne"/>
              </a:rPr>
              <a:t>Hsiao, T. (2022). The Ultimate Guide to Hilton Honors: Earning, Redeeming, and Maximizing Your Points. Upgraded Points Hsiao. Retrieved March 10, 2023, from </a:t>
            </a:r>
            <a:r>
              <a:rPr lang="en-US" b="0" i="0" u="sng" strike="noStrike" dirty="0">
                <a:solidFill>
                  <a:srgbClr val="374151"/>
                </a:solidFill>
                <a:effectLst/>
                <a:latin typeface="Söhne"/>
                <a:hlinkClick r:id="rId4"/>
              </a:rPr>
              <a:t>https://upgradedpoints.com/travel/hotels/hilton-hhonors-loyalty-program/</a:t>
            </a:r>
            <a:endParaRPr lang="en-US" b="0" i="0" u="none" strike="noStrike" dirty="0">
              <a:solidFill>
                <a:srgbClr val="374151"/>
              </a:solidFill>
              <a:effectLst/>
              <a:latin typeface="Söhne"/>
            </a:endParaRPr>
          </a:p>
          <a:p>
            <a:endParaRPr lang="en-KW" dirty="0"/>
          </a:p>
        </p:txBody>
      </p:sp>
    </p:spTree>
    <p:extLst>
      <p:ext uri="{BB962C8B-B14F-4D97-AF65-F5344CB8AC3E}">
        <p14:creationId xmlns:p14="http://schemas.microsoft.com/office/powerpoint/2010/main" val="41640511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C8A33-0AEC-EF1D-22EB-1179710C877E}"/>
              </a:ext>
            </a:extLst>
          </p:cNvPr>
          <p:cNvSpPr>
            <a:spLocks noGrp="1"/>
          </p:cNvSpPr>
          <p:nvPr>
            <p:ph type="title"/>
          </p:nvPr>
        </p:nvSpPr>
        <p:spPr/>
        <p:txBody>
          <a:bodyPr/>
          <a:lstStyle/>
          <a:p>
            <a:r>
              <a:rPr lang="en-KW" dirty="0"/>
              <a:t>REFERENCES:</a:t>
            </a:r>
          </a:p>
        </p:txBody>
      </p:sp>
      <p:sp>
        <p:nvSpPr>
          <p:cNvPr id="3" name="Content Placeholder 2">
            <a:extLst>
              <a:ext uri="{FF2B5EF4-FFF2-40B4-BE49-F238E27FC236}">
                <a16:creationId xmlns:a16="http://schemas.microsoft.com/office/drawing/2014/main" id="{9FAF3282-151E-FDC7-5817-8FCD2DD8F15D}"/>
              </a:ext>
            </a:extLst>
          </p:cNvPr>
          <p:cNvSpPr>
            <a:spLocks noGrp="1"/>
          </p:cNvSpPr>
          <p:nvPr>
            <p:ph idx="1"/>
          </p:nvPr>
        </p:nvSpPr>
        <p:spPr/>
        <p:txBody>
          <a:bodyPr>
            <a:normAutofit fontScale="85000" lnSpcReduction="10000"/>
          </a:bodyPr>
          <a:lstStyle/>
          <a:p>
            <a:pPr algn="l">
              <a:buFont typeface="+mj-lt"/>
              <a:buAutoNum type="arabicPeriod"/>
            </a:pPr>
            <a:r>
              <a:rPr lang="en-US" b="0" i="0" u="none" strike="noStrike" dirty="0">
                <a:solidFill>
                  <a:srgbClr val="374151"/>
                </a:solidFill>
                <a:effectLst/>
                <a:latin typeface="Söhne"/>
              </a:rPr>
              <a:t>Hilton Worldwide. (n.d.). </a:t>
            </a:r>
            <a:r>
              <a:rPr lang="en-US" b="0" i="1" u="none" strike="noStrike" dirty="0">
                <a:solidFill>
                  <a:srgbClr val="374151"/>
                </a:solidFill>
                <a:effectLst/>
                <a:latin typeface="Söhne"/>
              </a:rPr>
              <a:t>About </a:t>
            </a:r>
            <a:r>
              <a:rPr lang="en-US" b="0" i="1" u="none" strike="noStrike" dirty="0" err="1">
                <a:solidFill>
                  <a:srgbClr val="374151"/>
                </a:solidFill>
                <a:effectLst/>
                <a:latin typeface="Söhne"/>
              </a:rPr>
              <a:t>UsHilton</a:t>
            </a:r>
            <a:r>
              <a:rPr lang="en-US" b="0" i="1" u="none" strike="noStrike" dirty="0">
                <a:solidFill>
                  <a:srgbClr val="374151"/>
                </a:solidFill>
                <a:effectLst/>
                <a:latin typeface="Söhne"/>
              </a:rPr>
              <a:t> Worldwide</a:t>
            </a:r>
            <a:r>
              <a:rPr lang="en-US" b="0" i="0" u="none" strike="noStrike" dirty="0">
                <a:solidFill>
                  <a:srgbClr val="374151"/>
                </a:solidFill>
                <a:effectLst/>
                <a:latin typeface="Söhne"/>
              </a:rPr>
              <a:t>. Retrieved March 10, 2023, from </a:t>
            </a:r>
            <a:r>
              <a:rPr lang="en-US" b="0" i="0" u="sng" strike="noStrike" dirty="0">
                <a:solidFill>
                  <a:srgbClr val="374151"/>
                </a:solidFill>
                <a:effectLst/>
                <a:latin typeface="Söhne"/>
                <a:hlinkClick r:id="rId2"/>
              </a:rPr>
              <a:t>https://www.hilton.com/en/corporate/about/</a:t>
            </a:r>
            <a:endParaRPr lang="en-US" b="0" i="0" u="none" strike="noStrike" dirty="0">
              <a:solidFill>
                <a:srgbClr val="374151"/>
              </a:solidFill>
              <a:effectLst/>
              <a:latin typeface="Söhne"/>
            </a:endParaRPr>
          </a:p>
          <a:p>
            <a:pPr algn="l">
              <a:buFont typeface="+mj-lt"/>
              <a:buAutoNum type="arabicPeriod"/>
            </a:pPr>
            <a:r>
              <a:rPr lang="en-US" b="0" i="0" u="none" strike="noStrike" dirty="0">
                <a:solidFill>
                  <a:srgbClr val="374151"/>
                </a:solidFill>
                <a:effectLst/>
                <a:latin typeface="Söhne"/>
              </a:rPr>
              <a:t>Hilton Worldwide. (n.d.). </a:t>
            </a:r>
            <a:r>
              <a:rPr lang="en-US" b="0" i="1" u="none" strike="noStrike" dirty="0">
                <a:solidFill>
                  <a:srgbClr val="374151"/>
                </a:solidFill>
                <a:effectLst/>
                <a:latin typeface="Söhne"/>
              </a:rPr>
              <a:t>Our Brands</a:t>
            </a:r>
            <a:r>
              <a:rPr lang="en-US" b="0" i="0" u="none" strike="noStrike" dirty="0">
                <a:solidFill>
                  <a:srgbClr val="374151"/>
                </a:solidFill>
                <a:effectLst/>
                <a:latin typeface="Söhne"/>
              </a:rPr>
              <a:t>. Retrieved March 10, 2023, from </a:t>
            </a:r>
            <a:r>
              <a:rPr lang="en-US" b="0" i="0" u="sng" strike="noStrike" dirty="0">
                <a:solidFill>
                  <a:srgbClr val="374151"/>
                </a:solidFill>
                <a:effectLst/>
                <a:latin typeface="Söhne"/>
                <a:hlinkClick r:id="rId3"/>
              </a:rPr>
              <a:t>https://www.hilton.com/en/corporate/our-brands/</a:t>
            </a:r>
            <a:endParaRPr lang="en-US" b="0" i="0" u="none" strike="noStrike" dirty="0">
              <a:solidFill>
                <a:srgbClr val="374151"/>
              </a:solidFill>
              <a:effectLst/>
              <a:latin typeface="Söhne"/>
            </a:endParaRPr>
          </a:p>
          <a:p>
            <a:pPr algn="l">
              <a:buFont typeface="+mj-lt"/>
              <a:buAutoNum type="arabicPeriod"/>
            </a:pPr>
            <a:r>
              <a:rPr lang="en-US" b="0" i="0" u="none" strike="noStrike" dirty="0">
                <a:solidFill>
                  <a:srgbClr val="374151"/>
                </a:solidFill>
                <a:effectLst/>
                <a:latin typeface="Söhne"/>
              </a:rPr>
              <a:t>Hilton Worldwide. (n.d.). </a:t>
            </a:r>
            <a:r>
              <a:rPr lang="en-US" b="0" i="1" u="none" strike="noStrike" dirty="0">
                <a:solidFill>
                  <a:srgbClr val="374151"/>
                </a:solidFill>
                <a:effectLst/>
                <a:latin typeface="Söhne"/>
              </a:rPr>
              <a:t>Hilton Honors</a:t>
            </a:r>
            <a:r>
              <a:rPr lang="en-US" b="0" i="0" u="none" strike="noStrike" dirty="0">
                <a:solidFill>
                  <a:srgbClr val="374151"/>
                </a:solidFill>
                <a:effectLst/>
                <a:latin typeface="Söhne"/>
              </a:rPr>
              <a:t>. Retrieved March 10, 2023, from </a:t>
            </a:r>
            <a:r>
              <a:rPr lang="en-US" b="0" i="0" u="sng" strike="noStrike" dirty="0">
                <a:solidFill>
                  <a:srgbClr val="374151"/>
                </a:solidFill>
                <a:effectLst/>
                <a:latin typeface="Söhne"/>
                <a:hlinkClick r:id="rId4"/>
              </a:rPr>
              <a:t>https://www.hilton.com/en/hilton-honors/</a:t>
            </a:r>
            <a:endParaRPr lang="en-US" b="0" i="0" u="none" strike="noStrike" dirty="0">
              <a:solidFill>
                <a:srgbClr val="374151"/>
              </a:solidFill>
              <a:effectLst/>
              <a:latin typeface="Söhne"/>
            </a:endParaRPr>
          </a:p>
          <a:p>
            <a:pPr algn="l">
              <a:buFont typeface="+mj-lt"/>
              <a:buAutoNum type="arabicPeriod"/>
            </a:pPr>
            <a:r>
              <a:rPr lang="en-US" b="0" i="0" u="none" strike="noStrike" dirty="0">
                <a:solidFill>
                  <a:srgbClr val="374151"/>
                </a:solidFill>
                <a:effectLst/>
                <a:latin typeface="Söhne"/>
              </a:rPr>
              <a:t>Hilton Worldwide. (n.d</a:t>
            </a:r>
            <a:r>
              <a:rPr lang="en-US" b="0" i="1" u="none" strike="noStrike" dirty="0">
                <a:solidFill>
                  <a:srgbClr val="374151"/>
                </a:solidFill>
                <a:effectLst/>
                <a:latin typeface="Söhne"/>
              </a:rPr>
              <a:t>.). Digital Check-In</a:t>
            </a:r>
            <a:r>
              <a:rPr lang="en-US" b="0" i="0" u="none" strike="noStrike" dirty="0">
                <a:solidFill>
                  <a:srgbClr val="374151"/>
                </a:solidFill>
                <a:effectLst/>
                <a:latin typeface="Söhne"/>
              </a:rPr>
              <a:t>. Retrieved March 10, 2023, from </a:t>
            </a:r>
            <a:r>
              <a:rPr lang="en-US" b="0" i="0" u="sng" strike="noStrike" dirty="0">
                <a:solidFill>
                  <a:srgbClr val="374151"/>
                </a:solidFill>
                <a:effectLst/>
                <a:latin typeface="Söhne"/>
                <a:hlinkClick r:id="rId5"/>
              </a:rPr>
              <a:t>https://www.hilton.com/en/digital-check-in/</a:t>
            </a:r>
            <a:endParaRPr lang="en-US" b="0" i="0" u="none" strike="noStrike" dirty="0">
              <a:solidFill>
                <a:srgbClr val="374151"/>
              </a:solidFill>
              <a:effectLst/>
              <a:latin typeface="Söhne"/>
            </a:endParaRPr>
          </a:p>
          <a:p>
            <a:pPr algn="l">
              <a:buFont typeface="+mj-lt"/>
              <a:buAutoNum type="arabicPeriod"/>
            </a:pPr>
            <a:r>
              <a:rPr lang="en-US" b="0" i="0" u="none" strike="noStrike" dirty="0">
                <a:solidFill>
                  <a:srgbClr val="374151"/>
                </a:solidFill>
                <a:effectLst/>
                <a:latin typeface="Söhne"/>
              </a:rPr>
              <a:t>Hilton Worldwide. (n.d</a:t>
            </a:r>
            <a:r>
              <a:rPr lang="en-US" b="0" i="1" u="none" strike="noStrike" dirty="0">
                <a:solidFill>
                  <a:srgbClr val="374151"/>
                </a:solidFill>
                <a:effectLst/>
                <a:latin typeface="Söhne"/>
              </a:rPr>
              <a:t>.). Keyless Room Entry</a:t>
            </a:r>
            <a:r>
              <a:rPr lang="en-US" b="0" i="0" u="none" strike="noStrike" dirty="0">
                <a:solidFill>
                  <a:srgbClr val="374151"/>
                </a:solidFill>
                <a:effectLst/>
                <a:latin typeface="Söhne"/>
              </a:rPr>
              <a:t>. Retrieved March 10, 2023, from </a:t>
            </a:r>
            <a:r>
              <a:rPr lang="en-US" b="0" i="0" u="sng" strike="noStrike" dirty="0">
                <a:solidFill>
                  <a:srgbClr val="374151"/>
                </a:solidFill>
                <a:effectLst/>
                <a:latin typeface="Söhne"/>
                <a:hlinkClick r:id="rId6"/>
              </a:rPr>
              <a:t>https://www.hilton.com/en/keyless-room-entry/</a:t>
            </a:r>
            <a:endParaRPr lang="en-US" b="0" i="0" u="none" strike="noStrike" dirty="0">
              <a:solidFill>
                <a:srgbClr val="374151"/>
              </a:solidFill>
              <a:effectLst/>
              <a:latin typeface="Söhne"/>
            </a:endParaRPr>
          </a:p>
          <a:p>
            <a:pPr algn="l">
              <a:buFont typeface="+mj-lt"/>
              <a:buAutoNum type="arabicPeriod"/>
            </a:pPr>
            <a:r>
              <a:rPr lang="en-US" b="0" i="0" u="none" strike="noStrike" dirty="0">
                <a:solidFill>
                  <a:srgbClr val="374151"/>
                </a:solidFill>
                <a:effectLst/>
                <a:latin typeface="Söhne"/>
              </a:rPr>
              <a:t>Hilton Worldwide. (n.d</a:t>
            </a:r>
            <a:r>
              <a:rPr lang="en-US" b="0" i="1" u="none" strike="noStrike" dirty="0">
                <a:solidFill>
                  <a:srgbClr val="374151"/>
                </a:solidFill>
                <a:effectLst/>
                <a:latin typeface="Söhne"/>
              </a:rPr>
              <a:t>.). Sustainability</a:t>
            </a:r>
            <a:r>
              <a:rPr lang="en-US" b="0" i="0" u="none" strike="noStrike" dirty="0">
                <a:solidFill>
                  <a:srgbClr val="374151"/>
                </a:solidFill>
                <a:effectLst/>
                <a:latin typeface="Söhne"/>
              </a:rPr>
              <a:t>. Retrieved March 10, 2023, from </a:t>
            </a:r>
            <a:r>
              <a:rPr lang="en-US" b="0" i="0" u="sng" strike="noStrike" dirty="0">
                <a:solidFill>
                  <a:srgbClr val="374151"/>
                </a:solidFill>
                <a:effectLst/>
                <a:latin typeface="Söhne"/>
                <a:hlinkClick r:id="rId7"/>
              </a:rPr>
              <a:t>https://www.hilton.com/en/corporate/sustainability/</a:t>
            </a:r>
            <a:endParaRPr lang="en-US" b="0" i="0" u="none" strike="noStrike" dirty="0">
              <a:solidFill>
                <a:srgbClr val="374151"/>
              </a:solidFill>
              <a:effectLst/>
              <a:latin typeface="Söhne"/>
            </a:endParaRPr>
          </a:p>
          <a:p>
            <a:pPr algn="l">
              <a:buFont typeface="+mj-lt"/>
              <a:buAutoNum type="arabicPeriod"/>
            </a:pPr>
            <a:r>
              <a:rPr lang="en-US" b="0" i="0" u="none" strike="noStrike" dirty="0">
                <a:solidFill>
                  <a:srgbClr val="374151"/>
                </a:solidFill>
                <a:effectLst/>
                <a:latin typeface="Söhne"/>
              </a:rPr>
              <a:t>Hsu, C. (2020, March 3). The Importance of Hospitality in the Hotel Industry. </a:t>
            </a:r>
            <a:r>
              <a:rPr lang="en-US" b="0" i="1" u="none" strike="noStrike" dirty="0" err="1">
                <a:solidFill>
                  <a:srgbClr val="374151"/>
                </a:solidFill>
                <a:effectLst/>
                <a:latin typeface="Söhne"/>
              </a:rPr>
              <a:t>UpStay</a:t>
            </a:r>
            <a:r>
              <a:rPr lang="en-US" b="0" i="0" u="none" strike="noStrike" dirty="0">
                <a:solidFill>
                  <a:srgbClr val="374151"/>
                </a:solidFill>
                <a:effectLst/>
                <a:latin typeface="Söhne"/>
              </a:rPr>
              <a:t>. </a:t>
            </a:r>
            <a:r>
              <a:rPr lang="en-US" b="0" i="0" u="sng" strike="noStrike" dirty="0">
                <a:solidFill>
                  <a:srgbClr val="374151"/>
                </a:solidFill>
                <a:effectLst/>
                <a:latin typeface="Söhne"/>
                <a:hlinkClick r:id="rId8"/>
              </a:rPr>
              <a:t>https://upstay.io/blog/the-importance-of-hospitality-in-the-hotel-industry/</a:t>
            </a:r>
            <a:endParaRPr lang="en-US" b="0" i="0" u="none" strike="noStrike" dirty="0">
              <a:solidFill>
                <a:srgbClr val="374151"/>
              </a:solidFill>
              <a:effectLst/>
              <a:latin typeface="Söhne"/>
            </a:endParaRPr>
          </a:p>
          <a:p>
            <a:pPr algn="l">
              <a:buFont typeface="+mj-lt"/>
              <a:buAutoNum type="arabicPeriod"/>
            </a:pPr>
            <a:r>
              <a:rPr lang="en-US" b="0" i="0" u="none" strike="noStrike" dirty="0" err="1">
                <a:solidFill>
                  <a:srgbClr val="374151"/>
                </a:solidFill>
                <a:effectLst/>
                <a:latin typeface="Söhne"/>
              </a:rPr>
              <a:t>Trofimova</a:t>
            </a:r>
            <a:r>
              <a:rPr lang="en-US" b="0" i="0" u="none" strike="noStrike" dirty="0">
                <a:solidFill>
                  <a:srgbClr val="374151"/>
                </a:solidFill>
                <a:effectLst/>
                <a:latin typeface="Söhne"/>
              </a:rPr>
              <a:t>, T., </a:t>
            </a:r>
            <a:r>
              <a:rPr lang="en-US" b="0" i="0" u="none" strike="noStrike" dirty="0" err="1">
                <a:solidFill>
                  <a:srgbClr val="374151"/>
                </a:solidFill>
                <a:effectLst/>
                <a:latin typeface="Söhne"/>
              </a:rPr>
              <a:t>Zaitseva</a:t>
            </a:r>
            <a:r>
              <a:rPr lang="en-US" b="0" i="0" u="none" strike="noStrike" dirty="0">
                <a:solidFill>
                  <a:srgbClr val="374151"/>
                </a:solidFill>
                <a:effectLst/>
                <a:latin typeface="Söhne"/>
              </a:rPr>
              <a:t>, N., &amp; </a:t>
            </a:r>
            <a:r>
              <a:rPr lang="en-US" b="0" i="0" u="none" strike="noStrike" dirty="0" err="1">
                <a:solidFill>
                  <a:srgbClr val="374151"/>
                </a:solidFill>
                <a:effectLst/>
                <a:latin typeface="Söhne"/>
              </a:rPr>
              <a:t>Yakimova</a:t>
            </a:r>
            <a:r>
              <a:rPr lang="en-US" b="0" i="0" u="none" strike="noStrike" dirty="0">
                <a:solidFill>
                  <a:srgbClr val="374151"/>
                </a:solidFill>
                <a:effectLst/>
                <a:latin typeface="Söhne"/>
              </a:rPr>
              <a:t>, O. (2019). Analysis of the Role of Hospitality in Hotel Business Development. </a:t>
            </a:r>
            <a:r>
              <a:rPr lang="en-US" b="0" i="1" u="none" strike="noStrike" dirty="0">
                <a:solidFill>
                  <a:srgbClr val="374151"/>
                </a:solidFill>
                <a:effectLst/>
                <a:latin typeface="Söhne"/>
              </a:rPr>
              <a:t>Journal of Tourism and Hospitality Management</a:t>
            </a:r>
            <a:r>
              <a:rPr lang="en-US" b="0" i="0" u="none" strike="noStrike" dirty="0">
                <a:solidFill>
                  <a:srgbClr val="374151"/>
                </a:solidFill>
                <a:effectLst/>
                <a:latin typeface="Söhne"/>
              </a:rPr>
              <a:t>, 7(2), 13-22. </a:t>
            </a:r>
            <a:r>
              <a:rPr lang="en-US" b="0" i="0" u="sng" strike="noStrike" dirty="0">
                <a:solidFill>
                  <a:srgbClr val="374151"/>
                </a:solidFill>
                <a:effectLst/>
                <a:latin typeface="Söhne"/>
                <a:hlinkClick r:id="rId9"/>
              </a:rPr>
              <a:t>https://doi.org/10.11648/j.jhtm.20190702.11</a:t>
            </a:r>
            <a:endParaRPr lang="en-US" b="0" i="0" u="none" strike="noStrike" dirty="0">
              <a:solidFill>
                <a:srgbClr val="374151"/>
              </a:solidFill>
              <a:effectLst/>
              <a:latin typeface="Söhne"/>
            </a:endParaRPr>
          </a:p>
          <a:p>
            <a:endParaRPr lang="en-KW" dirty="0"/>
          </a:p>
        </p:txBody>
      </p:sp>
    </p:spTree>
    <p:extLst>
      <p:ext uri="{BB962C8B-B14F-4D97-AF65-F5344CB8AC3E}">
        <p14:creationId xmlns:p14="http://schemas.microsoft.com/office/powerpoint/2010/main" val="406307134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{F68F4381-29FB-434C-A047-C44F606FF0CF}tf10001067</Template>
  <TotalTime>421</TotalTime>
  <Words>2578</Words>
  <Application>Microsoft Macintosh PowerPoint</Application>
  <PresentationFormat>Widescreen</PresentationFormat>
  <Paragraphs>75</Paragraphs>
  <Slides>14</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Century Gothic</vt:lpstr>
      <vt:lpstr>Garamond</vt:lpstr>
      <vt:lpstr>Söhne</vt:lpstr>
      <vt:lpstr>Savon</vt:lpstr>
      <vt:lpstr>International Hotel Management Module: Hospitality and Guest Services</vt:lpstr>
      <vt:lpstr>PURPOSE:</vt:lpstr>
      <vt:lpstr>• Briefly introduce your chosen hotel brand</vt:lpstr>
      <vt:lpstr>MAIN CONSUMERS:</vt:lpstr>
      <vt:lpstr>MAIN CONSUMERS:</vt:lpstr>
      <vt:lpstr> Outline the nature, scope and role of the guest services and facilities that are provided to these guests by the hotel brand</vt:lpstr>
      <vt:lpstr>SCOPE:</vt:lpstr>
      <vt:lpstr>THE PURPOSE:</vt:lpstr>
      <vt:lpstr>Explain the need to consider the role and function of guest services in general</vt:lpstr>
      <vt:lpstr>WITH CONSIDERATION OF OUR COMPANY CASE STUDY:</vt:lpstr>
      <vt:lpstr>Discuss the importance of hospitality and how hotels meet/exceed guest expectations</vt:lpstr>
      <vt:lpstr>CONCLUSION: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Roxana Munteanu</dc:creator>
  <cp:lastModifiedBy>Roxana Munteanu</cp:lastModifiedBy>
  <cp:revision>5</cp:revision>
  <dcterms:created xsi:type="dcterms:W3CDTF">2023-03-10T06:25:31Z</dcterms:created>
  <dcterms:modified xsi:type="dcterms:W3CDTF">2023-03-10T13:27:20Z</dcterms:modified>
</cp:coreProperties>
</file>