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6" r:id="rId10"/>
    <p:sldId id="267" r:id="rId11"/>
    <p:sldId id="268" r:id="rId12"/>
    <p:sldId id="264" r:id="rId13"/>
    <p:sldId id="265"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9" d="100"/>
          <a:sy n="79" d="100"/>
        </p:scale>
        <p:origin x="-2544" y="-75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4BE547E-5DB9-41FC-84D8-6388BA51B6EB}" type="datetimeFigureOut">
              <a:rPr lang="en-US" smtClean="0"/>
              <a:pPr/>
              <a:t>4/8/2021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A90DB40-3879-49A7-BB76-BBAE23D0104D}" type="slidenum">
              <a:rPr lang="en-US" smtClean="0"/>
              <a:pPr/>
              <a:t>‹#›</a:t>
            </a:fld>
            <a:endParaRPr lang="en-US"/>
          </a:p>
        </p:txBody>
      </p:sp>
    </p:spTree>
    <p:extLst>
      <p:ext uri="{BB962C8B-B14F-4D97-AF65-F5344CB8AC3E}">
        <p14:creationId xmlns:p14="http://schemas.microsoft.com/office/powerpoint/2010/main" val="300518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Times New Roman" pitchFamily="18" charset="0"/>
                <a:ea typeface="+mn-ea"/>
                <a:cs typeface="Times New Roman" pitchFamily="18" charset="0"/>
              </a:rPr>
              <a:t>Academic skills can be described as a compilation of study habits, learning approaches and time management tools that help students learn and absorb various lessons. It helps a student to gain knowledge on various academic topics. At the same time, employability skills can be illustrated as transferable skills required for an individual to get a job.  Furthermore, Employability skills help an individual to gain knowledge such as technical or particular subject knowledge. Sometimes employer direct employees to have a specific job related knowledge to work in a specific sector. The study aims to develop a PowerPoint presentation that will help to understand the need for employability and academic skills.</a:t>
            </a:r>
            <a:endParaRPr lang="en-US" sz="1200" kern="1200" dirty="0" smtClean="0">
              <a:solidFill>
                <a:schemeClr val="tx1"/>
              </a:solidFill>
              <a:latin typeface="Times New Roman" pitchFamily="18" charset="0"/>
              <a:ea typeface="+mn-ea"/>
              <a:cs typeface="Times New Roman" pitchFamily="18" charset="0"/>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2A90DB40-3879-49A7-BB76-BBAE23D0104D}"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Times New Roman" pitchFamily="18" charset="0"/>
                <a:ea typeface="+mn-ea"/>
                <a:cs typeface="Times New Roman" pitchFamily="18" charset="0"/>
              </a:rPr>
              <a:t>Literature skills can be described as the skills which are required for an individual to read and write. It includes the skills such as knowledge of letters, vocabulary, narrative skills and print motivation and awareness. Literature skills are crucial as it helps an individual to </a:t>
            </a:r>
            <a:r>
              <a:rPr lang="en-GB" sz="1200" kern="1200" dirty="0" err="1" smtClean="0">
                <a:solidFill>
                  <a:schemeClr val="tx1"/>
                </a:solidFill>
                <a:latin typeface="Times New Roman" pitchFamily="18" charset="0"/>
                <a:ea typeface="+mn-ea"/>
                <a:cs typeface="Times New Roman" pitchFamily="18" charset="0"/>
              </a:rPr>
              <a:t>upskill</a:t>
            </a:r>
            <a:r>
              <a:rPr lang="en-GB" sz="1200" kern="1200" dirty="0" smtClean="0">
                <a:solidFill>
                  <a:schemeClr val="tx1"/>
                </a:solidFill>
                <a:latin typeface="Times New Roman" pitchFamily="18" charset="0"/>
                <a:ea typeface="+mn-ea"/>
                <a:cs typeface="Times New Roman" pitchFamily="18" charset="0"/>
              </a:rPr>
              <a:t> the command of their spoken language (</a:t>
            </a:r>
            <a:r>
              <a:rPr lang="en-GB" sz="1200" kern="1200" dirty="0" err="1" smtClean="0">
                <a:solidFill>
                  <a:schemeClr val="tx1"/>
                </a:solidFill>
                <a:latin typeface="Times New Roman" pitchFamily="18" charset="0"/>
                <a:ea typeface="+mn-ea"/>
                <a:cs typeface="Times New Roman" pitchFamily="18" charset="0"/>
              </a:rPr>
              <a:t>Chalkiadaki</a:t>
            </a:r>
            <a:r>
              <a:rPr lang="en-GB" sz="1200" kern="1200" dirty="0" smtClean="0">
                <a:solidFill>
                  <a:schemeClr val="tx1"/>
                </a:solidFill>
                <a:latin typeface="Times New Roman" pitchFamily="18" charset="0"/>
                <a:ea typeface="+mn-ea"/>
                <a:cs typeface="Times New Roman" pitchFamily="18" charset="0"/>
              </a:rPr>
              <a:t>, 2018). It also helps to increase knowledge of writing skills and also helps to stimulate intellectual curiosity. Literature skills help an individual to improve their memory and help an individual to engage with critical thinking. It is crucial for an individual as it helps to enhance the chances of getting a job for an individual.</a:t>
            </a:r>
            <a:endParaRPr lang="en-US" sz="1200" kern="1200" dirty="0" smtClean="0">
              <a:solidFill>
                <a:schemeClr val="tx1"/>
              </a:solidFill>
              <a:latin typeface="Times New Roman" pitchFamily="18" charset="0"/>
              <a:ea typeface="+mn-ea"/>
              <a:cs typeface="Times New Roman" pitchFamily="18" charset="0"/>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2A90DB40-3879-49A7-BB76-BBAE23D0104D}"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Times New Roman" pitchFamily="18" charset="0"/>
                <a:ea typeface="+mn-ea"/>
                <a:cs typeface="Times New Roman" pitchFamily="18" charset="0"/>
              </a:rPr>
              <a:t>Understanding can be described as the ability and temperament of an individual, which is crucial to showcase their knowledge on a particular subject or topic. Understanding is related to learning concepts such as theories related to a specific topic. It helps an individual to think and act flexibly in order to showcase knowledge on a specific subject (</a:t>
            </a:r>
            <a:r>
              <a:rPr lang="en-GB" sz="1200" kern="1200" dirty="0" err="1" smtClean="0">
                <a:solidFill>
                  <a:schemeClr val="tx1"/>
                </a:solidFill>
                <a:latin typeface="Times New Roman" pitchFamily="18" charset="0"/>
                <a:ea typeface="+mn-ea"/>
                <a:cs typeface="Times New Roman" pitchFamily="18" charset="0"/>
              </a:rPr>
              <a:t>Pakarinen</a:t>
            </a:r>
            <a:r>
              <a:rPr lang="en-GB" sz="1200" kern="1200" dirty="0" smtClean="0">
                <a:solidFill>
                  <a:schemeClr val="tx1"/>
                </a:solidFill>
                <a:latin typeface="Times New Roman" pitchFamily="18" charset="0"/>
                <a:ea typeface="+mn-ea"/>
                <a:cs typeface="Times New Roman" pitchFamily="18" charset="0"/>
              </a:rPr>
              <a:t> </a:t>
            </a:r>
            <a:r>
              <a:rPr lang="en-GB" sz="1200" i="1" kern="1200" dirty="0" smtClean="0">
                <a:solidFill>
                  <a:schemeClr val="tx1"/>
                </a:solidFill>
                <a:latin typeface="Times New Roman" pitchFamily="18" charset="0"/>
                <a:ea typeface="+mn-ea"/>
                <a:cs typeface="Times New Roman" pitchFamily="18" charset="0"/>
              </a:rPr>
              <a:t>et al.</a:t>
            </a:r>
            <a:r>
              <a:rPr lang="en-GB" sz="1200" kern="1200" dirty="0" smtClean="0">
                <a:solidFill>
                  <a:schemeClr val="tx1"/>
                </a:solidFill>
                <a:latin typeface="Times New Roman" pitchFamily="18" charset="0"/>
                <a:ea typeface="+mn-ea"/>
                <a:cs typeface="Times New Roman" pitchFamily="18" charset="0"/>
              </a:rPr>
              <a:t> 2017).  Understanding skills are essential for an individual as it helps to gain knowledge of a particular topic in order to achieve understanding or grasp on a specific topic. It allows an individual to get a job in a particular field. </a:t>
            </a:r>
            <a:endParaRPr lang="en-US" sz="1200" kern="1200" dirty="0" smtClean="0">
              <a:solidFill>
                <a:schemeClr val="tx1"/>
              </a:solidFill>
              <a:latin typeface="Times New Roman" pitchFamily="18" charset="0"/>
              <a:ea typeface="+mn-ea"/>
              <a:cs typeface="Times New Roman" pitchFamily="18" charset="0"/>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2A90DB40-3879-49A7-BB76-BBAE23D0104D}"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Times New Roman" pitchFamily="18" charset="0"/>
                <a:ea typeface="+mn-ea"/>
                <a:cs typeface="Times New Roman" pitchFamily="18" charset="0"/>
              </a:rPr>
              <a:t>Cognitive skills can be depicted as the core skills which are essential for an individual as it helps to think, learn, remember and give attention to specific topics. Cognitive skills help individuals to work in a team, which allows them to acquire information (Van </a:t>
            </a:r>
            <a:r>
              <a:rPr lang="en-GB" sz="1200" kern="1200" dirty="0" err="1" smtClean="0">
                <a:solidFill>
                  <a:schemeClr val="tx1"/>
                </a:solidFill>
                <a:latin typeface="Times New Roman" pitchFamily="18" charset="0"/>
                <a:ea typeface="+mn-ea"/>
                <a:cs typeface="Times New Roman" pitchFamily="18" charset="0"/>
              </a:rPr>
              <a:t>Laar</a:t>
            </a:r>
            <a:r>
              <a:rPr lang="en-GB" sz="1200" kern="1200" dirty="0" smtClean="0">
                <a:solidFill>
                  <a:schemeClr val="tx1"/>
                </a:solidFill>
                <a:latin typeface="Times New Roman" pitchFamily="18" charset="0"/>
                <a:ea typeface="+mn-ea"/>
                <a:cs typeface="Times New Roman" pitchFamily="18" charset="0"/>
              </a:rPr>
              <a:t> </a:t>
            </a:r>
            <a:r>
              <a:rPr lang="en-GB" sz="1200" i="1" kern="1200" dirty="0" smtClean="0">
                <a:solidFill>
                  <a:schemeClr val="tx1"/>
                </a:solidFill>
                <a:latin typeface="Times New Roman" pitchFamily="18" charset="0"/>
                <a:ea typeface="+mn-ea"/>
                <a:cs typeface="Times New Roman" pitchFamily="18" charset="0"/>
              </a:rPr>
              <a:t>et al. </a:t>
            </a:r>
            <a:r>
              <a:rPr lang="en-GB" sz="1200" kern="1200" dirty="0" smtClean="0">
                <a:solidFill>
                  <a:schemeClr val="tx1"/>
                </a:solidFill>
                <a:latin typeface="Times New Roman" pitchFamily="18" charset="0"/>
                <a:ea typeface="+mn-ea"/>
                <a:cs typeface="Times New Roman" pitchFamily="18" charset="0"/>
              </a:rPr>
              <a:t>2017). The information can be used by individuals to solve problems which will help them to be productive in the workplace. Cognitive skills help to improve focus and memory of an individual as it helps to understand the cause and effect of a process and also helps to increase their analytical skills. Cognitive skills allow individuals to make improvement in academic learning. </a:t>
            </a:r>
            <a:endParaRPr lang="en-US" sz="1200" kern="1200" dirty="0" smtClean="0">
              <a:solidFill>
                <a:schemeClr val="tx1"/>
              </a:solidFill>
              <a:latin typeface="Times New Roman" pitchFamily="18" charset="0"/>
              <a:ea typeface="+mn-ea"/>
              <a:cs typeface="Times New Roman" pitchFamily="18" charset="0"/>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2A90DB40-3879-49A7-BB76-BBAE23D0104D}"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Times New Roman" pitchFamily="18" charset="0"/>
                <a:ea typeface="+mn-ea"/>
                <a:cs typeface="Times New Roman" pitchFamily="18" charset="0"/>
              </a:rPr>
              <a:t>An intellectual skill refers to the methods which individuals use to evaluate or organise the information and data.</a:t>
            </a:r>
            <a:r>
              <a:rPr lang="en-GB" sz="1200" b="1" kern="1200" dirty="0" smtClean="0">
                <a:solidFill>
                  <a:schemeClr val="tx1"/>
                </a:solidFill>
                <a:latin typeface="Times New Roman" pitchFamily="18" charset="0"/>
                <a:ea typeface="+mn-ea"/>
                <a:cs typeface="Times New Roman" pitchFamily="18" charset="0"/>
              </a:rPr>
              <a:t> </a:t>
            </a:r>
            <a:r>
              <a:rPr lang="en-GB" sz="1200" kern="1200" dirty="0" smtClean="0">
                <a:solidFill>
                  <a:schemeClr val="tx1"/>
                </a:solidFill>
                <a:latin typeface="Times New Roman" pitchFamily="18" charset="0"/>
                <a:ea typeface="+mn-ea"/>
                <a:cs typeface="Times New Roman" pitchFamily="18" charset="0"/>
              </a:rPr>
              <a:t>According to Bloom’s taxonomy, cognitive skills include knowledge, comprehension and critical thinking on a specific subject. Knowledge is essential for individuals as it helps to grasp an understanding of a particular topic, which helps to comprehend a specific subject (</a:t>
            </a:r>
            <a:r>
              <a:rPr lang="en-GB" sz="1200" kern="1200" dirty="0" err="1" smtClean="0">
                <a:solidFill>
                  <a:schemeClr val="tx1"/>
                </a:solidFill>
                <a:latin typeface="Times New Roman" pitchFamily="18" charset="0"/>
                <a:ea typeface="+mn-ea"/>
                <a:cs typeface="Times New Roman" pitchFamily="18" charset="0"/>
              </a:rPr>
              <a:t>Martynenko</a:t>
            </a:r>
            <a:r>
              <a:rPr lang="en-GB" sz="1200" kern="1200" dirty="0" smtClean="0">
                <a:solidFill>
                  <a:schemeClr val="tx1"/>
                </a:solidFill>
                <a:latin typeface="Times New Roman" pitchFamily="18" charset="0"/>
                <a:ea typeface="+mn-ea"/>
                <a:cs typeface="Times New Roman" pitchFamily="18" charset="0"/>
              </a:rPr>
              <a:t> </a:t>
            </a:r>
            <a:r>
              <a:rPr lang="en-GB" sz="1200" i="1" kern="1200" dirty="0" smtClean="0">
                <a:solidFill>
                  <a:schemeClr val="tx1"/>
                </a:solidFill>
                <a:latin typeface="Times New Roman" pitchFamily="18" charset="0"/>
                <a:ea typeface="+mn-ea"/>
                <a:cs typeface="Times New Roman" pitchFamily="18" charset="0"/>
              </a:rPr>
              <a:t>et al.</a:t>
            </a:r>
            <a:r>
              <a:rPr lang="en-GB" sz="1200" kern="1200" dirty="0" smtClean="0">
                <a:solidFill>
                  <a:schemeClr val="tx1"/>
                </a:solidFill>
                <a:latin typeface="Times New Roman" pitchFamily="18" charset="0"/>
                <a:ea typeface="+mn-ea"/>
                <a:cs typeface="Times New Roman" pitchFamily="18" charset="0"/>
              </a:rPr>
              <a:t> 2019). It helps to achieve critical thinking ability, which enables individuals to think rationally. Cognitive skills help me to understand the logic behind a particular topic, which allows me to carry out specific tasks related to the topic very efficiently. Cognitive skills can be achieved by reducing stress and practising specific topics repeatedly. Intellectual skills can be achieved by expanding horizons which helps me to tap into newer possibilities.  </a:t>
            </a:r>
            <a:endParaRPr lang="en-US" sz="1200" kern="1200" dirty="0" smtClean="0">
              <a:solidFill>
                <a:schemeClr val="tx1"/>
              </a:solidFill>
              <a:latin typeface="Times New Roman" pitchFamily="18" charset="0"/>
              <a:ea typeface="+mn-ea"/>
              <a:cs typeface="Times New Roman" pitchFamily="18" charset="0"/>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2A90DB40-3879-49A7-BB76-BBAE23D0104D}"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Times New Roman" pitchFamily="18" charset="0"/>
                <a:ea typeface="+mn-ea"/>
                <a:cs typeface="Times New Roman" pitchFamily="18" charset="0"/>
              </a:rPr>
              <a:t>Practical skills refer to those skills which are learnt by individuals by performing hand experiments or using equipment with human intervention. Practical skills enable individuals in experimental learning, helping individuals gather practical knowledge (Morrissey and </a:t>
            </a:r>
            <a:r>
              <a:rPr lang="en-GB" sz="1200" kern="1200" dirty="0" err="1" smtClean="0">
                <a:solidFill>
                  <a:schemeClr val="tx1"/>
                </a:solidFill>
                <a:latin typeface="Times New Roman" pitchFamily="18" charset="0"/>
                <a:ea typeface="+mn-ea"/>
                <a:cs typeface="Times New Roman" pitchFamily="18" charset="0"/>
              </a:rPr>
              <a:t>Vinopal</a:t>
            </a:r>
            <a:r>
              <a:rPr lang="en-GB" sz="1200" kern="1200" dirty="0" smtClean="0">
                <a:solidFill>
                  <a:schemeClr val="tx1"/>
                </a:solidFill>
                <a:latin typeface="Times New Roman" pitchFamily="18" charset="0"/>
                <a:ea typeface="+mn-ea"/>
                <a:cs typeface="Times New Roman" pitchFamily="18" charset="0"/>
              </a:rPr>
              <a:t>, 2018). It allows individuals to get knowledge by reading various tools which they can use while they are working. It also encourages teamwork skills which help individuals to work in a team which allows individuals to work towards a common goal. Practical skills promote time management and negotiation skills, which allow individuals to work efficiently in the workplace.  It also helps to increase problem solving skills which are essential for solving a particular problem faced by employees.</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2A90DB40-3879-49A7-BB76-BBAE23D0104D}"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smtClean="0">
                <a:solidFill>
                  <a:schemeClr val="tx1"/>
                </a:solidFill>
                <a:latin typeface="Times New Roman" pitchFamily="18" charset="0"/>
                <a:ea typeface="+mn-ea"/>
                <a:cs typeface="Times New Roman" pitchFamily="18" charset="0"/>
              </a:rPr>
              <a:t>Practical skills like technical proficiency in various languages like Python help me understand various aspects of object-oriented programming. In the software industry, Python will help me to get a job as a data scientist. The time management skills will help individuals to execute a task within a given deadline, which ultimately helps me by improving the overall efficiency of a team (</a:t>
            </a:r>
            <a:r>
              <a:rPr lang="en-GB" sz="1200" kern="1200" dirty="0" err="1" smtClean="0">
                <a:solidFill>
                  <a:schemeClr val="tx1"/>
                </a:solidFill>
                <a:latin typeface="Times New Roman" pitchFamily="18" charset="0"/>
                <a:ea typeface="+mn-ea"/>
                <a:cs typeface="Times New Roman" pitchFamily="18" charset="0"/>
              </a:rPr>
              <a:t>Sushentseva</a:t>
            </a:r>
            <a:r>
              <a:rPr lang="en-GB" sz="1200" kern="1200" dirty="0" smtClean="0">
                <a:solidFill>
                  <a:schemeClr val="tx1"/>
                </a:solidFill>
                <a:latin typeface="Times New Roman" pitchFamily="18" charset="0"/>
                <a:ea typeface="+mn-ea"/>
                <a:cs typeface="Times New Roman" pitchFamily="18" charset="0"/>
              </a:rPr>
              <a:t>, 2017). Due to technical proficiency, it will be easier for me to understand the advanced concepts related to python programming. I face problems while working with a team, which needs to sort out, as, in the software industry, all the projects are done in a team. So it is essential to have teamwork skills. For this, I will practice various team-building exercises, and I will work on my communication which will help to make the effective communication.</a:t>
            </a:r>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2A90DB40-3879-49A7-BB76-BBAE23D0104D}"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Times New Roman" pitchFamily="18" charset="0"/>
                <a:ea typeface="+mn-ea"/>
                <a:cs typeface="Times New Roman" pitchFamily="18" charset="0"/>
              </a:rPr>
              <a:t>Transferable skills such as teamwork, leadership, communication and research skills are crucial for professional practices. The teamwork skill is essential for an individual to work within a team to complete a project (Gilson </a:t>
            </a:r>
            <a:r>
              <a:rPr lang="en-GB" sz="1200" i="1" kern="1200" dirty="0" smtClean="0">
                <a:solidFill>
                  <a:schemeClr val="tx1"/>
                </a:solidFill>
                <a:latin typeface="Times New Roman" pitchFamily="18" charset="0"/>
                <a:ea typeface="+mn-ea"/>
                <a:cs typeface="Times New Roman" pitchFamily="18" charset="0"/>
              </a:rPr>
              <a:t>et al.</a:t>
            </a:r>
            <a:r>
              <a:rPr lang="en-GB" sz="1200" kern="1200" dirty="0" smtClean="0">
                <a:solidFill>
                  <a:schemeClr val="tx1"/>
                </a:solidFill>
                <a:latin typeface="Times New Roman" pitchFamily="18" charset="0"/>
                <a:ea typeface="+mn-ea"/>
                <a:cs typeface="Times New Roman" pitchFamily="18" charset="0"/>
              </a:rPr>
              <a:t> 2017) successfully. It will help an individual to get knowledge which is crucial as it helps to execute a work. Effective communication is vital for an individual as it helps to carry out effective communication. Effective communication helps an individual to solve various problems as it helps to deliver the message clearly. Leadership skills will allow an individual to motivate their teammates, which will increase the overall productivity of the team.   </a:t>
            </a:r>
            <a:endParaRPr lang="en-US" sz="1200" kern="1200" dirty="0" smtClean="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2A90DB40-3879-49A7-BB76-BBAE23D0104D}"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Times New Roman" pitchFamily="18" charset="0"/>
                <a:ea typeface="+mn-ea"/>
                <a:cs typeface="Times New Roman" pitchFamily="18" charset="0"/>
              </a:rPr>
              <a:t>Teamwork skills can be achieved by knowing the overall goals of an individual. It can be done after getting a clear review about roles, responsibilities and can be achieved by having a positive mindset. Teamwork skills will allow users to gain knowledge regarding a project, as it allows them to get various perspectives from other team members. Leadership skills can be achieved by practising discipline, developing awareness regarding situations and making effective communication with team members (</a:t>
            </a:r>
            <a:r>
              <a:rPr lang="en-GB" sz="1200" kern="1200" dirty="0" err="1" smtClean="0">
                <a:solidFill>
                  <a:schemeClr val="tx1"/>
                </a:solidFill>
                <a:latin typeface="Times New Roman" pitchFamily="18" charset="0"/>
                <a:ea typeface="+mn-ea"/>
                <a:cs typeface="Times New Roman" pitchFamily="18" charset="0"/>
              </a:rPr>
              <a:t>Pristiwaluyo</a:t>
            </a:r>
            <a:r>
              <a:rPr lang="en-GB" sz="1200" kern="1200" dirty="0" smtClean="0">
                <a:solidFill>
                  <a:schemeClr val="tx1"/>
                </a:solidFill>
                <a:latin typeface="Times New Roman" pitchFamily="18" charset="0"/>
                <a:ea typeface="+mn-ea"/>
                <a:cs typeface="Times New Roman" pitchFamily="18" charset="0"/>
              </a:rPr>
              <a:t>, 2017). I worked in a team while doing project work, which helps me to achieve leadership skills. However, I need to develop communication skills to make more effective communication among team members, which will allow me to guide a team.</a:t>
            </a:r>
            <a:endParaRPr lang="en-US" sz="1200" kern="1200" dirty="0" smtClean="0">
              <a:solidFill>
                <a:schemeClr val="tx1"/>
              </a:solidFill>
              <a:latin typeface="Times New Roman" pitchFamily="18" charset="0"/>
              <a:ea typeface="+mn-ea"/>
              <a:cs typeface="Times New Roman" pitchFamily="18" charset="0"/>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2A90DB40-3879-49A7-BB76-BBAE23D0104D}"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Times New Roman" pitchFamily="18" charset="0"/>
                <a:ea typeface="+mn-ea"/>
                <a:cs typeface="Times New Roman" pitchFamily="18" charset="0"/>
              </a:rPr>
              <a:t>From the above study, it can be concluded that academic and employability skills are crucial as it helps an individual to get a job or make a significant improvement in individuals. Academic skills help individuals to get knowledge on a specific topic. It also allows individuals to develop critical thinking and note-taking ability in individuals which will help them to gain advanced understanding. Employability skills are vital as it ensures jobs for individuals as it allows individuals to achieve skills which are required to carry out a specific job. Employability skills provide knowledge on a particular topic which will help individuals to demonstrate their expertise in the workplace.</a:t>
            </a:r>
            <a:r>
              <a:rPr lang="en-GB" sz="1200" b="1" kern="1200" dirty="0" smtClean="0">
                <a:solidFill>
                  <a:schemeClr val="tx1"/>
                </a:solidFill>
                <a:latin typeface="Times New Roman" pitchFamily="18" charset="0"/>
                <a:ea typeface="+mn-ea"/>
                <a:cs typeface="Times New Roman" pitchFamily="18" charset="0"/>
              </a:rPr>
              <a:t> </a:t>
            </a:r>
            <a:endParaRPr lang="en-US" sz="1200" kern="1200" dirty="0" smtClean="0">
              <a:solidFill>
                <a:schemeClr val="tx1"/>
              </a:solidFill>
              <a:latin typeface="Times New Roman" pitchFamily="18" charset="0"/>
              <a:ea typeface="+mn-ea"/>
              <a:cs typeface="Times New Roman" pitchFamily="18" charset="0"/>
            </a:endParaRPr>
          </a:p>
          <a:p>
            <a:endParaRPr lang="en-US"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2A90DB40-3879-49A7-BB76-BBAE23D0104D}"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A90DB40-3879-49A7-BB76-BBAE23D0104D}"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4/8/2021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4/8/2021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4/8/2021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4/8/2021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8000"/>
            <a:lum/>
          </a:blip>
          <a:srcRect/>
          <a:stretch>
            <a:fillRect l="-11000" r="-11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4/8/2021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4000" b="1" dirty="0" smtClean="0">
                <a:latin typeface="Times New Roman" pitchFamily="18" charset="0"/>
                <a:cs typeface="Times New Roman" pitchFamily="18" charset="0"/>
              </a:rPr>
              <a:t>ACE PRACTICAL PORTFOLIO</a:t>
            </a:r>
            <a:endParaRPr lang="en-US" sz="4000" b="1"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smtClean="0">
                <a:latin typeface="Times New Roman" pitchFamily="18" charset="0"/>
                <a:cs typeface="Times New Roman" pitchFamily="18" charset="0"/>
              </a:rPr>
              <a:t>INTRODUCTION</a:t>
            </a:r>
            <a:endParaRPr lang="en-US"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114800" cy="4572000"/>
          </a:xfrm>
        </p:spPr>
        <p:txBody>
          <a:bodyPr>
            <a:normAutofit/>
          </a:bodyPr>
          <a:lstStyle/>
          <a:p>
            <a:pPr algn="just">
              <a:lnSpc>
                <a:spcPct val="150000"/>
              </a:lnSpc>
            </a:pPr>
            <a:r>
              <a:rPr lang="en-GB" sz="1600" dirty="0" smtClean="0">
                <a:latin typeface="Times New Roman" pitchFamily="18" charset="0"/>
                <a:cs typeface="Times New Roman" pitchFamily="18" charset="0"/>
              </a:rPr>
              <a:t>It helps a student to gain knowledge on various academic topics</a:t>
            </a:r>
          </a:p>
          <a:p>
            <a:pPr algn="just">
              <a:lnSpc>
                <a:spcPct val="150000"/>
              </a:lnSpc>
            </a:pPr>
            <a:r>
              <a:rPr lang="en-GB" sz="1600" dirty="0" smtClean="0">
                <a:latin typeface="Times New Roman" pitchFamily="18" charset="0"/>
                <a:cs typeface="Times New Roman" pitchFamily="18" charset="0"/>
              </a:rPr>
              <a:t>The study aims to develop a PowerPoint presentation that will help to understand the need for employability and academic skills</a:t>
            </a:r>
          </a:p>
          <a:p>
            <a:pPr algn="just">
              <a:lnSpc>
                <a:spcPct val="150000"/>
              </a:lnSpc>
            </a:pPr>
            <a:r>
              <a:rPr lang="en-GB" sz="1600" dirty="0" smtClean="0">
                <a:latin typeface="Times New Roman" pitchFamily="18" charset="0"/>
                <a:cs typeface="Times New Roman" pitchFamily="18" charset="0"/>
              </a:rPr>
              <a:t>Employability skills help an individual to gain knowledge such as technical or particular subject knowledge</a:t>
            </a:r>
            <a:endParaRPr lang="en-US" sz="16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srcRect/>
          <a:stretch>
            <a:fillRect/>
          </a:stretch>
        </p:blipFill>
        <p:spPr bwMode="auto">
          <a:xfrm>
            <a:off x="4876800" y="1981200"/>
            <a:ext cx="3991556" cy="3743325"/>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b="1" dirty="0" smtClean="0">
                <a:latin typeface="Times New Roman" pitchFamily="18" charset="0"/>
                <a:cs typeface="Times New Roman" pitchFamily="18" charset="0"/>
              </a:rPr>
              <a:t>ENGAGEMENT AND LITERATURE</a:t>
            </a:r>
            <a:endParaRPr lang="en-US"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0" y="1600200"/>
            <a:ext cx="4114800" cy="4572000"/>
          </a:xfrm>
        </p:spPr>
        <p:txBody>
          <a:bodyPr>
            <a:normAutofit/>
          </a:bodyPr>
          <a:lstStyle/>
          <a:p>
            <a:pPr algn="just">
              <a:lnSpc>
                <a:spcPct val="150000"/>
              </a:lnSpc>
            </a:pPr>
            <a:r>
              <a:rPr lang="en-GB" sz="1600" dirty="0" smtClean="0">
                <a:latin typeface="Times New Roman" pitchFamily="18" charset="0"/>
                <a:cs typeface="Times New Roman" pitchFamily="18" charset="0"/>
              </a:rPr>
              <a:t>Literature skills can be described as the skills which are required for an individual to read and write.</a:t>
            </a:r>
          </a:p>
          <a:p>
            <a:pPr algn="just">
              <a:lnSpc>
                <a:spcPct val="150000"/>
              </a:lnSpc>
            </a:pPr>
            <a:r>
              <a:rPr lang="en-GB" sz="1600" dirty="0" smtClean="0">
                <a:latin typeface="Times New Roman" pitchFamily="18" charset="0"/>
                <a:cs typeface="Times New Roman" pitchFamily="18" charset="0"/>
              </a:rPr>
              <a:t>Literature skills are crucial as it helps an individual to </a:t>
            </a:r>
            <a:r>
              <a:rPr lang="en-GB" sz="1600" dirty="0" err="1" smtClean="0">
                <a:latin typeface="Times New Roman" pitchFamily="18" charset="0"/>
                <a:cs typeface="Times New Roman" pitchFamily="18" charset="0"/>
              </a:rPr>
              <a:t>upskill</a:t>
            </a:r>
            <a:r>
              <a:rPr lang="en-GB" sz="1600" dirty="0" smtClean="0">
                <a:latin typeface="Times New Roman" pitchFamily="18" charset="0"/>
                <a:cs typeface="Times New Roman" pitchFamily="18" charset="0"/>
              </a:rPr>
              <a:t> the command of their spoken language (</a:t>
            </a:r>
            <a:r>
              <a:rPr lang="en-GB" sz="1600" dirty="0" err="1" smtClean="0">
                <a:latin typeface="Times New Roman" pitchFamily="18" charset="0"/>
                <a:cs typeface="Times New Roman" pitchFamily="18" charset="0"/>
              </a:rPr>
              <a:t>Chalkiadaki</a:t>
            </a:r>
            <a:r>
              <a:rPr lang="en-GB" sz="1600" dirty="0" smtClean="0">
                <a:latin typeface="Times New Roman" pitchFamily="18" charset="0"/>
                <a:cs typeface="Times New Roman" pitchFamily="18" charset="0"/>
              </a:rPr>
              <a:t>, 2018)</a:t>
            </a:r>
          </a:p>
          <a:p>
            <a:pPr algn="just">
              <a:lnSpc>
                <a:spcPct val="150000"/>
              </a:lnSpc>
            </a:pPr>
            <a:r>
              <a:rPr lang="en-GB" sz="1600" dirty="0" smtClean="0">
                <a:latin typeface="Times New Roman" pitchFamily="18" charset="0"/>
                <a:cs typeface="Times New Roman" pitchFamily="18" charset="0"/>
              </a:rPr>
              <a:t>It is crucial for an individual as it helps to enhance the chances of getting a job for an individual.</a:t>
            </a:r>
          </a:p>
          <a:p>
            <a:endParaRPr lang="en-US" dirty="0"/>
          </a:p>
        </p:txBody>
      </p:sp>
      <p:pic>
        <p:nvPicPr>
          <p:cNvPr id="2050" name="Picture 2"/>
          <p:cNvPicPr>
            <a:picLocks noChangeAspect="1" noChangeArrowheads="1"/>
          </p:cNvPicPr>
          <p:nvPr/>
        </p:nvPicPr>
        <p:blipFill>
          <a:blip r:embed="rId3"/>
          <a:srcRect/>
          <a:stretch>
            <a:fillRect/>
          </a:stretch>
        </p:blipFill>
        <p:spPr bwMode="auto">
          <a:xfrm>
            <a:off x="304800" y="1828800"/>
            <a:ext cx="3873125" cy="41910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b="1" dirty="0" smtClean="0">
                <a:latin typeface="Times New Roman" pitchFamily="18" charset="0"/>
                <a:cs typeface="Times New Roman" pitchFamily="18" charset="0"/>
              </a:rPr>
              <a:t>KNOWLEDGE AND UNDERSTANDING SKILL</a:t>
            </a:r>
            <a:endParaRPr lang="en-US"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4114800" cy="4572000"/>
          </a:xfrm>
        </p:spPr>
        <p:txBody>
          <a:bodyPr>
            <a:normAutofit/>
          </a:bodyPr>
          <a:lstStyle/>
          <a:p>
            <a:pPr algn="just">
              <a:lnSpc>
                <a:spcPct val="160000"/>
              </a:lnSpc>
            </a:pPr>
            <a:r>
              <a:rPr lang="en-GB" sz="1600" dirty="0" smtClean="0">
                <a:latin typeface="Times New Roman" pitchFamily="18" charset="0"/>
                <a:cs typeface="Times New Roman" pitchFamily="18" charset="0"/>
              </a:rPr>
              <a:t>Understanding can be described as the ability and temperament of an individual, which is crucial to showcase their knowledge on a particular subject or topic</a:t>
            </a:r>
          </a:p>
          <a:p>
            <a:pPr algn="just">
              <a:lnSpc>
                <a:spcPct val="160000"/>
              </a:lnSpc>
            </a:pPr>
            <a:r>
              <a:rPr lang="en-GB" sz="1600" dirty="0" smtClean="0">
                <a:latin typeface="Times New Roman" pitchFamily="18" charset="0"/>
                <a:cs typeface="Times New Roman" pitchFamily="18" charset="0"/>
              </a:rPr>
              <a:t>It helps an individual to think and act flexibly in order to showcase knowledge on a specific subject (</a:t>
            </a:r>
            <a:r>
              <a:rPr lang="en-GB" sz="1600" dirty="0" err="1" smtClean="0">
                <a:latin typeface="Times New Roman" pitchFamily="18" charset="0"/>
                <a:cs typeface="Times New Roman" pitchFamily="18" charset="0"/>
              </a:rPr>
              <a:t>Pakarinen</a:t>
            </a:r>
            <a:r>
              <a:rPr lang="en-GB" sz="1600" dirty="0" smtClean="0">
                <a:latin typeface="Times New Roman" pitchFamily="18" charset="0"/>
                <a:cs typeface="Times New Roman" pitchFamily="18" charset="0"/>
              </a:rPr>
              <a:t> </a:t>
            </a:r>
            <a:r>
              <a:rPr lang="en-GB" sz="1600" i="1" dirty="0" smtClean="0">
                <a:latin typeface="Times New Roman" pitchFamily="18" charset="0"/>
                <a:cs typeface="Times New Roman" pitchFamily="18" charset="0"/>
              </a:rPr>
              <a:t>et al.</a:t>
            </a:r>
            <a:r>
              <a:rPr lang="en-GB" sz="1600" dirty="0" smtClean="0">
                <a:latin typeface="Times New Roman" pitchFamily="18" charset="0"/>
                <a:cs typeface="Times New Roman" pitchFamily="18" charset="0"/>
              </a:rPr>
              <a:t> 2017)</a:t>
            </a:r>
          </a:p>
          <a:p>
            <a:pPr algn="just">
              <a:lnSpc>
                <a:spcPct val="160000"/>
              </a:lnSpc>
            </a:pPr>
            <a:r>
              <a:rPr lang="en-GB" sz="1600" dirty="0" smtClean="0">
                <a:latin typeface="Times New Roman" pitchFamily="18" charset="0"/>
                <a:cs typeface="Times New Roman" pitchFamily="18" charset="0"/>
              </a:rPr>
              <a:t>It allows an individual to get a job in a particular field. </a:t>
            </a:r>
            <a:endParaRPr lang="en-US" sz="1600" dirty="0" smtClean="0">
              <a:latin typeface="Times New Roman" pitchFamily="18" charset="0"/>
              <a:cs typeface="Times New Roman" pitchFamily="18" charset="0"/>
            </a:endParaRPr>
          </a:p>
          <a:p>
            <a:endParaRPr lang="en-US" sz="1600" dirty="0"/>
          </a:p>
        </p:txBody>
      </p:sp>
      <p:pic>
        <p:nvPicPr>
          <p:cNvPr id="3074" name="Picture 2"/>
          <p:cNvPicPr>
            <a:picLocks noChangeAspect="1" noChangeArrowheads="1"/>
          </p:cNvPicPr>
          <p:nvPr/>
        </p:nvPicPr>
        <p:blipFill>
          <a:blip r:embed="rId3"/>
          <a:srcRect/>
          <a:stretch>
            <a:fillRect/>
          </a:stretch>
        </p:blipFill>
        <p:spPr bwMode="auto">
          <a:xfrm>
            <a:off x="4876800" y="1828800"/>
            <a:ext cx="3859609" cy="403860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b="1" dirty="0" smtClean="0">
                <a:latin typeface="Times New Roman" pitchFamily="18" charset="0"/>
                <a:cs typeface="Times New Roman" pitchFamily="18" charset="0"/>
              </a:rPr>
              <a:t>COGNITIVE AND INTELLECTUALITY SKILL</a:t>
            </a:r>
            <a:endParaRPr lang="en-US"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0" y="2286000"/>
            <a:ext cx="4114800" cy="4572000"/>
          </a:xfrm>
        </p:spPr>
        <p:txBody>
          <a:bodyPr>
            <a:normAutofit/>
          </a:bodyPr>
          <a:lstStyle/>
          <a:p>
            <a:pPr algn="just">
              <a:lnSpc>
                <a:spcPct val="150000"/>
              </a:lnSpc>
            </a:pPr>
            <a:r>
              <a:rPr lang="en-GB" sz="1600" dirty="0" smtClean="0">
                <a:latin typeface="Times New Roman" pitchFamily="18" charset="0"/>
                <a:cs typeface="Times New Roman" pitchFamily="18" charset="0"/>
              </a:rPr>
              <a:t>Cognitive skills can be depicted as the core skills which are essential for an individual as it helps to think, learn, remember and give attention to specific topics</a:t>
            </a:r>
          </a:p>
          <a:p>
            <a:pPr algn="just">
              <a:lnSpc>
                <a:spcPct val="150000"/>
              </a:lnSpc>
            </a:pPr>
            <a:r>
              <a:rPr lang="en-GB" sz="1600" dirty="0" smtClean="0">
                <a:latin typeface="Times New Roman" pitchFamily="18" charset="0"/>
                <a:cs typeface="Times New Roman" pitchFamily="18" charset="0"/>
              </a:rPr>
              <a:t>Cognitive skills help individuals to work in a team, which allows them to acquire information (Van </a:t>
            </a:r>
            <a:r>
              <a:rPr lang="en-GB" sz="1600" dirty="0" err="1" smtClean="0">
                <a:latin typeface="Times New Roman" pitchFamily="18" charset="0"/>
                <a:cs typeface="Times New Roman" pitchFamily="18" charset="0"/>
              </a:rPr>
              <a:t>Laar</a:t>
            </a:r>
            <a:r>
              <a:rPr lang="en-GB" sz="1600" dirty="0" smtClean="0">
                <a:latin typeface="Times New Roman" pitchFamily="18" charset="0"/>
                <a:cs typeface="Times New Roman" pitchFamily="18" charset="0"/>
              </a:rPr>
              <a:t> </a:t>
            </a:r>
            <a:r>
              <a:rPr lang="en-GB" sz="1600" i="1" dirty="0" smtClean="0">
                <a:latin typeface="Times New Roman" pitchFamily="18" charset="0"/>
                <a:cs typeface="Times New Roman" pitchFamily="18" charset="0"/>
              </a:rPr>
              <a:t>et al. </a:t>
            </a:r>
            <a:r>
              <a:rPr lang="en-GB" sz="1600" dirty="0" smtClean="0">
                <a:latin typeface="Times New Roman" pitchFamily="18" charset="0"/>
                <a:cs typeface="Times New Roman" pitchFamily="18" charset="0"/>
              </a:rPr>
              <a:t>2017)</a:t>
            </a:r>
          </a:p>
          <a:p>
            <a:pPr algn="just">
              <a:lnSpc>
                <a:spcPct val="150000"/>
              </a:lnSpc>
            </a:pPr>
            <a:endParaRPr lang="en-US" sz="1600" dirty="0">
              <a:latin typeface="Times New Roman" pitchFamily="18" charset="0"/>
              <a:cs typeface="Times New Roman" pitchFamily="18" charset="0"/>
            </a:endParaRPr>
          </a:p>
        </p:txBody>
      </p:sp>
      <p:pic>
        <p:nvPicPr>
          <p:cNvPr id="4098" name="Picture 2"/>
          <p:cNvPicPr>
            <a:picLocks noChangeAspect="1" noChangeArrowheads="1"/>
          </p:cNvPicPr>
          <p:nvPr/>
        </p:nvPicPr>
        <p:blipFill>
          <a:blip r:embed="rId3"/>
          <a:srcRect/>
          <a:stretch>
            <a:fillRect/>
          </a:stretch>
        </p:blipFill>
        <p:spPr bwMode="auto">
          <a:xfrm>
            <a:off x="685800" y="1905000"/>
            <a:ext cx="3429000" cy="3897745"/>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600" b="1" dirty="0" smtClean="0">
                <a:latin typeface="Times New Roman" pitchFamily="18" charset="0"/>
                <a:cs typeface="Times New Roman" pitchFamily="18" charset="0"/>
              </a:rPr>
              <a:t>COGNITIVE AND INTELLECTUALITY SKILL (Contd.)</a:t>
            </a:r>
            <a:endParaRPr lang="en-US" sz="3600" dirty="0"/>
          </a:p>
        </p:txBody>
      </p:sp>
      <p:sp>
        <p:nvSpPr>
          <p:cNvPr id="3" name="Content Placeholder 2"/>
          <p:cNvSpPr>
            <a:spLocks noGrp="1"/>
          </p:cNvSpPr>
          <p:nvPr>
            <p:ph idx="1"/>
          </p:nvPr>
        </p:nvSpPr>
        <p:spPr>
          <a:xfrm>
            <a:off x="457200" y="1600200"/>
            <a:ext cx="4114800" cy="4572000"/>
          </a:xfrm>
        </p:spPr>
        <p:txBody>
          <a:bodyPr>
            <a:normAutofit/>
          </a:bodyPr>
          <a:lstStyle/>
          <a:p>
            <a:pPr algn="just">
              <a:lnSpc>
                <a:spcPct val="150000"/>
              </a:lnSpc>
            </a:pPr>
            <a:r>
              <a:rPr lang="en-GB" sz="1600" dirty="0" smtClean="0">
                <a:latin typeface="Times New Roman" pitchFamily="18" charset="0"/>
                <a:cs typeface="Times New Roman" pitchFamily="18" charset="0"/>
              </a:rPr>
              <a:t>Knowledge is essential for individuals as it helps to grasp an understanding of a particular topic, which helps to comprehend a specific subject (</a:t>
            </a:r>
            <a:r>
              <a:rPr lang="en-GB" sz="1600" dirty="0" err="1" smtClean="0">
                <a:latin typeface="Times New Roman" pitchFamily="18" charset="0"/>
                <a:cs typeface="Times New Roman" pitchFamily="18" charset="0"/>
              </a:rPr>
              <a:t>Martynenko</a:t>
            </a:r>
            <a:r>
              <a:rPr lang="en-GB" sz="1600" dirty="0" smtClean="0">
                <a:latin typeface="Times New Roman" pitchFamily="18" charset="0"/>
                <a:cs typeface="Times New Roman" pitchFamily="18" charset="0"/>
              </a:rPr>
              <a:t> </a:t>
            </a:r>
            <a:r>
              <a:rPr lang="en-GB" sz="1600" i="1" dirty="0" smtClean="0">
                <a:latin typeface="Times New Roman" pitchFamily="18" charset="0"/>
                <a:cs typeface="Times New Roman" pitchFamily="18" charset="0"/>
              </a:rPr>
              <a:t>et al.</a:t>
            </a:r>
            <a:r>
              <a:rPr lang="en-GB" sz="1600" dirty="0" smtClean="0">
                <a:latin typeface="Times New Roman" pitchFamily="18" charset="0"/>
                <a:cs typeface="Times New Roman" pitchFamily="18" charset="0"/>
              </a:rPr>
              <a:t> 2019)</a:t>
            </a:r>
          </a:p>
          <a:p>
            <a:pPr algn="just">
              <a:lnSpc>
                <a:spcPct val="150000"/>
              </a:lnSpc>
            </a:pPr>
            <a:r>
              <a:rPr lang="en-GB" sz="1600" dirty="0" smtClean="0">
                <a:latin typeface="Times New Roman" pitchFamily="18" charset="0"/>
                <a:cs typeface="Times New Roman" pitchFamily="18" charset="0"/>
              </a:rPr>
              <a:t>Cognitive skills can be achieved by reducing stress and practising specific topics repeatedly</a:t>
            </a:r>
            <a:endParaRPr lang="en-US" sz="1600" dirty="0">
              <a:latin typeface="Times New Roman" pitchFamily="18" charset="0"/>
              <a:cs typeface="Times New Roman" pitchFamily="18" charset="0"/>
            </a:endParaRPr>
          </a:p>
        </p:txBody>
      </p:sp>
      <p:pic>
        <p:nvPicPr>
          <p:cNvPr id="5122" name="Picture 2"/>
          <p:cNvPicPr>
            <a:picLocks noChangeAspect="1" noChangeArrowheads="1"/>
          </p:cNvPicPr>
          <p:nvPr/>
        </p:nvPicPr>
        <p:blipFill>
          <a:blip r:embed="rId3"/>
          <a:srcRect/>
          <a:stretch>
            <a:fillRect/>
          </a:stretch>
        </p:blipFill>
        <p:spPr bwMode="auto">
          <a:xfrm>
            <a:off x="5029200" y="1752600"/>
            <a:ext cx="3667125" cy="39624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smtClean="0">
                <a:latin typeface="Times New Roman" pitchFamily="18" charset="0"/>
                <a:cs typeface="Times New Roman" pitchFamily="18" charset="0"/>
              </a:rPr>
              <a:t>PRACTICAL SKILLS</a:t>
            </a:r>
            <a:endParaRPr lang="en-US"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0" y="1600200"/>
            <a:ext cx="4114800" cy="4572000"/>
          </a:xfrm>
        </p:spPr>
        <p:txBody>
          <a:bodyPr>
            <a:normAutofit/>
          </a:bodyPr>
          <a:lstStyle/>
          <a:p>
            <a:pPr algn="just">
              <a:lnSpc>
                <a:spcPct val="150000"/>
              </a:lnSpc>
            </a:pPr>
            <a:r>
              <a:rPr lang="en-GB" sz="1600" dirty="0" smtClean="0">
                <a:latin typeface="Times New Roman" pitchFamily="18" charset="0"/>
                <a:cs typeface="Times New Roman" pitchFamily="18" charset="0"/>
              </a:rPr>
              <a:t>Practical skills refer to those skills which are learnt by individuals by performing hand experiments or using equipment with human intervention</a:t>
            </a:r>
          </a:p>
          <a:p>
            <a:pPr algn="just">
              <a:lnSpc>
                <a:spcPct val="150000"/>
              </a:lnSpc>
            </a:pPr>
            <a:r>
              <a:rPr lang="en-GB" sz="1600" dirty="0" smtClean="0">
                <a:latin typeface="Times New Roman" pitchFamily="18" charset="0"/>
                <a:cs typeface="Times New Roman" pitchFamily="18" charset="0"/>
              </a:rPr>
              <a:t>Practical skills enable individuals in experimental learning, helping individuals gather practical knowledge (Morrissey and </a:t>
            </a:r>
            <a:r>
              <a:rPr lang="en-GB" sz="1600" dirty="0" err="1" smtClean="0">
                <a:latin typeface="Times New Roman" pitchFamily="18" charset="0"/>
                <a:cs typeface="Times New Roman" pitchFamily="18" charset="0"/>
              </a:rPr>
              <a:t>Vinopal</a:t>
            </a:r>
            <a:r>
              <a:rPr lang="en-GB" sz="1600" dirty="0" smtClean="0">
                <a:latin typeface="Times New Roman" pitchFamily="18" charset="0"/>
                <a:cs typeface="Times New Roman" pitchFamily="18" charset="0"/>
              </a:rPr>
              <a:t>, 2018). </a:t>
            </a:r>
          </a:p>
          <a:p>
            <a:pPr algn="just">
              <a:lnSpc>
                <a:spcPct val="150000"/>
              </a:lnSpc>
            </a:pPr>
            <a:endParaRPr lang="en-US" sz="1600" dirty="0">
              <a:latin typeface="Times New Roman" pitchFamily="18" charset="0"/>
              <a:cs typeface="Times New Roman" pitchFamily="18" charset="0"/>
            </a:endParaRPr>
          </a:p>
        </p:txBody>
      </p:sp>
      <p:pic>
        <p:nvPicPr>
          <p:cNvPr id="6146" name="Picture 2"/>
          <p:cNvPicPr>
            <a:picLocks noChangeAspect="1" noChangeArrowheads="1"/>
          </p:cNvPicPr>
          <p:nvPr/>
        </p:nvPicPr>
        <p:blipFill>
          <a:blip r:embed="rId3"/>
          <a:srcRect/>
          <a:stretch>
            <a:fillRect/>
          </a:stretch>
        </p:blipFill>
        <p:spPr bwMode="auto">
          <a:xfrm>
            <a:off x="304800" y="1905000"/>
            <a:ext cx="3948545" cy="4038600"/>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smtClean="0">
                <a:latin typeface="Times New Roman" pitchFamily="18" charset="0"/>
                <a:cs typeface="Times New Roman" pitchFamily="18" charset="0"/>
              </a:rPr>
              <a:t>PRACTICAL SKILLS (Contd.)</a:t>
            </a:r>
            <a:endParaRPr lang="en-US" sz="4000" dirty="0"/>
          </a:p>
        </p:txBody>
      </p:sp>
      <p:sp>
        <p:nvSpPr>
          <p:cNvPr id="3" name="Content Placeholder 2"/>
          <p:cNvSpPr>
            <a:spLocks noGrp="1"/>
          </p:cNvSpPr>
          <p:nvPr>
            <p:ph idx="1"/>
          </p:nvPr>
        </p:nvSpPr>
        <p:spPr>
          <a:xfrm>
            <a:off x="457200" y="1600200"/>
            <a:ext cx="4114800" cy="4572000"/>
          </a:xfrm>
        </p:spPr>
        <p:txBody>
          <a:bodyPr>
            <a:normAutofit/>
          </a:bodyPr>
          <a:lstStyle/>
          <a:p>
            <a:pPr algn="just">
              <a:lnSpc>
                <a:spcPct val="150000"/>
              </a:lnSpc>
            </a:pPr>
            <a:r>
              <a:rPr lang="en-GB" sz="1600" dirty="0" smtClean="0">
                <a:latin typeface="Times New Roman" pitchFamily="18" charset="0"/>
                <a:cs typeface="Times New Roman" pitchFamily="18" charset="0"/>
              </a:rPr>
              <a:t>The time management skills will help individuals to execute a task within a given deadline, which ultimately helps me by improving the overall efficiency of a team (</a:t>
            </a:r>
            <a:r>
              <a:rPr lang="en-GB" sz="1600" dirty="0" err="1" smtClean="0">
                <a:latin typeface="Times New Roman" pitchFamily="18" charset="0"/>
                <a:cs typeface="Times New Roman" pitchFamily="18" charset="0"/>
              </a:rPr>
              <a:t>Sushentseva</a:t>
            </a:r>
            <a:r>
              <a:rPr lang="en-GB" sz="1600" dirty="0" smtClean="0">
                <a:latin typeface="Times New Roman" pitchFamily="18" charset="0"/>
                <a:cs typeface="Times New Roman" pitchFamily="18" charset="0"/>
              </a:rPr>
              <a:t>, 2017).</a:t>
            </a:r>
          </a:p>
          <a:p>
            <a:pPr algn="just">
              <a:lnSpc>
                <a:spcPct val="150000"/>
              </a:lnSpc>
            </a:pPr>
            <a:r>
              <a:rPr lang="en-GB" sz="1600" dirty="0" smtClean="0">
                <a:latin typeface="Times New Roman" pitchFamily="18" charset="0"/>
                <a:cs typeface="Times New Roman" pitchFamily="18" charset="0"/>
              </a:rPr>
              <a:t>I face problems while working with a team, which needs to sort out, as, in the software industry, all the projects are done in a team</a:t>
            </a:r>
            <a:endParaRPr lang="en-US" sz="1600" dirty="0">
              <a:latin typeface="Times New Roman" pitchFamily="18" charset="0"/>
              <a:cs typeface="Times New Roman" pitchFamily="18" charset="0"/>
            </a:endParaRPr>
          </a:p>
        </p:txBody>
      </p:sp>
      <p:pic>
        <p:nvPicPr>
          <p:cNvPr id="7170" name="Picture 2"/>
          <p:cNvPicPr>
            <a:picLocks noChangeAspect="1" noChangeArrowheads="1"/>
          </p:cNvPicPr>
          <p:nvPr/>
        </p:nvPicPr>
        <p:blipFill>
          <a:blip r:embed="rId3"/>
          <a:srcRect/>
          <a:stretch>
            <a:fillRect/>
          </a:stretch>
        </p:blipFill>
        <p:spPr bwMode="auto">
          <a:xfrm>
            <a:off x="4876800" y="1828800"/>
            <a:ext cx="3801717" cy="41910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smtClean="0">
                <a:latin typeface="Times New Roman" pitchFamily="18" charset="0"/>
                <a:cs typeface="Times New Roman" pitchFamily="18" charset="0"/>
              </a:rPr>
              <a:t>TRANSFERABLE SKILLS</a:t>
            </a:r>
            <a:endParaRPr lang="en-US"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0" y="1600200"/>
            <a:ext cx="4114800" cy="4572000"/>
          </a:xfrm>
        </p:spPr>
        <p:txBody>
          <a:bodyPr>
            <a:normAutofit/>
          </a:bodyPr>
          <a:lstStyle/>
          <a:p>
            <a:pPr algn="just">
              <a:lnSpc>
                <a:spcPct val="150000"/>
              </a:lnSpc>
            </a:pPr>
            <a:r>
              <a:rPr lang="en-GB" sz="1600" dirty="0" smtClean="0">
                <a:latin typeface="Times New Roman" pitchFamily="18" charset="0"/>
                <a:cs typeface="Times New Roman" pitchFamily="18" charset="0"/>
              </a:rPr>
              <a:t>Transferable skills such as teamwork, leadership, communication and research skills are crucial for professional practices.</a:t>
            </a:r>
          </a:p>
          <a:p>
            <a:pPr algn="just">
              <a:lnSpc>
                <a:spcPct val="150000"/>
              </a:lnSpc>
            </a:pPr>
            <a:r>
              <a:rPr lang="en-GB" sz="1600" dirty="0" smtClean="0">
                <a:latin typeface="Times New Roman" pitchFamily="18" charset="0"/>
                <a:cs typeface="Times New Roman" pitchFamily="18" charset="0"/>
              </a:rPr>
              <a:t>The teamwork skill is essential for an individual to work within a team to complete a project (Gilson </a:t>
            </a:r>
            <a:r>
              <a:rPr lang="en-GB" sz="1600" i="1" dirty="0" smtClean="0">
                <a:latin typeface="Times New Roman" pitchFamily="18" charset="0"/>
                <a:cs typeface="Times New Roman" pitchFamily="18" charset="0"/>
              </a:rPr>
              <a:t>et al.</a:t>
            </a:r>
            <a:r>
              <a:rPr lang="en-GB" sz="1600" dirty="0" smtClean="0">
                <a:latin typeface="Times New Roman" pitchFamily="18" charset="0"/>
                <a:cs typeface="Times New Roman" pitchFamily="18" charset="0"/>
              </a:rPr>
              <a:t> 2017) successfully</a:t>
            </a:r>
            <a:endParaRPr lang="en-US" sz="1600" dirty="0">
              <a:latin typeface="Times New Roman" pitchFamily="18" charset="0"/>
              <a:cs typeface="Times New Roman" pitchFamily="18" charset="0"/>
            </a:endParaRPr>
          </a:p>
        </p:txBody>
      </p:sp>
      <p:pic>
        <p:nvPicPr>
          <p:cNvPr id="8194" name="Picture 2"/>
          <p:cNvPicPr>
            <a:picLocks noChangeAspect="1" noChangeArrowheads="1"/>
          </p:cNvPicPr>
          <p:nvPr/>
        </p:nvPicPr>
        <p:blipFill>
          <a:blip r:embed="rId3"/>
          <a:srcRect/>
          <a:stretch>
            <a:fillRect/>
          </a:stretch>
        </p:blipFill>
        <p:spPr bwMode="auto">
          <a:xfrm>
            <a:off x="457200" y="1981200"/>
            <a:ext cx="3870641" cy="38862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latin typeface="Times New Roman" pitchFamily="18" charset="0"/>
                <a:cs typeface="Times New Roman" pitchFamily="18" charset="0"/>
              </a:rPr>
              <a:t>TRANSFERABLE SKILLS (Contd.)</a:t>
            </a:r>
            <a:endParaRPr lang="en-US" dirty="0"/>
          </a:p>
        </p:txBody>
      </p:sp>
      <p:sp>
        <p:nvSpPr>
          <p:cNvPr id="3" name="Content Placeholder 2"/>
          <p:cNvSpPr>
            <a:spLocks noGrp="1"/>
          </p:cNvSpPr>
          <p:nvPr>
            <p:ph idx="1"/>
          </p:nvPr>
        </p:nvSpPr>
        <p:spPr>
          <a:xfrm>
            <a:off x="457200" y="1600200"/>
            <a:ext cx="4114800" cy="4572000"/>
          </a:xfrm>
        </p:spPr>
        <p:txBody>
          <a:bodyPr>
            <a:normAutofit/>
          </a:bodyPr>
          <a:lstStyle/>
          <a:p>
            <a:pPr algn="just">
              <a:lnSpc>
                <a:spcPct val="150000"/>
              </a:lnSpc>
            </a:pPr>
            <a:r>
              <a:rPr lang="en-GB" sz="1600" dirty="0" smtClean="0">
                <a:latin typeface="Times New Roman" pitchFamily="18" charset="0"/>
                <a:cs typeface="Times New Roman" pitchFamily="18" charset="0"/>
              </a:rPr>
              <a:t>Leadership skills can be achieved by practising discipline, developing awareness regarding situations and making effective communication with team members (</a:t>
            </a:r>
            <a:r>
              <a:rPr lang="en-GB" sz="1600" dirty="0" err="1" smtClean="0">
                <a:latin typeface="Times New Roman" pitchFamily="18" charset="0"/>
                <a:cs typeface="Times New Roman" pitchFamily="18" charset="0"/>
              </a:rPr>
              <a:t>Pristiwaluyo</a:t>
            </a:r>
            <a:r>
              <a:rPr lang="en-GB" sz="1600" dirty="0" smtClean="0">
                <a:latin typeface="Times New Roman" pitchFamily="18" charset="0"/>
                <a:cs typeface="Times New Roman" pitchFamily="18" charset="0"/>
              </a:rPr>
              <a:t>, 2017)</a:t>
            </a:r>
          </a:p>
          <a:p>
            <a:pPr algn="just">
              <a:lnSpc>
                <a:spcPct val="150000"/>
              </a:lnSpc>
            </a:pPr>
            <a:r>
              <a:rPr lang="en-GB" sz="1600" dirty="0" smtClean="0">
                <a:latin typeface="Times New Roman" pitchFamily="18" charset="0"/>
                <a:cs typeface="Times New Roman" pitchFamily="18" charset="0"/>
              </a:rPr>
              <a:t>I need to develop communication skills to make more effective communication among team members, which will allow me to guide a team.</a:t>
            </a:r>
            <a:endParaRPr lang="en-US" sz="1600" dirty="0" smtClean="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9218" name="Picture 2"/>
          <p:cNvPicPr>
            <a:picLocks noChangeAspect="1" noChangeArrowheads="1"/>
          </p:cNvPicPr>
          <p:nvPr/>
        </p:nvPicPr>
        <p:blipFill>
          <a:blip r:embed="rId3"/>
          <a:srcRect/>
          <a:stretch>
            <a:fillRect/>
          </a:stretch>
        </p:blipFill>
        <p:spPr bwMode="auto">
          <a:xfrm>
            <a:off x="4800600" y="1905000"/>
            <a:ext cx="3962400" cy="40386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smtClean="0">
                <a:latin typeface="Times New Roman" pitchFamily="18" charset="0"/>
                <a:cs typeface="Times New Roman" pitchFamily="18" charset="0"/>
              </a:rPr>
              <a:t>CONCLUSION</a:t>
            </a:r>
            <a:endParaRPr lang="en-US"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0" y="1600200"/>
            <a:ext cx="4114800" cy="4572000"/>
          </a:xfrm>
        </p:spPr>
        <p:txBody>
          <a:bodyPr>
            <a:normAutofit/>
          </a:bodyPr>
          <a:lstStyle/>
          <a:p>
            <a:pPr algn="just">
              <a:lnSpc>
                <a:spcPct val="150000"/>
              </a:lnSpc>
            </a:pPr>
            <a:r>
              <a:rPr lang="en-GB" sz="1600" dirty="0" smtClean="0">
                <a:latin typeface="Times New Roman" pitchFamily="18" charset="0"/>
                <a:cs typeface="Times New Roman" pitchFamily="18" charset="0"/>
              </a:rPr>
              <a:t>From the above study, it can be concluded that academic and employability skills are crucial as it helps an individual to get a job or make a significant improvement in individuals.</a:t>
            </a:r>
          </a:p>
          <a:p>
            <a:pPr algn="just">
              <a:lnSpc>
                <a:spcPct val="150000"/>
              </a:lnSpc>
            </a:pPr>
            <a:r>
              <a:rPr lang="en-GB" sz="1600" dirty="0" smtClean="0">
                <a:latin typeface="Times New Roman" pitchFamily="18" charset="0"/>
                <a:cs typeface="Times New Roman" pitchFamily="18" charset="0"/>
              </a:rPr>
              <a:t>Employability skills provide knowledge on a particular topic which will help individuals to demonstrate their expertise in the workplace.</a:t>
            </a:r>
            <a:r>
              <a:rPr lang="en-GB" sz="1600" b="1" dirty="0" smtClean="0">
                <a:latin typeface="Times New Roman" pitchFamily="18" charset="0"/>
                <a:cs typeface="Times New Roman" pitchFamily="18" charset="0"/>
              </a:rPr>
              <a:t> </a:t>
            </a:r>
            <a:endParaRPr lang="en-US" sz="1600" dirty="0" smtClean="0">
              <a:latin typeface="Times New Roman" pitchFamily="18" charset="0"/>
              <a:cs typeface="Times New Roman" pitchFamily="18" charset="0"/>
            </a:endParaRPr>
          </a:p>
          <a:p>
            <a:pPr algn="just">
              <a:lnSpc>
                <a:spcPct val="150000"/>
              </a:lnSpc>
            </a:pPr>
            <a:endParaRPr lang="en-US" sz="1600" dirty="0">
              <a:latin typeface="Times New Roman" pitchFamily="18" charset="0"/>
              <a:cs typeface="Times New Roman" pitchFamily="18" charset="0"/>
            </a:endParaRPr>
          </a:p>
        </p:txBody>
      </p:sp>
      <p:pic>
        <p:nvPicPr>
          <p:cNvPr id="10242" name="Picture 2"/>
          <p:cNvPicPr>
            <a:picLocks noChangeAspect="1" noChangeArrowheads="1"/>
          </p:cNvPicPr>
          <p:nvPr/>
        </p:nvPicPr>
        <p:blipFill>
          <a:blip r:embed="rId3"/>
          <a:srcRect/>
          <a:stretch>
            <a:fillRect/>
          </a:stretch>
        </p:blipFill>
        <p:spPr bwMode="auto">
          <a:xfrm>
            <a:off x="457200" y="1905000"/>
            <a:ext cx="3809004" cy="40386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smtClean="0">
                <a:latin typeface="Times New Roman" pitchFamily="18" charset="0"/>
                <a:cs typeface="Times New Roman" pitchFamily="18" charset="0"/>
              </a:rPr>
              <a:t>REFERENCE LIST</a:t>
            </a:r>
            <a:endParaRPr lang="en-US" sz="4000" b="1"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8229600" cy="4572000"/>
          </a:xfrm>
        </p:spPr>
        <p:txBody>
          <a:bodyPr>
            <a:normAutofit fontScale="85000" lnSpcReduction="10000"/>
          </a:bodyPr>
          <a:lstStyle/>
          <a:p>
            <a:pPr algn="just">
              <a:lnSpc>
                <a:spcPct val="150000"/>
              </a:lnSpc>
            </a:pPr>
            <a:r>
              <a:rPr lang="en-US" sz="1100" b="1" dirty="0" smtClean="0">
                <a:latin typeface="Times New Roman" pitchFamily="18" charset="0"/>
                <a:cs typeface="Times New Roman" pitchFamily="18" charset="0"/>
              </a:rPr>
              <a:t>Journals</a:t>
            </a:r>
            <a:endParaRPr lang="en-US" sz="1100" dirty="0" smtClean="0">
              <a:latin typeface="Times New Roman" pitchFamily="18" charset="0"/>
              <a:cs typeface="Times New Roman" pitchFamily="18" charset="0"/>
            </a:endParaRPr>
          </a:p>
          <a:p>
            <a:pPr algn="just">
              <a:lnSpc>
                <a:spcPct val="150000"/>
              </a:lnSpc>
            </a:pPr>
            <a:r>
              <a:rPr lang="en-US" sz="1100" dirty="0" err="1" smtClean="0">
                <a:latin typeface="Times New Roman" pitchFamily="18" charset="0"/>
                <a:cs typeface="Times New Roman" pitchFamily="18" charset="0"/>
              </a:rPr>
              <a:t>Chalkiadaki</a:t>
            </a:r>
            <a:r>
              <a:rPr lang="en-US" sz="1100" dirty="0" smtClean="0">
                <a:latin typeface="Times New Roman" pitchFamily="18" charset="0"/>
                <a:cs typeface="Times New Roman" pitchFamily="18" charset="0"/>
              </a:rPr>
              <a:t>, A., 2018. A systematic literature review of 21st century skills and competencies in primary education. </a:t>
            </a:r>
            <a:r>
              <a:rPr lang="en-US" sz="1100" i="1" dirty="0" smtClean="0">
                <a:latin typeface="Times New Roman" pitchFamily="18" charset="0"/>
                <a:cs typeface="Times New Roman" pitchFamily="18" charset="0"/>
              </a:rPr>
              <a:t>International Journal of Instruction</a:t>
            </a:r>
            <a:r>
              <a:rPr lang="en-US" sz="1100" dirty="0" smtClean="0">
                <a:latin typeface="Times New Roman" pitchFamily="18" charset="0"/>
                <a:cs typeface="Times New Roman" pitchFamily="18" charset="0"/>
              </a:rPr>
              <a:t>, </a:t>
            </a:r>
            <a:r>
              <a:rPr lang="en-US" sz="1100" i="1" dirty="0" smtClean="0">
                <a:latin typeface="Times New Roman" pitchFamily="18" charset="0"/>
                <a:cs typeface="Times New Roman" pitchFamily="18" charset="0"/>
              </a:rPr>
              <a:t>11</a:t>
            </a:r>
            <a:r>
              <a:rPr lang="en-US" sz="1100" dirty="0" smtClean="0">
                <a:latin typeface="Times New Roman" pitchFamily="18" charset="0"/>
                <a:cs typeface="Times New Roman" pitchFamily="18" charset="0"/>
              </a:rPr>
              <a:t>(3), pp.1-16.</a:t>
            </a:r>
          </a:p>
          <a:p>
            <a:pPr algn="just">
              <a:lnSpc>
                <a:spcPct val="150000"/>
              </a:lnSpc>
            </a:pPr>
            <a:r>
              <a:rPr lang="en-US" sz="1100" dirty="0" smtClean="0">
                <a:latin typeface="Times New Roman" pitchFamily="18" charset="0"/>
                <a:cs typeface="Times New Roman" pitchFamily="18" charset="0"/>
              </a:rPr>
              <a:t>Gilson, C.B., Carter, E.W. and Biggs, E.E., 2017. Systematic review of instructional methods to teach employment skills to secondary students with intellectual and developmental disabilities. </a:t>
            </a:r>
            <a:r>
              <a:rPr lang="en-US" sz="1100" i="1" dirty="0" smtClean="0">
                <a:latin typeface="Times New Roman" pitchFamily="18" charset="0"/>
                <a:cs typeface="Times New Roman" pitchFamily="18" charset="0"/>
              </a:rPr>
              <a:t>Research and Practice for Persons with Severe Disabilities</a:t>
            </a:r>
            <a:r>
              <a:rPr lang="en-US" sz="1100" dirty="0" smtClean="0">
                <a:latin typeface="Times New Roman" pitchFamily="18" charset="0"/>
                <a:cs typeface="Times New Roman" pitchFamily="18" charset="0"/>
              </a:rPr>
              <a:t>, </a:t>
            </a:r>
            <a:r>
              <a:rPr lang="en-US" sz="1100" i="1" dirty="0" smtClean="0">
                <a:latin typeface="Times New Roman" pitchFamily="18" charset="0"/>
                <a:cs typeface="Times New Roman" pitchFamily="18" charset="0"/>
              </a:rPr>
              <a:t>42</a:t>
            </a:r>
            <a:r>
              <a:rPr lang="en-US" sz="1100" dirty="0" smtClean="0">
                <a:latin typeface="Times New Roman" pitchFamily="18" charset="0"/>
                <a:cs typeface="Times New Roman" pitchFamily="18" charset="0"/>
              </a:rPr>
              <a:t>(2), pp.89-107.</a:t>
            </a:r>
          </a:p>
          <a:p>
            <a:pPr algn="just">
              <a:lnSpc>
                <a:spcPct val="150000"/>
              </a:lnSpc>
            </a:pPr>
            <a:r>
              <a:rPr lang="en-US" sz="1100" dirty="0" err="1" smtClean="0">
                <a:latin typeface="Times New Roman" pitchFamily="18" charset="0"/>
                <a:cs typeface="Times New Roman" pitchFamily="18" charset="0"/>
              </a:rPr>
              <a:t>Mallia</a:t>
            </a:r>
            <a:r>
              <a:rPr lang="en-US" sz="1100" dirty="0" smtClean="0">
                <a:latin typeface="Times New Roman" pitchFamily="18" charset="0"/>
                <a:cs typeface="Times New Roman" pitchFamily="18" charset="0"/>
              </a:rPr>
              <a:t>, J., 2017. Strategies for developing English academic writing skills. </a:t>
            </a:r>
            <a:r>
              <a:rPr lang="en-US" sz="1100" i="1" dirty="0" smtClean="0">
                <a:latin typeface="Times New Roman" pitchFamily="18" charset="0"/>
                <a:cs typeface="Times New Roman" pitchFamily="18" charset="0"/>
              </a:rPr>
              <a:t>Arab World English Journal (AWEJ) Volume</a:t>
            </a:r>
            <a:r>
              <a:rPr lang="en-US" sz="1100" dirty="0" smtClean="0">
                <a:latin typeface="Times New Roman" pitchFamily="18" charset="0"/>
                <a:cs typeface="Times New Roman" pitchFamily="18" charset="0"/>
              </a:rPr>
              <a:t>, </a:t>
            </a:r>
            <a:r>
              <a:rPr lang="en-US" sz="1100" i="1" dirty="0" smtClean="0">
                <a:latin typeface="Times New Roman" pitchFamily="18" charset="0"/>
                <a:cs typeface="Times New Roman" pitchFamily="18" charset="0"/>
              </a:rPr>
              <a:t>8, </a:t>
            </a:r>
            <a:r>
              <a:rPr lang="en-US" sz="1100" dirty="0" smtClean="0">
                <a:latin typeface="Times New Roman" pitchFamily="18" charset="0"/>
                <a:cs typeface="Times New Roman" pitchFamily="18" charset="0"/>
              </a:rPr>
              <a:t>pp.03-14.</a:t>
            </a:r>
          </a:p>
          <a:p>
            <a:pPr algn="just">
              <a:lnSpc>
                <a:spcPct val="150000"/>
              </a:lnSpc>
            </a:pPr>
            <a:r>
              <a:rPr lang="en-US" sz="1100" dirty="0" err="1" smtClean="0">
                <a:latin typeface="Times New Roman" pitchFamily="18" charset="0"/>
                <a:cs typeface="Times New Roman" pitchFamily="18" charset="0"/>
              </a:rPr>
              <a:t>Martynenko</a:t>
            </a:r>
            <a:r>
              <a:rPr lang="en-US" sz="1100" dirty="0" smtClean="0">
                <a:latin typeface="Times New Roman" pitchFamily="18" charset="0"/>
                <a:cs typeface="Times New Roman" pitchFamily="18" charset="0"/>
              </a:rPr>
              <a:t>, O., </a:t>
            </a:r>
            <a:r>
              <a:rPr lang="en-US" sz="1100" dirty="0" err="1" smtClean="0">
                <a:latin typeface="Times New Roman" pitchFamily="18" charset="0"/>
                <a:cs typeface="Times New Roman" pitchFamily="18" charset="0"/>
              </a:rPr>
              <a:t>Chkana</a:t>
            </a:r>
            <a:r>
              <a:rPr lang="en-US" sz="1100" dirty="0" smtClean="0">
                <a:latin typeface="Times New Roman" pitchFamily="18" charset="0"/>
                <a:cs typeface="Times New Roman" pitchFamily="18" charset="0"/>
              </a:rPr>
              <a:t>, Y., </a:t>
            </a:r>
            <a:r>
              <a:rPr lang="en-US" sz="1100" dirty="0" err="1" smtClean="0">
                <a:latin typeface="Times New Roman" pitchFamily="18" charset="0"/>
                <a:cs typeface="Times New Roman" pitchFamily="18" charset="0"/>
              </a:rPr>
              <a:t>Shyshenko</a:t>
            </a:r>
            <a:r>
              <a:rPr lang="en-US" sz="1100" dirty="0" smtClean="0">
                <a:latin typeface="Times New Roman" pitchFamily="18" charset="0"/>
                <a:cs typeface="Times New Roman" pitchFamily="18" charset="0"/>
              </a:rPr>
              <a:t>, I. and </a:t>
            </a:r>
            <a:r>
              <a:rPr lang="en-US" sz="1100" dirty="0" err="1" smtClean="0">
                <a:latin typeface="Times New Roman" pitchFamily="18" charset="0"/>
                <a:cs typeface="Times New Roman" pitchFamily="18" charset="0"/>
              </a:rPr>
              <a:t>Rysina</a:t>
            </a:r>
            <a:r>
              <a:rPr lang="en-US" sz="1100" dirty="0" smtClean="0">
                <a:latin typeface="Times New Roman" pitchFamily="18" charset="0"/>
                <a:cs typeface="Times New Roman" pitchFamily="18" charset="0"/>
              </a:rPr>
              <a:t>, M., 2019. Formation of Intellectual Skills for Future Mathematics Teachers. </a:t>
            </a:r>
            <a:r>
              <a:rPr lang="en-US" sz="1100" i="1" dirty="0" smtClean="0">
                <a:latin typeface="Times New Roman" pitchFamily="18" charset="0"/>
                <a:cs typeface="Times New Roman" pitchFamily="18" charset="0"/>
              </a:rPr>
              <a:t>TEM Journal</a:t>
            </a:r>
            <a:r>
              <a:rPr lang="en-US" sz="1100" dirty="0" smtClean="0">
                <a:latin typeface="Times New Roman" pitchFamily="18" charset="0"/>
                <a:cs typeface="Times New Roman" pitchFamily="18" charset="0"/>
              </a:rPr>
              <a:t>, </a:t>
            </a:r>
            <a:r>
              <a:rPr lang="en-US" sz="1100" i="1" dirty="0" smtClean="0">
                <a:latin typeface="Times New Roman" pitchFamily="18" charset="0"/>
                <a:cs typeface="Times New Roman" pitchFamily="18" charset="0"/>
              </a:rPr>
              <a:t>8</a:t>
            </a:r>
            <a:r>
              <a:rPr lang="en-US" sz="1100" dirty="0" smtClean="0">
                <a:latin typeface="Times New Roman" pitchFamily="18" charset="0"/>
                <a:cs typeface="Times New Roman" pitchFamily="18" charset="0"/>
              </a:rPr>
              <a:t>(3), p.1084.</a:t>
            </a:r>
          </a:p>
          <a:p>
            <a:pPr algn="just">
              <a:lnSpc>
                <a:spcPct val="150000"/>
              </a:lnSpc>
            </a:pPr>
            <a:r>
              <a:rPr lang="en-US" sz="1100" dirty="0" smtClean="0">
                <a:latin typeface="Times New Roman" pitchFamily="18" charset="0"/>
                <a:cs typeface="Times New Roman" pitchFamily="18" charset="0"/>
              </a:rPr>
              <a:t>Mason, B.A., </a:t>
            </a:r>
            <a:r>
              <a:rPr lang="en-US" sz="1100" dirty="0" err="1" smtClean="0">
                <a:latin typeface="Times New Roman" pitchFamily="18" charset="0"/>
                <a:cs typeface="Times New Roman" pitchFamily="18" charset="0"/>
              </a:rPr>
              <a:t>Hajovsky</a:t>
            </a:r>
            <a:r>
              <a:rPr lang="en-US" sz="1100" dirty="0" smtClean="0">
                <a:latin typeface="Times New Roman" pitchFamily="18" charset="0"/>
                <a:cs typeface="Times New Roman" pitchFamily="18" charset="0"/>
              </a:rPr>
              <a:t>, D.B., McCune, L.A. and </a:t>
            </a:r>
            <a:r>
              <a:rPr lang="en-US" sz="1100" dirty="0" err="1" smtClean="0">
                <a:latin typeface="Times New Roman" pitchFamily="18" charset="0"/>
                <a:cs typeface="Times New Roman" pitchFamily="18" charset="0"/>
              </a:rPr>
              <a:t>Turek</a:t>
            </a:r>
            <a:r>
              <a:rPr lang="en-US" sz="1100" dirty="0" smtClean="0">
                <a:latin typeface="Times New Roman" pitchFamily="18" charset="0"/>
                <a:cs typeface="Times New Roman" pitchFamily="18" charset="0"/>
              </a:rPr>
              <a:t>, J.J., 2017. Conflict, closeness, and academic skills: A longitudinal examination of the teacher–student relationship. </a:t>
            </a:r>
            <a:r>
              <a:rPr lang="en-US" sz="1100" i="1" dirty="0" smtClean="0">
                <a:latin typeface="Times New Roman" pitchFamily="18" charset="0"/>
                <a:cs typeface="Times New Roman" pitchFamily="18" charset="0"/>
              </a:rPr>
              <a:t>School Psychology Review</a:t>
            </a:r>
            <a:r>
              <a:rPr lang="en-US" sz="1100" dirty="0" smtClean="0">
                <a:latin typeface="Times New Roman" pitchFamily="18" charset="0"/>
                <a:cs typeface="Times New Roman" pitchFamily="18" charset="0"/>
              </a:rPr>
              <a:t>, </a:t>
            </a:r>
            <a:r>
              <a:rPr lang="en-US" sz="1100" i="1" dirty="0" smtClean="0">
                <a:latin typeface="Times New Roman" pitchFamily="18" charset="0"/>
                <a:cs typeface="Times New Roman" pitchFamily="18" charset="0"/>
              </a:rPr>
              <a:t>46</a:t>
            </a:r>
            <a:r>
              <a:rPr lang="en-US" sz="1100" dirty="0" smtClean="0">
                <a:latin typeface="Times New Roman" pitchFamily="18" charset="0"/>
                <a:cs typeface="Times New Roman" pitchFamily="18" charset="0"/>
              </a:rPr>
              <a:t>(2), pp.177-189.</a:t>
            </a:r>
          </a:p>
          <a:p>
            <a:pPr algn="just">
              <a:lnSpc>
                <a:spcPct val="150000"/>
              </a:lnSpc>
            </a:pPr>
            <a:r>
              <a:rPr lang="en-US" sz="1100" dirty="0" smtClean="0">
                <a:latin typeface="Times New Roman" pitchFamily="18" charset="0"/>
                <a:cs typeface="Times New Roman" pitchFamily="18" charset="0"/>
              </a:rPr>
              <a:t>Morrissey, T.W. and </a:t>
            </a:r>
            <a:r>
              <a:rPr lang="en-US" sz="1100" dirty="0" err="1" smtClean="0">
                <a:latin typeface="Times New Roman" pitchFamily="18" charset="0"/>
                <a:cs typeface="Times New Roman" pitchFamily="18" charset="0"/>
              </a:rPr>
              <a:t>Vinopal</a:t>
            </a:r>
            <a:r>
              <a:rPr lang="en-US" sz="1100" dirty="0" smtClean="0">
                <a:latin typeface="Times New Roman" pitchFamily="18" charset="0"/>
                <a:cs typeface="Times New Roman" pitchFamily="18" charset="0"/>
              </a:rPr>
              <a:t>, K.M., 2018. Neighborhood poverty and children's academic skills and behavior in early elementary school. </a:t>
            </a:r>
            <a:r>
              <a:rPr lang="en-US" sz="1100" i="1" dirty="0" smtClean="0">
                <a:latin typeface="Times New Roman" pitchFamily="18" charset="0"/>
                <a:cs typeface="Times New Roman" pitchFamily="18" charset="0"/>
              </a:rPr>
              <a:t>Journal of Marriage and Family</a:t>
            </a:r>
            <a:r>
              <a:rPr lang="en-US" sz="1100" dirty="0" smtClean="0">
                <a:latin typeface="Times New Roman" pitchFamily="18" charset="0"/>
                <a:cs typeface="Times New Roman" pitchFamily="18" charset="0"/>
              </a:rPr>
              <a:t>, </a:t>
            </a:r>
            <a:r>
              <a:rPr lang="en-US" sz="1100" i="1" dirty="0" smtClean="0">
                <a:latin typeface="Times New Roman" pitchFamily="18" charset="0"/>
                <a:cs typeface="Times New Roman" pitchFamily="18" charset="0"/>
              </a:rPr>
              <a:t>80</a:t>
            </a:r>
            <a:r>
              <a:rPr lang="en-US" sz="1100" dirty="0" smtClean="0">
                <a:latin typeface="Times New Roman" pitchFamily="18" charset="0"/>
                <a:cs typeface="Times New Roman" pitchFamily="18" charset="0"/>
              </a:rPr>
              <a:t>(1), pp.182-197.</a:t>
            </a:r>
          </a:p>
          <a:p>
            <a:pPr algn="just">
              <a:lnSpc>
                <a:spcPct val="150000"/>
              </a:lnSpc>
            </a:pPr>
            <a:r>
              <a:rPr lang="en-US" sz="1100" dirty="0" err="1" smtClean="0">
                <a:latin typeface="Times New Roman" pitchFamily="18" charset="0"/>
                <a:cs typeface="Times New Roman" pitchFamily="18" charset="0"/>
              </a:rPr>
              <a:t>Pakarinen</a:t>
            </a:r>
            <a:r>
              <a:rPr lang="en-US" sz="1100" dirty="0" smtClean="0">
                <a:latin typeface="Times New Roman" pitchFamily="18" charset="0"/>
                <a:cs typeface="Times New Roman" pitchFamily="18" charset="0"/>
              </a:rPr>
              <a:t>, E., </a:t>
            </a:r>
            <a:r>
              <a:rPr lang="en-US" sz="1100" dirty="0" err="1" smtClean="0">
                <a:latin typeface="Times New Roman" pitchFamily="18" charset="0"/>
                <a:cs typeface="Times New Roman" pitchFamily="18" charset="0"/>
              </a:rPr>
              <a:t>Lerkkanen</a:t>
            </a:r>
            <a:r>
              <a:rPr lang="en-US" sz="1100" dirty="0" smtClean="0">
                <a:latin typeface="Times New Roman" pitchFamily="18" charset="0"/>
                <a:cs typeface="Times New Roman" pitchFamily="18" charset="0"/>
              </a:rPr>
              <a:t>, M.K., </a:t>
            </a:r>
            <a:r>
              <a:rPr lang="en-US" sz="1100" dirty="0" err="1" smtClean="0">
                <a:latin typeface="Times New Roman" pitchFamily="18" charset="0"/>
                <a:cs typeface="Times New Roman" pitchFamily="18" charset="0"/>
              </a:rPr>
              <a:t>Poikkeus</a:t>
            </a:r>
            <a:r>
              <a:rPr lang="en-US" sz="1100" dirty="0" smtClean="0">
                <a:latin typeface="Times New Roman" pitchFamily="18" charset="0"/>
                <a:cs typeface="Times New Roman" pitchFamily="18" charset="0"/>
              </a:rPr>
              <a:t>, A.M., </a:t>
            </a:r>
            <a:r>
              <a:rPr lang="en-US" sz="1100" dirty="0" err="1" smtClean="0">
                <a:latin typeface="Times New Roman" pitchFamily="18" charset="0"/>
                <a:cs typeface="Times New Roman" pitchFamily="18" charset="0"/>
              </a:rPr>
              <a:t>Salminen</a:t>
            </a:r>
            <a:r>
              <a:rPr lang="en-US" sz="1100" dirty="0" smtClean="0">
                <a:latin typeface="Times New Roman" pitchFamily="18" charset="0"/>
                <a:cs typeface="Times New Roman" pitchFamily="18" charset="0"/>
              </a:rPr>
              <a:t>, J., </a:t>
            </a:r>
            <a:r>
              <a:rPr lang="en-US" sz="1100" dirty="0" err="1" smtClean="0">
                <a:latin typeface="Times New Roman" pitchFamily="18" charset="0"/>
                <a:cs typeface="Times New Roman" pitchFamily="18" charset="0"/>
              </a:rPr>
              <a:t>Silinskas</a:t>
            </a:r>
            <a:r>
              <a:rPr lang="en-US" sz="1100" dirty="0" smtClean="0">
                <a:latin typeface="Times New Roman" pitchFamily="18" charset="0"/>
                <a:cs typeface="Times New Roman" pitchFamily="18" charset="0"/>
              </a:rPr>
              <a:t>, G., </a:t>
            </a:r>
            <a:r>
              <a:rPr lang="en-US" sz="1100" dirty="0" err="1" smtClean="0">
                <a:latin typeface="Times New Roman" pitchFamily="18" charset="0"/>
                <a:cs typeface="Times New Roman" pitchFamily="18" charset="0"/>
              </a:rPr>
              <a:t>Siekkinen</a:t>
            </a:r>
            <a:r>
              <a:rPr lang="en-US" sz="1100" dirty="0" smtClean="0">
                <a:latin typeface="Times New Roman" pitchFamily="18" charset="0"/>
                <a:cs typeface="Times New Roman" pitchFamily="18" charset="0"/>
              </a:rPr>
              <a:t>, M. and </a:t>
            </a:r>
            <a:r>
              <a:rPr lang="en-US" sz="1100" dirty="0" err="1" smtClean="0">
                <a:latin typeface="Times New Roman" pitchFamily="18" charset="0"/>
                <a:cs typeface="Times New Roman" pitchFamily="18" charset="0"/>
              </a:rPr>
              <a:t>Nurmi</a:t>
            </a:r>
            <a:r>
              <a:rPr lang="en-US" sz="1100" dirty="0" smtClean="0">
                <a:latin typeface="Times New Roman" pitchFamily="18" charset="0"/>
                <a:cs typeface="Times New Roman" pitchFamily="18" charset="0"/>
              </a:rPr>
              <a:t>, J.E., 2017. Longitudinal associations between teacher-child interactions and academic skills in elementary school. </a:t>
            </a:r>
            <a:r>
              <a:rPr lang="en-US" sz="1100" i="1" dirty="0" smtClean="0">
                <a:latin typeface="Times New Roman" pitchFamily="18" charset="0"/>
                <a:cs typeface="Times New Roman" pitchFamily="18" charset="0"/>
              </a:rPr>
              <a:t>Journal of Applied Developmental Psychology</a:t>
            </a:r>
            <a:r>
              <a:rPr lang="en-US" sz="1100" dirty="0" smtClean="0">
                <a:latin typeface="Times New Roman" pitchFamily="18" charset="0"/>
                <a:cs typeface="Times New Roman" pitchFamily="18" charset="0"/>
              </a:rPr>
              <a:t>, </a:t>
            </a:r>
            <a:r>
              <a:rPr lang="en-US" sz="1100" i="1" dirty="0" smtClean="0">
                <a:latin typeface="Times New Roman" pitchFamily="18" charset="0"/>
                <a:cs typeface="Times New Roman" pitchFamily="18" charset="0"/>
              </a:rPr>
              <a:t>52</a:t>
            </a:r>
            <a:r>
              <a:rPr lang="en-US" sz="1100" dirty="0" smtClean="0">
                <a:latin typeface="Times New Roman" pitchFamily="18" charset="0"/>
                <a:cs typeface="Times New Roman" pitchFamily="18" charset="0"/>
              </a:rPr>
              <a:t>, pp.191-202.</a:t>
            </a:r>
          </a:p>
          <a:p>
            <a:pPr algn="just">
              <a:lnSpc>
                <a:spcPct val="150000"/>
              </a:lnSpc>
            </a:pPr>
            <a:r>
              <a:rPr lang="en-US" sz="1100" dirty="0" err="1" smtClean="0">
                <a:latin typeface="Times New Roman" pitchFamily="18" charset="0"/>
                <a:cs typeface="Times New Roman" pitchFamily="18" charset="0"/>
              </a:rPr>
              <a:t>Pristiwaluyo</a:t>
            </a:r>
            <a:r>
              <a:rPr lang="en-US" sz="1100" dirty="0" smtClean="0">
                <a:latin typeface="Times New Roman" pitchFamily="18" charset="0"/>
                <a:cs typeface="Times New Roman" pitchFamily="18" charset="0"/>
              </a:rPr>
              <a:t>, T., 2017, September. Developing Vocational Skills for Children of Intellectual Disabilities. In </a:t>
            </a:r>
            <a:r>
              <a:rPr lang="en-US" sz="1100" i="1" dirty="0" smtClean="0">
                <a:latin typeface="Times New Roman" pitchFamily="18" charset="0"/>
                <a:cs typeface="Times New Roman" pitchFamily="18" charset="0"/>
              </a:rPr>
              <a:t>9th International Conference for Science Educators and Teachers (ICSET 2017)</a:t>
            </a:r>
            <a:r>
              <a:rPr lang="en-US" sz="1100" dirty="0" smtClean="0">
                <a:latin typeface="Times New Roman" pitchFamily="18" charset="0"/>
                <a:cs typeface="Times New Roman" pitchFamily="18" charset="0"/>
              </a:rPr>
              <a:t> (pp. 508-512). Atlantis Press.</a:t>
            </a:r>
          </a:p>
          <a:p>
            <a:pPr algn="just">
              <a:lnSpc>
                <a:spcPct val="150000"/>
              </a:lnSpc>
            </a:pPr>
            <a:r>
              <a:rPr lang="en-US" sz="1100" dirty="0" smtClean="0">
                <a:latin typeface="Times New Roman" pitchFamily="18" charset="0"/>
                <a:cs typeface="Times New Roman" pitchFamily="18" charset="0"/>
              </a:rPr>
              <a:t>Scott, F.J., Connell, P., Thomson, L.A. and </a:t>
            </a:r>
            <a:r>
              <a:rPr lang="en-US" sz="1100" dirty="0" err="1" smtClean="0">
                <a:latin typeface="Times New Roman" pitchFamily="18" charset="0"/>
                <a:cs typeface="Times New Roman" pitchFamily="18" charset="0"/>
              </a:rPr>
              <a:t>Willison</a:t>
            </a:r>
            <a:r>
              <a:rPr lang="en-US" sz="1100" dirty="0" smtClean="0">
                <a:latin typeface="Times New Roman" pitchFamily="18" charset="0"/>
                <a:cs typeface="Times New Roman" pitchFamily="18" charset="0"/>
              </a:rPr>
              <a:t>, D., 2019. Empowering students by enhancing their employability skills. </a:t>
            </a:r>
            <a:r>
              <a:rPr lang="en-US" sz="1100" i="1" dirty="0" smtClean="0">
                <a:latin typeface="Times New Roman" pitchFamily="18" charset="0"/>
                <a:cs typeface="Times New Roman" pitchFamily="18" charset="0"/>
              </a:rPr>
              <a:t>Journal of Further and Higher Education</a:t>
            </a:r>
            <a:r>
              <a:rPr lang="en-US" sz="1100" dirty="0" smtClean="0">
                <a:latin typeface="Times New Roman" pitchFamily="18" charset="0"/>
                <a:cs typeface="Times New Roman" pitchFamily="18" charset="0"/>
              </a:rPr>
              <a:t>, </a:t>
            </a:r>
            <a:r>
              <a:rPr lang="en-US" sz="1100" i="1" dirty="0" smtClean="0">
                <a:latin typeface="Times New Roman" pitchFamily="18" charset="0"/>
                <a:cs typeface="Times New Roman" pitchFamily="18" charset="0"/>
              </a:rPr>
              <a:t>43</a:t>
            </a:r>
            <a:r>
              <a:rPr lang="en-US" sz="1100" dirty="0" smtClean="0">
                <a:latin typeface="Times New Roman" pitchFamily="18" charset="0"/>
                <a:cs typeface="Times New Roman" pitchFamily="18" charset="0"/>
              </a:rPr>
              <a:t>(5), pp.692-707.</a:t>
            </a:r>
          </a:p>
          <a:p>
            <a:pPr algn="just">
              <a:lnSpc>
                <a:spcPct val="150000"/>
              </a:lnSpc>
            </a:pPr>
            <a:r>
              <a:rPr lang="en-US" sz="1100" dirty="0" err="1" smtClean="0">
                <a:latin typeface="Times New Roman" pitchFamily="18" charset="0"/>
                <a:cs typeface="Times New Roman" pitchFamily="18" charset="0"/>
              </a:rPr>
              <a:t>Sushentseva</a:t>
            </a:r>
            <a:r>
              <a:rPr lang="en-US" sz="1100" dirty="0" smtClean="0">
                <a:latin typeface="Times New Roman" pitchFamily="18" charset="0"/>
                <a:cs typeface="Times New Roman" pitchFamily="18" charset="0"/>
              </a:rPr>
              <a:t>, L., 2017. Intellectual skills as a factor of forming professional mobility of future qualified specialists in machinery construction. </a:t>
            </a:r>
            <a:r>
              <a:rPr lang="en-US" sz="1100" i="1" dirty="0" err="1" smtClean="0">
                <a:latin typeface="Times New Roman" pitchFamily="18" charset="0"/>
                <a:cs typeface="Times New Roman" pitchFamily="18" charset="0"/>
              </a:rPr>
              <a:t>ScienceRise</a:t>
            </a:r>
            <a:r>
              <a:rPr lang="en-US" sz="1100" i="1" dirty="0" smtClean="0">
                <a:latin typeface="Times New Roman" pitchFamily="18" charset="0"/>
                <a:cs typeface="Times New Roman" pitchFamily="18" charset="0"/>
              </a:rPr>
              <a:t>: Pedagogical Education</a:t>
            </a:r>
            <a:r>
              <a:rPr lang="en-US" sz="1100" dirty="0" smtClean="0">
                <a:latin typeface="Times New Roman" pitchFamily="18" charset="0"/>
                <a:cs typeface="Times New Roman" pitchFamily="18" charset="0"/>
              </a:rPr>
              <a:t>, (3 (11)), pp.36-40.</a:t>
            </a:r>
          </a:p>
          <a:p>
            <a:pPr algn="just">
              <a:lnSpc>
                <a:spcPct val="150000"/>
              </a:lnSpc>
            </a:pPr>
            <a:r>
              <a:rPr lang="en-US" sz="1100" dirty="0" smtClean="0">
                <a:latin typeface="Times New Roman" pitchFamily="18" charset="0"/>
                <a:cs typeface="Times New Roman" pitchFamily="18" charset="0"/>
              </a:rPr>
              <a:t>Van </a:t>
            </a:r>
            <a:r>
              <a:rPr lang="en-US" sz="1100" dirty="0" err="1" smtClean="0">
                <a:latin typeface="Times New Roman" pitchFamily="18" charset="0"/>
                <a:cs typeface="Times New Roman" pitchFamily="18" charset="0"/>
              </a:rPr>
              <a:t>Laar</a:t>
            </a:r>
            <a:r>
              <a:rPr lang="en-US" sz="1100" dirty="0" smtClean="0">
                <a:latin typeface="Times New Roman" pitchFamily="18" charset="0"/>
                <a:cs typeface="Times New Roman" pitchFamily="18" charset="0"/>
              </a:rPr>
              <a:t>, E., Van </a:t>
            </a:r>
            <a:r>
              <a:rPr lang="en-US" sz="1100" dirty="0" err="1" smtClean="0">
                <a:latin typeface="Times New Roman" pitchFamily="18" charset="0"/>
                <a:cs typeface="Times New Roman" pitchFamily="18" charset="0"/>
              </a:rPr>
              <a:t>Deursen</a:t>
            </a:r>
            <a:r>
              <a:rPr lang="en-US" sz="1100" dirty="0" smtClean="0">
                <a:latin typeface="Times New Roman" pitchFamily="18" charset="0"/>
                <a:cs typeface="Times New Roman" pitchFamily="18" charset="0"/>
              </a:rPr>
              <a:t>, A.J., Van </a:t>
            </a:r>
            <a:r>
              <a:rPr lang="en-US" sz="1100" dirty="0" err="1" smtClean="0">
                <a:latin typeface="Times New Roman" pitchFamily="18" charset="0"/>
                <a:cs typeface="Times New Roman" pitchFamily="18" charset="0"/>
              </a:rPr>
              <a:t>Dijk</a:t>
            </a:r>
            <a:r>
              <a:rPr lang="en-US" sz="1100" dirty="0" smtClean="0">
                <a:latin typeface="Times New Roman" pitchFamily="18" charset="0"/>
                <a:cs typeface="Times New Roman" pitchFamily="18" charset="0"/>
              </a:rPr>
              <a:t>, J.A. and De </a:t>
            </a:r>
            <a:r>
              <a:rPr lang="en-US" sz="1100" dirty="0" err="1" smtClean="0">
                <a:latin typeface="Times New Roman" pitchFamily="18" charset="0"/>
                <a:cs typeface="Times New Roman" pitchFamily="18" charset="0"/>
              </a:rPr>
              <a:t>Haan</a:t>
            </a:r>
            <a:r>
              <a:rPr lang="en-US" sz="1100" dirty="0" smtClean="0">
                <a:latin typeface="Times New Roman" pitchFamily="18" charset="0"/>
                <a:cs typeface="Times New Roman" pitchFamily="18" charset="0"/>
              </a:rPr>
              <a:t>, J., 2017. The relation between 21st-century skills and digital skills: A systematic literature review. </a:t>
            </a:r>
            <a:r>
              <a:rPr lang="en-US" sz="1100" i="1" dirty="0" smtClean="0">
                <a:latin typeface="Times New Roman" pitchFamily="18" charset="0"/>
                <a:cs typeface="Times New Roman" pitchFamily="18" charset="0"/>
              </a:rPr>
              <a:t>Computers in human behavior</a:t>
            </a:r>
            <a:r>
              <a:rPr lang="en-US" sz="1100" dirty="0" smtClean="0">
                <a:latin typeface="Times New Roman" pitchFamily="18" charset="0"/>
                <a:cs typeface="Times New Roman" pitchFamily="18" charset="0"/>
              </a:rPr>
              <a:t>, </a:t>
            </a:r>
            <a:r>
              <a:rPr lang="en-US" sz="1100" i="1" dirty="0" smtClean="0">
                <a:latin typeface="Times New Roman" pitchFamily="18" charset="0"/>
                <a:cs typeface="Times New Roman" pitchFamily="18" charset="0"/>
              </a:rPr>
              <a:t>72</a:t>
            </a:r>
            <a:r>
              <a:rPr lang="en-US" sz="1100" dirty="0" smtClean="0">
                <a:latin typeface="Times New Roman" pitchFamily="18" charset="0"/>
                <a:cs typeface="Times New Roman" pitchFamily="18" charset="0"/>
              </a:rPr>
              <a:t>, pp.577-588.</a:t>
            </a:r>
          </a:p>
          <a:p>
            <a:pPr algn="just">
              <a:lnSpc>
                <a:spcPct val="150000"/>
              </a:lnSpc>
            </a:pPr>
            <a:endParaRPr lang="en-US" sz="1100" dirty="0">
              <a:latin typeface="Times New Roman" pitchFamily="18" charset="0"/>
              <a:cs typeface="Times New Roman"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286000"/>
            <a:ext cx="8229600" cy="1143000"/>
          </a:xfrm>
        </p:spPr>
        <p:txBody>
          <a:bodyPr>
            <a:normAutofit fontScale="90000"/>
          </a:bodyPr>
          <a:lstStyle/>
          <a:p>
            <a:r>
              <a:rPr lang="en-US" b="1" dirty="0" smtClean="0">
                <a:latin typeface="Times New Roman" pitchFamily="18" charset="0"/>
                <a:cs typeface="Times New Roman" pitchFamily="18" charset="0"/>
              </a:rPr>
              <a:t>THANK YOU!</a:t>
            </a:r>
            <a:br>
              <a:rPr lang="en-US" b="1" dirty="0" smtClean="0">
                <a:latin typeface="Times New Roman" pitchFamily="18" charset="0"/>
                <a:cs typeface="Times New Roman" pitchFamily="18" charset="0"/>
              </a:rPr>
            </a:br>
            <a:r>
              <a:rPr lang="en-US" b="1" dirty="0" smtClean="0">
                <a:latin typeface="Times New Roman" pitchFamily="18" charset="0"/>
                <a:cs typeface="Times New Roman" pitchFamily="18" charset="0"/>
              </a:rPr>
              <a:t/>
            </a:r>
            <a:br>
              <a:rPr lang="en-US" b="1" dirty="0" smtClean="0">
                <a:latin typeface="Times New Roman" pitchFamily="18" charset="0"/>
                <a:cs typeface="Times New Roman" pitchFamily="18" charset="0"/>
              </a:rPr>
            </a:br>
            <a:r>
              <a:rPr lang="en-US" b="1" dirty="0" smtClean="0">
                <a:latin typeface="Times New Roman" pitchFamily="18" charset="0"/>
                <a:cs typeface="Times New Roman" pitchFamily="18" charset="0"/>
              </a:rPr>
              <a:t>ANY QUESTIONS?</a:t>
            </a:r>
            <a:endParaRPr lang="en-US" b="1"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TotalTime>
  <Words>1843</Words>
  <Application>Microsoft Office PowerPoint</Application>
  <PresentationFormat>Expunere pe ecran (4:3)</PresentationFormat>
  <Paragraphs>69</Paragraphs>
  <Slides>13</Slides>
  <Notes>11</Notes>
  <HiddenSlides>0</HiddenSlides>
  <MMClips>0</MMClips>
  <ScaleCrop>false</ScaleCrop>
  <HeadingPairs>
    <vt:vector size="4" baseType="variant">
      <vt:variant>
        <vt:lpstr>Temă</vt:lpstr>
      </vt:variant>
      <vt:variant>
        <vt:i4>1</vt:i4>
      </vt:variant>
      <vt:variant>
        <vt:lpstr>Titluri diapozitive</vt:lpstr>
      </vt:variant>
      <vt:variant>
        <vt:i4>13</vt:i4>
      </vt:variant>
    </vt:vector>
  </HeadingPairs>
  <TitlesOfParts>
    <vt:vector size="14" baseType="lpstr">
      <vt:lpstr>Office Theme</vt:lpstr>
      <vt:lpstr>ACE PRACTICAL PORTFOLIO</vt:lpstr>
      <vt:lpstr>INTRODUCTION</vt:lpstr>
      <vt:lpstr>ENGAGEMENT AND LITERATURE</vt:lpstr>
      <vt:lpstr>KNOWLEDGE AND UNDERSTANDING SKILL</vt:lpstr>
      <vt:lpstr>COGNITIVE AND INTELLECTUALITY SKILL</vt:lpstr>
      <vt:lpstr>COGNITIVE AND INTELLECTUALITY SKILL (Contd.)</vt:lpstr>
      <vt:lpstr>PRACTICAL SKILLS</vt:lpstr>
      <vt:lpstr>PRACTICAL SKILLS (Contd.)</vt:lpstr>
      <vt:lpstr>TRANSFERABLE SKILLS</vt:lpstr>
      <vt:lpstr>TRANSFERABLE SKILLS (Contd.)</vt:lpstr>
      <vt:lpstr>CONCLUSION</vt:lpstr>
      <vt:lpstr>REFERENCE LIST</vt:lpstr>
      <vt:lpstr>THANK YOU!  ANY 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teodor suson</cp:lastModifiedBy>
  <cp:revision>41</cp:revision>
  <dcterms:created xsi:type="dcterms:W3CDTF">2006-08-16T00:00:00Z</dcterms:created>
  <dcterms:modified xsi:type="dcterms:W3CDTF">2021-04-08T08:50:33Z</dcterms:modified>
</cp:coreProperties>
</file>