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ink/ink2.xml" ContentType="application/inkml+xml"/>
  <Override PartName="/ppt/ink/ink3.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16"/>
  </p:notesMasterIdLst>
  <p:sldIdLst>
    <p:sldId id="256" r:id="rId2"/>
    <p:sldId id="257" r:id="rId3"/>
    <p:sldId id="258" r:id="rId4"/>
    <p:sldId id="259" r:id="rId5"/>
    <p:sldId id="260" r:id="rId6"/>
    <p:sldId id="261" r:id="rId7"/>
    <p:sldId id="262" r:id="rId8"/>
    <p:sldId id="272" r:id="rId9"/>
    <p:sldId id="265" r:id="rId10"/>
    <p:sldId id="273" r:id="rId11"/>
    <p:sldId id="266" r:id="rId12"/>
    <p:sldId id="267" r:id="rId13"/>
    <p:sldId id="268" r:id="rId14"/>
    <p:sldId id="271"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171D63-87C0-F843-B8DA-7ADBBDC2337B}" v="20" dt="2025-11-14T06:17:07.636"/>
    <p1510:client id="{49857AD9-BA36-A2B2-B04D-1957C3969176}" v="4" dt="2025-11-14T07:08:51.814"/>
    <p1510:client id="{6AB5EEAC-986F-49FF-A9E4-9D8F5B1ED343}" v="1052" dt="2025-11-14T10:28:34.850"/>
  </p1510:revLst>
</p1510:revInfo>
</file>

<file path=ppt/tableStyles.xml><?xml version="1.0" encoding="utf-8"?>
<a:tblStyleLst xmlns:a="http://schemas.openxmlformats.org/drawingml/2006/main" def="{5C22544A-7EE6-4342-B048-85BDC9FD1C3A}">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14" autoAdjust="0"/>
    <p:restoredTop sz="94660"/>
  </p:normalViewPr>
  <p:slideViewPr>
    <p:cSldViewPr snapToGrid="0">
      <p:cViewPr>
        <p:scale>
          <a:sx n="71" d="100"/>
          <a:sy n="71" d="100"/>
        </p:scale>
        <p:origin x="484" y="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E0D98E-4384-48AD-AFF1-F333C9BE4065}" type="doc">
      <dgm:prSet loTypeId="urn:microsoft.com/office/officeart/2016/7/layout/RepeatingBendingProcessNew" loCatId="process" qsTypeId="urn:microsoft.com/office/officeart/2005/8/quickstyle/simple4" qsCatId="simple" csTypeId="urn:microsoft.com/office/officeart/2005/8/colors/colorful2" csCatId="colorful" phldr="1"/>
      <dgm:spPr/>
      <dgm:t>
        <a:bodyPr/>
        <a:lstStyle/>
        <a:p>
          <a:endParaRPr lang="en-US"/>
        </a:p>
      </dgm:t>
    </dgm:pt>
    <dgm:pt modelId="{61AC3162-FF76-4AD1-B390-F87899FF3586}">
      <dgm:prSet custT="1"/>
      <dgm:spPr/>
      <dgm:t>
        <a:bodyPr/>
        <a:lstStyle/>
        <a:p>
          <a:r>
            <a:rPr lang="en-GB" sz="1800" i="1" dirty="0">
              <a:latin typeface="Hadassah "/>
            </a:rPr>
            <a:t>Introduction</a:t>
          </a:r>
          <a:endParaRPr lang="en-US" sz="1800" dirty="0">
            <a:latin typeface="Hadassah "/>
          </a:endParaRPr>
        </a:p>
      </dgm:t>
    </dgm:pt>
    <dgm:pt modelId="{9644C798-A7AA-4169-A400-00CCFB86A44D}" type="parTrans" cxnId="{D79550EE-8D92-4F65-8146-65BE4AC4CD1F}">
      <dgm:prSet/>
      <dgm:spPr/>
      <dgm:t>
        <a:bodyPr/>
        <a:lstStyle/>
        <a:p>
          <a:endParaRPr lang="en-US"/>
        </a:p>
      </dgm:t>
    </dgm:pt>
    <dgm:pt modelId="{A378A337-EFDA-4106-B2AB-3DA42E55AB56}" type="sibTrans" cxnId="{D79550EE-8D92-4F65-8146-65BE4AC4CD1F}">
      <dgm:prSet/>
      <dgm:spPr/>
      <dgm:t>
        <a:bodyPr/>
        <a:lstStyle/>
        <a:p>
          <a:endParaRPr lang="en-US"/>
        </a:p>
      </dgm:t>
    </dgm:pt>
    <dgm:pt modelId="{EF61701F-ACB3-4F8F-90CC-7978668D39A4}">
      <dgm:prSet custT="1"/>
      <dgm:spPr/>
      <dgm:t>
        <a:bodyPr/>
        <a:lstStyle/>
        <a:p>
          <a:r>
            <a:rPr lang="en-GB" sz="1800" i="1" dirty="0">
              <a:latin typeface="Hadassah "/>
            </a:rPr>
            <a:t>Rationale for choosing one of the MS 365 application</a:t>
          </a:r>
          <a:endParaRPr lang="en-US" sz="1800" dirty="0">
            <a:latin typeface="Hadassah "/>
          </a:endParaRPr>
        </a:p>
      </dgm:t>
    </dgm:pt>
    <dgm:pt modelId="{5FFA6DDB-8BFC-41D5-834E-88C82AD8A9F7}" type="parTrans" cxnId="{82F66382-E3C9-4AA9-821A-35DE135CF4D7}">
      <dgm:prSet/>
      <dgm:spPr/>
      <dgm:t>
        <a:bodyPr/>
        <a:lstStyle/>
        <a:p>
          <a:endParaRPr lang="en-US"/>
        </a:p>
      </dgm:t>
    </dgm:pt>
    <dgm:pt modelId="{40507665-4A1B-4B63-8B97-A3C8AF9D07A7}" type="sibTrans" cxnId="{82F66382-E3C9-4AA9-821A-35DE135CF4D7}">
      <dgm:prSet/>
      <dgm:spPr/>
      <dgm:t>
        <a:bodyPr/>
        <a:lstStyle/>
        <a:p>
          <a:endParaRPr lang="en-US"/>
        </a:p>
      </dgm:t>
    </dgm:pt>
    <dgm:pt modelId="{9DED0C01-BDF4-4628-A228-1AD5CA038146}">
      <dgm:prSet/>
      <dgm:spPr/>
      <dgm:t>
        <a:bodyPr/>
        <a:lstStyle/>
        <a:p>
          <a:r>
            <a:rPr lang="en-GB" i="1" dirty="0">
              <a:latin typeface="Hadassah "/>
            </a:rPr>
            <a:t>Rationale for choosing that app</a:t>
          </a:r>
          <a:endParaRPr lang="en-US" dirty="0">
            <a:latin typeface="Hadassah "/>
          </a:endParaRPr>
        </a:p>
      </dgm:t>
    </dgm:pt>
    <dgm:pt modelId="{8811A5C3-37BE-45BB-A94E-199D09FFFE70}" type="parTrans" cxnId="{0608179C-3461-4399-BAB2-66EDFEAAFEAE}">
      <dgm:prSet/>
      <dgm:spPr/>
      <dgm:t>
        <a:bodyPr/>
        <a:lstStyle/>
        <a:p>
          <a:endParaRPr lang="en-US"/>
        </a:p>
      </dgm:t>
    </dgm:pt>
    <dgm:pt modelId="{2ECCEA8A-F7D1-46A4-8234-E96820B1A8AE}" type="sibTrans" cxnId="{0608179C-3461-4399-BAB2-66EDFEAAFEAE}">
      <dgm:prSet/>
      <dgm:spPr/>
      <dgm:t>
        <a:bodyPr/>
        <a:lstStyle/>
        <a:p>
          <a:endParaRPr lang="en-US"/>
        </a:p>
      </dgm:t>
    </dgm:pt>
    <dgm:pt modelId="{51DA954C-DBE9-4222-8B54-788101A565D9}">
      <dgm:prSet custT="1"/>
      <dgm:spPr/>
      <dgm:t>
        <a:bodyPr/>
        <a:lstStyle/>
        <a:p>
          <a:r>
            <a:rPr lang="en-GB" sz="1600" i="1" dirty="0">
              <a:latin typeface="Hadassah "/>
            </a:rPr>
            <a:t>Benefits and limitations within sunrise resident care home </a:t>
          </a:r>
          <a:endParaRPr lang="en-US" sz="1600" dirty="0">
            <a:latin typeface="Hadassah "/>
          </a:endParaRPr>
        </a:p>
      </dgm:t>
    </dgm:pt>
    <dgm:pt modelId="{D47BC1AD-B7ED-4820-B9E4-980EFFB50105}" type="parTrans" cxnId="{78D3EDAD-6226-48BC-8F82-1886B803742C}">
      <dgm:prSet/>
      <dgm:spPr/>
      <dgm:t>
        <a:bodyPr/>
        <a:lstStyle/>
        <a:p>
          <a:endParaRPr lang="en-US"/>
        </a:p>
      </dgm:t>
    </dgm:pt>
    <dgm:pt modelId="{BF61E806-EE7C-4056-B0F2-9F34E1CF60E3}" type="sibTrans" cxnId="{78D3EDAD-6226-48BC-8F82-1886B803742C}">
      <dgm:prSet/>
      <dgm:spPr/>
      <dgm:t>
        <a:bodyPr/>
        <a:lstStyle/>
        <a:p>
          <a:endParaRPr lang="en-US"/>
        </a:p>
      </dgm:t>
    </dgm:pt>
    <dgm:pt modelId="{5EBF4787-12CE-4D44-AA61-775D29CFEBC1}">
      <dgm:prSet/>
      <dgm:spPr/>
      <dgm:t>
        <a:bodyPr/>
        <a:lstStyle/>
        <a:p>
          <a:r>
            <a:rPr lang="en-GB" i="1" dirty="0">
              <a:latin typeface="Hadassah "/>
            </a:rPr>
            <a:t>Impact of limited digital skills or literacy </a:t>
          </a:r>
          <a:endParaRPr lang="en-US" dirty="0">
            <a:latin typeface="Hadassah "/>
          </a:endParaRPr>
        </a:p>
      </dgm:t>
    </dgm:pt>
    <dgm:pt modelId="{4D304AD9-C2EB-4818-BD0F-FAF56E532C38}" type="parTrans" cxnId="{FCC5B3D6-51C1-4BDD-8E97-81E2C65C9F06}">
      <dgm:prSet/>
      <dgm:spPr/>
      <dgm:t>
        <a:bodyPr/>
        <a:lstStyle/>
        <a:p>
          <a:endParaRPr lang="en-US"/>
        </a:p>
      </dgm:t>
    </dgm:pt>
    <dgm:pt modelId="{11664C19-1807-4249-A86A-4C3A91FD1223}" type="sibTrans" cxnId="{FCC5B3D6-51C1-4BDD-8E97-81E2C65C9F06}">
      <dgm:prSet/>
      <dgm:spPr/>
      <dgm:t>
        <a:bodyPr/>
        <a:lstStyle/>
        <a:p>
          <a:endParaRPr lang="en-US"/>
        </a:p>
      </dgm:t>
    </dgm:pt>
    <dgm:pt modelId="{A087FF6D-50BC-46C0-87CE-83F28710D3A9}">
      <dgm:prSet/>
      <dgm:spPr/>
      <dgm:t>
        <a:bodyPr/>
        <a:lstStyle/>
        <a:p>
          <a:r>
            <a:rPr lang="en-GB" i="1" dirty="0">
              <a:latin typeface="Hadassah "/>
            </a:rPr>
            <a:t>Conclusion</a:t>
          </a:r>
          <a:endParaRPr lang="en-US" dirty="0">
            <a:latin typeface="Hadassah "/>
          </a:endParaRPr>
        </a:p>
      </dgm:t>
    </dgm:pt>
    <dgm:pt modelId="{60F210E2-105D-49AD-A23B-8CC9AA362A4F}" type="parTrans" cxnId="{407B57D0-0CDB-4A18-87EA-44CD91EBDF35}">
      <dgm:prSet/>
      <dgm:spPr/>
      <dgm:t>
        <a:bodyPr/>
        <a:lstStyle/>
        <a:p>
          <a:endParaRPr lang="en-US"/>
        </a:p>
      </dgm:t>
    </dgm:pt>
    <dgm:pt modelId="{3A32EB6F-1593-49E6-9C85-911E88775D0E}" type="sibTrans" cxnId="{407B57D0-0CDB-4A18-87EA-44CD91EBDF35}">
      <dgm:prSet/>
      <dgm:spPr/>
      <dgm:t>
        <a:bodyPr/>
        <a:lstStyle/>
        <a:p>
          <a:endParaRPr lang="en-US"/>
        </a:p>
      </dgm:t>
    </dgm:pt>
    <dgm:pt modelId="{7773DE97-D6D7-4373-BBEA-1E18C604F86D}">
      <dgm:prSet/>
      <dgm:spPr/>
      <dgm:t>
        <a:bodyPr/>
        <a:lstStyle/>
        <a:p>
          <a:r>
            <a:rPr lang="en-GB" i="1" dirty="0">
              <a:latin typeface="Hadassah "/>
            </a:rPr>
            <a:t>References</a:t>
          </a:r>
          <a:endParaRPr lang="en-US" dirty="0">
            <a:latin typeface="Hadassah "/>
          </a:endParaRPr>
        </a:p>
      </dgm:t>
    </dgm:pt>
    <dgm:pt modelId="{79CC4FA6-1531-467C-A73D-F89EE4E99D06}" type="parTrans" cxnId="{268E575F-B6CD-4DDE-8EAD-68B11354652E}">
      <dgm:prSet/>
      <dgm:spPr/>
      <dgm:t>
        <a:bodyPr/>
        <a:lstStyle/>
        <a:p>
          <a:endParaRPr lang="en-US"/>
        </a:p>
      </dgm:t>
    </dgm:pt>
    <dgm:pt modelId="{B2C38DA6-A5B9-4E93-ACF4-684B7E3BDE9F}" type="sibTrans" cxnId="{268E575F-B6CD-4DDE-8EAD-68B11354652E}">
      <dgm:prSet/>
      <dgm:spPr/>
      <dgm:t>
        <a:bodyPr/>
        <a:lstStyle/>
        <a:p>
          <a:endParaRPr lang="en-US"/>
        </a:p>
      </dgm:t>
    </dgm:pt>
    <dgm:pt modelId="{2D7D258F-3A09-4072-8AF5-EFA574C7E6BA}">
      <dgm:prSet custT="1"/>
      <dgm:spPr/>
      <dgm:t>
        <a:bodyPr/>
        <a:lstStyle/>
        <a:p>
          <a:r>
            <a:rPr lang="en-GB" sz="1800" i="1" dirty="0">
              <a:latin typeface="Hadassah "/>
            </a:rPr>
            <a:t>Benefits and limitations</a:t>
          </a:r>
          <a:endParaRPr lang="en-US" sz="1800" dirty="0">
            <a:latin typeface="Hadassah "/>
          </a:endParaRPr>
        </a:p>
      </dgm:t>
    </dgm:pt>
    <dgm:pt modelId="{D3D0D5D6-11F2-4DB2-A1E7-E7EBB1C01554}" type="sibTrans" cxnId="{3FB624E2-A9A1-4B83-B82F-5C58D412B238}">
      <dgm:prSet/>
      <dgm:spPr/>
      <dgm:t>
        <a:bodyPr/>
        <a:lstStyle/>
        <a:p>
          <a:endParaRPr lang="en-US"/>
        </a:p>
      </dgm:t>
    </dgm:pt>
    <dgm:pt modelId="{A721B3E1-928B-46E0-8270-19ED9B49365F}" type="parTrans" cxnId="{3FB624E2-A9A1-4B83-B82F-5C58D412B238}">
      <dgm:prSet/>
      <dgm:spPr/>
      <dgm:t>
        <a:bodyPr/>
        <a:lstStyle/>
        <a:p>
          <a:endParaRPr lang="en-US"/>
        </a:p>
      </dgm:t>
    </dgm:pt>
    <dgm:pt modelId="{305DA8A7-6584-4913-96D0-258C07615832}">
      <dgm:prSet custT="1"/>
      <dgm:spPr/>
      <dgm:t>
        <a:bodyPr/>
        <a:lstStyle/>
        <a:p>
          <a:r>
            <a:rPr lang="en-GB" sz="1800" i="1" dirty="0">
              <a:latin typeface="Hadassah "/>
            </a:rPr>
            <a:t>Communication</a:t>
          </a:r>
          <a:r>
            <a:rPr lang="en-GB" sz="1500" i="1" dirty="0">
              <a:latin typeface="Hadassah "/>
            </a:rPr>
            <a:t> and Collaboration tools </a:t>
          </a:r>
          <a:endParaRPr lang="en-US" sz="1500" dirty="0">
            <a:latin typeface="Hadassah "/>
          </a:endParaRPr>
        </a:p>
      </dgm:t>
    </dgm:pt>
    <dgm:pt modelId="{0093ADAA-2A94-46B7-BDBF-723E83D42709}" type="sibTrans" cxnId="{6BB8A87D-3332-4A45-AD23-1463A8A85DF3}">
      <dgm:prSet/>
      <dgm:spPr/>
      <dgm:t>
        <a:bodyPr/>
        <a:lstStyle/>
        <a:p>
          <a:endParaRPr lang="en-US"/>
        </a:p>
      </dgm:t>
    </dgm:pt>
    <dgm:pt modelId="{208EB884-260C-4402-BBFF-A5EA02533CA9}" type="parTrans" cxnId="{6BB8A87D-3332-4A45-AD23-1463A8A85DF3}">
      <dgm:prSet/>
      <dgm:spPr/>
      <dgm:t>
        <a:bodyPr/>
        <a:lstStyle/>
        <a:p>
          <a:endParaRPr lang="en-US"/>
        </a:p>
      </dgm:t>
    </dgm:pt>
    <dgm:pt modelId="{88939079-7307-48FD-BF03-A7EBCC651702}">
      <dgm:prSet custT="1"/>
      <dgm:spPr/>
      <dgm:t>
        <a:bodyPr/>
        <a:lstStyle/>
        <a:p>
          <a:r>
            <a:rPr lang="en-GB" sz="1600" i="1" dirty="0">
              <a:latin typeface="Hadassah "/>
            </a:rPr>
            <a:t>Checklist for digital safety practices</a:t>
          </a:r>
          <a:endParaRPr lang="en-US" sz="1600" dirty="0">
            <a:latin typeface="Hadassah "/>
          </a:endParaRPr>
        </a:p>
      </dgm:t>
    </dgm:pt>
    <dgm:pt modelId="{50758B2A-2F09-403D-A372-01A88E36748B}" type="sibTrans" cxnId="{3EF8B4E1-26DD-4B6A-B6F3-6DCE8A1B514A}">
      <dgm:prSet/>
      <dgm:spPr/>
      <dgm:t>
        <a:bodyPr/>
        <a:lstStyle/>
        <a:p>
          <a:endParaRPr lang="en-US"/>
        </a:p>
      </dgm:t>
    </dgm:pt>
    <dgm:pt modelId="{93426D5C-279E-4FEE-B039-EEBE39A034D0}" type="parTrans" cxnId="{3EF8B4E1-26DD-4B6A-B6F3-6DCE8A1B514A}">
      <dgm:prSet/>
      <dgm:spPr/>
      <dgm:t>
        <a:bodyPr/>
        <a:lstStyle/>
        <a:p>
          <a:endParaRPr lang="en-US"/>
        </a:p>
      </dgm:t>
    </dgm:pt>
    <dgm:pt modelId="{12042009-65FB-4993-9368-2BEF38DBE940}" type="pres">
      <dgm:prSet presAssocID="{C0E0D98E-4384-48AD-AFF1-F333C9BE4065}" presName="Name0" presStyleCnt="0">
        <dgm:presLayoutVars>
          <dgm:dir/>
          <dgm:resizeHandles val="exact"/>
        </dgm:presLayoutVars>
      </dgm:prSet>
      <dgm:spPr/>
    </dgm:pt>
    <dgm:pt modelId="{E5A67A1C-3C00-4B44-A613-0DFA92ED1533}" type="pres">
      <dgm:prSet presAssocID="{61AC3162-FF76-4AD1-B390-F87899FF3586}" presName="node" presStyleLbl="node1" presStyleIdx="0" presStyleCnt="10">
        <dgm:presLayoutVars>
          <dgm:bulletEnabled val="1"/>
        </dgm:presLayoutVars>
      </dgm:prSet>
      <dgm:spPr/>
    </dgm:pt>
    <dgm:pt modelId="{C870CFDD-1379-4825-986E-C004126B0E6C}" type="pres">
      <dgm:prSet presAssocID="{A378A337-EFDA-4106-B2AB-3DA42E55AB56}" presName="sibTrans" presStyleLbl="sibTrans1D1" presStyleIdx="0" presStyleCnt="9"/>
      <dgm:spPr/>
    </dgm:pt>
    <dgm:pt modelId="{CD10B3C7-4702-4A62-AAB4-8C9BD9376C16}" type="pres">
      <dgm:prSet presAssocID="{A378A337-EFDA-4106-B2AB-3DA42E55AB56}" presName="connectorText" presStyleLbl="sibTrans1D1" presStyleIdx="0" presStyleCnt="9"/>
      <dgm:spPr/>
    </dgm:pt>
    <dgm:pt modelId="{94862480-EA1B-475C-93F4-6FCD763B558F}" type="pres">
      <dgm:prSet presAssocID="{EF61701F-ACB3-4F8F-90CC-7978668D39A4}" presName="node" presStyleLbl="node1" presStyleIdx="1" presStyleCnt="10">
        <dgm:presLayoutVars>
          <dgm:bulletEnabled val="1"/>
        </dgm:presLayoutVars>
      </dgm:prSet>
      <dgm:spPr/>
    </dgm:pt>
    <dgm:pt modelId="{964051C6-AAA3-4253-9EAD-61A62FFD4E35}" type="pres">
      <dgm:prSet presAssocID="{40507665-4A1B-4B63-8B97-A3C8AF9D07A7}" presName="sibTrans" presStyleLbl="sibTrans1D1" presStyleIdx="1" presStyleCnt="9"/>
      <dgm:spPr/>
    </dgm:pt>
    <dgm:pt modelId="{304CB827-E41B-4F47-9688-CE1D65141C9E}" type="pres">
      <dgm:prSet presAssocID="{40507665-4A1B-4B63-8B97-A3C8AF9D07A7}" presName="connectorText" presStyleLbl="sibTrans1D1" presStyleIdx="1" presStyleCnt="9"/>
      <dgm:spPr/>
    </dgm:pt>
    <dgm:pt modelId="{06967212-B127-47F4-99CF-77D8538797C3}" type="pres">
      <dgm:prSet presAssocID="{2D7D258F-3A09-4072-8AF5-EFA574C7E6BA}" presName="node" presStyleLbl="node1" presStyleIdx="2" presStyleCnt="10">
        <dgm:presLayoutVars>
          <dgm:bulletEnabled val="1"/>
        </dgm:presLayoutVars>
      </dgm:prSet>
      <dgm:spPr/>
    </dgm:pt>
    <dgm:pt modelId="{03A20B09-8913-4811-BB49-6955B251BB49}" type="pres">
      <dgm:prSet presAssocID="{D3D0D5D6-11F2-4DB2-A1E7-E7EBB1C01554}" presName="sibTrans" presStyleLbl="sibTrans1D1" presStyleIdx="2" presStyleCnt="9"/>
      <dgm:spPr/>
    </dgm:pt>
    <dgm:pt modelId="{98BB2B75-BB96-4363-B72A-A8F532988C29}" type="pres">
      <dgm:prSet presAssocID="{D3D0D5D6-11F2-4DB2-A1E7-E7EBB1C01554}" presName="connectorText" presStyleLbl="sibTrans1D1" presStyleIdx="2" presStyleCnt="9"/>
      <dgm:spPr/>
    </dgm:pt>
    <dgm:pt modelId="{DFEF7E93-2F91-4987-AADF-1A468A368CAF}" type="pres">
      <dgm:prSet presAssocID="{305DA8A7-6584-4913-96D0-258C07615832}" presName="node" presStyleLbl="node1" presStyleIdx="3" presStyleCnt="10" custScaleX="127425">
        <dgm:presLayoutVars>
          <dgm:bulletEnabled val="1"/>
        </dgm:presLayoutVars>
      </dgm:prSet>
      <dgm:spPr/>
    </dgm:pt>
    <dgm:pt modelId="{0DA8B4B9-40B1-4282-8F15-D61A7484F61F}" type="pres">
      <dgm:prSet presAssocID="{0093ADAA-2A94-46B7-BDBF-723E83D42709}" presName="sibTrans" presStyleLbl="sibTrans1D1" presStyleIdx="3" presStyleCnt="9"/>
      <dgm:spPr/>
    </dgm:pt>
    <dgm:pt modelId="{8F897772-DD83-4E90-A9E8-786D7AB7DCC2}" type="pres">
      <dgm:prSet presAssocID="{0093ADAA-2A94-46B7-BDBF-723E83D42709}" presName="connectorText" presStyleLbl="sibTrans1D1" presStyleIdx="3" presStyleCnt="9"/>
      <dgm:spPr/>
    </dgm:pt>
    <dgm:pt modelId="{7B69302F-F045-4E5B-B7A7-1F96ADB080E5}" type="pres">
      <dgm:prSet presAssocID="{9DED0C01-BDF4-4628-A228-1AD5CA038146}" presName="node" presStyleLbl="node1" presStyleIdx="4" presStyleCnt="10">
        <dgm:presLayoutVars>
          <dgm:bulletEnabled val="1"/>
        </dgm:presLayoutVars>
      </dgm:prSet>
      <dgm:spPr/>
    </dgm:pt>
    <dgm:pt modelId="{12B9E1A2-B020-465C-9257-0789F38E2704}" type="pres">
      <dgm:prSet presAssocID="{2ECCEA8A-F7D1-46A4-8234-E96820B1A8AE}" presName="sibTrans" presStyleLbl="sibTrans1D1" presStyleIdx="4" presStyleCnt="9"/>
      <dgm:spPr/>
    </dgm:pt>
    <dgm:pt modelId="{25DE1186-2B3D-4591-95D4-BD7200BCBC9A}" type="pres">
      <dgm:prSet presAssocID="{2ECCEA8A-F7D1-46A4-8234-E96820B1A8AE}" presName="connectorText" presStyleLbl="sibTrans1D1" presStyleIdx="4" presStyleCnt="9"/>
      <dgm:spPr/>
    </dgm:pt>
    <dgm:pt modelId="{7B67BBE1-FA54-4C68-824C-4F42CF386D45}" type="pres">
      <dgm:prSet presAssocID="{51DA954C-DBE9-4222-8B54-788101A565D9}" presName="node" presStyleLbl="node1" presStyleIdx="5" presStyleCnt="10">
        <dgm:presLayoutVars>
          <dgm:bulletEnabled val="1"/>
        </dgm:presLayoutVars>
      </dgm:prSet>
      <dgm:spPr/>
    </dgm:pt>
    <dgm:pt modelId="{083D036D-9B0F-432B-B624-B4AD08FB96C3}" type="pres">
      <dgm:prSet presAssocID="{BF61E806-EE7C-4056-B0F2-9F34E1CF60E3}" presName="sibTrans" presStyleLbl="sibTrans1D1" presStyleIdx="5" presStyleCnt="9"/>
      <dgm:spPr/>
    </dgm:pt>
    <dgm:pt modelId="{22A49C6C-4A55-4837-B2D9-9408B1553FFF}" type="pres">
      <dgm:prSet presAssocID="{BF61E806-EE7C-4056-B0F2-9F34E1CF60E3}" presName="connectorText" presStyleLbl="sibTrans1D1" presStyleIdx="5" presStyleCnt="9"/>
      <dgm:spPr/>
    </dgm:pt>
    <dgm:pt modelId="{BE755FE9-629E-4131-AD08-3072C4EBBA8A}" type="pres">
      <dgm:prSet presAssocID="{5EBF4787-12CE-4D44-AA61-775D29CFEBC1}" presName="node" presStyleLbl="node1" presStyleIdx="6" presStyleCnt="10">
        <dgm:presLayoutVars>
          <dgm:bulletEnabled val="1"/>
        </dgm:presLayoutVars>
      </dgm:prSet>
      <dgm:spPr/>
    </dgm:pt>
    <dgm:pt modelId="{75279A71-2E37-4439-AB58-9D7E027327EC}" type="pres">
      <dgm:prSet presAssocID="{11664C19-1807-4249-A86A-4C3A91FD1223}" presName="sibTrans" presStyleLbl="sibTrans1D1" presStyleIdx="6" presStyleCnt="9"/>
      <dgm:spPr/>
    </dgm:pt>
    <dgm:pt modelId="{EC8CE527-B00C-4AB3-A85F-02692F45F77F}" type="pres">
      <dgm:prSet presAssocID="{11664C19-1807-4249-A86A-4C3A91FD1223}" presName="connectorText" presStyleLbl="sibTrans1D1" presStyleIdx="6" presStyleCnt="9"/>
      <dgm:spPr/>
    </dgm:pt>
    <dgm:pt modelId="{48AF76D0-A2BD-4F5C-A27E-6A9153509B86}" type="pres">
      <dgm:prSet presAssocID="{88939079-7307-48FD-BF03-A7EBCC651702}" presName="node" presStyleLbl="node1" presStyleIdx="7" presStyleCnt="10">
        <dgm:presLayoutVars>
          <dgm:bulletEnabled val="1"/>
        </dgm:presLayoutVars>
      </dgm:prSet>
      <dgm:spPr/>
    </dgm:pt>
    <dgm:pt modelId="{7C5E90C8-ABA7-4EBD-A806-1811EF6A8C8B}" type="pres">
      <dgm:prSet presAssocID="{50758B2A-2F09-403D-A372-01A88E36748B}" presName="sibTrans" presStyleLbl="sibTrans1D1" presStyleIdx="7" presStyleCnt="9"/>
      <dgm:spPr/>
    </dgm:pt>
    <dgm:pt modelId="{89883D68-BC55-409D-9B1B-B92A2C10E70F}" type="pres">
      <dgm:prSet presAssocID="{50758B2A-2F09-403D-A372-01A88E36748B}" presName="connectorText" presStyleLbl="sibTrans1D1" presStyleIdx="7" presStyleCnt="9"/>
      <dgm:spPr/>
    </dgm:pt>
    <dgm:pt modelId="{9D23B3DB-F179-4868-9817-D9345E46E706}" type="pres">
      <dgm:prSet presAssocID="{A087FF6D-50BC-46C0-87CE-83F28710D3A9}" presName="node" presStyleLbl="node1" presStyleIdx="8" presStyleCnt="10" custLinFactNeighborX="-1644" custLinFactNeighborY="913">
        <dgm:presLayoutVars>
          <dgm:bulletEnabled val="1"/>
        </dgm:presLayoutVars>
      </dgm:prSet>
      <dgm:spPr/>
    </dgm:pt>
    <dgm:pt modelId="{19124EF7-4B50-43A5-82AE-9BD254EB8000}" type="pres">
      <dgm:prSet presAssocID="{3A32EB6F-1593-49E6-9C85-911E88775D0E}" presName="sibTrans" presStyleLbl="sibTrans1D1" presStyleIdx="8" presStyleCnt="9"/>
      <dgm:spPr/>
    </dgm:pt>
    <dgm:pt modelId="{252E75C0-8971-4DCC-ADB7-A8A9F985C7FA}" type="pres">
      <dgm:prSet presAssocID="{3A32EB6F-1593-49E6-9C85-911E88775D0E}" presName="connectorText" presStyleLbl="sibTrans1D1" presStyleIdx="8" presStyleCnt="9"/>
      <dgm:spPr/>
    </dgm:pt>
    <dgm:pt modelId="{CCD19275-A2FF-4DC1-BEE7-ABD780DFDA78}" type="pres">
      <dgm:prSet presAssocID="{7773DE97-D6D7-4373-BBEA-1E18C604F86D}" presName="node" presStyleLbl="node1" presStyleIdx="9" presStyleCnt="10">
        <dgm:presLayoutVars>
          <dgm:bulletEnabled val="1"/>
        </dgm:presLayoutVars>
      </dgm:prSet>
      <dgm:spPr/>
    </dgm:pt>
  </dgm:ptLst>
  <dgm:cxnLst>
    <dgm:cxn modelId="{E268F711-E52D-452E-BF1D-45186E15EA7D}" type="presOf" srcId="{2ECCEA8A-F7D1-46A4-8234-E96820B1A8AE}" destId="{12B9E1A2-B020-465C-9257-0789F38E2704}" srcOrd="0" destOrd="0" presId="urn:microsoft.com/office/officeart/2016/7/layout/RepeatingBendingProcessNew"/>
    <dgm:cxn modelId="{519E0E18-37F5-4498-AEE2-68652BF418F7}" type="presOf" srcId="{D3D0D5D6-11F2-4DB2-A1E7-E7EBB1C01554}" destId="{03A20B09-8913-4811-BB49-6955B251BB49}" srcOrd="0" destOrd="0" presId="urn:microsoft.com/office/officeart/2016/7/layout/RepeatingBendingProcessNew"/>
    <dgm:cxn modelId="{E6C1F322-D681-4DEE-BF09-A8B4606CAE91}" type="presOf" srcId="{BF61E806-EE7C-4056-B0F2-9F34E1CF60E3}" destId="{083D036D-9B0F-432B-B624-B4AD08FB96C3}" srcOrd="0" destOrd="0" presId="urn:microsoft.com/office/officeart/2016/7/layout/RepeatingBendingProcessNew"/>
    <dgm:cxn modelId="{35642223-1657-4459-B50F-2C19819B325B}" type="presOf" srcId="{2D7D258F-3A09-4072-8AF5-EFA574C7E6BA}" destId="{06967212-B127-47F4-99CF-77D8538797C3}" srcOrd="0" destOrd="0" presId="urn:microsoft.com/office/officeart/2016/7/layout/RepeatingBendingProcessNew"/>
    <dgm:cxn modelId="{9D401C29-1E2A-49E0-9D15-0D08FCC99338}" type="presOf" srcId="{D3D0D5D6-11F2-4DB2-A1E7-E7EBB1C01554}" destId="{98BB2B75-BB96-4363-B72A-A8F532988C29}" srcOrd="1" destOrd="0" presId="urn:microsoft.com/office/officeart/2016/7/layout/RepeatingBendingProcessNew"/>
    <dgm:cxn modelId="{B8F43936-ACE9-454A-9B3E-004A6A114DC8}" type="presOf" srcId="{A378A337-EFDA-4106-B2AB-3DA42E55AB56}" destId="{CD10B3C7-4702-4A62-AAB4-8C9BD9376C16}" srcOrd="1" destOrd="0" presId="urn:microsoft.com/office/officeart/2016/7/layout/RepeatingBendingProcessNew"/>
    <dgm:cxn modelId="{778B445E-4BDE-486C-93C4-40B2B2D04F59}" type="presOf" srcId="{C0E0D98E-4384-48AD-AFF1-F333C9BE4065}" destId="{12042009-65FB-4993-9368-2BEF38DBE940}" srcOrd="0" destOrd="0" presId="urn:microsoft.com/office/officeart/2016/7/layout/RepeatingBendingProcessNew"/>
    <dgm:cxn modelId="{268E575F-B6CD-4DDE-8EAD-68B11354652E}" srcId="{C0E0D98E-4384-48AD-AFF1-F333C9BE4065}" destId="{7773DE97-D6D7-4373-BBEA-1E18C604F86D}" srcOrd="9" destOrd="0" parTransId="{79CC4FA6-1531-467C-A73D-F89EE4E99D06}" sibTransId="{B2C38DA6-A5B9-4E93-ACF4-684B7E3BDE9F}"/>
    <dgm:cxn modelId="{0F688063-70FE-4F5A-B220-20295B09B123}" type="presOf" srcId="{11664C19-1807-4249-A86A-4C3A91FD1223}" destId="{75279A71-2E37-4439-AB58-9D7E027327EC}" srcOrd="0" destOrd="0" presId="urn:microsoft.com/office/officeart/2016/7/layout/RepeatingBendingProcessNew"/>
    <dgm:cxn modelId="{156FB545-E0AB-4552-9FAB-55A40B69F5AE}" type="presOf" srcId="{40507665-4A1B-4B63-8B97-A3C8AF9D07A7}" destId="{964051C6-AAA3-4253-9EAD-61A62FFD4E35}" srcOrd="0" destOrd="0" presId="urn:microsoft.com/office/officeart/2016/7/layout/RepeatingBendingProcessNew"/>
    <dgm:cxn modelId="{006BD07A-40C0-4A4D-83D7-DEED80C5A551}" type="presOf" srcId="{11664C19-1807-4249-A86A-4C3A91FD1223}" destId="{EC8CE527-B00C-4AB3-A85F-02692F45F77F}" srcOrd="1" destOrd="0" presId="urn:microsoft.com/office/officeart/2016/7/layout/RepeatingBendingProcessNew"/>
    <dgm:cxn modelId="{6BB8A87D-3332-4A45-AD23-1463A8A85DF3}" srcId="{C0E0D98E-4384-48AD-AFF1-F333C9BE4065}" destId="{305DA8A7-6584-4913-96D0-258C07615832}" srcOrd="3" destOrd="0" parTransId="{208EB884-260C-4402-BBFF-A5EA02533CA9}" sibTransId="{0093ADAA-2A94-46B7-BDBF-723E83D42709}"/>
    <dgm:cxn modelId="{C42E0A7F-5E73-4CAE-A63B-B823BB9CC684}" type="presOf" srcId="{0093ADAA-2A94-46B7-BDBF-723E83D42709}" destId="{0DA8B4B9-40B1-4282-8F15-D61A7484F61F}" srcOrd="0" destOrd="0" presId="urn:microsoft.com/office/officeart/2016/7/layout/RepeatingBendingProcessNew"/>
    <dgm:cxn modelId="{BDF9C980-8055-4B1F-902A-AE02058895C9}" type="presOf" srcId="{305DA8A7-6584-4913-96D0-258C07615832}" destId="{DFEF7E93-2F91-4987-AADF-1A468A368CAF}" srcOrd="0" destOrd="0" presId="urn:microsoft.com/office/officeart/2016/7/layout/RepeatingBendingProcessNew"/>
    <dgm:cxn modelId="{82F66382-E3C9-4AA9-821A-35DE135CF4D7}" srcId="{C0E0D98E-4384-48AD-AFF1-F333C9BE4065}" destId="{EF61701F-ACB3-4F8F-90CC-7978668D39A4}" srcOrd="1" destOrd="0" parTransId="{5FFA6DDB-8BFC-41D5-834E-88C82AD8A9F7}" sibTransId="{40507665-4A1B-4B63-8B97-A3C8AF9D07A7}"/>
    <dgm:cxn modelId="{A3D28284-D9BB-40AF-95EF-A8AE833CEA8A}" type="presOf" srcId="{5EBF4787-12CE-4D44-AA61-775D29CFEBC1}" destId="{BE755FE9-629E-4131-AD08-3072C4EBBA8A}" srcOrd="0" destOrd="0" presId="urn:microsoft.com/office/officeart/2016/7/layout/RepeatingBendingProcessNew"/>
    <dgm:cxn modelId="{CEBBD885-ABF7-40E3-B876-2101489924C0}" type="presOf" srcId="{40507665-4A1B-4B63-8B97-A3C8AF9D07A7}" destId="{304CB827-E41B-4F47-9688-CE1D65141C9E}" srcOrd="1" destOrd="0" presId="urn:microsoft.com/office/officeart/2016/7/layout/RepeatingBendingProcessNew"/>
    <dgm:cxn modelId="{EDE96B8E-7CC1-4766-8B31-513A29E1CABA}" type="presOf" srcId="{51DA954C-DBE9-4222-8B54-788101A565D9}" destId="{7B67BBE1-FA54-4C68-824C-4F42CF386D45}" srcOrd="0" destOrd="0" presId="urn:microsoft.com/office/officeart/2016/7/layout/RepeatingBendingProcessNew"/>
    <dgm:cxn modelId="{970B8E91-2964-4475-BB8E-89DF288746E3}" type="presOf" srcId="{50758B2A-2F09-403D-A372-01A88E36748B}" destId="{7C5E90C8-ABA7-4EBD-A806-1811EF6A8C8B}" srcOrd="0" destOrd="0" presId="urn:microsoft.com/office/officeart/2016/7/layout/RepeatingBendingProcessNew"/>
    <dgm:cxn modelId="{C567BF91-AE17-4A69-833A-29DF42709299}" type="presOf" srcId="{0093ADAA-2A94-46B7-BDBF-723E83D42709}" destId="{8F897772-DD83-4E90-A9E8-786D7AB7DCC2}" srcOrd="1" destOrd="0" presId="urn:microsoft.com/office/officeart/2016/7/layout/RepeatingBendingProcessNew"/>
    <dgm:cxn modelId="{51B3FC91-A4A5-4EA8-8B9F-D85F9EDBBBFB}" type="presOf" srcId="{A378A337-EFDA-4106-B2AB-3DA42E55AB56}" destId="{C870CFDD-1379-4825-986E-C004126B0E6C}" srcOrd="0" destOrd="0" presId="urn:microsoft.com/office/officeart/2016/7/layout/RepeatingBendingProcessNew"/>
    <dgm:cxn modelId="{9FFE1197-1EBF-451D-948C-CCA879538F56}" type="presOf" srcId="{2ECCEA8A-F7D1-46A4-8234-E96820B1A8AE}" destId="{25DE1186-2B3D-4591-95D4-BD7200BCBC9A}" srcOrd="1" destOrd="0" presId="urn:microsoft.com/office/officeart/2016/7/layout/RepeatingBendingProcessNew"/>
    <dgm:cxn modelId="{0608179C-3461-4399-BAB2-66EDFEAAFEAE}" srcId="{C0E0D98E-4384-48AD-AFF1-F333C9BE4065}" destId="{9DED0C01-BDF4-4628-A228-1AD5CA038146}" srcOrd="4" destOrd="0" parTransId="{8811A5C3-37BE-45BB-A94E-199D09FFFE70}" sibTransId="{2ECCEA8A-F7D1-46A4-8234-E96820B1A8AE}"/>
    <dgm:cxn modelId="{FE17459C-542E-45EF-A095-75657038B026}" type="presOf" srcId="{A087FF6D-50BC-46C0-87CE-83F28710D3A9}" destId="{9D23B3DB-F179-4868-9817-D9345E46E706}" srcOrd="0" destOrd="0" presId="urn:microsoft.com/office/officeart/2016/7/layout/RepeatingBendingProcessNew"/>
    <dgm:cxn modelId="{78D3EDAD-6226-48BC-8F82-1886B803742C}" srcId="{C0E0D98E-4384-48AD-AFF1-F333C9BE4065}" destId="{51DA954C-DBE9-4222-8B54-788101A565D9}" srcOrd="5" destOrd="0" parTransId="{D47BC1AD-B7ED-4820-B9E4-980EFFB50105}" sibTransId="{BF61E806-EE7C-4056-B0F2-9F34E1CF60E3}"/>
    <dgm:cxn modelId="{300B60B6-4966-44F7-BD60-A4F18EFB5F07}" type="presOf" srcId="{50758B2A-2F09-403D-A372-01A88E36748B}" destId="{89883D68-BC55-409D-9B1B-B92A2C10E70F}" srcOrd="1" destOrd="0" presId="urn:microsoft.com/office/officeart/2016/7/layout/RepeatingBendingProcessNew"/>
    <dgm:cxn modelId="{BAFE1BC0-8529-4B9E-8F29-7A136F94FE0C}" type="presOf" srcId="{BF61E806-EE7C-4056-B0F2-9F34E1CF60E3}" destId="{22A49C6C-4A55-4837-B2D9-9408B1553FFF}" srcOrd="1" destOrd="0" presId="urn:microsoft.com/office/officeart/2016/7/layout/RepeatingBendingProcessNew"/>
    <dgm:cxn modelId="{5BF978C2-55A8-4169-ABD7-EB884BE59052}" type="presOf" srcId="{9DED0C01-BDF4-4628-A228-1AD5CA038146}" destId="{7B69302F-F045-4E5B-B7A7-1F96ADB080E5}" srcOrd="0" destOrd="0" presId="urn:microsoft.com/office/officeart/2016/7/layout/RepeatingBendingProcessNew"/>
    <dgm:cxn modelId="{DB97EBCF-11C9-4C69-8434-D5D29BFDB653}" type="presOf" srcId="{61AC3162-FF76-4AD1-B390-F87899FF3586}" destId="{E5A67A1C-3C00-4B44-A613-0DFA92ED1533}" srcOrd="0" destOrd="0" presId="urn:microsoft.com/office/officeart/2016/7/layout/RepeatingBendingProcessNew"/>
    <dgm:cxn modelId="{407B57D0-0CDB-4A18-87EA-44CD91EBDF35}" srcId="{C0E0D98E-4384-48AD-AFF1-F333C9BE4065}" destId="{A087FF6D-50BC-46C0-87CE-83F28710D3A9}" srcOrd="8" destOrd="0" parTransId="{60F210E2-105D-49AD-A23B-8CC9AA362A4F}" sibTransId="{3A32EB6F-1593-49E6-9C85-911E88775D0E}"/>
    <dgm:cxn modelId="{0FEF43D2-429B-4CC7-BE8C-4303DAD91EC6}" type="presOf" srcId="{7773DE97-D6D7-4373-BBEA-1E18C604F86D}" destId="{CCD19275-A2FF-4DC1-BEE7-ABD780DFDA78}" srcOrd="0" destOrd="0" presId="urn:microsoft.com/office/officeart/2016/7/layout/RepeatingBendingProcessNew"/>
    <dgm:cxn modelId="{FCC5B3D6-51C1-4BDD-8E97-81E2C65C9F06}" srcId="{C0E0D98E-4384-48AD-AFF1-F333C9BE4065}" destId="{5EBF4787-12CE-4D44-AA61-775D29CFEBC1}" srcOrd="6" destOrd="0" parTransId="{4D304AD9-C2EB-4818-BD0F-FAF56E532C38}" sibTransId="{11664C19-1807-4249-A86A-4C3A91FD1223}"/>
    <dgm:cxn modelId="{25BC1CE0-14AC-4854-92CB-CD8950CFBBD3}" type="presOf" srcId="{EF61701F-ACB3-4F8F-90CC-7978668D39A4}" destId="{94862480-EA1B-475C-93F4-6FCD763B558F}" srcOrd="0" destOrd="0" presId="urn:microsoft.com/office/officeart/2016/7/layout/RepeatingBendingProcessNew"/>
    <dgm:cxn modelId="{3EF8B4E1-26DD-4B6A-B6F3-6DCE8A1B514A}" srcId="{C0E0D98E-4384-48AD-AFF1-F333C9BE4065}" destId="{88939079-7307-48FD-BF03-A7EBCC651702}" srcOrd="7" destOrd="0" parTransId="{93426D5C-279E-4FEE-B039-EEBE39A034D0}" sibTransId="{50758B2A-2F09-403D-A372-01A88E36748B}"/>
    <dgm:cxn modelId="{3FB624E2-A9A1-4B83-B82F-5C58D412B238}" srcId="{C0E0D98E-4384-48AD-AFF1-F333C9BE4065}" destId="{2D7D258F-3A09-4072-8AF5-EFA574C7E6BA}" srcOrd="2" destOrd="0" parTransId="{A721B3E1-928B-46E0-8270-19ED9B49365F}" sibTransId="{D3D0D5D6-11F2-4DB2-A1E7-E7EBB1C01554}"/>
    <dgm:cxn modelId="{44263AEE-3E3F-4401-8862-C3363A9B8A7D}" type="presOf" srcId="{3A32EB6F-1593-49E6-9C85-911E88775D0E}" destId="{19124EF7-4B50-43A5-82AE-9BD254EB8000}" srcOrd="0" destOrd="0" presId="urn:microsoft.com/office/officeart/2016/7/layout/RepeatingBendingProcessNew"/>
    <dgm:cxn modelId="{D79550EE-8D92-4F65-8146-65BE4AC4CD1F}" srcId="{C0E0D98E-4384-48AD-AFF1-F333C9BE4065}" destId="{61AC3162-FF76-4AD1-B390-F87899FF3586}" srcOrd="0" destOrd="0" parTransId="{9644C798-A7AA-4169-A400-00CCFB86A44D}" sibTransId="{A378A337-EFDA-4106-B2AB-3DA42E55AB56}"/>
    <dgm:cxn modelId="{E06513EF-F373-4CFE-BD5C-FBC81D550DC7}" type="presOf" srcId="{88939079-7307-48FD-BF03-A7EBCC651702}" destId="{48AF76D0-A2BD-4F5C-A27E-6A9153509B86}" srcOrd="0" destOrd="0" presId="urn:microsoft.com/office/officeart/2016/7/layout/RepeatingBendingProcessNew"/>
    <dgm:cxn modelId="{1B426CFF-B8FF-4C6D-B7D5-E3530C015B27}" type="presOf" srcId="{3A32EB6F-1593-49E6-9C85-911E88775D0E}" destId="{252E75C0-8971-4DCC-ADB7-A8A9F985C7FA}" srcOrd="1" destOrd="0" presId="urn:microsoft.com/office/officeart/2016/7/layout/RepeatingBendingProcessNew"/>
    <dgm:cxn modelId="{E24BCBD0-09DE-4696-AB39-26CAB3173F26}" type="presParOf" srcId="{12042009-65FB-4993-9368-2BEF38DBE940}" destId="{E5A67A1C-3C00-4B44-A613-0DFA92ED1533}" srcOrd="0" destOrd="0" presId="urn:microsoft.com/office/officeart/2016/7/layout/RepeatingBendingProcessNew"/>
    <dgm:cxn modelId="{61D42401-EFE1-4F1D-A819-895EA1425874}" type="presParOf" srcId="{12042009-65FB-4993-9368-2BEF38DBE940}" destId="{C870CFDD-1379-4825-986E-C004126B0E6C}" srcOrd="1" destOrd="0" presId="urn:microsoft.com/office/officeart/2016/7/layout/RepeatingBendingProcessNew"/>
    <dgm:cxn modelId="{3F32E267-E3E7-49CF-90BB-8E586850FCB0}" type="presParOf" srcId="{C870CFDD-1379-4825-986E-C004126B0E6C}" destId="{CD10B3C7-4702-4A62-AAB4-8C9BD9376C16}" srcOrd="0" destOrd="0" presId="urn:microsoft.com/office/officeart/2016/7/layout/RepeatingBendingProcessNew"/>
    <dgm:cxn modelId="{6304E815-59D1-4B6B-BF26-5F06FF2BA279}" type="presParOf" srcId="{12042009-65FB-4993-9368-2BEF38DBE940}" destId="{94862480-EA1B-475C-93F4-6FCD763B558F}" srcOrd="2" destOrd="0" presId="urn:microsoft.com/office/officeart/2016/7/layout/RepeatingBendingProcessNew"/>
    <dgm:cxn modelId="{BD5C36F8-5AAE-498A-A820-027E695C30AA}" type="presParOf" srcId="{12042009-65FB-4993-9368-2BEF38DBE940}" destId="{964051C6-AAA3-4253-9EAD-61A62FFD4E35}" srcOrd="3" destOrd="0" presId="urn:microsoft.com/office/officeart/2016/7/layout/RepeatingBendingProcessNew"/>
    <dgm:cxn modelId="{0A726A7D-3E28-4013-83F4-9F4C6BA0C930}" type="presParOf" srcId="{964051C6-AAA3-4253-9EAD-61A62FFD4E35}" destId="{304CB827-E41B-4F47-9688-CE1D65141C9E}" srcOrd="0" destOrd="0" presId="urn:microsoft.com/office/officeart/2016/7/layout/RepeatingBendingProcessNew"/>
    <dgm:cxn modelId="{31C5A28D-D030-402A-9B87-9C75D4D969DA}" type="presParOf" srcId="{12042009-65FB-4993-9368-2BEF38DBE940}" destId="{06967212-B127-47F4-99CF-77D8538797C3}" srcOrd="4" destOrd="0" presId="urn:microsoft.com/office/officeart/2016/7/layout/RepeatingBendingProcessNew"/>
    <dgm:cxn modelId="{70A3DE92-7965-4748-9E9D-F7A70387CEDD}" type="presParOf" srcId="{12042009-65FB-4993-9368-2BEF38DBE940}" destId="{03A20B09-8913-4811-BB49-6955B251BB49}" srcOrd="5" destOrd="0" presId="urn:microsoft.com/office/officeart/2016/7/layout/RepeatingBendingProcessNew"/>
    <dgm:cxn modelId="{7013D269-73BE-447D-83BA-4567EDD996B3}" type="presParOf" srcId="{03A20B09-8913-4811-BB49-6955B251BB49}" destId="{98BB2B75-BB96-4363-B72A-A8F532988C29}" srcOrd="0" destOrd="0" presId="urn:microsoft.com/office/officeart/2016/7/layout/RepeatingBendingProcessNew"/>
    <dgm:cxn modelId="{84C789FD-281A-47CD-B373-1A75FCA10364}" type="presParOf" srcId="{12042009-65FB-4993-9368-2BEF38DBE940}" destId="{DFEF7E93-2F91-4987-AADF-1A468A368CAF}" srcOrd="6" destOrd="0" presId="urn:microsoft.com/office/officeart/2016/7/layout/RepeatingBendingProcessNew"/>
    <dgm:cxn modelId="{69945406-7827-4D86-A93B-3B74EA3C3B76}" type="presParOf" srcId="{12042009-65FB-4993-9368-2BEF38DBE940}" destId="{0DA8B4B9-40B1-4282-8F15-D61A7484F61F}" srcOrd="7" destOrd="0" presId="urn:microsoft.com/office/officeart/2016/7/layout/RepeatingBendingProcessNew"/>
    <dgm:cxn modelId="{0FE95B0E-E6EE-4D79-A6DE-87C7427937DF}" type="presParOf" srcId="{0DA8B4B9-40B1-4282-8F15-D61A7484F61F}" destId="{8F897772-DD83-4E90-A9E8-786D7AB7DCC2}" srcOrd="0" destOrd="0" presId="urn:microsoft.com/office/officeart/2016/7/layout/RepeatingBendingProcessNew"/>
    <dgm:cxn modelId="{FD6738FA-77B1-4ADB-8CE3-E5920079ED6E}" type="presParOf" srcId="{12042009-65FB-4993-9368-2BEF38DBE940}" destId="{7B69302F-F045-4E5B-B7A7-1F96ADB080E5}" srcOrd="8" destOrd="0" presId="urn:microsoft.com/office/officeart/2016/7/layout/RepeatingBendingProcessNew"/>
    <dgm:cxn modelId="{C4D96E87-6C98-493B-818D-191F73FF9841}" type="presParOf" srcId="{12042009-65FB-4993-9368-2BEF38DBE940}" destId="{12B9E1A2-B020-465C-9257-0789F38E2704}" srcOrd="9" destOrd="0" presId="urn:microsoft.com/office/officeart/2016/7/layout/RepeatingBendingProcessNew"/>
    <dgm:cxn modelId="{0DE673EF-0302-4339-866A-FDE267D8974B}" type="presParOf" srcId="{12B9E1A2-B020-465C-9257-0789F38E2704}" destId="{25DE1186-2B3D-4591-95D4-BD7200BCBC9A}" srcOrd="0" destOrd="0" presId="urn:microsoft.com/office/officeart/2016/7/layout/RepeatingBendingProcessNew"/>
    <dgm:cxn modelId="{FAADBA7F-191F-4DBF-89A2-DCDE534BE973}" type="presParOf" srcId="{12042009-65FB-4993-9368-2BEF38DBE940}" destId="{7B67BBE1-FA54-4C68-824C-4F42CF386D45}" srcOrd="10" destOrd="0" presId="urn:microsoft.com/office/officeart/2016/7/layout/RepeatingBendingProcessNew"/>
    <dgm:cxn modelId="{42BC6B70-003C-4DE6-9EC5-D08C76E4054F}" type="presParOf" srcId="{12042009-65FB-4993-9368-2BEF38DBE940}" destId="{083D036D-9B0F-432B-B624-B4AD08FB96C3}" srcOrd="11" destOrd="0" presId="urn:microsoft.com/office/officeart/2016/7/layout/RepeatingBendingProcessNew"/>
    <dgm:cxn modelId="{17264AE8-A0AF-447B-B451-DC113D6F1C1C}" type="presParOf" srcId="{083D036D-9B0F-432B-B624-B4AD08FB96C3}" destId="{22A49C6C-4A55-4837-B2D9-9408B1553FFF}" srcOrd="0" destOrd="0" presId="urn:microsoft.com/office/officeart/2016/7/layout/RepeatingBendingProcessNew"/>
    <dgm:cxn modelId="{76CC50D2-7A93-41A4-A6B6-DDB569092015}" type="presParOf" srcId="{12042009-65FB-4993-9368-2BEF38DBE940}" destId="{BE755FE9-629E-4131-AD08-3072C4EBBA8A}" srcOrd="12" destOrd="0" presId="urn:microsoft.com/office/officeart/2016/7/layout/RepeatingBendingProcessNew"/>
    <dgm:cxn modelId="{68E8FC44-70C6-412C-8FF6-11087EF9E253}" type="presParOf" srcId="{12042009-65FB-4993-9368-2BEF38DBE940}" destId="{75279A71-2E37-4439-AB58-9D7E027327EC}" srcOrd="13" destOrd="0" presId="urn:microsoft.com/office/officeart/2016/7/layout/RepeatingBendingProcessNew"/>
    <dgm:cxn modelId="{F146A333-64B3-4626-BCE3-C3C07A1B6C44}" type="presParOf" srcId="{75279A71-2E37-4439-AB58-9D7E027327EC}" destId="{EC8CE527-B00C-4AB3-A85F-02692F45F77F}" srcOrd="0" destOrd="0" presId="urn:microsoft.com/office/officeart/2016/7/layout/RepeatingBendingProcessNew"/>
    <dgm:cxn modelId="{028DB36D-0ADD-4A1D-88DB-3D2B6EBDB724}" type="presParOf" srcId="{12042009-65FB-4993-9368-2BEF38DBE940}" destId="{48AF76D0-A2BD-4F5C-A27E-6A9153509B86}" srcOrd="14" destOrd="0" presId="urn:microsoft.com/office/officeart/2016/7/layout/RepeatingBendingProcessNew"/>
    <dgm:cxn modelId="{26812FF6-FE0C-4B59-A18C-1654BD192BB4}" type="presParOf" srcId="{12042009-65FB-4993-9368-2BEF38DBE940}" destId="{7C5E90C8-ABA7-4EBD-A806-1811EF6A8C8B}" srcOrd="15" destOrd="0" presId="urn:microsoft.com/office/officeart/2016/7/layout/RepeatingBendingProcessNew"/>
    <dgm:cxn modelId="{FE9967F0-59B3-4641-9E9C-0B77C39476ED}" type="presParOf" srcId="{7C5E90C8-ABA7-4EBD-A806-1811EF6A8C8B}" destId="{89883D68-BC55-409D-9B1B-B92A2C10E70F}" srcOrd="0" destOrd="0" presId="urn:microsoft.com/office/officeart/2016/7/layout/RepeatingBendingProcessNew"/>
    <dgm:cxn modelId="{FA88A32D-4801-4AD5-B8B6-3A6DF3F0211E}" type="presParOf" srcId="{12042009-65FB-4993-9368-2BEF38DBE940}" destId="{9D23B3DB-F179-4868-9817-D9345E46E706}" srcOrd="16" destOrd="0" presId="urn:microsoft.com/office/officeart/2016/7/layout/RepeatingBendingProcessNew"/>
    <dgm:cxn modelId="{11F42BE3-5E10-49CF-A82F-EED85D7EB6C6}" type="presParOf" srcId="{12042009-65FB-4993-9368-2BEF38DBE940}" destId="{19124EF7-4B50-43A5-82AE-9BD254EB8000}" srcOrd="17" destOrd="0" presId="urn:microsoft.com/office/officeart/2016/7/layout/RepeatingBendingProcessNew"/>
    <dgm:cxn modelId="{2ECDC862-791F-4FB1-9CAD-78E242CD4139}" type="presParOf" srcId="{19124EF7-4B50-43A5-82AE-9BD254EB8000}" destId="{252E75C0-8971-4DCC-ADB7-A8A9F985C7FA}" srcOrd="0" destOrd="0" presId="urn:microsoft.com/office/officeart/2016/7/layout/RepeatingBendingProcessNew"/>
    <dgm:cxn modelId="{4E6A9CF8-9D4B-4D02-B13A-A6F573E5A162}" type="presParOf" srcId="{12042009-65FB-4993-9368-2BEF38DBE940}" destId="{CCD19275-A2FF-4DC1-BEE7-ABD780DFDA78}" srcOrd="18"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9CA1602-519A-4B9A-A54C-6BCF799CD419}"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347C387C-B63C-4BC9-A357-AAF18809ECAA}" type="pres">
      <dgm:prSet presAssocID="{19CA1602-519A-4B9A-A54C-6BCF799CD419}" presName="diagram" presStyleCnt="0">
        <dgm:presLayoutVars>
          <dgm:dir/>
          <dgm:resizeHandles val="exact"/>
        </dgm:presLayoutVars>
      </dgm:prSet>
      <dgm:spPr/>
    </dgm:pt>
  </dgm:ptLst>
  <dgm:cxnLst>
    <dgm:cxn modelId="{6996848C-917F-47F6-88CA-2F6BE8666F7A}" type="presOf" srcId="{19CA1602-519A-4B9A-A54C-6BCF799CD419}" destId="{347C387C-B63C-4BC9-A357-AAF18809ECAA}"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70CFDD-1379-4825-986E-C004126B0E6C}">
      <dsp:nvSpPr>
        <dsp:cNvPr id="0" name=""/>
        <dsp:cNvSpPr/>
      </dsp:nvSpPr>
      <dsp:spPr>
        <a:xfrm>
          <a:off x="1748824" y="930620"/>
          <a:ext cx="370343" cy="91440"/>
        </a:xfrm>
        <a:custGeom>
          <a:avLst/>
          <a:gdLst/>
          <a:ahLst/>
          <a:cxnLst/>
          <a:rect l="0" t="0" r="0" b="0"/>
          <a:pathLst>
            <a:path>
              <a:moveTo>
                <a:pt x="0" y="45720"/>
              </a:moveTo>
              <a:lnTo>
                <a:pt x="370343" y="45720"/>
              </a:lnTo>
            </a:path>
          </a:pathLst>
        </a:custGeom>
        <a:noFill/>
        <a:ln w="9525" cap="flat"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923972" y="974333"/>
        <a:ext cx="20047" cy="4013"/>
      </dsp:txXfrm>
    </dsp:sp>
    <dsp:sp modelId="{E5A67A1C-3C00-4B44-A613-0DFA92ED1533}">
      <dsp:nvSpPr>
        <dsp:cNvPr id="0" name=""/>
        <dsp:cNvSpPr/>
      </dsp:nvSpPr>
      <dsp:spPr>
        <a:xfrm>
          <a:off x="7390" y="453370"/>
          <a:ext cx="1743233" cy="1045940"/>
        </a:xfrm>
        <a:prstGeom prst="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5420" tIns="89663" rIns="85420" bIns="89663" numCol="1" spcCol="1270" anchor="ctr" anchorCtr="0">
          <a:noAutofit/>
        </a:bodyPr>
        <a:lstStyle/>
        <a:p>
          <a:pPr marL="0" lvl="0" indent="0" algn="ctr" defTabSz="800100">
            <a:lnSpc>
              <a:spcPct val="90000"/>
            </a:lnSpc>
            <a:spcBef>
              <a:spcPct val="0"/>
            </a:spcBef>
            <a:spcAft>
              <a:spcPct val="35000"/>
            </a:spcAft>
            <a:buNone/>
          </a:pPr>
          <a:r>
            <a:rPr lang="en-GB" sz="1800" i="1" kern="1200" dirty="0">
              <a:latin typeface="Hadassah "/>
            </a:rPr>
            <a:t>Introduction</a:t>
          </a:r>
          <a:endParaRPr lang="en-US" sz="1800" kern="1200" dirty="0">
            <a:latin typeface="Hadassah "/>
          </a:endParaRPr>
        </a:p>
      </dsp:txBody>
      <dsp:txXfrm>
        <a:off x="7390" y="453370"/>
        <a:ext cx="1743233" cy="1045940"/>
      </dsp:txXfrm>
    </dsp:sp>
    <dsp:sp modelId="{964051C6-AAA3-4253-9EAD-61A62FFD4E35}">
      <dsp:nvSpPr>
        <dsp:cNvPr id="0" name=""/>
        <dsp:cNvSpPr/>
      </dsp:nvSpPr>
      <dsp:spPr>
        <a:xfrm>
          <a:off x="3893001" y="930620"/>
          <a:ext cx="370343" cy="91440"/>
        </a:xfrm>
        <a:custGeom>
          <a:avLst/>
          <a:gdLst/>
          <a:ahLst/>
          <a:cxnLst/>
          <a:rect l="0" t="0" r="0" b="0"/>
          <a:pathLst>
            <a:path>
              <a:moveTo>
                <a:pt x="0" y="45720"/>
              </a:moveTo>
              <a:lnTo>
                <a:pt x="370343" y="45720"/>
              </a:lnTo>
            </a:path>
          </a:pathLst>
        </a:custGeom>
        <a:noFill/>
        <a:ln w="9525" cap="flat" cmpd="sng" algn="ctr">
          <a:solidFill>
            <a:schemeClr val="accent2">
              <a:hueOff val="-424122"/>
              <a:satOff val="1398"/>
              <a:lumOff val="1495"/>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68150" y="974333"/>
        <a:ext cx="20047" cy="4013"/>
      </dsp:txXfrm>
    </dsp:sp>
    <dsp:sp modelId="{94862480-EA1B-475C-93F4-6FCD763B558F}">
      <dsp:nvSpPr>
        <dsp:cNvPr id="0" name=""/>
        <dsp:cNvSpPr/>
      </dsp:nvSpPr>
      <dsp:spPr>
        <a:xfrm>
          <a:off x="2151568" y="453370"/>
          <a:ext cx="1743233" cy="1045940"/>
        </a:xfrm>
        <a:prstGeom prst="rect">
          <a:avLst/>
        </a:prstGeom>
        <a:gradFill rotWithShape="0">
          <a:gsLst>
            <a:gs pos="0">
              <a:schemeClr val="accent2">
                <a:hueOff val="-376997"/>
                <a:satOff val="1243"/>
                <a:lumOff val="1329"/>
                <a:alphaOff val="0"/>
                <a:tint val="98000"/>
                <a:satMod val="110000"/>
                <a:lumMod val="104000"/>
              </a:schemeClr>
            </a:gs>
            <a:gs pos="69000">
              <a:schemeClr val="accent2">
                <a:hueOff val="-376997"/>
                <a:satOff val="1243"/>
                <a:lumOff val="1329"/>
                <a:alphaOff val="0"/>
                <a:shade val="88000"/>
                <a:satMod val="130000"/>
                <a:lumMod val="92000"/>
              </a:schemeClr>
            </a:gs>
            <a:gs pos="100000">
              <a:schemeClr val="accent2">
                <a:hueOff val="-376997"/>
                <a:satOff val="1243"/>
                <a:lumOff val="1329"/>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5420" tIns="89663" rIns="85420" bIns="89663" numCol="1" spcCol="1270" anchor="ctr" anchorCtr="0">
          <a:noAutofit/>
        </a:bodyPr>
        <a:lstStyle/>
        <a:p>
          <a:pPr marL="0" lvl="0" indent="0" algn="ctr" defTabSz="800100">
            <a:lnSpc>
              <a:spcPct val="90000"/>
            </a:lnSpc>
            <a:spcBef>
              <a:spcPct val="0"/>
            </a:spcBef>
            <a:spcAft>
              <a:spcPct val="35000"/>
            </a:spcAft>
            <a:buNone/>
          </a:pPr>
          <a:r>
            <a:rPr lang="en-GB" sz="1800" i="1" kern="1200" dirty="0">
              <a:latin typeface="Hadassah "/>
            </a:rPr>
            <a:t>Rationale for choosing one of the MS 365 application</a:t>
          </a:r>
          <a:endParaRPr lang="en-US" sz="1800" kern="1200" dirty="0">
            <a:latin typeface="Hadassah "/>
          </a:endParaRPr>
        </a:p>
      </dsp:txBody>
      <dsp:txXfrm>
        <a:off x="2151568" y="453370"/>
        <a:ext cx="1743233" cy="1045940"/>
      </dsp:txXfrm>
    </dsp:sp>
    <dsp:sp modelId="{03A20B09-8913-4811-BB49-6955B251BB49}">
      <dsp:nvSpPr>
        <dsp:cNvPr id="0" name=""/>
        <dsp:cNvSpPr/>
      </dsp:nvSpPr>
      <dsp:spPr>
        <a:xfrm>
          <a:off x="6037179" y="930620"/>
          <a:ext cx="370343" cy="91440"/>
        </a:xfrm>
        <a:custGeom>
          <a:avLst/>
          <a:gdLst/>
          <a:ahLst/>
          <a:cxnLst/>
          <a:rect l="0" t="0" r="0" b="0"/>
          <a:pathLst>
            <a:path>
              <a:moveTo>
                <a:pt x="0" y="45720"/>
              </a:moveTo>
              <a:lnTo>
                <a:pt x="370343" y="45720"/>
              </a:lnTo>
            </a:path>
          </a:pathLst>
        </a:custGeom>
        <a:noFill/>
        <a:ln w="9525" cap="flat" cmpd="sng" algn="ctr">
          <a:solidFill>
            <a:schemeClr val="accent2">
              <a:hueOff val="-848244"/>
              <a:satOff val="2796"/>
              <a:lumOff val="299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212327" y="974333"/>
        <a:ext cx="20047" cy="4013"/>
      </dsp:txXfrm>
    </dsp:sp>
    <dsp:sp modelId="{06967212-B127-47F4-99CF-77D8538797C3}">
      <dsp:nvSpPr>
        <dsp:cNvPr id="0" name=""/>
        <dsp:cNvSpPr/>
      </dsp:nvSpPr>
      <dsp:spPr>
        <a:xfrm>
          <a:off x="4295745" y="453370"/>
          <a:ext cx="1743233" cy="1045940"/>
        </a:xfrm>
        <a:prstGeom prst="rect">
          <a:avLst/>
        </a:prstGeom>
        <a:gradFill rotWithShape="0">
          <a:gsLst>
            <a:gs pos="0">
              <a:schemeClr val="accent2">
                <a:hueOff val="-753995"/>
                <a:satOff val="2486"/>
                <a:lumOff val="2658"/>
                <a:alphaOff val="0"/>
                <a:tint val="98000"/>
                <a:satMod val="110000"/>
                <a:lumMod val="104000"/>
              </a:schemeClr>
            </a:gs>
            <a:gs pos="69000">
              <a:schemeClr val="accent2">
                <a:hueOff val="-753995"/>
                <a:satOff val="2486"/>
                <a:lumOff val="2658"/>
                <a:alphaOff val="0"/>
                <a:shade val="88000"/>
                <a:satMod val="130000"/>
                <a:lumMod val="92000"/>
              </a:schemeClr>
            </a:gs>
            <a:gs pos="100000">
              <a:schemeClr val="accent2">
                <a:hueOff val="-753995"/>
                <a:satOff val="2486"/>
                <a:lumOff val="2658"/>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5420" tIns="89663" rIns="85420" bIns="89663" numCol="1" spcCol="1270" anchor="ctr" anchorCtr="0">
          <a:noAutofit/>
        </a:bodyPr>
        <a:lstStyle/>
        <a:p>
          <a:pPr marL="0" lvl="0" indent="0" algn="ctr" defTabSz="800100">
            <a:lnSpc>
              <a:spcPct val="90000"/>
            </a:lnSpc>
            <a:spcBef>
              <a:spcPct val="0"/>
            </a:spcBef>
            <a:spcAft>
              <a:spcPct val="35000"/>
            </a:spcAft>
            <a:buNone/>
          </a:pPr>
          <a:r>
            <a:rPr lang="en-GB" sz="1800" i="1" kern="1200" dirty="0">
              <a:latin typeface="Hadassah "/>
            </a:rPr>
            <a:t>Benefits and limitations</a:t>
          </a:r>
          <a:endParaRPr lang="en-US" sz="1800" kern="1200" dirty="0">
            <a:latin typeface="Hadassah "/>
          </a:endParaRPr>
        </a:p>
      </dsp:txBody>
      <dsp:txXfrm>
        <a:off x="4295745" y="453370"/>
        <a:ext cx="1743233" cy="1045940"/>
      </dsp:txXfrm>
    </dsp:sp>
    <dsp:sp modelId="{0DA8B4B9-40B1-4282-8F15-D61A7484F61F}">
      <dsp:nvSpPr>
        <dsp:cNvPr id="0" name=""/>
        <dsp:cNvSpPr/>
      </dsp:nvSpPr>
      <dsp:spPr>
        <a:xfrm>
          <a:off x="8659438" y="930620"/>
          <a:ext cx="370343" cy="91440"/>
        </a:xfrm>
        <a:custGeom>
          <a:avLst/>
          <a:gdLst/>
          <a:ahLst/>
          <a:cxnLst/>
          <a:rect l="0" t="0" r="0" b="0"/>
          <a:pathLst>
            <a:path>
              <a:moveTo>
                <a:pt x="0" y="45720"/>
              </a:moveTo>
              <a:lnTo>
                <a:pt x="370343" y="45720"/>
              </a:lnTo>
            </a:path>
          </a:pathLst>
        </a:custGeom>
        <a:noFill/>
        <a:ln w="9525" cap="flat" cmpd="sng" algn="ctr">
          <a:solidFill>
            <a:schemeClr val="accent2">
              <a:hueOff val="-1272366"/>
              <a:satOff val="4194"/>
              <a:lumOff val="4485"/>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834587" y="974333"/>
        <a:ext cx="20047" cy="4013"/>
      </dsp:txXfrm>
    </dsp:sp>
    <dsp:sp modelId="{DFEF7E93-2F91-4987-AADF-1A468A368CAF}">
      <dsp:nvSpPr>
        <dsp:cNvPr id="0" name=""/>
        <dsp:cNvSpPr/>
      </dsp:nvSpPr>
      <dsp:spPr>
        <a:xfrm>
          <a:off x="6439923" y="453370"/>
          <a:ext cx="2221315" cy="1045940"/>
        </a:xfrm>
        <a:prstGeom prst="rect">
          <a:avLst/>
        </a:prstGeom>
        <a:gradFill rotWithShape="0">
          <a:gsLst>
            <a:gs pos="0">
              <a:schemeClr val="accent2">
                <a:hueOff val="-1130992"/>
                <a:satOff val="3728"/>
                <a:lumOff val="3987"/>
                <a:alphaOff val="0"/>
                <a:tint val="98000"/>
                <a:satMod val="110000"/>
                <a:lumMod val="104000"/>
              </a:schemeClr>
            </a:gs>
            <a:gs pos="69000">
              <a:schemeClr val="accent2">
                <a:hueOff val="-1130992"/>
                <a:satOff val="3728"/>
                <a:lumOff val="3987"/>
                <a:alphaOff val="0"/>
                <a:shade val="88000"/>
                <a:satMod val="130000"/>
                <a:lumMod val="92000"/>
              </a:schemeClr>
            </a:gs>
            <a:gs pos="100000">
              <a:schemeClr val="accent2">
                <a:hueOff val="-1130992"/>
                <a:satOff val="3728"/>
                <a:lumOff val="3987"/>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5420" tIns="89663" rIns="85420" bIns="89663" numCol="1" spcCol="1270" anchor="ctr" anchorCtr="0">
          <a:noAutofit/>
        </a:bodyPr>
        <a:lstStyle/>
        <a:p>
          <a:pPr marL="0" lvl="0" indent="0" algn="ctr" defTabSz="800100">
            <a:lnSpc>
              <a:spcPct val="90000"/>
            </a:lnSpc>
            <a:spcBef>
              <a:spcPct val="0"/>
            </a:spcBef>
            <a:spcAft>
              <a:spcPct val="35000"/>
            </a:spcAft>
            <a:buNone/>
          </a:pPr>
          <a:r>
            <a:rPr lang="en-GB" sz="1800" i="1" kern="1200" dirty="0">
              <a:latin typeface="Hadassah "/>
            </a:rPr>
            <a:t>Communication</a:t>
          </a:r>
          <a:r>
            <a:rPr lang="en-GB" sz="1500" i="1" kern="1200" dirty="0">
              <a:latin typeface="Hadassah "/>
            </a:rPr>
            <a:t> and Collaboration tools </a:t>
          </a:r>
          <a:endParaRPr lang="en-US" sz="1500" kern="1200" dirty="0">
            <a:latin typeface="Hadassah "/>
          </a:endParaRPr>
        </a:p>
      </dsp:txBody>
      <dsp:txXfrm>
        <a:off x="6439923" y="453370"/>
        <a:ext cx="2221315" cy="1045940"/>
      </dsp:txXfrm>
    </dsp:sp>
    <dsp:sp modelId="{12B9E1A2-B020-465C-9257-0789F38E2704}">
      <dsp:nvSpPr>
        <dsp:cNvPr id="0" name=""/>
        <dsp:cNvSpPr/>
      </dsp:nvSpPr>
      <dsp:spPr>
        <a:xfrm>
          <a:off x="879007" y="1497510"/>
          <a:ext cx="9054792" cy="370343"/>
        </a:xfrm>
        <a:custGeom>
          <a:avLst/>
          <a:gdLst/>
          <a:ahLst/>
          <a:cxnLst/>
          <a:rect l="0" t="0" r="0" b="0"/>
          <a:pathLst>
            <a:path>
              <a:moveTo>
                <a:pt x="9054792" y="0"/>
              </a:moveTo>
              <a:lnTo>
                <a:pt x="9054792" y="202271"/>
              </a:lnTo>
              <a:lnTo>
                <a:pt x="0" y="202271"/>
              </a:lnTo>
              <a:lnTo>
                <a:pt x="0" y="370343"/>
              </a:lnTo>
            </a:path>
          </a:pathLst>
        </a:custGeom>
        <a:noFill/>
        <a:ln w="9525" cap="flat" cmpd="sng" algn="ctr">
          <a:solidFill>
            <a:schemeClr val="accent2">
              <a:hueOff val="-1696488"/>
              <a:satOff val="5592"/>
              <a:lumOff val="5981"/>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179811" y="1680675"/>
        <a:ext cx="453183" cy="4013"/>
      </dsp:txXfrm>
    </dsp:sp>
    <dsp:sp modelId="{7B69302F-F045-4E5B-B7A7-1F96ADB080E5}">
      <dsp:nvSpPr>
        <dsp:cNvPr id="0" name=""/>
        <dsp:cNvSpPr/>
      </dsp:nvSpPr>
      <dsp:spPr>
        <a:xfrm>
          <a:off x="9062182" y="453370"/>
          <a:ext cx="1743233" cy="1045940"/>
        </a:xfrm>
        <a:prstGeom prst="rect">
          <a:avLst/>
        </a:prstGeom>
        <a:gradFill rotWithShape="0">
          <a:gsLst>
            <a:gs pos="0">
              <a:schemeClr val="accent2">
                <a:hueOff val="-1507989"/>
                <a:satOff val="4971"/>
                <a:lumOff val="5316"/>
                <a:alphaOff val="0"/>
                <a:tint val="98000"/>
                <a:satMod val="110000"/>
                <a:lumMod val="104000"/>
              </a:schemeClr>
            </a:gs>
            <a:gs pos="69000">
              <a:schemeClr val="accent2">
                <a:hueOff val="-1507989"/>
                <a:satOff val="4971"/>
                <a:lumOff val="5316"/>
                <a:alphaOff val="0"/>
                <a:shade val="88000"/>
                <a:satMod val="130000"/>
                <a:lumMod val="92000"/>
              </a:schemeClr>
            </a:gs>
            <a:gs pos="100000">
              <a:schemeClr val="accent2">
                <a:hueOff val="-1507989"/>
                <a:satOff val="4971"/>
                <a:lumOff val="5316"/>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5420" tIns="89663" rIns="85420" bIns="89663" numCol="1" spcCol="1270" anchor="ctr" anchorCtr="0">
          <a:noAutofit/>
        </a:bodyPr>
        <a:lstStyle/>
        <a:p>
          <a:pPr marL="0" lvl="0" indent="0" algn="ctr" defTabSz="844550">
            <a:lnSpc>
              <a:spcPct val="90000"/>
            </a:lnSpc>
            <a:spcBef>
              <a:spcPct val="0"/>
            </a:spcBef>
            <a:spcAft>
              <a:spcPct val="35000"/>
            </a:spcAft>
            <a:buNone/>
          </a:pPr>
          <a:r>
            <a:rPr lang="en-GB" sz="1900" i="1" kern="1200" dirty="0">
              <a:latin typeface="Hadassah "/>
            </a:rPr>
            <a:t>Rationale for choosing that app</a:t>
          </a:r>
          <a:endParaRPr lang="en-US" sz="1900" kern="1200" dirty="0">
            <a:latin typeface="Hadassah "/>
          </a:endParaRPr>
        </a:p>
      </dsp:txBody>
      <dsp:txXfrm>
        <a:off x="9062182" y="453370"/>
        <a:ext cx="1743233" cy="1045940"/>
      </dsp:txXfrm>
    </dsp:sp>
    <dsp:sp modelId="{083D036D-9B0F-432B-B624-B4AD08FB96C3}">
      <dsp:nvSpPr>
        <dsp:cNvPr id="0" name=""/>
        <dsp:cNvSpPr/>
      </dsp:nvSpPr>
      <dsp:spPr>
        <a:xfrm>
          <a:off x="1748824" y="2377504"/>
          <a:ext cx="370343" cy="91440"/>
        </a:xfrm>
        <a:custGeom>
          <a:avLst/>
          <a:gdLst/>
          <a:ahLst/>
          <a:cxnLst/>
          <a:rect l="0" t="0" r="0" b="0"/>
          <a:pathLst>
            <a:path>
              <a:moveTo>
                <a:pt x="0" y="45720"/>
              </a:moveTo>
              <a:lnTo>
                <a:pt x="370343" y="45720"/>
              </a:lnTo>
            </a:path>
          </a:pathLst>
        </a:custGeom>
        <a:noFill/>
        <a:ln w="9525" cap="flat" cmpd="sng" algn="ctr">
          <a:solidFill>
            <a:schemeClr val="accent2">
              <a:hueOff val="-2120610"/>
              <a:satOff val="6991"/>
              <a:lumOff val="747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923972" y="2421217"/>
        <a:ext cx="20047" cy="4013"/>
      </dsp:txXfrm>
    </dsp:sp>
    <dsp:sp modelId="{7B67BBE1-FA54-4C68-824C-4F42CF386D45}">
      <dsp:nvSpPr>
        <dsp:cNvPr id="0" name=""/>
        <dsp:cNvSpPr/>
      </dsp:nvSpPr>
      <dsp:spPr>
        <a:xfrm>
          <a:off x="7390" y="1900254"/>
          <a:ext cx="1743233" cy="1045940"/>
        </a:xfrm>
        <a:prstGeom prst="rect">
          <a:avLst/>
        </a:prstGeom>
        <a:gradFill rotWithShape="0">
          <a:gsLst>
            <a:gs pos="0">
              <a:schemeClr val="accent2">
                <a:hueOff val="-1884986"/>
                <a:satOff val="6214"/>
                <a:lumOff val="6645"/>
                <a:alphaOff val="0"/>
                <a:tint val="98000"/>
                <a:satMod val="110000"/>
                <a:lumMod val="104000"/>
              </a:schemeClr>
            </a:gs>
            <a:gs pos="69000">
              <a:schemeClr val="accent2">
                <a:hueOff val="-1884986"/>
                <a:satOff val="6214"/>
                <a:lumOff val="6645"/>
                <a:alphaOff val="0"/>
                <a:shade val="88000"/>
                <a:satMod val="130000"/>
                <a:lumMod val="92000"/>
              </a:schemeClr>
            </a:gs>
            <a:gs pos="100000">
              <a:schemeClr val="accent2">
                <a:hueOff val="-1884986"/>
                <a:satOff val="6214"/>
                <a:lumOff val="6645"/>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5420" tIns="89663" rIns="85420" bIns="89663" numCol="1" spcCol="1270" anchor="ctr" anchorCtr="0">
          <a:noAutofit/>
        </a:bodyPr>
        <a:lstStyle/>
        <a:p>
          <a:pPr marL="0" lvl="0" indent="0" algn="ctr" defTabSz="711200">
            <a:lnSpc>
              <a:spcPct val="90000"/>
            </a:lnSpc>
            <a:spcBef>
              <a:spcPct val="0"/>
            </a:spcBef>
            <a:spcAft>
              <a:spcPct val="35000"/>
            </a:spcAft>
            <a:buNone/>
          </a:pPr>
          <a:r>
            <a:rPr lang="en-GB" sz="1600" i="1" kern="1200" dirty="0">
              <a:latin typeface="Hadassah "/>
            </a:rPr>
            <a:t>Benefits and limitations within sunrise resident care home </a:t>
          </a:r>
          <a:endParaRPr lang="en-US" sz="1600" kern="1200" dirty="0">
            <a:latin typeface="Hadassah "/>
          </a:endParaRPr>
        </a:p>
      </dsp:txBody>
      <dsp:txXfrm>
        <a:off x="7390" y="1900254"/>
        <a:ext cx="1743233" cy="1045940"/>
      </dsp:txXfrm>
    </dsp:sp>
    <dsp:sp modelId="{75279A71-2E37-4439-AB58-9D7E027327EC}">
      <dsp:nvSpPr>
        <dsp:cNvPr id="0" name=""/>
        <dsp:cNvSpPr/>
      </dsp:nvSpPr>
      <dsp:spPr>
        <a:xfrm>
          <a:off x="3893001" y="2377504"/>
          <a:ext cx="370343" cy="91440"/>
        </a:xfrm>
        <a:custGeom>
          <a:avLst/>
          <a:gdLst/>
          <a:ahLst/>
          <a:cxnLst/>
          <a:rect l="0" t="0" r="0" b="0"/>
          <a:pathLst>
            <a:path>
              <a:moveTo>
                <a:pt x="0" y="45720"/>
              </a:moveTo>
              <a:lnTo>
                <a:pt x="370343" y="45720"/>
              </a:lnTo>
            </a:path>
          </a:pathLst>
        </a:custGeom>
        <a:noFill/>
        <a:ln w="9525" cap="flat" cmpd="sng" algn="ctr">
          <a:solidFill>
            <a:schemeClr val="accent2">
              <a:hueOff val="-2544732"/>
              <a:satOff val="8389"/>
              <a:lumOff val="8971"/>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68150" y="2421217"/>
        <a:ext cx="20047" cy="4013"/>
      </dsp:txXfrm>
    </dsp:sp>
    <dsp:sp modelId="{BE755FE9-629E-4131-AD08-3072C4EBBA8A}">
      <dsp:nvSpPr>
        <dsp:cNvPr id="0" name=""/>
        <dsp:cNvSpPr/>
      </dsp:nvSpPr>
      <dsp:spPr>
        <a:xfrm>
          <a:off x="2151568" y="1900254"/>
          <a:ext cx="1743233" cy="1045940"/>
        </a:xfrm>
        <a:prstGeom prst="rect">
          <a:avLst/>
        </a:prstGeom>
        <a:gradFill rotWithShape="0">
          <a:gsLst>
            <a:gs pos="0">
              <a:schemeClr val="accent2">
                <a:hueOff val="-2261984"/>
                <a:satOff val="7457"/>
                <a:lumOff val="7974"/>
                <a:alphaOff val="0"/>
                <a:tint val="98000"/>
                <a:satMod val="110000"/>
                <a:lumMod val="104000"/>
              </a:schemeClr>
            </a:gs>
            <a:gs pos="69000">
              <a:schemeClr val="accent2">
                <a:hueOff val="-2261984"/>
                <a:satOff val="7457"/>
                <a:lumOff val="7974"/>
                <a:alphaOff val="0"/>
                <a:shade val="88000"/>
                <a:satMod val="130000"/>
                <a:lumMod val="92000"/>
              </a:schemeClr>
            </a:gs>
            <a:gs pos="100000">
              <a:schemeClr val="accent2">
                <a:hueOff val="-2261984"/>
                <a:satOff val="7457"/>
                <a:lumOff val="7974"/>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5420" tIns="89663" rIns="85420" bIns="89663" numCol="1" spcCol="1270" anchor="ctr" anchorCtr="0">
          <a:noAutofit/>
        </a:bodyPr>
        <a:lstStyle/>
        <a:p>
          <a:pPr marL="0" lvl="0" indent="0" algn="ctr" defTabSz="844550">
            <a:lnSpc>
              <a:spcPct val="90000"/>
            </a:lnSpc>
            <a:spcBef>
              <a:spcPct val="0"/>
            </a:spcBef>
            <a:spcAft>
              <a:spcPct val="35000"/>
            </a:spcAft>
            <a:buNone/>
          </a:pPr>
          <a:r>
            <a:rPr lang="en-GB" sz="1900" i="1" kern="1200" dirty="0">
              <a:latin typeface="Hadassah "/>
            </a:rPr>
            <a:t>Impact of limited digital skills or literacy </a:t>
          </a:r>
          <a:endParaRPr lang="en-US" sz="1900" kern="1200" dirty="0">
            <a:latin typeface="Hadassah "/>
          </a:endParaRPr>
        </a:p>
      </dsp:txBody>
      <dsp:txXfrm>
        <a:off x="2151568" y="1900254"/>
        <a:ext cx="1743233" cy="1045940"/>
      </dsp:txXfrm>
    </dsp:sp>
    <dsp:sp modelId="{7C5E90C8-ABA7-4EBD-A806-1811EF6A8C8B}">
      <dsp:nvSpPr>
        <dsp:cNvPr id="0" name=""/>
        <dsp:cNvSpPr/>
      </dsp:nvSpPr>
      <dsp:spPr>
        <a:xfrm>
          <a:off x="6037179" y="2377504"/>
          <a:ext cx="341685" cy="91440"/>
        </a:xfrm>
        <a:custGeom>
          <a:avLst/>
          <a:gdLst/>
          <a:ahLst/>
          <a:cxnLst/>
          <a:rect l="0" t="0" r="0" b="0"/>
          <a:pathLst>
            <a:path>
              <a:moveTo>
                <a:pt x="0" y="45720"/>
              </a:moveTo>
              <a:lnTo>
                <a:pt x="187942" y="45720"/>
              </a:lnTo>
              <a:lnTo>
                <a:pt x="187942" y="55269"/>
              </a:lnTo>
              <a:lnTo>
                <a:pt x="341685" y="55269"/>
              </a:lnTo>
            </a:path>
          </a:pathLst>
        </a:custGeom>
        <a:noFill/>
        <a:ln w="9525" cap="flat" cmpd="sng" algn="ctr">
          <a:solidFill>
            <a:schemeClr val="accent2">
              <a:hueOff val="-2968854"/>
              <a:satOff val="9787"/>
              <a:lumOff val="1046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198711" y="2421217"/>
        <a:ext cx="18620" cy="4013"/>
      </dsp:txXfrm>
    </dsp:sp>
    <dsp:sp modelId="{48AF76D0-A2BD-4F5C-A27E-6A9153509B86}">
      <dsp:nvSpPr>
        <dsp:cNvPr id="0" name=""/>
        <dsp:cNvSpPr/>
      </dsp:nvSpPr>
      <dsp:spPr>
        <a:xfrm>
          <a:off x="4295745" y="1900254"/>
          <a:ext cx="1743233" cy="1045940"/>
        </a:xfrm>
        <a:prstGeom prst="rect">
          <a:avLst/>
        </a:prstGeom>
        <a:gradFill rotWithShape="0">
          <a:gsLst>
            <a:gs pos="0">
              <a:schemeClr val="accent2">
                <a:hueOff val="-2638981"/>
                <a:satOff val="8699"/>
                <a:lumOff val="9303"/>
                <a:alphaOff val="0"/>
                <a:tint val="98000"/>
                <a:satMod val="110000"/>
                <a:lumMod val="104000"/>
              </a:schemeClr>
            </a:gs>
            <a:gs pos="69000">
              <a:schemeClr val="accent2">
                <a:hueOff val="-2638981"/>
                <a:satOff val="8699"/>
                <a:lumOff val="9303"/>
                <a:alphaOff val="0"/>
                <a:shade val="88000"/>
                <a:satMod val="130000"/>
                <a:lumMod val="92000"/>
              </a:schemeClr>
            </a:gs>
            <a:gs pos="100000">
              <a:schemeClr val="accent2">
                <a:hueOff val="-2638981"/>
                <a:satOff val="8699"/>
                <a:lumOff val="9303"/>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5420" tIns="89663" rIns="85420" bIns="89663" numCol="1" spcCol="1270" anchor="ctr" anchorCtr="0">
          <a:noAutofit/>
        </a:bodyPr>
        <a:lstStyle/>
        <a:p>
          <a:pPr marL="0" lvl="0" indent="0" algn="ctr" defTabSz="711200">
            <a:lnSpc>
              <a:spcPct val="90000"/>
            </a:lnSpc>
            <a:spcBef>
              <a:spcPct val="0"/>
            </a:spcBef>
            <a:spcAft>
              <a:spcPct val="35000"/>
            </a:spcAft>
            <a:buNone/>
          </a:pPr>
          <a:r>
            <a:rPr lang="en-GB" sz="1600" i="1" kern="1200" dirty="0">
              <a:latin typeface="Hadassah "/>
            </a:rPr>
            <a:t>Checklist for digital safety practices</a:t>
          </a:r>
          <a:endParaRPr lang="en-US" sz="1600" kern="1200" dirty="0">
            <a:latin typeface="Hadassah "/>
          </a:endParaRPr>
        </a:p>
      </dsp:txBody>
      <dsp:txXfrm>
        <a:off x="4295745" y="1900254"/>
        <a:ext cx="1743233" cy="1045940"/>
      </dsp:txXfrm>
    </dsp:sp>
    <dsp:sp modelId="{19124EF7-4B50-43A5-82AE-9BD254EB8000}">
      <dsp:nvSpPr>
        <dsp:cNvPr id="0" name=""/>
        <dsp:cNvSpPr/>
      </dsp:nvSpPr>
      <dsp:spPr>
        <a:xfrm>
          <a:off x="8152698" y="2377504"/>
          <a:ext cx="399002" cy="91440"/>
        </a:xfrm>
        <a:custGeom>
          <a:avLst/>
          <a:gdLst/>
          <a:ahLst/>
          <a:cxnLst/>
          <a:rect l="0" t="0" r="0" b="0"/>
          <a:pathLst>
            <a:path>
              <a:moveTo>
                <a:pt x="0" y="55269"/>
              </a:moveTo>
              <a:lnTo>
                <a:pt x="216601" y="55269"/>
              </a:lnTo>
              <a:lnTo>
                <a:pt x="216601" y="45720"/>
              </a:lnTo>
              <a:lnTo>
                <a:pt x="399002" y="45720"/>
              </a:lnTo>
            </a:path>
          </a:pathLst>
        </a:custGeom>
        <a:noFill/>
        <a:ln w="9525" cap="flat" cmpd="sng" algn="ctr">
          <a:solidFill>
            <a:schemeClr val="accent2">
              <a:hueOff val="-3392975"/>
              <a:satOff val="11185"/>
              <a:lumOff val="11961"/>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341456" y="2421217"/>
        <a:ext cx="21485" cy="4013"/>
      </dsp:txXfrm>
    </dsp:sp>
    <dsp:sp modelId="{9D23B3DB-F179-4868-9817-D9345E46E706}">
      <dsp:nvSpPr>
        <dsp:cNvPr id="0" name=""/>
        <dsp:cNvSpPr/>
      </dsp:nvSpPr>
      <dsp:spPr>
        <a:xfrm>
          <a:off x="6411264" y="1909803"/>
          <a:ext cx="1743233" cy="1045940"/>
        </a:xfrm>
        <a:prstGeom prst="rect">
          <a:avLst/>
        </a:prstGeom>
        <a:gradFill rotWithShape="0">
          <a:gsLst>
            <a:gs pos="0">
              <a:schemeClr val="accent2">
                <a:hueOff val="-3015978"/>
                <a:satOff val="9942"/>
                <a:lumOff val="10632"/>
                <a:alphaOff val="0"/>
                <a:tint val="98000"/>
                <a:satMod val="110000"/>
                <a:lumMod val="104000"/>
              </a:schemeClr>
            </a:gs>
            <a:gs pos="69000">
              <a:schemeClr val="accent2">
                <a:hueOff val="-3015978"/>
                <a:satOff val="9942"/>
                <a:lumOff val="10632"/>
                <a:alphaOff val="0"/>
                <a:shade val="88000"/>
                <a:satMod val="130000"/>
                <a:lumMod val="92000"/>
              </a:schemeClr>
            </a:gs>
            <a:gs pos="100000">
              <a:schemeClr val="accent2">
                <a:hueOff val="-3015978"/>
                <a:satOff val="9942"/>
                <a:lumOff val="10632"/>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5420" tIns="89663" rIns="85420" bIns="89663" numCol="1" spcCol="1270" anchor="ctr" anchorCtr="0">
          <a:noAutofit/>
        </a:bodyPr>
        <a:lstStyle/>
        <a:p>
          <a:pPr marL="0" lvl="0" indent="0" algn="ctr" defTabSz="844550">
            <a:lnSpc>
              <a:spcPct val="90000"/>
            </a:lnSpc>
            <a:spcBef>
              <a:spcPct val="0"/>
            </a:spcBef>
            <a:spcAft>
              <a:spcPct val="35000"/>
            </a:spcAft>
            <a:buNone/>
          </a:pPr>
          <a:r>
            <a:rPr lang="en-GB" sz="1900" i="1" kern="1200" dirty="0">
              <a:latin typeface="Hadassah "/>
            </a:rPr>
            <a:t>Conclusion</a:t>
          </a:r>
          <a:endParaRPr lang="en-US" sz="1900" kern="1200" dirty="0">
            <a:latin typeface="Hadassah "/>
          </a:endParaRPr>
        </a:p>
      </dsp:txBody>
      <dsp:txXfrm>
        <a:off x="6411264" y="1909803"/>
        <a:ext cx="1743233" cy="1045940"/>
      </dsp:txXfrm>
    </dsp:sp>
    <dsp:sp modelId="{CCD19275-A2FF-4DC1-BEE7-ABD780DFDA78}">
      <dsp:nvSpPr>
        <dsp:cNvPr id="0" name=""/>
        <dsp:cNvSpPr/>
      </dsp:nvSpPr>
      <dsp:spPr>
        <a:xfrm>
          <a:off x="8584100" y="1900254"/>
          <a:ext cx="1743233" cy="1045940"/>
        </a:xfrm>
        <a:prstGeom prst="rect">
          <a:avLst/>
        </a:prstGeom>
        <a:gradFill rotWithShape="0">
          <a:gsLst>
            <a:gs pos="0">
              <a:schemeClr val="accent2">
                <a:hueOff val="-3392975"/>
                <a:satOff val="11185"/>
                <a:lumOff val="11961"/>
                <a:alphaOff val="0"/>
                <a:tint val="98000"/>
                <a:satMod val="110000"/>
                <a:lumMod val="104000"/>
              </a:schemeClr>
            </a:gs>
            <a:gs pos="69000">
              <a:schemeClr val="accent2">
                <a:hueOff val="-3392975"/>
                <a:satOff val="11185"/>
                <a:lumOff val="11961"/>
                <a:alphaOff val="0"/>
                <a:shade val="88000"/>
                <a:satMod val="130000"/>
                <a:lumMod val="92000"/>
              </a:schemeClr>
            </a:gs>
            <a:gs pos="100000">
              <a:schemeClr val="accent2">
                <a:hueOff val="-3392975"/>
                <a:satOff val="11185"/>
                <a:lumOff val="1196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5420" tIns="89663" rIns="85420" bIns="89663" numCol="1" spcCol="1270" anchor="ctr" anchorCtr="0">
          <a:noAutofit/>
        </a:bodyPr>
        <a:lstStyle/>
        <a:p>
          <a:pPr marL="0" lvl="0" indent="0" algn="ctr" defTabSz="844550">
            <a:lnSpc>
              <a:spcPct val="90000"/>
            </a:lnSpc>
            <a:spcBef>
              <a:spcPct val="0"/>
            </a:spcBef>
            <a:spcAft>
              <a:spcPct val="35000"/>
            </a:spcAft>
            <a:buNone/>
          </a:pPr>
          <a:r>
            <a:rPr lang="en-GB" sz="1900" i="1" kern="1200" dirty="0">
              <a:latin typeface="Hadassah "/>
            </a:rPr>
            <a:t>References</a:t>
          </a:r>
          <a:endParaRPr lang="en-US" sz="1900" kern="1200" dirty="0">
            <a:latin typeface="Hadassah "/>
          </a:endParaRPr>
        </a:p>
      </dsp:txBody>
      <dsp:txXfrm>
        <a:off x="8584100" y="1900254"/>
        <a:ext cx="1743233" cy="10459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1-02T00:28:01.967"/>
    </inkml:context>
    <inkml:brush xml:id="br0">
      <inkml:brushProperty name="width" value="0.035" units="cm"/>
      <inkml:brushProperty name="height" value="0.035" units="cm"/>
    </inkml:brush>
  </inkml:definitions>
  <inkml:trace contextRef="#ctx0" brushRef="#br0">1 0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1-02T00:28:03.029"/>
    </inkml:context>
    <inkml:brush xml:id="br0">
      <inkml:brushProperty name="width" value="0.035" units="cm"/>
      <inkml:brushProperty name="height" value="0.03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1-02T00:28:05.276"/>
    </inkml:context>
    <inkml:brush xml:id="br0">
      <inkml:brushProperty name="width" value="0.035" units="cm"/>
      <inkml:brushProperty name="height" value="0.035" units="cm"/>
    </inkml:brush>
  </inkml:definitions>
  <inkml:trace contextRef="#ctx0" brushRef="#br0">1 0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FA433D-EF67-4F12-A040-984CF0B99463}" type="datetimeFigureOut">
              <a:rPr lang="en-GB" smtClean="0"/>
              <a:t>08/11/2025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4F0621-F906-4F48-9212-1AF8C46BD7EC}" type="slidenum">
              <a:rPr lang="en-GB" smtClean="0"/>
              <a:t>‹#›</a:t>
            </a:fld>
            <a:endParaRPr lang="en-GB"/>
          </a:p>
        </p:txBody>
      </p:sp>
    </p:spTree>
    <p:extLst>
      <p:ext uri="{BB962C8B-B14F-4D97-AF65-F5344CB8AC3E}">
        <p14:creationId xmlns:p14="http://schemas.microsoft.com/office/powerpoint/2010/main" val="1350666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64F0621-F906-4F48-9212-1AF8C46BD7EC}" type="slidenum">
              <a:rPr lang="en-GB" smtClean="0"/>
              <a:t>1</a:t>
            </a:fld>
            <a:endParaRPr lang="en-GB"/>
          </a:p>
        </p:txBody>
      </p:sp>
    </p:spTree>
    <p:extLst>
      <p:ext uri="{BB962C8B-B14F-4D97-AF65-F5344CB8AC3E}">
        <p14:creationId xmlns:p14="http://schemas.microsoft.com/office/powerpoint/2010/main" val="40715210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07D626-D97D-4C7C-8A9E-550A021582A7}" type="datetimeFigureOut">
              <a:rPr lang="en-GB" smtClean="0"/>
              <a:t>08/11/2025</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D2937828-F3FF-426C-8BA5-6C45F47AF416}"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922471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07D626-D97D-4C7C-8A9E-550A021582A7}" type="datetimeFigureOut">
              <a:rPr lang="en-GB" smtClean="0"/>
              <a:t>08/11/2025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937828-F3FF-426C-8BA5-6C45F47AF416}"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74651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07D626-D97D-4C7C-8A9E-550A021582A7}" type="datetimeFigureOut">
              <a:rPr lang="en-GB" smtClean="0"/>
              <a:t>08/11/2025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937828-F3FF-426C-8BA5-6C45F47AF416}"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221891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607D626-D97D-4C7C-8A9E-550A021582A7}" type="datetimeFigureOut">
              <a:rPr lang="en-GB" smtClean="0"/>
              <a:t>08/11/2025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937828-F3FF-426C-8BA5-6C45F47AF416}"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71221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07D626-D97D-4C7C-8A9E-550A021582A7}" type="datetimeFigureOut">
              <a:rPr lang="en-GB" smtClean="0"/>
              <a:t>08/11/2025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937828-F3FF-426C-8BA5-6C45F47AF416}"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12030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07D626-D97D-4C7C-8A9E-550A021582A7}" type="datetimeFigureOut">
              <a:rPr lang="en-GB" smtClean="0"/>
              <a:t>08/11/2025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937828-F3FF-426C-8BA5-6C45F47AF416}"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27069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07D626-D97D-4C7C-8A9E-550A021582A7}" type="datetimeFigureOut">
              <a:rPr lang="en-GB" smtClean="0"/>
              <a:t>08/11/2025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937828-F3FF-426C-8BA5-6C45F47AF416}" type="slidenum">
              <a:rPr lang="en-GB" smtClean="0"/>
              <a:t>‹#›</a:t>
            </a:fld>
            <a:endParaRPr lang="en-GB"/>
          </a:p>
        </p:txBody>
      </p:sp>
    </p:spTree>
    <p:extLst>
      <p:ext uri="{BB962C8B-B14F-4D97-AF65-F5344CB8AC3E}">
        <p14:creationId xmlns:p14="http://schemas.microsoft.com/office/powerpoint/2010/main" val="1239274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607D626-D97D-4C7C-8A9E-550A021582A7}" type="datetimeFigureOut">
              <a:rPr lang="en-GB" smtClean="0"/>
              <a:t>08/11/2025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937828-F3FF-426C-8BA5-6C45F47AF416}"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35382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B607D626-D97D-4C7C-8A9E-550A021582A7}" type="datetimeFigureOut">
              <a:rPr lang="en-GB" smtClean="0"/>
              <a:t>08/11/2025</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D2937828-F3FF-426C-8BA5-6C45F47AF416}"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965767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07D626-D97D-4C7C-8A9E-550A021582A7}" type="datetimeFigureOut">
              <a:rPr lang="en-GB" smtClean="0"/>
              <a:t>08/11/2025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937828-F3FF-426C-8BA5-6C45F47AF416}"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67610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07D626-D97D-4C7C-8A9E-550A021582A7}" type="datetimeFigureOut">
              <a:rPr lang="en-GB" smtClean="0"/>
              <a:t>08/11/2025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937828-F3FF-426C-8BA5-6C45F47AF416}"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857610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607D626-D97D-4C7C-8A9E-550A021582A7}" type="datetimeFigureOut">
              <a:rPr lang="en-GB" smtClean="0"/>
              <a:t>08/11/2025</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2937828-F3FF-426C-8BA5-6C45F47AF416}"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2311004"/>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7.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package" Target="../embeddings/Microsoft_Excel_Worksheet.xlsx"/><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customXml" Target="../ink/ink3.xml"/><Relationship Id="rId5" Type="http://schemas.openxmlformats.org/officeDocument/2006/relationships/customXml" Target="../ink/ink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hyperlink" Target="https://www.theknowledgeacademy.com/blog/advantages-and-disadvantages-of-powerpoint/" TargetMode="External"/><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hyperlink" Target="https://codecreators.ca/office-365-collaboration-tools-and-their-best-use-cases/"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31309C44-CD16-BF81-624A-797602505BAE}"/>
              </a:ext>
            </a:extLst>
          </p:cNvPr>
          <p:cNvPicPr>
            <a:picLocks noChangeAspect="1"/>
          </p:cNvPicPr>
          <p:nvPr/>
        </p:nvPicPr>
        <p:blipFill>
          <a:blip r:embed="rId3"/>
          <a:stretch>
            <a:fillRect/>
          </a:stretch>
        </p:blipFill>
        <p:spPr>
          <a:xfrm>
            <a:off x="7814198" y="369049"/>
            <a:ext cx="4457700" cy="128930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 name="Title 1">
            <a:extLst>
              <a:ext uri="{FF2B5EF4-FFF2-40B4-BE49-F238E27FC236}">
                <a16:creationId xmlns:a16="http://schemas.microsoft.com/office/drawing/2014/main" id="{BFF20C0C-AE4C-5109-F471-718F5F6CB201}"/>
              </a:ext>
            </a:extLst>
          </p:cNvPr>
          <p:cNvSpPr>
            <a:spLocks noGrp="1"/>
          </p:cNvSpPr>
          <p:nvPr>
            <p:ph type="ctrTitle"/>
          </p:nvPr>
        </p:nvSpPr>
        <p:spPr>
          <a:xfrm>
            <a:off x="64178" y="1732792"/>
            <a:ext cx="6549686" cy="1083465"/>
          </a:xfrm>
        </p:spPr>
        <p:txBody>
          <a:bodyPr anchor="b">
            <a:noAutofit/>
          </a:bodyPr>
          <a:lstStyle/>
          <a:p>
            <a:r>
              <a:rPr kumimoji="0" lang="en-GB" sz="3600" b="0" i="0" u="sng" strike="noStrike" kern="1200" cap="none" spc="0" normalizeH="0" baseline="0" noProof="0" dirty="0">
                <a:ln>
                  <a:noFill/>
                </a:ln>
                <a:solidFill>
                  <a:schemeClr val="tx2"/>
                </a:solidFill>
                <a:effectLst/>
                <a:uLnTx/>
                <a:uFillTx/>
                <a:latin typeface="Hadassah "/>
                <a:cs typeface="Arial" panose="020B0604020202020204" pitchFamily="34" charset="0"/>
              </a:rPr>
              <a:t>Digital Skills and Research Methods</a:t>
            </a:r>
            <a:br>
              <a:rPr kumimoji="0" lang="en-GB" sz="3600" b="0" i="0" u="sng" strike="noStrike" kern="1200" cap="none" spc="0" normalizeH="0" baseline="0" noProof="0" dirty="0">
                <a:ln>
                  <a:noFill/>
                </a:ln>
                <a:solidFill>
                  <a:schemeClr val="tx2"/>
                </a:solidFill>
                <a:effectLst/>
                <a:uLnTx/>
                <a:uFillTx/>
                <a:latin typeface="Hadassah "/>
                <a:cs typeface="Arial" panose="020B0604020202020204" pitchFamily="34" charset="0"/>
              </a:rPr>
            </a:br>
            <a:r>
              <a:rPr kumimoji="0" lang="en-US" sz="3600" b="1" i="0" u="sng" strike="noStrike" kern="1200" cap="none" spc="-10" normalizeH="0" baseline="0" noProof="0" dirty="0">
                <a:ln>
                  <a:noFill/>
                </a:ln>
                <a:solidFill>
                  <a:schemeClr val="tx2"/>
                </a:solidFill>
                <a:effectLst/>
                <a:uLnTx/>
                <a:uFillTx/>
                <a:latin typeface="Hadassah "/>
                <a:ea typeface="Arial" panose="020B0604020202020204" pitchFamily="34" charset="0"/>
                <a:cs typeface="Arial" panose="020B0604020202020204" pitchFamily="34" charset="0"/>
              </a:rPr>
              <a:t>LCHS4007</a:t>
            </a:r>
            <a:br>
              <a:rPr kumimoji="0" lang="en-US" sz="3600" b="1" i="0" u="none" strike="noStrike" kern="1200" cap="none" spc="-10" normalizeH="0" baseline="0" noProof="0" dirty="0">
                <a:ln>
                  <a:noFill/>
                </a:ln>
                <a:solidFill>
                  <a:schemeClr val="tx2"/>
                </a:solidFill>
                <a:effectLst/>
                <a:uLnTx/>
                <a:uFillTx/>
                <a:latin typeface="Arial" panose="020B0604020202020204" pitchFamily="34" charset="0"/>
                <a:ea typeface="Arial" panose="020B0604020202020204" pitchFamily="34" charset="0"/>
                <a:cs typeface="Arial" panose="020B0604020202020204" pitchFamily="34" charset="0"/>
              </a:rPr>
            </a:br>
            <a:br>
              <a:rPr kumimoji="0" lang="en-US" sz="2400" b="1" i="0" u="none" strike="noStrike" kern="1200" cap="none" spc="-10" normalizeH="0" baseline="0" noProof="0" dirty="0">
                <a:ln>
                  <a:noFill/>
                </a:ln>
                <a:solidFill>
                  <a:schemeClr val="tx2"/>
                </a:solidFill>
                <a:effectLst/>
                <a:uLnTx/>
                <a:uFillTx/>
                <a:latin typeface="Arial" panose="020B0604020202020204" pitchFamily="34" charset="0"/>
                <a:ea typeface="Arial" panose="020B0604020202020204" pitchFamily="34" charset="0"/>
                <a:cs typeface="Arial" panose="020B0604020202020204" pitchFamily="34" charset="0"/>
              </a:rPr>
            </a:br>
            <a:br>
              <a:rPr kumimoji="0" lang="en-US" sz="2400" b="1" i="0" u="none" strike="noStrike" kern="1200" cap="none" spc="-10" normalizeH="0" baseline="0" noProof="0" dirty="0">
                <a:ln>
                  <a:noFill/>
                </a:ln>
                <a:solidFill>
                  <a:schemeClr val="tx2"/>
                </a:solidFill>
                <a:effectLst/>
                <a:uLnTx/>
                <a:uFillTx/>
                <a:latin typeface="Arial" panose="020B0604020202020204" pitchFamily="34" charset="0"/>
                <a:ea typeface="Arial" panose="020B0604020202020204" pitchFamily="34" charset="0"/>
                <a:cs typeface="Arial" panose="020B0604020202020204" pitchFamily="34" charset="0"/>
              </a:rPr>
            </a:br>
            <a:endParaRPr lang="en-GB" sz="2400" dirty="0">
              <a:solidFill>
                <a:schemeClr val="tx2"/>
              </a:solidFill>
            </a:endParaRPr>
          </a:p>
        </p:txBody>
      </p:sp>
      <p:sp>
        <p:nvSpPr>
          <p:cNvPr id="3" name="Subtitle 2">
            <a:extLst>
              <a:ext uri="{FF2B5EF4-FFF2-40B4-BE49-F238E27FC236}">
                <a16:creationId xmlns:a16="http://schemas.microsoft.com/office/drawing/2014/main" id="{65723D82-9E64-EB75-8F91-92C3559DF207}"/>
              </a:ext>
            </a:extLst>
          </p:cNvPr>
          <p:cNvSpPr>
            <a:spLocks noGrp="1"/>
          </p:cNvSpPr>
          <p:nvPr>
            <p:ph type="subTitle" idx="1"/>
          </p:nvPr>
        </p:nvSpPr>
        <p:spPr>
          <a:xfrm>
            <a:off x="3511177" y="1344869"/>
            <a:ext cx="3821779" cy="775845"/>
          </a:xfrm>
        </p:spPr>
        <p:txBody>
          <a:bodyPr anchor="ctr">
            <a:normAutofit fontScale="32500" lnSpcReduction="20000"/>
          </a:bodyPr>
          <a:lstStyle/>
          <a:p>
            <a:r>
              <a:rPr lang="en-GB" sz="5000" b="1" u="sng" dirty="0">
                <a:solidFill>
                  <a:schemeClr val="tx2"/>
                </a:solidFill>
                <a:latin typeface="Hadassah "/>
              </a:rPr>
              <a:t>Assessment 1: Group 1 Presentation </a:t>
            </a:r>
          </a:p>
          <a:p>
            <a:endParaRPr lang="en-GB" sz="2000" b="1" dirty="0">
              <a:solidFill>
                <a:schemeClr val="tx2"/>
              </a:solidFill>
            </a:endParaRPr>
          </a:p>
        </p:txBody>
      </p:sp>
      <p:sp>
        <p:nvSpPr>
          <p:cNvPr id="7" name="TextBox 6">
            <a:extLst>
              <a:ext uri="{FF2B5EF4-FFF2-40B4-BE49-F238E27FC236}">
                <a16:creationId xmlns:a16="http://schemas.microsoft.com/office/drawing/2014/main" id="{DB670381-9C4D-6AF4-B095-C8C7EF127409}"/>
              </a:ext>
            </a:extLst>
          </p:cNvPr>
          <p:cNvSpPr txBox="1"/>
          <p:nvPr/>
        </p:nvSpPr>
        <p:spPr>
          <a:xfrm>
            <a:off x="2014728" y="3865316"/>
            <a:ext cx="6096000" cy="461665"/>
          </a:xfrm>
          <a:prstGeom prst="rect">
            <a:avLst/>
          </a:prstGeom>
          <a:noFill/>
        </p:spPr>
        <p:txBody>
          <a:bodyPr wrap="square">
            <a:spAutoFit/>
          </a:bodyPr>
          <a:lstStyle/>
          <a:p>
            <a:r>
              <a:rPr lang="en-GB" sz="2400" i="1" u="sng" dirty="0">
                <a:solidFill>
                  <a:srgbClr val="FF0000"/>
                </a:solidFill>
                <a:latin typeface="Hadassah "/>
                <a:cs typeface="Aptos Serif" panose="02020604070405020304" pitchFamily="18" charset="0"/>
              </a:rPr>
              <a:t>Lecturer name: Kwame Agyei </a:t>
            </a:r>
          </a:p>
        </p:txBody>
      </p:sp>
      <p:sp>
        <p:nvSpPr>
          <p:cNvPr id="9" name="TextBox 8">
            <a:extLst>
              <a:ext uri="{FF2B5EF4-FFF2-40B4-BE49-F238E27FC236}">
                <a16:creationId xmlns:a16="http://schemas.microsoft.com/office/drawing/2014/main" id="{AC1ACC9F-2A13-57EC-72B6-C27AE955A256}"/>
              </a:ext>
            </a:extLst>
          </p:cNvPr>
          <p:cNvSpPr txBox="1"/>
          <p:nvPr/>
        </p:nvSpPr>
        <p:spPr>
          <a:xfrm>
            <a:off x="214558" y="3002471"/>
            <a:ext cx="10415016" cy="461665"/>
          </a:xfrm>
          <a:prstGeom prst="rect">
            <a:avLst/>
          </a:prstGeom>
          <a:noFill/>
        </p:spPr>
        <p:txBody>
          <a:bodyPr wrap="square">
            <a:spAutoFit/>
          </a:bodyPr>
          <a:lstStyle/>
          <a:p>
            <a:pPr algn="r"/>
            <a:r>
              <a:rPr lang="en-GB" sz="2000" b="1" i="1" u="sng" dirty="0"/>
              <a:t>Certificate of High Programmer Education </a:t>
            </a:r>
            <a:r>
              <a:rPr lang="en-GB" sz="2400" b="1" i="1" u="sng" dirty="0"/>
              <a:t>in</a:t>
            </a:r>
            <a:r>
              <a:rPr lang="en-GB" sz="2000" b="1" i="1" u="sng" dirty="0"/>
              <a:t> </a:t>
            </a:r>
            <a:r>
              <a:rPr lang="en-GB" sz="2000" b="1" i="1" u="sng" dirty="0">
                <a:latin typeface="Hadassah "/>
              </a:rPr>
              <a:t>Health</a:t>
            </a:r>
            <a:r>
              <a:rPr lang="en-GB" sz="2000" b="1" i="1" u="sng" dirty="0"/>
              <a:t> and Social Care</a:t>
            </a:r>
          </a:p>
        </p:txBody>
      </p:sp>
    </p:spTree>
    <p:extLst>
      <p:ext uri="{BB962C8B-B14F-4D97-AF65-F5344CB8AC3E}">
        <p14:creationId xmlns:p14="http://schemas.microsoft.com/office/powerpoint/2010/main" val="1160863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9DEB2FF-315C-F283-2D91-7B460C1FF5CB}"/>
              </a:ext>
            </a:extLst>
          </p:cNvPr>
          <p:cNvPicPr>
            <a:picLocks noChangeAspect="1"/>
          </p:cNvPicPr>
          <p:nvPr/>
        </p:nvPicPr>
        <p:blipFill rotWithShape="1">
          <a:blip r:embed="rId2"/>
          <a:srcRect l="-1" t="9220" r="-14412"/>
          <a:stretch/>
        </p:blipFill>
        <p:spPr>
          <a:xfrm>
            <a:off x="0" y="0"/>
            <a:ext cx="3830320" cy="13004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871C8E07-53F5-9AE9-521D-F051224BCA05}"/>
              </a:ext>
            </a:extLst>
          </p:cNvPr>
          <p:cNvSpPr txBox="1"/>
          <p:nvPr/>
        </p:nvSpPr>
        <p:spPr>
          <a:xfrm>
            <a:off x="3502579" y="-296558"/>
            <a:ext cx="5186842" cy="2387918"/>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b="1" i="1" u="sng" kern="1200" dirty="0">
                <a:solidFill>
                  <a:schemeClr val="tx2"/>
                </a:solidFill>
                <a:latin typeface="Hadassah "/>
                <a:ea typeface="+mj-ea"/>
                <a:cs typeface="+mj-cs"/>
              </a:rPr>
              <a:t>topic: </a:t>
            </a:r>
          </a:p>
          <a:p>
            <a:pPr algn="ctr">
              <a:lnSpc>
                <a:spcPct val="90000"/>
              </a:lnSpc>
              <a:spcBef>
                <a:spcPct val="0"/>
              </a:spcBef>
              <a:spcAft>
                <a:spcPts val="600"/>
              </a:spcAft>
            </a:pPr>
            <a:r>
              <a:rPr lang="en-US" sz="2900" b="1" i="1" u="sng" kern="1200" dirty="0">
                <a:solidFill>
                  <a:schemeClr val="tx2"/>
                </a:solidFill>
                <a:latin typeface="Hadassah "/>
                <a:ea typeface="+mj-ea"/>
                <a:cs typeface="+mj-cs"/>
              </a:rPr>
              <a:t>Enhancing staff communication at sunrise care home using PowerPoint and teams</a:t>
            </a:r>
          </a:p>
        </p:txBody>
      </p:sp>
      <p:graphicFrame>
        <p:nvGraphicFramePr>
          <p:cNvPr id="4" name="Table 3">
            <a:extLst>
              <a:ext uri="{FF2B5EF4-FFF2-40B4-BE49-F238E27FC236}">
                <a16:creationId xmlns:a16="http://schemas.microsoft.com/office/drawing/2014/main" id="{0FB65685-C4F5-7243-37F3-5D53DDE1FBA2}"/>
              </a:ext>
            </a:extLst>
          </p:cNvPr>
          <p:cNvGraphicFramePr>
            <a:graphicFrameLocks noGrp="1"/>
          </p:cNvGraphicFramePr>
          <p:nvPr>
            <p:extLst>
              <p:ext uri="{D42A27DB-BD31-4B8C-83A1-F6EECF244321}">
                <p14:modId xmlns:p14="http://schemas.microsoft.com/office/powerpoint/2010/main" val="2714139748"/>
              </p:ext>
            </p:extLst>
          </p:nvPr>
        </p:nvGraphicFramePr>
        <p:xfrm>
          <a:off x="2221992" y="2221992"/>
          <a:ext cx="8430768" cy="3418334"/>
        </p:xfrm>
        <a:graphic>
          <a:graphicData uri="http://schemas.openxmlformats.org/drawingml/2006/table">
            <a:tbl>
              <a:tblPr firstRow="1" bandRow="1">
                <a:tableStyleId>{3B4B98B0-60AC-42C2-AFA5-B58CD77FA1E5}</a:tableStyleId>
              </a:tblPr>
              <a:tblGrid>
                <a:gridCol w="4061207">
                  <a:extLst>
                    <a:ext uri="{9D8B030D-6E8A-4147-A177-3AD203B41FA5}">
                      <a16:colId xmlns:a16="http://schemas.microsoft.com/office/drawing/2014/main" val="2419622233"/>
                    </a:ext>
                  </a:extLst>
                </a:gridCol>
                <a:gridCol w="4369561">
                  <a:extLst>
                    <a:ext uri="{9D8B030D-6E8A-4147-A177-3AD203B41FA5}">
                      <a16:colId xmlns:a16="http://schemas.microsoft.com/office/drawing/2014/main" val="1589155083"/>
                    </a:ext>
                  </a:extLst>
                </a:gridCol>
              </a:tblGrid>
              <a:tr h="753801">
                <a:tc>
                  <a:txBody>
                    <a:bodyPr/>
                    <a:lstStyle/>
                    <a:p>
                      <a:pPr algn="ctr"/>
                      <a:r>
                        <a:rPr lang="en-GB" sz="2400" b="1" i="1" dirty="0">
                          <a:latin typeface="Hadassah "/>
                        </a:rPr>
                        <a:t>Student Name</a:t>
                      </a:r>
                    </a:p>
                  </a:txBody>
                  <a:tcPr/>
                </a:tc>
                <a:tc>
                  <a:txBody>
                    <a:bodyPr/>
                    <a:lstStyle/>
                    <a:p>
                      <a:pPr algn="ctr"/>
                      <a:r>
                        <a:rPr lang="en-GB" sz="2400" b="1" i="1" dirty="0">
                          <a:latin typeface="Hadassah "/>
                        </a:rPr>
                        <a:t>Student Number</a:t>
                      </a:r>
                    </a:p>
                  </a:txBody>
                  <a:tcPr/>
                </a:tc>
                <a:extLst>
                  <a:ext uri="{0D108BD9-81ED-4DB2-BD59-A6C34878D82A}">
                    <a16:rowId xmlns:a16="http://schemas.microsoft.com/office/drawing/2014/main" val="2838346952"/>
                  </a:ext>
                </a:extLst>
              </a:tr>
              <a:tr h="548884">
                <a:tc>
                  <a:txBody>
                    <a:bodyPr/>
                    <a:lstStyle/>
                    <a:p>
                      <a:pPr algn="ctr"/>
                      <a:r>
                        <a:rPr lang="en-GB" sz="2400" i="1" dirty="0">
                          <a:latin typeface="Hadassah "/>
                        </a:rPr>
                        <a:t>Larissa  Dion </a:t>
                      </a:r>
                    </a:p>
                  </a:txBody>
                  <a:tcPr/>
                </a:tc>
                <a:tc>
                  <a:txBody>
                    <a:bodyPr/>
                    <a:lstStyle/>
                    <a:p>
                      <a:pPr algn="ctr"/>
                      <a:r>
                        <a:rPr lang="en-GB" sz="2000" i="1" dirty="0">
                          <a:latin typeface="Hadassah "/>
                        </a:rPr>
                        <a:t>1234566</a:t>
                      </a:r>
                    </a:p>
                  </a:txBody>
                  <a:tcPr/>
                </a:tc>
                <a:extLst>
                  <a:ext uri="{0D108BD9-81ED-4DB2-BD59-A6C34878D82A}">
                    <a16:rowId xmlns:a16="http://schemas.microsoft.com/office/drawing/2014/main" val="4773505"/>
                  </a:ext>
                </a:extLst>
              </a:tr>
              <a:tr h="54888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i="1" dirty="0">
                          <a:latin typeface="Hadassah "/>
                        </a:rPr>
                        <a:t>Iryna Hetman</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000" i="1" dirty="0">
                          <a:latin typeface="Hadassah "/>
                        </a:rPr>
                        <a:t>2509568</a:t>
                      </a:r>
                    </a:p>
                  </a:txBody>
                  <a:tcPr/>
                </a:tc>
                <a:extLst>
                  <a:ext uri="{0D108BD9-81ED-4DB2-BD59-A6C34878D82A}">
                    <a16:rowId xmlns:a16="http://schemas.microsoft.com/office/drawing/2014/main" val="2695065092"/>
                  </a:ext>
                </a:extLst>
              </a:tr>
              <a:tr h="54888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i="1" dirty="0" err="1">
                          <a:latin typeface="Hadassah "/>
                        </a:rPr>
                        <a:t>Krasimira</a:t>
                      </a:r>
                      <a:r>
                        <a:rPr lang="en-GB" sz="2400" b="0" i="1" dirty="0">
                          <a:latin typeface="Hadassah "/>
                        </a:rPr>
                        <a:t> </a:t>
                      </a:r>
                      <a:r>
                        <a:rPr lang="en-GB" sz="2400" b="0" i="1" dirty="0" err="1">
                          <a:latin typeface="Hadassah "/>
                        </a:rPr>
                        <a:t>Krumova</a:t>
                      </a:r>
                      <a:endParaRPr lang="en-GB" sz="2400" b="0" i="1" dirty="0">
                        <a:latin typeface="Hadassah "/>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000" i="1" dirty="0">
                          <a:latin typeface="Hadassah "/>
                        </a:rPr>
                        <a:t>2510713</a:t>
                      </a:r>
                    </a:p>
                  </a:txBody>
                  <a:tcPr/>
                </a:tc>
                <a:extLst>
                  <a:ext uri="{0D108BD9-81ED-4DB2-BD59-A6C34878D82A}">
                    <a16:rowId xmlns:a16="http://schemas.microsoft.com/office/drawing/2014/main" val="2863192095"/>
                  </a:ext>
                </a:extLst>
              </a:tr>
              <a:tr h="52562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i="1" dirty="0" err="1">
                          <a:latin typeface="Hadassah "/>
                          <a:cs typeface="Aptos Serif" panose="02020604070405020304" pitchFamily="18" charset="0"/>
                        </a:rPr>
                        <a:t>Meherun</a:t>
                      </a:r>
                      <a:r>
                        <a:rPr lang="en-GB" sz="2400" b="0" i="1" dirty="0">
                          <a:latin typeface="Hadassah "/>
                          <a:cs typeface="Aptos Serif" panose="02020604070405020304" pitchFamily="18" charset="0"/>
                        </a:rPr>
                        <a:t> Nessa Chowdhury</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i="1" dirty="0">
                          <a:latin typeface="Hadassah "/>
                        </a:rPr>
                        <a:t> 2516013</a:t>
                      </a:r>
                    </a:p>
                  </a:txBody>
                  <a:tcPr/>
                </a:tc>
                <a:extLst>
                  <a:ext uri="{0D108BD9-81ED-4DB2-BD59-A6C34878D82A}">
                    <a16:rowId xmlns:a16="http://schemas.microsoft.com/office/drawing/2014/main" val="3101903523"/>
                  </a:ext>
                </a:extLst>
              </a:tr>
              <a:tr h="49225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i="1" dirty="0">
                          <a:latin typeface="Hadassah "/>
                        </a:rPr>
                        <a:t>Jenny Elizabeth Torres Crespo</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i="1"/>
                        <a:t>                          2511145</a:t>
                      </a:r>
                      <a:endParaRPr lang="en-GB" i="1" dirty="0"/>
                    </a:p>
                  </a:txBody>
                  <a:tcPr/>
                </a:tc>
                <a:extLst>
                  <a:ext uri="{0D108BD9-81ED-4DB2-BD59-A6C34878D82A}">
                    <a16:rowId xmlns:a16="http://schemas.microsoft.com/office/drawing/2014/main" val="2642985353"/>
                  </a:ext>
                </a:extLst>
              </a:tr>
            </a:tbl>
          </a:graphicData>
        </a:graphic>
      </p:graphicFrame>
    </p:spTree>
    <p:extLst>
      <p:ext uri="{BB962C8B-B14F-4D97-AF65-F5344CB8AC3E}">
        <p14:creationId xmlns:p14="http://schemas.microsoft.com/office/powerpoint/2010/main" val="405287384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E57D0A1-6E83-0867-78B3-11E5173D61B6}"/>
              </a:ext>
            </a:extLst>
          </p:cNvPr>
          <p:cNvSpPr txBox="1"/>
          <p:nvPr/>
        </p:nvSpPr>
        <p:spPr>
          <a:xfrm>
            <a:off x="1451579" y="804519"/>
            <a:ext cx="9603275" cy="1049235"/>
          </a:xfrm>
          <a:prstGeom prst="rect">
            <a:avLst/>
          </a:prstGeom>
        </p:spPr>
        <p:txBody>
          <a:bodyPr vert="horz" lIns="91440" tIns="45720" rIns="91440" bIns="45720" rtlCol="0" anchor="t">
            <a:normAutofit/>
          </a:bodyPr>
          <a:lstStyle/>
          <a:p>
            <a:pPr defTabSz="914400">
              <a:lnSpc>
                <a:spcPct val="90000"/>
              </a:lnSpc>
              <a:spcBef>
                <a:spcPct val="0"/>
              </a:spcBef>
              <a:spcAft>
                <a:spcPts val="600"/>
              </a:spcAft>
            </a:pPr>
            <a:r>
              <a:rPr kumimoji="0" lang="en-US" sz="3200" b="1" i="1" u="sng" strike="noStrike" cap="all" spc="0" normalizeH="0" baseline="0" noProof="0" dirty="0">
                <a:ln>
                  <a:noFill/>
                </a:ln>
                <a:uLnTx/>
                <a:uFillTx/>
                <a:latin typeface="Aptos Serif" panose="02020604070405020304" pitchFamily="18" charset="0"/>
                <a:ea typeface="+mj-ea"/>
                <a:cs typeface="Aptos Serif" panose="02020604070405020304" pitchFamily="18" charset="0"/>
              </a:rPr>
              <a:t>Content</a:t>
            </a:r>
            <a:endParaRPr lang="en-US" sz="3200" b="1" i="1" u="sng" cap="all" dirty="0">
              <a:latin typeface="Aptos Serif" panose="02020604070405020304" pitchFamily="18" charset="0"/>
              <a:ea typeface="+mj-ea"/>
              <a:cs typeface="Aptos Serif" panose="02020604070405020304" pitchFamily="18" charset="0"/>
            </a:endParaRPr>
          </a:p>
        </p:txBody>
      </p:sp>
      <p:graphicFrame>
        <p:nvGraphicFramePr>
          <p:cNvPr id="7" name="TextBox 4">
            <a:extLst>
              <a:ext uri="{FF2B5EF4-FFF2-40B4-BE49-F238E27FC236}">
                <a16:creationId xmlns:a16="http://schemas.microsoft.com/office/drawing/2014/main" id="{15D8B2B6-CB44-C96B-5DC8-CC9C86D6B304}"/>
              </a:ext>
            </a:extLst>
          </p:cNvPr>
          <p:cNvGraphicFramePr/>
          <p:nvPr>
            <p:extLst>
              <p:ext uri="{D42A27DB-BD31-4B8C-83A1-F6EECF244321}">
                <p14:modId xmlns:p14="http://schemas.microsoft.com/office/powerpoint/2010/main" val="888267660"/>
              </p:ext>
            </p:extLst>
          </p:nvPr>
        </p:nvGraphicFramePr>
        <p:xfrm>
          <a:off x="242047" y="1604682"/>
          <a:ext cx="10812807" cy="33995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945933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ACAE4C5C-3ED2-2739-A58F-FA2AE2BFA604}"/>
              </a:ext>
            </a:extLst>
          </p:cNvPr>
          <p:cNvPicPr>
            <a:picLocks noChangeAspect="1"/>
          </p:cNvPicPr>
          <p:nvPr/>
        </p:nvPicPr>
        <p:blipFill>
          <a:blip r:embed="rId2"/>
          <a:stretch>
            <a:fillRect/>
          </a:stretch>
        </p:blipFill>
        <p:spPr>
          <a:xfrm>
            <a:off x="9784245" y="797510"/>
            <a:ext cx="2600795" cy="1560477"/>
          </a:xfrm>
          <a:prstGeom prst="rect">
            <a:avLst/>
          </a:prstGeom>
          <a:ln>
            <a:noFill/>
          </a:ln>
          <a:effectLst>
            <a:softEdge rad="112500"/>
          </a:effectLst>
        </p:spPr>
      </p:pic>
      <p:sp>
        <p:nvSpPr>
          <p:cNvPr id="4" name="Title 1">
            <a:extLst>
              <a:ext uri="{FF2B5EF4-FFF2-40B4-BE49-F238E27FC236}">
                <a16:creationId xmlns:a16="http://schemas.microsoft.com/office/drawing/2014/main" id="{49D5B3A8-6BE7-FB83-F6E6-B0F234A0A0D5}"/>
              </a:ext>
            </a:extLst>
          </p:cNvPr>
          <p:cNvSpPr txBox="1">
            <a:spLocks/>
          </p:cNvSpPr>
          <p:nvPr/>
        </p:nvSpPr>
        <p:spPr>
          <a:xfrm>
            <a:off x="4398784" y="-160985"/>
            <a:ext cx="6456086" cy="1037333"/>
          </a:xfrm>
          <a:prstGeom prst="rect">
            <a:avLst/>
          </a:prstGeom>
        </p:spPr>
        <p:txBody>
          <a:bodyPr vert="horz" lIns="91440" tIns="45720" rIns="9144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fontAlgn="auto">
              <a:spcAft>
                <a:spcPts val="600"/>
              </a:spcAft>
              <a:buClrTx/>
              <a:buSzTx/>
              <a:tabLst/>
              <a:defRPr/>
            </a:pPr>
            <a:r>
              <a:rPr kumimoji="0" lang="en-US" sz="3200" b="1" i="1" u="sng" strike="noStrike" cap="all" spc="0" normalizeH="0" baseline="0" noProof="0" dirty="0">
                <a:ln>
                  <a:noFill/>
                </a:ln>
                <a:uLnTx/>
                <a:uFillTx/>
                <a:latin typeface="Hadassah "/>
              </a:rPr>
              <a:t>Introduction</a:t>
            </a:r>
          </a:p>
        </p:txBody>
      </p:sp>
      <p:sp>
        <p:nvSpPr>
          <p:cNvPr id="10" name="TextBox 9">
            <a:extLst>
              <a:ext uri="{FF2B5EF4-FFF2-40B4-BE49-F238E27FC236}">
                <a16:creationId xmlns:a16="http://schemas.microsoft.com/office/drawing/2014/main" id="{B47C4A9C-A31E-B587-BEB5-CC5B159E8D58}"/>
              </a:ext>
            </a:extLst>
          </p:cNvPr>
          <p:cNvSpPr txBox="1"/>
          <p:nvPr/>
        </p:nvSpPr>
        <p:spPr>
          <a:xfrm>
            <a:off x="152400" y="1608322"/>
            <a:ext cx="9997440" cy="3970318"/>
          </a:xfrm>
          <a:prstGeom prst="rect">
            <a:avLst/>
          </a:prstGeom>
          <a:noFill/>
        </p:spPr>
        <p:txBody>
          <a:bodyPr wrap="square">
            <a:spAutoFit/>
          </a:bodyPr>
          <a:lstStyle/>
          <a:p>
            <a:pPr marL="342900" indent="-342900">
              <a:buFont typeface="Arial" panose="020B0604020202020204" pitchFamily="34" charset="0"/>
              <a:buChar char="•"/>
            </a:pPr>
            <a:r>
              <a:rPr lang="en-GB" sz="2400" i="1" dirty="0">
                <a:latin typeface="Hadassah "/>
                <a:cs typeface="Aptos Serif" panose="02020604070405020304" pitchFamily="18" charset="0"/>
              </a:rPr>
              <a:t>Microsoft 365 helps us work efficiently with innovative apps, cloud services, and World-class security.</a:t>
            </a:r>
          </a:p>
          <a:p>
            <a:r>
              <a:rPr lang="en-GB" sz="2400" i="1" dirty="0">
                <a:latin typeface="Hadassah "/>
                <a:cs typeface="Aptos Serif" panose="02020604070405020304" pitchFamily="18" charset="0"/>
              </a:rPr>
              <a:t>      -PowerPoint and Teams are easy to use for staff at all levels.</a:t>
            </a:r>
          </a:p>
          <a:p>
            <a:pPr algn="ctr"/>
            <a:r>
              <a:rPr lang="en-GB" sz="2400" i="1" dirty="0">
                <a:latin typeface="Hadassah "/>
                <a:cs typeface="Aptos Serif" panose="02020604070405020304" pitchFamily="18" charset="0"/>
              </a:rPr>
              <a:t>  -In health and social care, it clearly presents information using  </a:t>
            </a:r>
          </a:p>
          <a:p>
            <a:pPr algn="ctr"/>
            <a:r>
              <a:rPr lang="en-GB" sz="2400" i="1" dirty="0">
                <a:latin typeface="Hadassah "/>
                <a:cs typeface="Aptos Serif" panose="02020604070405020304" pitchFamily="18" charset="0"/>
              </a:rPr>
              <a:t>  images, charts, and videos   </a:t>
            </a:r>
          </a:p>
          <a:p>
            <a:r>
              <a:rPr lang="en-GB" sz="2400" i="1" dirty="0">
                <a:latin typeface="Hadassah "/>
                <a:cs typeface="Aptos Serif" panose="02020604070405020304" pitchFamily="18" charset="0"/>
              </a:rPr>
              <a:t>       -It improves understanding for staff, patients and families</a:t>
            </a:r>
          </a:p>
          <a:p>
            <a:r>
              <a:rPr lang="en-GB" sz="2400" i="1" dirty="0">
                <a:latin typeface="Hadassah "/>
                <a:cs typeface="Aptos Serif" panose="02020604070405020304" pitchFamily="18" charset="0"/>
              </a:rPr>
              <a:t>       - PowerPoint and Teams supports professional communication that can be updated and share quickly</a:t>
            </a:r>
          </a:p>
          <a:p>
            <a:endParaRPr lang="en-GB" sz="2400" i="1" dirty="0">
              <a:latin typeface="Hadassah "/>
              <a:cs typeface="Aptos Serif" panose="02020604070405020304" pitchFamily="18" charset="0"/>
            </a:endParaRPr>
          </a:p>
          <a:p>
            <a:endParaRPr lang="en-GB" sz="2400" i="1" dirty="0">
              <a:latin typeface="Hadassah "/>
              <a:cs typeface="Aptos Serif" panose="02020604070405020304" pitchFamily="18" charset="0"/>
            </a:endParaRPr>
          </a:p>
          <a:p>
            <a:r>
              <a:rPr lang="en-GB" sz="1400" i="1" dirty="0" err="1">
                <a:latin typeface="Hadassah "/>
                <a:cs typeface="Aptos Serif" panose="02020604070405020304" pitchFamily="18" charset="0"/>
              </a:rPr>
              <a:t>By:Larissa</a:t>
            </a:r>
            <a:r>
              <a:rPr lang="en-GB" sz="1400" i="1" dirty="0">
                <a:latin typeface="Hadassah "/>
                <a:cs typeface="Aptos Serif" panose="02020604070405020304" pitchFamily="18" charset="0"/>
              </a:rPr>
              <a:t> DION</a:t>
            </a:r>
          </a:p>
        </p:txBody>
      </p:sp>
    </p:spTree>
    <p:extLst>
      <p:ext uri="{BB962C8B-B14F-4D97-AF65-F5344CB8AC3E}">
        <p14:creationId xmlns:p14="http://schemas.microsoft.com/office/powerpoint/2010/main" val="6168443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3920E02-D2C7-085A-9721-9E200FD7FC0E}"/>
              </a:ext>
            </a:extLst>
          </p:cNvPr>
          <p:cNvPicPr>
            <a:picLocks noChangeAspect="1"/>
          </p:cNvPicPr>
          <p:nvPr/>
        </p:nvPicPr>
        <p:blipFill>
          <a:blip r:embed="rId2"/>
          <a:stretch>
            <a:fillRect/>
          </a:stretch>
        </p:blipFill>
        <p:spPr>
          <a:xfrm>
            <a:off x="0" y="0"/>
            <a:ext cx="2384242" cy="238424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4" name="Picture 3">
            <a:extLst>
              <a:ext uri="{FF2B5EF4-FFF2-40B4-BE49-F238E27FC236}">
                <a16:creationId xmlns:a16="http://schemas.microsoft.com/office/drawing/2014/main" id="{4F100B3F-A058-5BF7-BDF2-6AF606E8152F}"/>
              </a:ext>
            </a:extLst>
          </p:cNvPr>
          <p:cNvPicPr>
            <a:picLocks noChangeAspect="1"/>
          </p:cNvPicPr>
          <p:nvPr/>
        </p:nvPicPr>
        <p:blipFill rotWithShape="1">
          <a:blip r:embed="rId3"/>
          <a:srcRect t="36161" r="67590" b="34841"/>
          <a:stretch/>
        </p:blipFill>
        <p:spPr>
          <a:xfrm>
            <a:off x="9482337" y="47681"/>
            <a:ext cx="2649304" cy="237039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2" name="Title 1">
            <a:extLst>
              <a:ext uri="{FF2B5EF4-FFF2-40B4-BE49-F238E27FC236}">
                <a16:creationId xmlns:a16="http://schemas.microsoft.com/office/drawing/2014/main" id="{98B3FBAA-263A-2FB8-2A0A-33F3C2FD8A83}"/>
              </a:ext>
            </a:extLst>
          </p:cNvPr>
          <p:cNvSpPr txBox="1">
            <a:spLocks/>
          </p:cNvSpPr>
          <p:nvPr/>
        </p:nvSpPr>
        <p:spPr>
          <a:xfrm>
            <a:off x="2444601" y="184472"/>
            <a:ext cx="6902599" cy="1048407"/>
          </a:xfrm>
          <a:prstGeom prst="rect">
            <a:avLst/>
          </a:prstGeom>
        </p:spPr>
        <p:txBody>
          <a:bodyPr vert="horz" lIns="91440" tIns="45720" rIns="91440" bIns="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fontAlgn="auto">
              <a:spcAft>
                <a:spcPts val="600"/>
              </a:spcAft>
              <a:buClrTx/>
              <a:buSzTx/>
              <a:tabLst/>
              <a:defRPr/>
            </a:pPr>
            <a:r>
              <a:rPr lang="en-US" sz="2500" i="1" u="sng" cap="all" dirty="0">
                <a:solidFill>
                  <a:srgbClr val="FF0000"/>
                </a:solidFill>
                <a:latin typeface="Hadassah "/>
                <a:cs typeface="Aptos Serif" panose="02020604070405020304" pitchFamily="18" charset="0"/>
              </a:rPr>
              <a:t>Rationale for choosing the MS PowerPoint AND TEAMS</a:t>
            </a:r>
            <a:endParaRPr kumimoji="0" lang="en-US" sz="2500" i="1" u="sng" strike="noStrike" cap="all" spc="0" normalizeH="0" baseline="0" noProof="0" dirty="0">
              <a:ln>
                <a:noFill/>
              </a:ln>
              <a:solidFill>
                <a:srgbClr val="FF0000"/>
              </a:solidFill>
              <a:uLnTx/>
              <a:uFillTx/>
              <a:latin typeface="Hadassah "/>
              <a:cs typeface="Aptos Serif" panose="02020604070405020304" pitchFamily="18" charset="0"/>
            </a:endParaRPr>
          </a:p>
        </p:txBody>
      </p:sp>
      <p:sp>
        <p:nvSpPr>
          <p:cNvPr id="21" name="Content Placeholder 2">
            <a:extLst>
              <a:ext uri="{FF2B5EF4-FFF2-40B4-BE49-F238E27FC236}">
                <a16:creationId xmlns:a16="http://schemas.microsoft.com/office/drawing/2014/main" id="{3BA3421C-A42C-DB5C-3CDA-429B6031B38F}"/>
              </a:ext>
            </a:extLst>
          </p:cNvPr>
          <p:cNvSpPr txBox="1">
            <a:spLocks/>
          </p:cNvSpPr>
          <p:nvPr/>
        </p:nvSpPr>
        <p:spPr>
          <a:xfrm>
            <a:off x="60359" y="1057948"/>
            <a:ext cx="10515600" cy="4351338"/>
          </a:xfrm>
          <a:prstGeom prst="rect">
            <a:avLst/>
          </a:prstGeom>
        </p:spPr>
        <p:txBody>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None/>
            </a:pPr>
            <a:endParaRPr lang="en-US" dirty="0"/>
          </a:p>
        </p:txBody>
      </p:sp>
      <p:sp>
        <p:nvSpPr>
          <p:cNvPr id="5" name="TextBox 4">
            <a:extLst>
              <a:ext uri="{FF2B5EF4-FFF2-40B4-BE49-F238E27FC236}">
                <a16:creationId xmlns:a16="http://schemas.microsoft.com/office/drawing/2014/main" id="{7DBF3E4C-AF91-E578-2FDF-3585E57B0156}"/>
              </a:ext>
            </a:extLst>
          </p:cNvPr>
          <p:cNvSpPr txBox="1"/>
          <p:nvPr/>
        </p:nvSpPr>
        <p:spPr>
          <a:xfrm>
            <a:off x="642844" y="2459504"/>
            <a:ext cx="10906311" cy="3262432"/>
          </a:xfrm>
          <a:prstGeom prst="rect">
            <a:avLst/>
          </a:prstGeom>
          <a:noFill/>
        </p:spPr>
        <p:txBody>
          <a:bodyPr wrap="square" lIns="91440" tIns="45720" rIns="91440" bIns="45720" anchor="t">
            <a:spAutoFit/>
          </a:bodyPr>
          <a:lstStyle/>
          <a:p>
            <a:r>
              <a:rPr lang="en-GB" sz="2400" i="1">
                <a:latin typeface="Hadassah "/>
                <a:cs typeface="Aptos Serif"/>
              </a:rPr>
              <a:t>Some of most well-know and practical Microsoft 365 tools used for communication and collaboration in most healthcare and social care organization are Microsoft Teams and PowerPoint, on the other hand MS PowerPoint and MS Teams  provide their own communication and collaboration tools. </a:t>
            </a:r>
          </a:p>
          <a:p>
            <a:endParaRPr lang="en-GB" sz="2400" i="1" dirty="0">
              <a:latin typeface="Hadassah "/>
              <a:cs typeface="Aptos Serif" panose="02020604070405020304" pitchFamily="18" charset="0"/>
            </a:endParaRPr>
          </a:p>
          <a:p>
            <a:endParaRPr lang="en-GB" sz="2400" i="1" dirty="0">
              <a:latin typeface="Hadassah "/>
              <a:cs typeface="Aptos Serif" panose="02020604070405020304" pitchFamily="18" charset="0"/>
            </a:endParaRPr>
          </a:p>
          <a:p>
            <a:endParaRPr lang="en-GB" sz="2400" i="1" dirty="0">
              <a:latin typeface="Hadassah "/>
              <a:cs typeface="Aptos Serif" panose="02020604070405020304" pitchFamily="18" charset="0"/>
            </a:endParaRPr>
          </a:p>
          <a:p>
            <a:endParaRPr lang="en-GB" sz="2400" i="1" dirty="0">
              <a:latin typeface="Hadassah "/>
              <a:cs typeface="Aptos Serif" panose="02020604070405020304" pitchFamily="18" charset="0"/>
            </a:endParaRPr>
          </a:p>
          <a:p>
            <a:r>
              <a:rPr lang="en-GB" sz="1600" i="1" err="1">
                <a:latin typeface="Hadassah "/>
                <a:cs typeface="Aptos Serif"/>
              </a:rPr>
              <a:t>By:Krasimira</a:t>
            </a:r>
            <a:r>
              <a:rPr lang="en-GB" sz="1600" i="1">
                <a:latin typeface="Hadassah "/>
                <a:cs typeface="Aptos Serif"/>
              </a:rPr>
              <a:t> B</a:t>
            </a:r>
          </a:p>
        </p:txBody>
      </p:sp>
    </p:spTree>
    <p:extLst>
      <p:ext uri="{BB962C8B-B14F-4D97-AF65-F5344CB8AC3E}">
        <p14:creationId xmlns:p14="http://schemas.microsoft.com/office/powerpoint/2010/main" val="25817814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0E074A-4802-2F11-96D5-0F4497BD4BCB}"/>
              </a:ext>
            </a:extLst>
          </p:cNvPr>
          <p:cNvSpPr txBox="1">
            <a:spLocks/>
          </p:cNvSpPr>
          <p:nvPr/>
        </p:nvSpPr>
        <p:spPr>
          <a:xfrm>
            <a:off x="1752234" y="145207"/>
            <a:ext cx="8354595" cy="958211"/>
          </a:xfrm>
          <a:prstGeom prst="rect">
            <a:avLst/>
          </a:prstGeom>
        </p:spPr>
        <p:txBody>
          <a:bodyPr vert="horz" lIns="91440" tIns="45720" rIns="91440" bIns="0" rtlCol="0" anchor="ctr">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spcAft>
                <a:spcPts val="600"/>
              </a:spcAft>
            </a:pPr>
            <a:r>
              <a:rPr lang="en-US" b="1" i="1" u="sng" cap="none" dirty="0">
                <a:latin typeface="Hadassah "/>
                <a:cs typeface="Aptos Serif" panose="020B0502040204020203" pitchFamily="18" charset="0"/>
              </a:rPr>
              <a:t>Benefits and Limitation</a:t>
            </a:r>
          </a:p>
        </p:txBody>
      </p:sp>
      <p:sp>
        <p:nvSpPr>
          <p:cNvPr id="5" name="Content Placeholder 2">
            <a:extLst>
              <a:ext uri="{FF2B5EF4-FFF2-40B4-BE49-F238E27FC236}">
                <a16:creationId xmlns:a16="http://schemas.microsoft.com/office/drawing/2014/main" id="{CC72FF13-66DF-1634-B4AC-38C5E9E0406F}"/>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endParaRPr lang="en-GB" dirty="0">
              <a:solidFill>
                <a:srgbClr val="FF0000"/>
              </a:solidFill>
            </a:endParaRPr>
          </a:p>
        </p:txBody>
      </p:sp>
      <p:graphicFrame>
        <p:nvGraphicFramePr>
          <p:cNvPr id="7" name="Table 6">
            <a:extLst>
              <a:ext uri="{FF2B5EF4-FFF2-40B4-BE49-F238E27FC236}">
                <a16:creationId xmlns:a16="http://schemas.microsoft.com/office/drawing/2014/main" id="{B5354C82-BC12-4297-1C2D-7FCA266344A7}"/>
              </a:ext>
            </a:extLst>
          </p:cNvPr>
          <p:cNvGraphicFramePr>
            <a:graphicFrameLocks noGrp="1"/>
          </p:cNvGraphicFramePr>
          <p:nvPr>
            <p:extLst>
              <p:ext uri="{D42A27DB-BD31-4B8C-83A1-F6EECF244321}">
                <p14:modId xmlns:p14="http://schemas.microsoft.com/office/powerpoint/2010/main" val="764498215"/>
              </p:ext>
            </p:extLst>
          </p:nvPr>
        </p:nvGraphicFramePr>
        <p:xfrm>
          <a:off x="546187" y="1460292"/>
          <a:ext cx="10515600" cy="3746141"/>
        </p:xfrm>
        <a:graphic>
          <a:graphicData uri="http://schemas.openxmlformats.org/drawingml/2006/table">
            <a:tbl>
              <a:tblPr firstRow="1" bandRow="1">
                <a:tableStyleId>{5C22544A-7EE6-4342-B048-85BDC9FD1C3A}</a:tableStyleId>
              </a:tblPr>
              <a:tblGrid>
                <a:gridCol w="5210279">
                  <a:extLst>
                    <a:ext uri="{9D8B030D-6E8A-4147-A177-3AD203B41FA5}">
                      <a16:colId xmlns:a16="http://schemas.microsoft.com/office/drawing/2014/main" val="1948420321"/>
                    </a:ext>
                  </a:extLst>
                </a:gridCol>
                <a:gridCol w="5305321">
                  <a:extLst>
                    <a:ext uri="{9D8B030D-6E8A-4147-A177-3AD203B41FA5}">
                      <a16:colId xmlns:a16="http://schemas.microsoft.com/office/drawing/2014/main" val="1927525643"/>
                    </a:ext>
                  </a:extLst>
                </a:gridCol>
              </a:tblGrid>
              <a:tr h="380519">
                <a:tc>
                  <a:txBody>
                    <a:bodyPr/>
                    <a:lstStyle/>
                    <a:p>
                      <a:r>
                        <a:rPr lang="en-GB" dirty="0">
                          <a:latin typeface="Hadassah "/>
                          <a:cs typeface="Hadassah Friedlaender" panose="020F0502020204030204" pitchFamily="18" charset="-79"/>
                        </a:rPr>
                        <a:t>Benefits</a:t>
                      </a:r>
                    </a:p>
                  </a:txBody>
                  <a:tcPr/>
                </a:tc>
                <a:tc>
                  <a:txBody>
                    <a:bodyPr/>
                    <a:lstStyle/>
                    <a:p>
                      <a:r>
                        <a:rPr lang="en-GB"/>
                        <a:t>Limitation</a:t>
                      </a:r>
                      <a:endParaRPr lang="en-GB" dirty="0"/>
                    </a:p>
                  </a:txBody>
                  <a:tcPr/>
                </a:tc>
                <a:extLst>
                  <a:ext uri="{0D108BD9-81ED-4DB2-BD59-A6C34878D82A}">
                    <a16:rowId xmlns:a16="http://schemas.microsoft.com/office/drawing/2014/main" val="1705365522"/>
                  </a:ext>
                </a:extLst>
              </a:tr>
              <a:tr h="1201794">
                <a:tc>
                  <a:txBody>
                    <a:bodyPr/>
                    <a:lstStyle/>
                    <a:p>
                      <a:pPr marL="342900" indent="-342900">
                        <a:buFont typeface="Wingdings" panose="05000000000000000000" pitchFamily="2" charset="2"/>
                        <a:buChar char="§"/>
                      </a:pPr>
                      <a:r>
                        <a:rPr lang="en-GB" sz="2400" i="1" dirty="0">
                          <a:latin typeface="Hadassah "/>
                          <a:cs typeface="Hadassah Friedlaender" panose="020F0502020204030204" pitchFamily="18" charset="-79"/>
                        </a:rPr>
                        <a:t>Ability to organise information however you like</a:t>
                      </a:r>
                    </a:p>
                  </a:txBody>
                  <a:tcPr/>
                </a:tc>
                <a:tc>
                  <a:txBody>
                    <a:bodyPr/>
                    <a:lstStyle/>
                    <a:p>
                      <a:pPr marL="342900" indent="-342900">
                        <a:buFont typeface="Wingdings" panose="05000000000000000000" pitchFamily="2" charset="2"/>
                        <a:buChar char="§"/>
                      </a:pPr>
                      <a:r>
                        <a:rPr lang="en-GB" sz="2400" i="1">
                          <a:latin typeface="Hadassah "/>
                          <a:cs typeface="Aptos Serif" panose="02020604070405020304" pitchFamily="18" charset="0"/>
                        </a:rPr>
                        <a:t>Interactivity</a:t>
                      </a:r>
                      <a:endParaRPr lang="en-GB" sz="2400" i="1" dirty="0">
                        <a:latin typeface="Hadassah "/>
                        <a:cs typeface="Aptos Serif" panose="02020604070405020304" pitchFamily="18" charset="0"/>
                      </a:endParaRPr>
                    </a:p>
                  </a:txBody>
                  <a:tcPr/>
                </a:tc>
                <a:extLst>
                  <a:ext uri="{0D108BD9-81ED-4DB2-BD59-A6C34878D82A}">
                    <a16:rowId xmlns:a16="http://schemas.microsoft.com/office/drawing/2014/main" val="1784543120"/>
                  </a:ext>
                </a:extLst>
              </a:tr>
              <a:tr h="475649">
                <a:tc>
                  <a:txBody>
                    <a:bodyPr/>
                    <a:lstStyle/>
                    <a:p>
                      <a:pPr marL="342900" indent="-342900">
                        <a:buFont typeface="Wingdings" panose="05000000000000000000" pitchFamily="2" charset="2"/>
                        <a:buChar char="§"/>
                      </a:pPr>
                      <a:r>
                        <a:rPr lang="en-GB" sz="2400" i="1" dirty="0">
                          <a:latin typeface="Hadassah "/>
                          <a:cs typeface="Hadassah Friedlaender" panose="020F0502020204030204" pitchFamily="18" charset="-79"/>
                        </a:rPr>
                        <a:t>Time saving</a:t>
                      </a:r>
                    </a:p>
                  </a:txBody>
                  <a:tcPr/>
                </a:tc>
                <a:tc>
                  <a:txBody>
                    <a:bodyPr/>
                    <a:lstStyle/>
                    <a:p>
                      <a:pPr marL="342900" indent="-342900">
                        <a:buFont typeface="Wingdings" panose="05000000000000000000" pitchFamily="2" charset="2"/>
                        <a:buChar char="§"/>
                      </a:pPr>
                      <a:r>
                        <a:rPr lang="en-GB" sz="2400" i="1">
                          <a:latin typeface="Hadassah "/>
                          <a:cs typeface="Aptos Serif" panose="02020604070405020304" pitchFamily="18" charset="0"/>
                        </a:rPr>
                        <a:t>Too much information</a:t>
                      </a:r>
                      <a:endParaRPr lang="en-GB" sz="2400" i="1" dirty="0">
                        <a:latin typeface="Hadassah "/>
                        <a:cs typeface="Aptos Serif" panose="02020604070405020304" pitchFamily="18" charset="0"/>
                      </a:endParaRPr>
                    </a:p>
                  </a:txBody>
                  <a:tcPr/>
                </a:tc>
                <a:extLst>
                  <a:ext uri="{0D108BD9-81ED-4DB2-BD59-A6C34878D82A}">
                    <a16:rowId xmlns:a16="http://schemas.microsoft.com/office/drawing/2014/main" val="3121437508"/>
                  </a:ext>
                </a:extLst>
              </a:tr>
              <a:tr h="832011">
                <a:tc>
                  <a:txBody>
                    <a:bodyPr/>
                    <a:lstStyle/>
                    <a:p>
                      <a:pPr marL="342900" indent="-342900">
                        <a:buFont typeface="Wingdings" panose="05000000000000000000" pitchFamily="2" charset="2"/>
                        <a:buChar char="§"/>
                      </a:pPr>
                      <a:r>
                        <a:rPr lang="en-GB" sz="2400" i="1">
                          <a:latin typeface="Hadassah "/>
                          <a:cs typeface="Hadassah Friedlaender" panose="020F0502020204030204" pitchFamily="18" charset="-79"/>
                        </a:rPr>
                        <a:t>Works  with multiple people</a:t>
                      </a:r>
                      <a:endParaRPr lang="en-GB" sz="2400" i="1" dirty="0">
                        <a:latin typeface="Hadassah "/>
                        <a:cs typeface="Hadassah Friedlaender" panose="020F0502020204030204" pitchFamily="18" charset="-79"/>
                      </a:endParaRPr>
                    </a:p>
                  </a:txBody>
                  <a:tcPr/>
                </a:tc>
                <a:tc>
                  <a:txBody>
                    <a:bodyPr/>
                    <a:lstStyle/>
                    <a:p>
                      <a:pPr marL="342900" indent="-342900">
                        <a:buFont typeface="Wingdings" panose="05000000000000000000" pitchFamily="2" charset="2"/>
                        <a:buChar char="§"/>
                      </a:pPr>
                      <a:r>
                        <a:rPr lang="en-GB" sz="2400" i="1">
                          <a:latin typeface="Hadassah "/>
                          <a:cs typeface="Aptos Serif" panose="02020604070405020304" pitchFamily="18" charset="0"/>
                        </a:rPr>
                        <a:t>Technology not working correctly</a:t>
                      </a:r>
                      <a:endParaRPr lang="en-GB" sz="2400" i="1" dirty="0">
                        <a:latin typeface="Hadassah "/>
                        <a:cs typeface="Aptos Serif" panose="02020604070405020304" pitchFamily="18" charset="0"/>
                      </a:endParaRPr>
                    </a:p>
                  </a:txBody>
                  <a:tcPr/>
                </a:tc>
                <a:extLst>
                  <a:ext uri="{0D108BD9-81ED-4DB2-BD59-A6C34878D82A}">
                    <a16:rowId xmlns:a16="http://schemas.microsoft.com/office/drawing/2014/main" val="4129251912"/>
                  </a:ext>
                </a:extLst>
              </a:tr>
              <a:tr h="856168">
                <a:tc>
                  <a:txBody>
                    <a:bodyPr/>
                    <a:lstStyle/>
                    <a:p>
                      <a:pPr marL="342900" indent="-342900">
                        <a:buFont typeface="Wingdings" panose="05000000000000000000" pitchFamily="2" charset="2"/>
                        <a:buChar char="§"/>
                      </a:pPr>
                      <a:r>
                        <a:rPr lang="en-GB" sz="2400" i="1" dirty="0">
                          <a:latin typeface="Hadassah "/>
                          <a:cs typeface="Hadassah Friedlaender" panose="020F0502020204030204" pitchFamily="18" charset="-79"/>
                        </a:rPr>
                        <a:t>Presenter notes</a:t>
                      </a:r>
                    </a:p>
                  </a:txBody>
                  <a:tcPr/>
                </a:tc>
                <a:tc>
                  <a:txBody>
                    <a:bodyPr/>
                    <a:lstStyle/>
                    <a:p>
                      <a:pPr marL="342900" indent="-342900">
                        <a:buFont typeface="Wingdings" panose="05000000000000000000" pitchFamily="2" charset="2"/>
                        <a:buChar char="§"/>
                      </a:pPr>
                      <a:r>
                        <a:rPr lang="en-GB" sz="2400" i="1" dirty="0">
                          <a:latin typeface="Hadassah "/>
                          <a:cs typeface="Aptos Serif" panose="02020604070405020304" pitchFamily="18" charset="0"/>
                        </a:rPr>
                        <a:t>Know how to use PowerPoint and Teams</a:t>
                      </a:r>
                    </a:p>
                  </a:txBody>
                  <a:tcPr/>
                </a:tc>
                <a:extLst>
                  <a:ext uri="{0D108BD9-81ED-4DB2-BD59-A6C34878D82A}">
                    <a16:rowId xmlns:a16="http://schemas.microsoft.com/office/drawing/2014/main" val="482792029"/>
                  </a:ext>
                </a:extLst>
              </a:tr>
            </a:tbl>
          </a:graphicData>
        </a:graphic>
      </p:graphicFrame>
      <p:sp>
        <p:nvSpPr>
          <p:cNvPr id="4" name="Title 1">
            <a:extLst>
              <a:ext uri="{FF2B5EF4-FFF2-40B4-BE49-F238E27FC236}">
                <a16:creationId xmlns:a16="http://schemas.microsoft.com/office/drawing/2014/main" id="{C69E00FF-A90B-1A48-410E-C7D58319DD68}"/>
              </a:ext>
            </a:extLst>
          </p:cNvPr>
          <p:cNvSpPr txBox="1">
            <a:spLocks/>
          </p:cNvSpPr>
          <p:nvPr/>
        </p:nvSpPr>
        <p:spPr>
          <a:xfrm>
            <a:off x="0" y="5335762"/>
            <a:ext cx="8354595" cy="958211"/>
          </a:xfrm>
          <a:prstGeom prst="rect">
            <a:avLst/>
          </a:prstGeom>
        </p:spPr>
        <p:txBody>
          <a:bodyPr vert="horz" lIns="91440" tIns="45720" rIns="91440" bIns="0" rtlCol="0" anchor="ctr">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spcAft>
                <a:spcPts val="600"/>
              </a:spcAft>
            </a:pPr>
            <a:r>
              <a:rPr lang="en-US" sz="1600" i="1" cap="none" dirty="0">
                <a:latin typeface="Hadassah "/>
                <a:cs typeface="Aptos Serif" panose="020B0502040204020203" pitchFamily="18" charset="0"/>
              </a:rPr>
              <a:t>By: </a:t>
            </a:r>
            <a:r>
              <a:rPr lang="en-US" sz="1600" i="1" cap="none" dirty="0" err="1">
                <a:latin typeface="Hadassah "/>
                <a:cs typeface="Aptos Serif" panose="020B0502040204020203" pitchFamily="18" charset="0"/>
              </a:rPr>
              <a:t>Meherun</a:t>
            </a:r>
            <a:r>
              <a:rPr lang="en-US" sz="1600" i="1" cap="none" dirty="0">
                <a:latin typeface="Hadassah "/>
                <a:cs typeface="Aptos Serif" panose="020B0502040204020203" pitchFamily="18" charset="0"/>
              </a:rPr>
              <a:t> Nessa</a:t>
            </a:r>
          </a:p>
        </p:txBody>
      </p:sp>
    </p:spTree>
    <p:extLst>
      <p:ext uri="{BB962C8B-B14F-4D97-AF65-F5344CB8AC3E}">
        <p14:creationId xmlns:p14="http://schemas.microsoft.com/office/powerpoint/2010/main" val="22992780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F84C2-F0D0-5F4C-0C3A-50814671265A}"/>
              </a:ext>
            </a:extLst>
          </p:cNvPr>
          <p:cNvSpPr txBox="1">
            <a:spLocks/>
          </p:cNvSpPr>
          <p:nvPr/>
        </p:nvSpPr>
        <p:spPr>
          <a:xfrm>
            <a:off x="1393054" y="360053"/>
            <a:ext cx="9405891" cy="10029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spcAft>
                <a:spcPts val="600"/>
              </a:spcAft>
            </a:pPr>
            <a:r>
              <a:rPr lang="en-US" b="1" i="1" u="sng" kern="1200" cap="all" dirty="0">
                <a:solidFill>
                  <a:schemeClr val="tx1"/>
                </a:solidFill>
                <a:effectLst/>
                <a:latin typeface="Hadassah "/>
              </a:rPr>
              <a:t>Communication and Collaboration tools</a:t>
            </a:r>
            <a:r>
              <a:rPr lang="en-US" b="1" i="1" kern="1200" cap="all" dirty="0">
                <a:solidFill>
                  <a:schemeClr val="tx1"/>
                </a:solidFill>
                <a:effectLst/>
                <a:latin typeface="Hadassah "/>
              </a:rPr>
              <a:t>: </a:t>
            </a:r>
          </a:p>
        </p:txBody>
      </p:sp>
      <p:sp>
        <p:nvSpPr>
          <p:cNvPr id="3" name="Content Placeholder 2">
            <a:extLst>
              <a:ext uri="{FF2B5EF4-FFF2-40B4-BE49-F238E27FC236}">
                <a16:creationId xmlns:a16="http://schemas.microsoft.com/office/drawing/2014/main" id="{056D5741-708E-427C-85C5-889841AA3A35}"/>
              </a:ext>
            </a:extLst>
          </p:cNvPr>
          <p:cNvSpPr>
            <a:spLocks noGrp="1"/>
          </p:cNvSpPr>
          <p:nvPr/>
        </p:nvSpPr>
        <p:spPr>
          <a:xfrm>
            <a:off x="-172720" y="1645919"/>
            <a:ext cx="12858991" cy="4236721"/>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71500" indent="-457200">
              <a:lnSpc>
                <a:spcPct val="110000"/>
              </a:lnSpc>
              <a:spcBef>
                <a:spcPct val="0"/>
              </a:spcBef>
              <a:spcAft>
                <a:spcPts val="600"/>
              </a:spcAft>
              <a:buClr>
                <a:schemeClr val="accent1"/>
              </a:buClr>
              <a:buSzPct val="100000"/>
            </a:pPr>
            <a:r>
              <a:rPr lang="en-US" altLang="en-US" sz="2600" i="1" dirty="0">
                <a:latin typeface="Hadassah "/>
              </a:rPr>
              <a:t>Chat and messaging </a:t>
            </a:r>
          </a:p>
          <a:p>
            <a:pPr marL="571500" indent="-457200">
              <a:lnSpc>
                <a:spcPct val="110000"/>
              </a:lnSpc>
              <a:spcBef>
                <a:spcPct val="0"/>
              </a:spcBef>
              <a:spcAft>
                <a:spcPts val="600"/>
              </a:spcAft>
              <a:buClr>
                <a:schemeClr val="accent1"/>
              </a:buClr>
              <a:buSzPct val="100000"/>
            </a:pPr>
            <a:r>
              <a:rPr lang="en-US" altLang="en-US" sz="2600" i="1" dirty="0">
                <a:latin typeface="Hadassah "/>
              </a:rPr>
              <a:t>Video and audio meetings</a:t>
            </a:r>
          </a:p>
          <a:p>
            <a:pPr marL="571500" indent="-457200">
              <a:lnSpc>
                <a:spcPct val="110000"/>
              </a:lnSpc>
              <a:spcBef>
                <a:spcPct val="0"/>
              </a:spcBef>
              <a:spcAft>
                <a:spcPts val="600"/>
              </a:spcAft>
              <a:buClr>
                <a:schemeClr val="accent1"/>
              </a:buClr>
              <a:buSzPct val="100000"/>
            </a:pPr>
            <a:r>
              <a:rPr lang="en-US" altLang="en-US" sz="2600" i="1" dirty="0">
                <a:latin typeface="Hadassah "/>
              </a:rPr>
              <a:t>File sharing and collaboration</a:t>
            </a:r>
          </a:p>
          <a:p>
            <a:pPr marL="571500" indent="-457200">
              <a:lnSpc>
                <a:spcPct val="110000"/>
              </a:lnSpc>
              <a:spcBef>
                <a:spcPct val="0"/>
              </a:spcBef>
              <a:spcAft>
                <a:spcPts val="600"/>
              </a:spcAft>
              <a:buClr>
                <a:schemeClr val="accent1"/>
              </a:buClr>
              <a:buSzPct val="100000"/>
            </a:pPr>
            <a:r>
              <a:rPr lang="en-US" altLang="en-US" sz="2600" i="1" dirty="0">
                <a:latin typeface="Hadassah "/>
              </a:rPr>
              <a:t>Animation </a:t>
            </a:r>
          </a:p>
          <a:p>
            <a:pPr marL="571500" indent="-457200">
              <a:lnSpc>
                <a:spcPct val="110000"/>
              </a:lnSpc>
              <a:spcBef>
                <a:spcPct val="0"/>
              </a:spcBef>
              <a:spcAft>
                <a:spcPts val="600"/>
              </a:spcAft>
              <a:buClr>
                <a:schemeClr val="accent1"/>
              </a:buClr>
              <a:buSzPct val="100000"/>
            </a:pPr>
            <a:r>
              <a:rPr lang="en-US" altLang="en-US" sz="2600" i="1" dirty="0">
                <a:latin typeface="Hadassah "/>
              </a:rPr>
              <a:t>Offers design </a:t>
            </a:r>
          </a:p>
          <a:p>
            <a:pPr marL="571500" indent="-457200">
              <a:lnSpc>
                <a:spcPct val="110000"/>
              </a:lnSpc>
              <a:spcBef>
                <a:spcPct val="0"/>
              </a:spcBef>
              <a:spcAft>
                <a:spcPts val="600"/>
              </a:spcAft>
              <a:buClr>
                <a:schemeClr val="accent1"/>
              </a:buClr>
              <a:buSzPct val="100000"/>
            </a:pPr>
            <a:r>
              <a:rPr lang="en-US" altLang="en-US" sz="2600" i="1" dirty="0">
                <a:latin typeface="Hadassah "/>
              </a:rPr>
              <a:t>Slide show tools </a:t>
            </a:r>
          </a:p>
          <a:p>
            <a:pPr indent="-228600">
              <a:lnSpc>
                <a:spcPct val="110000"/>
              </a:lnSpc>
              <a:spcBef>
                <a:spcPct val="0"/>
              </a:spcBef>
              <a:spcAft>
                <a:spcPts val="600"/>
              </a:spcAft>
              <a:buClr>
                <a:schemeClr val="accent1"/>
              </a:buClr>
              <a:buSzPct val="100000"/>
            </a:pPr>
            <a:endParaRPr lang="en-US" altLang="en-US" sz="1800" i="1" dirty="0">
              <a:latin typeface="Hadassah "/>
            </a:endParaRPr>
          </a:p>
          <a:p>
            <a:pPr marL="114300" indent="0">
              <a:lnSpc>
                <a:spcPct val="110000"/>
              </a:lnSpc>
              <a:spcBef>
                <a:spcPct val="0"/>
              </a:spcBef>
              <a:spcAft>
                <a:spcPts val="600"/>
              </a:spcAft>
              <a:buClr>
                <a:schemeClr val="accent1"/>
              </a:buClr>
              <a:buSzPct val="100000"/>
              <a:buNone/>
            </a:pPr>
            <a:r>
              <a:rPr lang="en-US" altLang="en-US" sz="1800" i="1" dirty="0">
                <a:latin typeface="Hadassah "/>
              </a:rPr>
              <a:t>By:Krasimira Krumova</a:t>
            </a:r>
          </a:p>
          <a:p>
            <a:pPr marL="0" indent="-228600">
              <a:lnSpc>
                <a:spcPct val="110000"/>
              </a:lnSpc>
              <a:spcBef>
                <a:spcPct val="0"/>
              </a:spcBef>
              <a:spcAft>
                <a:spcPts val="600"/>
              </a:spcAft>
              <a:buClr>
                <a:schemeClr val="accent1"/>
              </a:buClr>
              <a:buSzPct val="100000"/>
            </a:pPr>
            <a:endParaRPr lang="en-US" altLang="en-US" sz="1800" i="1" dirty="0"/>
          </a:p>
          <a:p>
            <a:pPr marL="0" indent="-228600">
              <a:lnSpc>
                <a:spcPct val="110000"/>
              </a:lnSpc>
              <a:spcBef>
                <a:spcPct val="0"/>
              </a:spcBef>
              <a:spcAft>
                <a:spcPts val="600"/>
              </a:spcAft>
              <a:buClr>
                <a:schemeClr val="accent1"/>
              </a:buClr>
              <a:buSzPct val="100000"/>
            </a:pPr>
            <a:endParaRPr lang="en-US" altLang="en-US" sz="1800" dirty="0"/>
          </a:p>
        </p:txBody>
      </p:sp>
    </p:spTree>
    <p:extLst>
      <p:ext uri="{BB962C8B-B14F-4D97-AF65-F5344CB8AC3E}">
        <p14:creationId xmlns:p14="http://schemas.microsoft.com/office/powerpoint/2010/main" val="10073907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21F24-F9B8-0715-BF72-3F775CE60AAC}"/>
              </a:ext>
            </a:extLst>
          </p:cNvPr>
          <p:cNvSpPr txBox="1">
            <a:spLocks/>
          </p:cNvSpPr>
          <p:nvPr/>
        </p:nvSpPr>
        <p:spPr>
          <a:xfrm>
            <a:off x="1752234" y="145207"/>
            <a:ext cx="8354595" cy="958211"/>
          </a:xfrm>
          <a:prstGeom prst="rect">
            <a:avLst/>
          </a:prstGeom>
        </p:spPr>
        <p:txBody>
          <a:bodyPr vert="horz" lIns="91440" tIns="45720" rIns="91440" bIns="0" rtlCol="0" anchor="ctr">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spcAft>
                <a:spcPts val="600"/>
              </a:spcAft>
            </a:pPr>
            <a:r>
              <a:rPr lang="en-US" b="1" i="1" u="sng" cap="none" dirty="0">
                <a:latin typeface="Aptos Serif" panose="020B0502040204020203" pitchFamily="18" charset="0"/>
                <a:cs typeface="Aptos Serif" panose="020B0502040204020203" pitchFamily="18" charset="0"/>
              </a:rPr>
              <a:t>Benefits and Limitation for PowerPoint and MS Teams </a:t>
            </a:r>
          </a:p>
        </p:txBody>
      </p:sp>
      <p:graphicFrame>
        <p:nvGraphicFramePr>
          <p:cNvPr id="4" name="Table 3">
            <a:extLst>
              <a:ext uri="{FF2B5EF4-FFF2-40B4-BE49-F238E27FC236}">
                <a16:creationId xmlns:a16="http://schemas.microsoft.com/office/drawing/2014/main" id="{1521174C-327D-58CB-E4D3-8BA4FFCD5CEF}"/>
              </a:ext>
            </a:extLst>
          </p:cNvPr>
          <p:cNvGraphicFramePr>
            <a:graphicFrameLocks noGrp="1"/>
          </p:cNvGraphicFramePr>
          <p:nvPr>
            <p:extLst>
              <p:ext uri="{D42A27DB-BD31-4B8C-83A1-F6EECF244321}">
                <p14:modId xmlns:p14="http://schemas.microsoft.com/office/powerpoint/2010/main" val="3453311292"/>
              </p:ext>
            </p:extLst>
          </p:nvPr>
        </p:nvGraphicFramePr>
        <p:xfrm>
          <a:off x="880480" y="1215368"/>
          <a:ext cx="10431040" cy="3078480"/>
        </p:xfrm>
        <a:graphic>
          <a:graphicData uri="http://schemas.openxmlformats.org/drawingml/2006/table">
            <a:tbl>
              <a:tblPr firstRow="1" bandRow="1">
                <a:tableStyleId>{5C22544A-7EE6-4342-B048-85BDC9FD1C3A}</a:tableStyleId>
              </a:tblPr>
              <a:tblGrid>
                <a:gridCol w="5215520">
                  <a:extLst>
                    <a:ext uri="{9D8B030D-6E8A-4147-A177-3AD203B41FA5}">
                      <a16:colId xmlns:a16="http://schemas.microsoft.com/office/drawing/2014/main" val="2139383417"/>
                    </a:ext>
                  </a:extLst>
                </a:gridCol>
                <a:gridCol w="5215520">
                  <a:extLst>
                    <a:ext uri="{9D8B030D-6E8A-4147-A177-3AD203B41FA5}">
                      <a16:colId xmlns:a16="http://schemas.microsoft.com/office/drawing/2014/main" val="1711656530"/>
                    </a:ext>
                  </a:extLst>
                </a:gridCol>
              </a:tblGrid>
              <a:tr h="370840">
                <a:tc>
                  <a:txBody>
                    <a:bodyPr/>
                    <a:lstStyle/>
                    <a:p>
                      <a:r>
                        <a:rPr lang="en-GB" sz="2800" i="1" dirty="0">
                          <a:latin typeface="Aptos Serif" panose="02020604070405020304" pitchFamily="18" charset="0"/>
                          <a:cs typeface="Aptos Serif" panose="02020604070405020304" pitchFamily="18" charset="0"/>
                        </a:rPr>
                        <a:t>benefit</a:t>
                      </a:r>
                    </a:p>
                  </a:txBody>
                  <a:tcPr/>
                </a:tc>
                <a:tc>
                  <a:txBody>
                    <a:bodyPr/>
                    <a:lstStyle/>
                    <a:p>
                      <a:r>
                        <a:rPr lang="en-GB" sz="2800" i="1" dirty="0">
                          <a:latin typeface="Aptos Serif" panose="02020604070405020304" pitchFamily="18" charset="0"/>
                          <a:cs typeface="Aptos Serif" panose="02020604070405020304" pitchFamily="18" charset="0"/>
                        </a:rPr>
                        <a:t> limitation</a:t>
                      </a:r>
                    </a:p>
                  </a:txBody>
                  <a:tcPr/>
                </a:tc>
                <a:extLst>
                  <a:ext uri="{0D108BD9-81ED-4DB2-BD59-A6C34878D82A}">
                    <a16:rowId xmlns:a16="http://schemas.microsoft.com/office/drawing/2014/main" val="681288721"/>
                  </a:ext>
                </a:extLst>
              </a:tr>
              <a:tr h="370840">
                <a:tc>
                  <a:txBody>
                    <a:bodyPr/>
                    <a:lstStyle/>
                    <a:p>
                      <a:r>
                        <a:rPr lang="en-GB" sz="2400" i="1" dirty="0">
                          <a:latin typeface="Aptos Serif" panose="02020604070405020304" pitchFamily="18" charset="0"/>
                          <a:cs typeface="Aptos Serif" panose="02020604070405020304" pitchFamily="18" charset="0"/>
                        </a:rPr>
                        <a:t>Improve staff communication and collaboration skills</a:t>
                      </a:r>
                    </a:p>
                  </a:txBody>
                  <a:tcPr/>
                </a:tc>
                <a:tc>
                  <a:txBody>
                    <a:bodyPr/>
                    <a:lstStyle/>
                    <a:p>
                      <a:r>
                        <a:rPr lang="en-GB" sz="2400" i="1" dirty="0">
                          <a:latin typeface="Aptos Serif" panose="02020604070405020304" pitchFamily="18" charset="0"/>
                          <a:cs typeface="Aptos Serif" panose="02020604070405020304" pitchFamily="18" charset="0"/>
                        </a:rPr>
                        <a:t>Technical training required/technical difficulties</a:t>
                      </a:r>
                    </a:p>
                  </a:txBody>
                  <a:tcPr/>
                </a:tc>
                <a:extLst>
                  <a:ext uri="{0D108BD9-81ED-4DB2-BD59-A6C34878D82A}">
                    <a16:rowId xmlns:a16="http://schemas.microsoft.com/office/drawing/2014/main" val="1508690677"/>
                  </a:ext>
                </a:extLst>
              </a:tr>
              <a:tr h="370840">
                <a:tc>
                  <a:txBody>
                    <a:bodyPr/>
                    <a:lstStyle/>
                    <a:p>
                      <a:r>
                        <a:rPr lang="en-GB" sz="2400" i="1" dirty="0">
                          <a:latin typeface="Aptos Serif" panose="02020604070405020304" pitchFamily="18" charset="0"/>
                          <a:cs typeface="Aptos Serif" panose="02020604070405020304" pitchFamily="18" charset="0"/>
                        </a:rPr>
                        <a:t>Enhanced resident engagement </a:t>
                      </a:r>
                    </a:p>
                  </a:txBody>
                  <a:tcPr/>
                </a:tc>
                <a:tc>
                  <a:txBody>
                    <a:bodyPr/>
                    <a:lstStyle/>
                    <a:p>
                      <a:r>
                        <a:rPr lang="en-GB" sz="2400" i="1" dirty="0">
                          <a:latin typeface="Aptos Serif" panose="02020604070405020304" pitchFamily="18" charset="0"/>
                          <a:cs typeface="Aptos Serif" panose="02020604070405020304" pitchFamily="18" charset="0"/>
                        </a:rPr>
                        <a:t>Accessibility challenges</a:t>
                      </a:r>
                    </a:p>
                  </a:txBody>
                  <a:tcPr/>
                </a:tc>
                <a:extLst>
                  <a:ext uri="{0D108BD9-81ED-4DB2-BD59-A6C34878D82A}">
                    <a16:rowId xmlns:a16="http://schemas.microsoft.com/office/drawing/2014/main" val="2288962249"/>
                  </a:ext>
                </a:extLst>
              </a:tr>
              <a:tr h="370840">
                <a:tc>
                  <a:txBody>
                    <a:bodyPr/>
                    <a:lstStyle/>
                    <a:p>
                      <a:r>
                        <a:rPr lang="en-GB" sz="2400" i="1" dirty="0">
                          <a:latin typeface="Aptos Serif" panose="02020604070405020304" pitchFamily="18" charset="0"/>
                          <a:cs typeface="Aptos Serif" panose="02020604070405020304" pitchFamily="18" charset="0"/>
                        </a:rPr>
                        <a:t>Efficient workflow</a:t>
                      </a:r>
                    </a:p>
                  </a:txBody>
                  <a:tcPr/>
                </a:tc>
                <a:tc>
                  <a:txBody>
                    <a:bodyPr/>
                    <a:lstStyle/>
                    <a:p>
                      <a:r>
                        <a:rPr lang="en-GB" sz="2400" i="1" dirty="0">
                          <a:latin typeface="Aptos Serif" panose="02020604070405020304" pitchFamily="18" charset="0"/>
                          <a:cs typeface="Aptos Serif" panose="02020604070405020304" pitchFamily="18" charset="0"/>
                        </a:rPr>
                        <a:t>Internet dependency</a:t>
                      </a:r>
                    </a:p>
                  </a:txBody>
                  <a:tcPr/>
                </a:tc>
                <a:extLst>
                  <a:ext uri="{0D108BD9-81ED-4DB2-BD59-A6C34878D82A}">
                    <a16:rowId xmlns:a16="http://schemas.microsoft.com/office/drawing/2014/main" val="1277682606"/>
                  </a:ext>
                </a:extLst>
              </a:tr>
              <a:tr h="777918">
                <a:tc>
                  <a:txBody>
                    <a:bodyPr/>
                    <a:lstStyle/>
                    <a:p>
                      <a:r>
                        <a:rPr lang="en-GB" sz="2400" i="1" dirty="0">
                          <a:latin typeface="Aptos Serif" panose="02020604070405020304" pitchFamily="18" charset="0"/>
                          <a:cs typeface="Aptos Serif" panose="02020604070405020304" pitchFamily="18" charset="0"/>
                        </a:rPr>
                        <a:t>Development and streamlined training</a:t>
                      </a:r>
                    </a:p>
                  </a:txBody>
                  <a:tcPr/>
                </a:tc>
                <a:tc>
                  <a:txBody>
                    <a:bodyPr/>
                    <a:lstStyle/>
                    <a:p>
                      <a:r>
                        <a:rPr lang="en-GB" sz="2400" i="1" dirty="0">
                          <a:latin typeface="Aptos Serif" panose="02020604070405020304" pitchFamily="18" charset="0"/>
                          <a:cs typeface="Aptos Serif" panose="02020604070405020304" pitchFamily="18" charset="0"/>
                        </a:rPr>
                        <a:t>Cost-Microsoft 365 ongoing cost</a:t>
                      </a:r>
                    </a:p>
                  </a:txBody>
                  <a:tcPr/>
                </a:tc>
                <a:extLst>
                  <a:ext uri="{0D108BD9-81ED-4DB2-BD59-A6C34878D82A}">
                    <a16:rowId xmlns:a16="http://schemas.microsoft.com/office/drawing/2014/main" val="1755499626"/>
                  </a:ext>
                </a:extLst>
              </a:tr>
            </a:tbl>
          </a:graphicData>
        </a:graphic>
      </p:graphicFrame>
      <p:sp>
        <p:nvSpPr>
          <p:cNvPr id="3" name="Content Placeholder 2">
            <a:extLst>
              <a:ext uri="{FF2B5EF4-FFF2-40B4-BE49-F238E27FC236}">
                <a16:creationId xmlns:a16="http://schemas.microsoft.com/office/drawing/2014/main" id="{056D5741-708E-427C-85C5-889841AA3A35}"/>
              </a:ext>
            </a:extLst>
          </p:cNvPr>
          <p:cNvSpPr>
            <a:spLocks noGrp="1"/>
          </p:cNvSpPr>
          <p:nvPr/>
        </p:nvSpPr>
        <p:spPr>
          <a:xfrm>
            <a:off x="127000" y="4847524"/>
            <a:ext cx="9673220" cy="159021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0"/>
              </a:spcBef>
              <a:spcAft>
                <a:spcPts val="0"/>
              </a:spcAft>
              <a:buClrTx/>
              <a:buSzTx/>
              <a:buNone/>
              <a:tabLst/>
              <a:defRPr/>
            </a:pPr>
            <a:r>
              <a:rPr lang="en-US" altLang="en-US" sz="2000" i="1" dirty="0">
                <a:solidFill>
                  <a:sysClr val="windowText" lastClr="000000"/>
                </a:solidFill>
                <a:latin typeface="Aptos Serif" panose="02020604070405020304" pitchFamily="18" charset="0"/>
                <a:cs typeface="Aptos Serif" panose="02020604070405020304" pitchFamily="18" charset="0"/>
              </a:rPr>
              <a:t>PowerPoint and Microsoft 365 teams help organize task and all projects at Sunrise residential care home. </a:t>
            </a:r>
          </a:p>
          <a:p>
            <a:pPr marL="0" marR="0" lvl="0" indent="0" algn="l" defTabSz="914400" rtl="0" eaLnBrk="1" fontAlgn="auto" latinLnBrk="0" hangingPunct="1">
              <a:lnSpc>
                <a:spcPct val="100000"/>
              </a:lnSpc>
              <a:spcBef>
                <a:spcPct val="0"/>
              </a:spcBef>
              <a:spcAft>
                <a:spcPts val="0"/>
              </a:spcAft>
              <a:buClrTx/>
              <a:buSzTx/>
              <a:buNone/>
              <a:tabLst/>
              <a:defRPr/>
            </a:pPr>
            <a:endParaRPr kumimoji="0" lang="en-US" altLang="en-US" sz="2000" b="0" i="1" u="none" strike="noStrike" kern="1200" cap="none" spc="0" normalizeH="0" baseline="0" noProof="0" dirty="0">
              <a:ln>
                <a:noFill/>
              </a:ln>
              <a:solidFill>
                <a:sysClr val="windowText" lastClr="000000"/>
              </a:solidFill>
              <a:effectLst/>
              <a:uLnTx/>
              <a:uFillTx/>
              <a:latin typeface="Aptos Serif" panose="02020604070405020304" pitchFamily="18" charset="0"/>
              <a:cs typeface="Aptos Serif" panose="02020604070405020304" pitchFamily="18" charset="0"/>
            </a:endParaRPr>
          </a:p>
          <a:p>
            <a:pPr marL="0" marR="0" lvl="0" indent="0" algn="l" defTabSz="914400" rtl="0" eaLnBrk="1" fontAlgn="auto" latinLnBrk="0" hangingPunct="1">
              <a:lnSpc>
                <a:spcPct val="100000"/>
              </a:lnSpc>
              <a:spcBef>
                <a:spcPct val="0"/>
              </a:spcBef>
              <a:spcAft>
                <a:spcPts val="0"/>
              </a:spcAft>
              <a:buClrTx/>
              <a:buSzTx/>
              <a:buNone/>
              <a:tabLst/>
              <a:defRPr/>
            </a:pPr>
            <a:r>
              <a:rPr lang="en-US" altLang="en-US" sz="1600" i="1" dirty="0">
                <a:solidFill>
                  <a:sysClr val="windowText" lastClr="000000"/>
                </a:solidFill>
                <a:latin typeface="Aptos Serif" panose="02020604070405020304" pitchFamily="18" charset="0"/>
                <a:cs typeface="Aptos Serif" panose="02020604070405020304" pitchFamily="18" charset="0"/>
              </a:rPr>
              <a:t>By:Krasimira Krumova</a:t>
            </a:r>
          </a:p>
        </p:txBody>
      </p:sp>
    </p:spTree>
    <p:extLst>
      <p:ext uri="{BB962C8B-B14F-4D97-AF65-F5344CB8AC3E}">
        <p14:creationId xmlns:p14="http://schemas.microsoft.com/office/powerpoint/2010/main" val="42645292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A92C0-3902-F346-E3F3-384B8BD346B1}"/>
              </a:ext>
            </a:extLst>
          </p:cNvPr>
          <p:cNvSpPr>
            <a:spLocks noGrp="1"/>
          </p:cNvSpPr>
          <p:nvPr>
            <p:ph type="title"/>
          </p:nvPr>
        </p:nvSpPr>
        <p:spPr>
          <a:xfrm>
            <a:off x="994379" y="82143"/>
            <a:ext cx="9603275" cy="1049235"/>
          </a:xfrm>
        </p:spPr>
        <p:txBody>
          <a:bodyPr vert="horz" lIns="91440" tIns="45720" rIns="91440" bIns="45720" rtlCol="0">
            <a:normAutofit/>
          </a:bodyPr>
          <a:lstStyle/>
          <a:p>
            <a:r>
              <a:rPr lang="en-US" i="1" u="sng" kern="1200" cap="all" dirty="0">
                <a:effectLst/>
                <a:latin typeface="+mj-lt"/>
                <a:ea typeface="+mj-ea"/>
                <a:cs typeface="+mj-cs"/>
              </a:rPr>
              <a:t>Impact of limited digital teams skills.</a:t>
            </a:r>
          </a:p>
        </p:txBody>
      </p:sp>
      <p:graphicFrame>
        <p:nvGraphicFramePr>
          <p:cNvPr id="29" name="TextBox 8">
            <a:extLst>
              <a:ext uri="{FF2B5EF4-FFF2-40B4-BE49-F238E27FC236}">
                <a16:creationId xmlns:a16="http://schemas.microsoft.com/office/drawing/2014/main" id="{BA073CE5-CB3C-2BE5-ECDC-2809D6D8F6B6}"/>
              </a:ext>
            </a:extLst>
          </p:cNvPr>
          <p:cNvGraphicFramePr/>
          <p:nvPr>
            <p:extLst>
              <p:ext uri="{D42A27DB-BD31-4B8C-83A1-F6EECF244321}">
                <p14:modId xmlns:p14="http://schemas.microsoft.com/office/powerpoint/2010/main" val="1128642180"/>
              </p:ext>
            </p:extLst>
          </p:nvPr>
        </p:nvGraphicFramePr>
        <p:xfrm>
          <a:off x="136296" y="612648"/>
          <a:ext cx="12120576" cy="5047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1">
            <a:extLst>
              <a:ext uri="{FF2B5EF4-FFF2-40B4-BE49-F238E27FC236}">
                <a16:creationId xmlns:a16="http://schemas.microsoft.com/office/drawing/2014/main" id="{1D0BDD1F-59C3-5BCA-A2D7-AEB596AFC7E2}"/>
              </a:ext>
            </a:extLst>
          </p:cNvPr>
          <p:cNvSpPr txBox="1">
            <a:spLocks/>
          </p:cNvSpPr>
          <p:nvPr/>
        </p:nvSpPr>
        <p:spPr>
          <a:xfrm>
            <a:off x="771875" y="5135518"/>
            <a:ext cx="960327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u="sng" dirty="0"/>
          </a:p>
        </p:txBody>
      </p:sp>
      <p:sp>
        <p:nvSpPr>
          <p:cNvPr id="11" name="Title 1">
            <a:extLst>
              <a:ext uri="{FF2B5EF4-FFF2-40B4-BE49-F238E27FC236}">
                <a16:creationId xmlns:a16="http://schemas.microsoft.com/office/drawing/2014/main" id="{EC53BB7F-4262-6ABF-A6D0-E1842D3F887B}"/>
              </a:ext>
            </a:extLst>
          </p:cNvPr>
          <p:cNvSpPr txBox="1">
            <a:spLocks/>
          </p:cNvSpPr>
          <p:nvPr/>
        </p:nvSpPr>
        <p:spPr>
          <a:xfrm>
            <a:off x="136296" y="5724144"/>
            <a:ext cx="4443983" cy="133502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sz="1800" i="1" cap="none" dirty="0">
                <a:latin typeface="Hadassah "/>
              </a:rPr>
              <a:t>By:Jenny Torresuk</a:t>
            </a:r>
          </a:p>
        </p:txBody>
      </p:sp>
      <p:sp>
        <p:nvSpPr>
          <p:cNvPr id="7" name="TextBox 6">
            <a:extLst>
              <a:ext uri="{FF2B5EF4-FFF2-40B4-BE49-F238E27FC236}">
                <a16:creationId xmlns:a16="http://schemas.microsoft.com/office/drawing/2014/main" id="{59D542D2-E8B7-A185-DEC2-EC5BA729B1B8}"/>
              </a:ext>
            </a:extLst>
          </p:cNvPr>
          <p:cNvSpPr txBox="1"/>
          <p:nvPr/>
        </p:nvSpPr>
        <p:spPr>
          <a:xfrm>
            <a:off x="136296" y="1135338"/>
            <a:ext cx="9180061" cy="4062651"/>
          </a:xfrm>
          <a:prstGeom prst="rect">
            <a:avLst/>
          </a:prstGeom>
          <a:noFill/>
        </p:spPr>
        <p:txBody>
          <a:bodyPr wrap="square">
            <a:spAutoFit/>
          </a:bodyPr>
          <a:lstStyle/>
          <a:p>
            <a:pPr>
              <a:buNone/>
            </a:pPr>
            <a:r>
              <a:rPr lang="en-GB" sz="2000" b="0" i="1" dirty="0">
                <a:effectLst/>
                <a:latin typeface="Hadassah "/>
              </a:rPr>
              <a:t>•A high number of care workers might be incompetent with the use of digital applications such as email or care management software</a:t>
            </a:r>
          </a:p>
          <a:p>
            <a:pPr>
              <a:buNone/>
            </a:pPr>
            <a:endParaRPr lang="en-GB" sz="2000" i="1" dirty="0">
              <a:latin typeface="Hadassah "/>
            </a:endParaRPr>
          </a:p>
          <a:p>
            <a:pPr>
              <a:buNone/>
            </a:pPr>
            <a:endParaRPr lang="en-GB" sz="2000" i="1" dirty="0">
              <a:effectLst/>
              <a:latin typeface="Hadassah "/>
            </a:endParaRPr>
          </a:p>
          <a:p>
            <a:pPr>
              <a:buNone/>
            </a:pPr>
            <a:r>
              <a:rPr lang="en-GB" sz="2000" b="0" i="1" dirty="0">
                <a:effectLst/>
                <a:latin typeface="Hadassah "/>
              </a:rPr>
              <a:t>•This may lead to delays in the provision of vital information related to health and the daily requirements of residents (Longhini et al., 2022). </a:t>
            </a:r>
          </a:p>
          <a:p>
            <a:pPr>
              <a:buNone/>
            </a:pPr>
            <a:endParaRPr lang="en-GB" sz="2000" i="1" dirty="0">
              <a:latin typeface="Hadassah "/>
            </a:endParaRPr>
          </a:p>
          <a:p>
            <a:pPr>
              <a:buNone/>
            </a:pPr>
            <a:endParaRPr lang="en-GB" sz="2000" i="1" dirty="0">
              <a:effectLst/>
              <a:latin typeface="Hadassah "/>
            </a:endParaRPr>
          </a:p>
          <a:p>
            <a:pPr>
              <a:buNone/>
            </a:pPr>
            <a:r>
              <a:rPr lang="en-GB" sz="2000" b="0" i="1" dirty="0">
                <a:effectLst/>
                <a:latin typeface="Hadassah "/>
              </a:rPr>
              <a:t>•Effective communication between the staff is very important at Sunrise Care Home</a:t>
            </a:r>
          </a:p>
          <a:p>
            <a:pPr>
              <a:buNone/>
            </a:pPr>
            <a:endParaRPr lang="en-GB" sz="2000" i="1" dirty="0">
              <a:latin typeface="Hadassah "/>
            </a:endParaRPr>
          </a:p>
          <a:p>
            <a:pPr>
              <a:buNone/>
            </a:pPr>
            <a:endParaRPr lang="en-GB" sz="2000" i="1" dirty="0">
              <a:effectLst/>
              <a:latin typeface="Hadassah "/>
            </a:endParaRPr>
          </a:p>
          <a:p>
            <a:pPr>
              <a:buNone/>
            </a:pPr>
            <a:r>
              <a:rPr lang="en-GB" sz="2000" b="0" i="1" dirty="0">
                <a:effectLst/>
                <a:latin typeface="Hadassah "/>
              </a:rPr>
              <a:t>•A lack of digital skills by employees may adversely impact communication</a:t>
            </a:r>
            <a:endParaRPr lang="en-GB" sz="2000" i="1" dirty="0">
              <a:effectLst/>
              <a:latin typeface="Hadassah "/>
            </a:endParaRPr>
          </a:p>
          <a:p>
            <a:pPr>
              <a:buNone/>
            </a:pPr>
            <a:r>
              <a:rPr lang="en-GB" b="0" i="0" dirty="0">
                <a:effectLst/>
                <a:latin typeface="UICTFontTextStyleBody"/>
              </a:rPr>
              <a:t> </a:t>
            </a:r>
            <a:endParaRPr lang="en-GB" dirty="0">
              <a:effectLst/>
              <a:latin typeface=".AppleSystemUIFont"/>
            </a:endParaRPr>
          </a:p>
        </p:txBody>
      </p:sp>
      <p:pic>
        <p:nvPicPr>
          <p:cNvPr id="10" name="Picture 9">
            <a:extLst>
              <a:ext uri="{FF2B5EF4-FFF2-40B4-BE49-F238E27FC236}">
                <a16:creationId xmlns:a16="http://schemas.microsoft.com/office/drawing/2014/main" id="{F5062E7D-4EE9-E473-0DEB-586073DA9A59}"/>
              </a:ext>
            </a:extLst>
          </p:cNvPr>
          <p:cNvPicPr>
            <a:picLocks noChangeAspect="1"/>
          </p:cNvPicPr>
          <p:nvPr/>
        </p:nvPicPr>
        <p:blipFill>
          <a:blip r:embed="rId7"/>
          <a:stretch>
            <a:fillRect/>
          </a:stretch>
        </p:blipFill>
        <p:spPr>
          <a:xfrm>
            <a:off x="8816741" y="2743200"/>
            <a:ext cx="3373836" cy="2916936"/>
          </a:xfrm>
          <a:prstGeom prst="rect">
            <a:avLst/>
          </a:prstGeom>
        </p:spPr>
      </p:pic>
    </p:spTree>
    <p:extLst>
      <p:ext uri="{BB962C8B-B14F-4D97-AF65-F5344CB8AC3E}">
        <p14:creationId xmlns:p14="http://schemas.microsoft.com/office/powerpoint/2010/main" val="39861741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CF0B42B-1F8B-B6DE-C337-8F20385B12A7}"/>
              </a:ext>
            </a:extLst>
          </p:cNvPr>
          <p:cNvPicPr>
            <a:picLocks noChangeAspect="1"/>
          </p:cNvPicPr>
          <p:nvPr/>
        </p:nvPicPr>
        <p:blipFill>
          <a:blip r:embed="rId2"/>
          <a:stretch>
            <a:fillRect/>
          </a:stretch>
        </p:blipFill>
        <p:spPr>
          <a:xfrm>
            <a:off x="8124963" y="2483318"/>
            <a:ext cx="4017181" cy="2705734"/>
          </a:xfrm>
          <a:prstGeom prst="rect">
            <a:avLst/>
          </a:prstGeom>
        </p:spPr>
      </p:pic>
      <p:graphicFrame>
        <p:nvGraphicFramePr>
          <p:cNvPr id="5" name="Table 4">
            <a:extLst>
              <a:ext uri="{FF2B5EF4-FFF2-40B4-BE49-F238E27FC236}">
                <a16:creationId xmlns:a16="http://schemas.microsoft.com/office/drawing/2014/main" id="{0DC50010-629F-B426-ACAE-0C73CFCDBC81}"/>
              </a:ext>
            </a:extLst>
          </p:cNvPr>
          <p:cNvGraphicFramePr/>
          <p:nvPr>
            <p:extLst>
              <p:ext uri="{D42A27DB-BD31-4B8C-83A1-F6EECF244321}">
                <p14:modId xmlns:p14="http://schemas.microsoft.com/office/powerpoint/2010/main" val="3007699501"/>
              </p:ext>
            </p:extLst>
          </p:nvPr>
        </p:nvGraphicFramePr>
        <p:xfrm>
          <a:off x="99712" y="210312"/>
          <a:ext cx="8400143" cy="1106423"/>
        </p:xfrm>
        <a:graphic>
          <a:graphicData uri="http://schemas.openxmlformats.org/drawingml/2006/table">
            <a:tbl>
              <a:tblPr>
                <a:tableStyleId>{5C22544A-7EE6-4342-B048-85BDC9FD1C3A}</a:tableStyleId>
              </a:tblPr>
              <a:tblGrid>
                <a:gridCol w="8400143">
                  <a:extLst>
                    <a:ext uri="{9D8B030D-6E8A-4147-A177-3AD203B41FA5}">
                      <a16:colId xmlns:a16="http://schemas.microsoft.com/office/drawing/2014/main" val="4230443291"/>
                    </a:ext>
                  </a:extLst>
                </a:gridCol>
              </a:tblGrid>
              <a:tr h="1106423">
                <a:tc>
                  <a:txBody>
                    <a:bodyPr/>
                    <a:lstStyle/>
                    <a:p>
                      <a:pPr>
                        <a:buNone/>
                      </a:pPr>
                      <a:r>
                        <a:rPr lang="en-GB" sz="2800" b="1" i="1" u="sng" dirty="0">
                          <a:effectLst/>
                          <a:latin typeface="Hadassah "/>
                        </a:rPr>
                        <a:t>Impacts of Limited Digital Team Skills (Continuation)</a:t>
                      </a:r>
                    </a:p>
                  </a:txBody>
                  <a:tcPr marL="47625" marR="47625" marT="9525" marB="9525"/>
                </a:tc>
                <a:extLst>
                  <a:ext uri="{0D108BD9-81ED-4DB2-BD59-A6C34878D82A}">
                    <a16:rowId xmlns:a16="http://schemas.microsoft.com/office/drawing/2014/main" val="176089252"/>
                  </a:ext>
                </a:extLst>
              </a:tr>
            </a:tbl>
          </a:graphicData>
        </a:graphic>
      </p:graphicFrame>
      <p:sp>
        <p:nvSpPr>
          <p:cNvPr id="7" name="TextBox 6">
            <a:extLst>
              <a:ext uri="{FF2B5EF4-FFF2-40B4-BE49-F238E27FC236}">
                <a16:creationId xmlns:a16="http://schemas.microsoft.com/office/drawing/2014/main" id="{8DD1CC65-9C04-20F5-27E7-02CD1A60671F}"/>
              </a:ext>
            </a:extLst>
          </p:cNvPr>
          <p:cNvSpPr txBox="1"/>
          <p:nvPr/>
        </p:nvSpPr>
        <p:spPr>
          <a:xfrm>
            <a:off x="49856" y="1408176"/>
            <a:ext cx="8680258" cy="2862322"/>
          </a:xfrm>
          <a:prstGeom prst="rect">
            <a:avLst/>
          </a:prstGeom>
          <a:noFill/>
        </p:spPr>
        <p:txBody>
          <a:bodyPr wrap="square">
            <a:spAutoFit/>
          </a:bodyPr>
          <a:lstStyle/>
          <a:p>
            <a:pPr marL="285750" indent="-285750">
              <a:buFont typeface="Arial" panose="020B0604020202020204" pitchFamily="34" charset="0"/>
              <a:buChar char="•"/>
            </a:pPr>
            <a:r>
              <a:rPr lang="en-GB" sz="2000" b="0" i="1" dirty="0">
                <a:effectLst/>
                <a:latin typeface="Hadassah "/>
              </a:rPr>
              <a:t>Digital skills are not there, and this may impact teamwork</a:t>
            </a:r>
          </a:p>
          <a:p>
            <a:pPr marL="285750" indent="-285750">
              <a:buFont typeface="Arial" panose="020B0604020202020204" pitchFamily="34" charset="0"/>
              <a:buChar char="•"/>
            </a:pPr>
            <a:endParaRPr lang="en-GB" sz="2000" i="1" dirty="0">
              <a:effectLst/>
              <a:latin typeface="Hadassah "/>
            </a:endParaRPr>
          </a:p>
          <a:p>
            <a:pPr marL="285750" indent="-285750">
              <a:buFont typeface="Arial" panose="020B0604020202020204" pitchFamily="34" charset="0"/>
              <a:buChar char="•"/>
            </a:pPr>
            <a:r>
              <a:rPr lang="en-GB" sz="2000" b="0" i="1" dirty="0">
                <a:effectLst/>
                <a:latin typeface="Hadassah "/>
              </a:rPr>
              <a:t>Employees will be unable to work effectively, particularly in shifts (Kwiatkowska and Wiśniewska-Nogaj, 2022). </a:t>
            </a:r>
          </a:p>
          <a:p>
            <a:pPr marL="285750" indent="-285750">
              <a:buFont typeface="Arial" panose="020B0604020202020204" pitchFamily="34" charset="0"/>
              <a:buChar char="•"/>
            </a:pPr>
            <a:endParaRPr lang="en-GB" sz="2000" i="1" dirty="0">
              <a:effectLst/>
              <a:latin typeface="Hadassah "/>
            </a:endParaRPr>
          </a:p>
          <a:p>
            <a:pPr marL="285750" indent="-285750">
              <a:buFont typeface="Arial" panose="020B0604020202020204" pitchFamily="34" charset="0"/>
              <a:buChar char="•"/>
            </a:pPr>
            <a:r>
              <a:rPr lang="en-GB" sz="2000" b="0" i="1" dirty="0">
                <a:effectLst/>
                <a:latin typeface="Hadassah "/>
              </a:rPr>
              <a:t>Poor digital literacy may also complicate the process of participating in an online meeting or training</a:t>
            </a:r>
          </a:p>
          <a:p>
            <a:pPr marL="285750" indent="-285750">
              <a:buFont typeface="Arial" panose="020B0604020202020204" pitchFamily="34" charset="0"/>
              <a:buChar char="•"/>
            </a:pPr>
            <a:endParaRPr lang="en-GB" sz="2000" i="1" dirty="0">
              <a:effectLst/>
              <a:latin typeface="Hadassah "/>
            </a:endParaRPr>
          </a:p>
          <a:p>
            <a:pPr marL="285750" indent="-285750">
              <a:buFont typeface="Arial" panose="020B0604020202020204" pitchFamily="34" charset="0"/>
              <a:buChar char="•"/>
            </a:pPr>
            <a:r>
              <a:rPr lang="en-GB" sz="2000" b="0" i="1" dirty="0">
                <a:effectLst/>
                <a:latin typeface="Hadassah "/>
              </a:rPr>
              <a:t>Employees might be stressed or frustrated, and this may demoralise them</a:t>
            </a:r>
            <a:endParaRPr lang="en-GB" sz="2000" i="1" dirty="0">
              <a:effectLst/>
              <a:latin typeface="Hadassah "/>
            </a:endParaRPr>
          </a:p>
        </p:txBody>
      </p:sp>
      <p:sp>
        <p:nvSpPr>
          <p:cNvPr id="4" name="Title 1">
            <a:extLst>
              <a:ext uri="{FF2B5EF4-FFF2-40B4-BE49-F238E27FC236}">
                <a16:creationId xmlns:a16="http://schemas.microsoft.com/office/drawing/2014/main" id="{56A9F669-0218-E897-2C76-804B0AFF4361}"/>
              </a:ext>
            </a:extLst>
          </p:cNvPr>
          <p:cNvSpPr txBox="1">
            <a:spLocks/>
          </p:cNvSpPr>
          <p:nvPr/>
        </p:nvSpPr>
        <p:spPr>
          <a:xfrm>
            <a:off x="136296" y="5724144"/>
            <a:ext cx="4443983" cy="133502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sz="1800" i="1" cap="none" dirty="0">
                <a:latin typeface="Hadassah "/>
              </a:rPr>
              <a:t>By: Jenny Torresuk </a:t>
            </a:r>
          </a:p>
        </p:txBody>
      </p:sp>
    </p:spTree>
    <p:extLst>
      <p:ext uri="{BB962C8B-B14F-4D97-AF65-F5344CB8AC3E}">
        <p14:creationId xmlns:p14="http://schemas.microsoft.com/office/powerpoint/2010/main" val="25425061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0DF72FD-80C2-02E8-6314-E3930301B6DE}"/>
              </a:ext>
            </a:extLst>
          </p:cNvPr>
          <p:cNvSpPr>
            <a:spLocks noGrp="1"/>
          </p:cNvSpPr>
          <p:nvPr>
            <p:ph type="title"/>
          </p:nvPr>
        </p:nvSpPr>
        <p:spPr>
          <a:xfrm>
            <a:off x="1907137" y="75754"/>
            <a:ext cx="9603275" cy="1049235"/>
          </a:xfrm>
        </p:spPr>
        <p:txBody>
          <a:bodyPr>
            <a:normAutofit/>
          </a:bodyPr>
          <a:lstStyle/>
          <a:p>
            <a:r>
              <a:rPr lang="en-GB" b="1" i="1" u="sng" cap="none" dirty="0">
                <a:latin typeface="Hadassah "/>
                <a:cs typeface="Aptos Serif" panose="02020604070405020304" pitchFamily="18" charset="0"/>
              </a:rPr>
              <a:t>Checklist for digital safety practices</a:t>
            </a:r>
          </a:p>
        </p:txBody>
      </p:sp>
      <p:graphicFrame>
        <p:nvGraphicFramePr>
          <p:cNvPr id="2" name="Content Placeholder 1">
            <a:extLst>
              <a:ext uri="{FF2B5EF4-FFF2-40B4-BE49-F238E27FC236}">
                <a16:creationId xmlns:a16="http://schemas.microsoft.com/office/drawing/2014/main" id="{2B09D67F-CFE8-48F9-89FE-7C4E00063827}"/>
              </a:ext>
            </a:extLst>
          </p:cNvPr>
          <p:cNvGraphicFramePr>
            <a:graphicFrameLocks noGrp="1"/>
          </p:cNvGraphicFramePr>
          <p:nvPr>
            <p:ph idx="1"/>
            <p:extLst>
              <p:ext uri="{D42A27DB-BD31-4B8C-83A1-F6EECF244321}">
                <p14:modId xmlns:p14="http://schemas.microsoft.com/office/powerpoint/2010/main" val="4154448888"/>
              </p:ext>
            </p:extLst>
          </p:nvPr>
        </p:nvGraphicFramePr>
        <p:xfrm>
          <a:off x="1293813" y="804519"/>
          <a:ext cx="9604374" cy="4577080"/>
        </p:xfrm>
        <a:graphic>
          <a:graphicData uri="http://schemas.openxmlformats.org/drawingml/2006/table">
            <a:tbl>
              <a:tblPr firstRow="1">
                <a:tableStyleId>{5C22544A-7EE6-4342-B048-85BDC9FD1C3A}</a:tableStyleId>
              </a:tblPr>
              <a:tblGrid>
                <a:gridCol w="3201458">
                  <a:extLst>
                    <a:ext uri="{9D8B030D-6E8A-4147-A177-3AD203B41FA5}">
                      <a16:colId xmlns:a16="http://schemas.microsoft.com/office/drawing/2014/main" val="1695470312"/>
                    </a:ext>
                  </a:extLst>
                </a:gridCol>
                <a:gridCol w="5058495">
                  <a:extLst>
                    <a:ext uri="{9D8B030D-6E8A-4147-A177-3AD203B41FA5}">
                      <a16:colId xmlns:a16="http://schemas.microsoft.com/office/drawing/2014/main" val="3785579582"/>
                    </a:ext>
                  </a:extLst>
                </a:gridCol>
                <a:gridCol w="1344421">
                  <a:extLst>
                    <a:ext uri="{9D8B030D-6E8A-4147-A177-3AD203B41FA5}">
                      <a16:colId xmlns:a16="http://schemas.microsoft.com/office/drawing/2014/main" val="1136119500"/>
                    </a:ext>
                  </a:extLst>
                </a:gridCol>
              </a:tblGrid>
              <a:tr h="370840">
                <a:tc>
                  <a:txBody>
                    <a:bodyPr/>
                    <a:lstStyle/>
                    <a:p>
                      <a:r>
                        <a:rPr lang="en-GB" dirty="0"/>
                        <a:t>Section </a:t>
                      </a:r>
                    </a:p>
                  </a:txBody>
                  <a:tcPr/>
                </a:tc>
                <a:tc>
                  <a:txBody>
                    <a:bodyPr/>
                    <a:lstStyle/>
                    <a:p>
                      <a:r>
                        <a:rPr lang="en-GB" dirty="0"/>
                        <a:t>Question</a:t>
                      </a:r>
                    </a:p>
                  </a:txBody>
                  <a:tcPr/>
                </a:tc>
                <a:tc>
                  <a:txBody>
                    <a:bodyPr/>
                    <a:lstStyle/>
                    <a:p>
                      <a:r>
                        <a:rPr lang="en-GB" dirty="0"/>
                        <a:t>Yes/No</a:t>
                      </a:r>
                    </a:p>
                  </a:txBody>
                  <a:tcPr/>
                </a:tc>
                <a:extLst>
                  <a:ext uri="{0D108BD9-81ED-4DB2-BD59-A6C34878D82A}">
                    <a16:rowId xmlns:a16="http://schemas.microsoft.com/office/drawing/2014/main" val="3107722486"/>
                  </a:ext>
                </a:extLst>
              </a:tr>
              <a:tr h="370840">
                <a:tc>
                  <a:txBody>
                    <a:bodyPr/>
                    <a:lstStyle/>
                    <a:p>
                      <a:r>
                        <a:rPr lang="en-GB" sz="2000" i="1" dirty="0">
                          <a:latin typeface="Hadassah "/>
                        </a:rPr>
                        <a:t>Password security</a:t>
                      </a:r>
                    </a:p>
                  </a:txBody>
                  <a:tcPr/>
                </a:tc>
                <a:tc>
                  <a:txBody>
                    <a:bodyPr/>
                    <a:lstStyle/>
                    <a:p>
                      <a:r>
                        <a:rPr lang="en-GB" sz="2000" i="1" dirty="0">
                          <a:latin typeface="Hadassah "/>
                        </a:rPr>
                        <a:t>Are all staff using strong, unique passwords for teams and email?</a:t>
                      </a:r>
                    </a:p>
                  </a:txBody>
                  <a:tcPr/>
                </a:tc>
                <a:tc>
                  <a:txBody>
                    <a:bodyPr/>
                    <a:lstStyle/>
                    <a:p>
                      <a:pPr marL="0" indent="0" algn="ctr">
                        <a:buFont typeface="Wingdings" panose="05000000000000000000" pitchFamily="2" charset="2"/>
                        <a:buNone/>
                      </a:pPr>
                      <a:r>
                        <a:rPr lang="en-GB" sz="2000" i="1" dirty="0">
                          <a:latin typeface="Hadassah "/>
                        </a:rPr>
                        <a:t>Yes / No       </a:t>
                      </a:r>
                    </a:p>
                  </a:txBody>
                  <a:tcPr/>
                </a:tc>
                <a:extLst>
                  <a:ext uri="{0D108BD9-81ED-4DB2-BD59-A6C34878D82A}">
                    <a16:rowId xmlns:a16="http://schemas.microsoft.com/office/drawing/2014/main" val="531866395"/>
                  </a:ext>
                </a:extLst>
              </a:tr>
              <a:tr h="370840">
                <a:tc>
                  <a:txBody>
                    <a:bodyPr/>
                    <a:lstStyle/>
                    <a:p>
                      <a:r>
                        <a:rPr lang="en-GB" sz="2000" i="1" dirty="0">
                          <a:latin typeface="Hadassah "/>
                        </a:rPr>
                        <a:t>Device safety</a:t>
                      </a:r>
                    </a:p>
                  </a:txBody>
                  <a:tcPr/>
                </a:tc>
                <a:tc>
                  <a:txBody>
                    <a:bodyPr/>
                    <a:lstStyle/>
                    <a:p>
                      <a:r>
                        <a:rPr lang="en-GB" sz="2000" i="1" dirty="0">
                          <a:latin typeface="Hadassah "/>
                        </a:rPr>
                        <a:t>Are laptops and tablets locked when not in use?</a:t>
                      </a:r>
                    </a:p>
                  </a:txBody>
                  <a:tcPr/>
                </a:tc>
                <a:tc>
                  <a:txBody>
                    <a:bodyPr/>
                    <a:lstStyle/>
                    <a:p>
                      <a:pPr marL="0" indent="0" algn="ctr">
                        <a:buFont typeface="Wingdings" panose="05000000000000000000" pitchFamily="2" charset="2"/>
                        <a:buNone/>
                      </a:pPr>
                      <a:r>
                        <a:rPr lang="en-GB" sz="2000" i="1" dirty="0">
                          <a:latin typeface="Hadassah "/>
                        </a:rPr>
                        <a:t>Yes/No</a:t>
                      </a:r>
                    </a:p>
                  </a:txBody>
                  <a:tcPr/>
                </a:tc>
                <a:extLst>
                  <a:ext uri="{0D108BD9-81ED-4DB2-BD59-A6C34878D82A}">
                    <a16:rowId xmlns:a16="http://schemas.microsoft.com/office/drawing/2014/main" val="3827721910"/>
                  </a:ext>
                </a:extLst>
              </a:tr>
              <a:tr h="370840">
                <a:tc>
                  <a:txBody>
                    <a:bodyPr/>
                    <a:lstStyle/>
                    <a:p>
                      <a:r>
                        <a:rPr lang="en-GB" sz="2000" i="1" dirty="0">
                          <a:latin typeface="Hadassah "/>
                        </a:rPr>
                        <a:t>Data Protection</a:t>
                      </a:r>
                    </a:p>
                  </a:txBody>
                  <a:tcPr/>
                </a:tc>
                <a:tc>
                  <a:txBody>
                    <a:bodyPr/>
                    <a:lstStyle/>
                    <a:p>
                      <a:r>
                        <a:rPr lang="en-GB" sz="2000" i="1" dirty="0">
                          <a:latin typeface="Hadassah "/>
                        </a:rPr>
                        <a:t>Are resident details shared only through secure channels(Teams/Encrypted email)</a:t>
                      </a:r>
                    </a:p>
                  </a:txBody>
                  <a:tcPr/>
                </a:tc>
                <a:tc>
                  <a:txBody>
                    <a:bodyPr/>
                    <a:lstStyle/>
                    <a:p>
                      <a:pPr marL="0" indent="0" algn="ctr">
                        <a:buFont typeface="Wingdings" panose="05000000000000000000" pitchFamily="2" charset="2"/>
                        <a:buNone/>
                      </a:pPr>
                      <a:r>
                        <a:rPr lang="en-GB" sz="2000" i="1" dirty="0">
                          <a:latin typeface="Hadassah "/>
                        </a:rPr>
                        <a:t>Yes/No</a:t>
                      </a:r>
                    </a:p>
                  </a:txBody>
                  <a:tcPr/>
                </a:tc>
                <a:extLst>
                  <a:ext uri="{0D108BD9-81ED-4DB2-BD59-A6C34878D82A}">
                    <a16:rowId xmlns:a16="http://schemas.microsoft.com/office/drawing/2014/main" val="3456676781"/>
                  </a:ext>
                </a:extLst>
              </a:tr>
              <a:tr h="370840">
                <a:tc>
                  <a:txBody>
                    <a:bodyPr/>
                    <a:lstStyle/>
                    <a:p>
                      <a:r>
                        <a:rPr lang="en-GB" sz="2000" i="1" dirty="0">
                          <a:latin typeface="Hadassah "/>
                        </a:rPr>
                        <a:t>File Management</a:t>
                      </a:r>
                    </a:p>
                  </a:txBody>
                  <a:tcPr/>
                </a:tc>
                <a:tc>
                  <a:txBody>
                    <a:bodyPr/>
                    <a:lstStyle/>
                    <a:p>
                      <a:r>
                        <a:rPr lang="en-GB" sz="2000" i="1" dirty="0">
                          <a:latin typeface="Hadassah "/>
                        </a:rPr>
                        <a:t>Are PowerPoint presentations and shared files stored in the correct Teams folder?</a:t>
                      </a:r>
                    </a:p>
                  </a:txBody>
                  <a:tcPr/>
                </a:tc>
                <a:tc>
                  <a:txBody>
                    <a:bodyPr/>
                    <a:lstStyle/>
                    <a:p>
                      <a:pPr marL="0" indent="0">
                        <a:buFont typeface="Wingdings" panose="05000000000000000000" pitchFamily="2" charset="2"/>
                        <a:buNone/>
                      </a:pPr>
                      <a:r>
                        <a:rPr lang="en-GB" sz="2000" i="1" dirty="0">
                          <a:latin typeface="Hadassah "/>
                        </a:rPr>
                        <a:t> Yes/No</a:t>
                      </a:r>
                    </a:p>
                  </a:txBody>
                  <a:tcPr/>
                </a:tc>
                <a:extLst>
                  <a:ext uri="{0D108BD9-81ED-4DB2-BD59-A6C34878D82A}">
                    <a16:rowId xmlns:a16="http://schemas.microsoft.com/office/drawing/2014/main" val="1188820355"/>
                  </a:ext>
                </a:extLst>
              </a:tr>
              <a:tr h="370840">
                <a:tc>
                  <a:txBody>
                    <a:bodyPr/>
                    <a:lstStyle/>
                    <a:p>
                      <a:r>
                        <a:rPr lang="en-GB" sz="2000" i="1" dirty="0">
                          <a:latin typeface="Hadassah "/>
                        </a:rPr>
                        <a:t>Access control</a:t>
                      </a:r>
                    </a:p>
                  </a:txBody>
                  <a:tcPr/>
                </a:tc>
                <a:tc>
                  <a:txBody>
                    <a:bodyPr/>
                    <a:lstStyle/>
                    <a:p>
                      <a:r>
                        <a:rPr lang="en-GB" sz="2000" i="1" dirty="0">
                          <a:latin typeface="Hadassah "/>
                        </a:rPr>
                        <a:t>Do all staff have the correct permissions for shared documents?</a:t>
                      </a:r>
                    </a:p>
                  </a:txBody>
                  <a:tcPr/>
                </a:tc>
                <a:tc>
                  <a:txBody>
                    <a:bodyPr/>
                    <a:lstStyle/>
                    <a:p>
                      <a:pPr marL="0" indent="0">
                        <a:buFont typeface="Wingdings" panose="05000000000000000000" pitchFamily="2" charset="2"/>
                        <a:buNone/>
                      </a:pPr>
                      <a:r>
                        <a:rPr lang="en-GB" sz="2000" i="1" dirty="0">
                          <a:latin typeface="Hadassah "/>
                        </a:rPr>
                        <a:t>  Yes/ No</a:t>
                      </a:r>
                    </a:p>
                  </a:txBody>
                  <a:tcPr/>
                </a:tc>
                <a:extLst>
                  <a:ext uri="{0D108BD9-81ED-4DB2-BD59-A6C34878D82A}">
                    <a16:rowId xmlns:a16="http://schemas.microsoft.com/office/drawing/2014/main" val="3708122228"/>
                  </a:ext>
                </a:extLst>
              </a:tr>
              <a:tr h="370840">
                <a:tc>
                  <a:txBody>
                    <a:bodyPr/>
                    <a:lstStyle/>
                    <a:p>
                      <a:r>
                        <a:rPr lang="en-GB" sz="2000" dirty="0"/>
                        <a:t>Updates and maintenance</a:t>
                      </a:r>
                    </a:p>
                  </a:txBody>
                  <a:tcPr/>
                </a:tc>
                <a:tc>
                  <a:txBody>
                    <a:bodyPr/>
                    <a:lstStyle/>
                    <a:p>
                      <a:r>
                        <a:rPr lang="en-GB" sz="2000" dirty="0"/>
                        <a:t>Are all devices updated with the latest security patches?</a:t>
                      </a:r>
                    </a:p>
                  </a:txBody>
                  <a:tcPr/>
                </a:tc>
                <a:tc>
                  <a:txBody>
                    <a:bodyPr/>
                    <a:lstStyle/>
                    <a:p>
                      <a:pPr marL="285750" indent="-285750">
                        <a:buFont typeface="Wingdings" panose="05000000000000000000" pitchFamily="2" charset="2"/>
                        <a:buChar char="q"/>
                      </a:pPr>
                      <a:r>
                        <a:rPr lang="en-GB" sz="2000" dirty="0"/>
                        <a:t>Yes/No</a:t>
                      </a:r>
                    </a:p>
                  </a:txBody>
                  <a:tcPr/>
                </a:tc>
                <a:extLst>
                  <a:ext uri="{0D108BD9-81ED-4DB2-BD59-A6C34878D82A}">
                    <a16:rowId xmlns:a16="http://schemas.microsoft.com/office/drawing/2014/main" val="3594355579"/>
                  </a:ext>
                </a:extLst>
              </a:tr>
            </a:tbl>
          </a:graphicData>
        </a:graphic>
      </p:graphicFrame>
      <p:graphicFrame>
        <p:nvGraphicFramePr>
          <p:cNvPr id="7" name="Object 6">
            <a:extLst>
              <a:ext uri="{FF2B5EF4-FFF2-40B4-BE49-F238E27FC236}">
                <a16:creationId xmlns:a16="http://schemas.microsoft.com/office/drawing/2014/main" id="{C31848B9-AB40-1684-00FB-052A7868A605}"/>
              </a:ext>
            </a:extLst>
          </p:cNvPr>
          <p:cNvGraphicFramePr>
            <a:graphicFrameLocks noChangeAspect="1"/>
          </p:cNvGraphicFramePr>
          <p:nvPr>
            <p:extLst>
              <p:ext uri="{D42A27DB-BD31-4B8C-83A1-F6EECF244321}">
                <p14:modId xmlns:p14="http://schemas.microsoft.com/office/powerpoint/2010/main" val="251865482"/>
              </p:ext>
            </p:extLst>
          </p:nvPr>
        </p:nvGraphicFramePr>
        <p:xfrm>
          <a:off x="5483225" y="5678831"/>
          <a:ext cx="1225550" cy="374650"/>
        </p:xfrm>
        <a:graphic>
          <a:graphicData uri="http://schemas.openxmlformats.org/presentationml/2006/ole">
            <mc:AlternateContent xmlns:mc="http://schemas.openxmlformats.org/markup-compatibility/2006">
              <mc:Choice xmlns:v="urn:schemas-microsoft-com:vml" Requires="v">
                <p:oleObj name="Worksheet" r:id="rId2" imgW="1225659" imgH="374549" progId="Excel.Sheet.12">
                  <p:embed/>
                </p:oleObj>
              </mc:Choice>
              <mc:Fallback>
                <p:oleObj name="Worksheet" r:id="rId2" imgW="1225659" imgH="374549" progId="Excel.Sheet.12">
                  <p:embed/>
                  <p:pic>
                    <p:nvPicPr>
                      <p:cNvPr id="7" name="Object 6">
                        <a:extLst>
                          <a:ext uri="{FF2B5EF4-FFF2-40B4-BE49-F238E27FC236}">
                            <a16:creationId xmlns:a16="http://schemas.microsoft.com/office/drawing/2014/main" id="{C31848B9-AB40-1684-00FB-052A7868A605}"/>
                          </a:ext>
                        </a:extLst>
                      </p:cNvPr>
                      <p:cNvPicPr/>
                      <p:nvPr/>
                    </p:nvPicPr>
                    <p:blipFill>
                      <a:blip r:embed="rId3"/>
                      <a:stretch>
                        <a:fillRect/>
                      </a:stretch>
                    </p:blipFill>
                    <p:spPr>
                      <a:xfrm>
                        <a:off x="5483225" y="5678831"/>
                        <a:ext cx="1225550" cy="374650"/>
                      </a:xfrm>
                      <a:prstGeom prst="rect">
                        <a:avLst/>
                      </a:prstGeom>
                    </p:spPr>
                  </p:pic>
                </p:oleObj>
              </mc:Fallback>
            </mc:AlternateContent>
          </a:graphicData>
        </a:graphic>
      </p:graphicFrame>
      <p:graphicFrame>
        <p:nvGraphicFramePr>
          <p:cNvPr id="8" name="Table 7">
            <a:extLst>
              <a:ext uri="{FF2B5EF4-FFF2-40B4-BE49-F238E27FC236}">
                <a16:creationId xmlns:a16="http://schemas.microsoft.com/office/drawing/2014/main" id="{50DF8366-D8E4-722A-4736-7B2B6B892DD5}"/>
              </a:ext>
            </a:extLst>
          </p:cNvPr>
          <p:cNvGraphicFramePr>
            <a:graphicFrameLocks noGrp="1"/>
          </p:cNvGraphicFramePr>
          <p:nvPr>
            <p:extLst>
              <p:ext uri="{D42A27DB-BD31-4B8C-83A1-F6EECF244321}">
                <p14:modId xmlns:p14="http://schemas.microsoft.com/office/powerpoint/2010/main" val="4158412058"/>
              </p:ext>
            </p:extLst>
          </p:nvPr>
        </p:nvGraphicFramePr>
        <p:xfrm>
          <a:off x="1293813" y="4709795"/>
          <a:ext cx="9614360" cy="1066800"/>
        </p:xfrm>
        <a:graphic>
          <a:graphicData uri="http://schemas.openxmlformats.org/drawingml/2006/table">
            <a:tbl>
              <a:tblPr>
                <a:tableStyleId>{5C22544A-7EE6-4342-B048-85BDC9FD1C3A}</a:tableStyleId>
              </a:tblPr>
              <a:tblGrid>
                <a:gridCol w="3190608">
                  <a:extLst>
                    <a:ext uri="{9D8B030D-6E8A-4147-A177-3AD203B41FA5}">
                      <a16:colId xmlns:a16="http://schemas.microsoft.com/office/drawing/2014/main" val="1194340090"/>
                    </a:ext>
                  </a:extLst>
                </a:gridCol>
                <a:gridCol w="5089096">
                  <a:extLst>
                    <a:ext uri="{9D8B030D-6E8A-4147-A177-3AD203B41FA5}">
                      <a16:colId xmlns:a16="http://schemas.microsoft.com/office/drawing/2014/main" val="879736405"/>
                    </a:ext>
                  </a:extLst>
                </a:gridCol>
                <a:gridCol w="1334656">
                  <a:extLst>
                    <a:ext uri="{9D8B030D-6E8A-4147-A177-3AD203B41FA5}">
                      <a16:colId xmlns:a16="http://schemas.microsoft.com/office/drawing/2014/main" val="1676769999"/>
                    </a:ext>
                  </a:extLst>
                </a:gridCol>
              </a:tblGrid>
              <a:tr h="328956">
                <a:tc>
                  <a:txBody>
                    <a:bodyPr/>
                    <a:lstStyle/>
                    <a:p>
                      <a:r>
                        <a:rPr lang="en-GB" sz="2000" i="1" dirty="0">
                          <a:latin typeface="Hadassah "/>
                        </a:rPr>
                        <a:t>Phishing awareness</a:t>
                      </a:r>
                    </a:p>
                  </a:txBody>
                  <a:tcPr/>
                </a:tc>
                <a:tc>
                  <a:txBody>
                    <a:bodyPr/>
                    <a:lstStyle/>
                    <a:p>
                      <a:r>
                        <a:rPr lang="en-GB" sz="2000" i="1" dirty="0">
                          <a:latin typeface="Hadassah "/>
                        </a:rPr>
                        <a:t>Do staff know how to identify and report suspicious emails or links?</a:t>
                      </a:r>
                    </a:p>
                  </a:txBody>
                  <a:tcPr/>
                </a:tc>
                <a:tc>
                  <a:txBody>
                    <a:bodyPr/>
                    <a:lstStyle/>
                    <a:p>
                      <a:pPr marL="0" indent="0">
                        <a:buFont typeface="Wingdings" panose="05000000000000000000" pitchFamily="2" charset="2"/>
                        <a:buNone/>
                      </a:pPr>
                      <a:r>
                        <a:rPr lang="en-GB" sz="2000" i="1" dirty="0">
                          <a:latin typeface="Hadassah "/>
                        </a:rPr>
                        <a:t>  Yes/No</a:t>
                      </a:r>
                    </a:p>
                  </a:txBody>
                  <a:tcPr/>
                </a:tc>
                <a:extLst>
                  <a:ext uri="{0D108BD9-81ED-4DB2-BD59-A6C34878D82A}">
                    <a16:rowId xmlns:a16="http://schemas.microsoft.com/office/drawing/2014/main" val="3630811085"/>
                  </a:ext>
                </a:extLst>
              </a:tr>
              <a:tr h="188617">
                <a:tc>
                  <a:txBody>
                    <a:bodyPr/>
                    <a:lstStyle/>
                    <a:p>
                      <a:endParaRPr lang="en-GB" dirty="0"/>
                    </a:p>
                  </a:txBody>
                  <a:tcPr/>
                </a:tc>
                <a:tc>
                  <a:txBody>
                    <a:bodyPr/>
                    <a:lstStyle/>
                    <a:p>
                      <a:endParaRPr lang="en-GB" dirty="0"/>
                    </a:p>
                  </a:txBody>
                  <a:tcPr/>
                </a:tc>
                <a:tc>
                  <a:txBody>
                    <a:bodyPr/>
                    <a:lstStyle/>
                    <a:p>
                      <a:pPr marL="0" indent="0">
                        <a:buFont typeface="Wingdings" panose="05000000000000000000" pitchFamily="2" charset="2"/>
                        <a:buNone/>
                      </a:pPr>
                      <a:endParaRPr lang="en-GB" dirty="0"/>
                    </a:p>
                  </a:txBody>
                  <a:tcPr/>
                </a:tc>
                <a:extLst>
                  <a:ext uri="{0D108BD9-81ED-4DB2-BD59-A6C34878D82A}">
                    <a16:rowId xmlns:a16="http://schemas.microsoft.com/office/drawing/2014/main" val="1028535267"/>
                  </a:ext>
                </a:extLst>
              </a:tr>
            </a:tbl>
          </a:graphicData>
        </a:graphic>
      </p:graphicFrame>
      <p:sp>
        <p:nvSpPr>
          <p:cNvPr id="5" name="Title 1">
            <a:extLst>
              <a:ext uri="{FF2B5EF4-FFF2-40B4-BE49-F238E27FC236}">
                <a16:creationId xmlns:a16="http://schemas.microsoft.com/office/drawing/2014/main" id="{FC46B369-2363-AE5F-FD09-ADB6C79B45B1}"/>
              </a:ext>
            </a:extLst>
          </p:cNvPr>
          <p:cNvSpPr txBox="1">
            <a:spLocks/>
          </p:cNvSpPr>
          <p:nvPr/>
        </p:nvSpPr>
        <p:spPr>
          <a:xfrm>
            <a:off x="136296" y="5724144"/>
            <a:ext cx="4443983" cy="133502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sz="1600" i="1" cap="none" dirty="0">
                <a:latin typeface="Hadassah "/>
              </a:rPr>
              <a:t>Iryna Hetman</a:t>
            </a:r>
          </a:p>
        </p:txBody>
      </p:sp>
      <p:pic>
        <p:nvPicPr>
          <p:cNvPr id="1026" name="Picture 2" descr="Tick and cross signs. Checkmark OK and X icons. 6054933 Vector Art at ...">
            <a:extLst>
              <a:ext uri="{FF2B5EF4-FFF2-40B4-BE49-F238E27FC236}">
                <a16:creationId xmlns:a16="http://schemas.microsoft.com/office/drawing/2014/main" id="{3A240A6E-A21F-DBF4-1DE9-96D48D13A5E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6888" r="57286" b="52993"/>
          <a:stretch/>
        </p:blipFill>
        <p:spPr bwMode="auto">
          <a:xfrm>
            <a:off x="9557622" y="1260869"/>
            <a:ext cx="236325" cy="22195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Tick and cross signs. Checkmark OK and X icons. 6054933 Vector Art at ...">
            <a:extLst>
              <a:ext uri="{FF2B5EF4-FFF2-40B4-BE49-F238E27FC236}">
                <a16:creationId xmlns:a16="http://schemas.microsoft.com/office/drawing/2014/main" id="{FA9815F7-8136-133A-B177-72A5897A4F9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6888" r="57286" b="52993"/>
          <a:stretch/>
        </p:blipFill>
        <p:spPr bwMode="auto">
          <a:xfrm>
            <a:off x="9545288" y="1964927"/>
            <a:ext cx="236325" cy="22195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Tick and cross signs. Checkmark OK and X icons. 6054933 Vector Art at ...">
            <a:extLst>
              <a:ext uri="{FF2B5EF4-FFF2-40B4-BE49-F238E27FC236}">
                <a16:creationId xmlns:a16="http://schemas.microsoft.com/office/drawing/2014/main" id="{6134A565-AA7E-8DB6-E1BE-D085BD88DF2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6888" r="57286" b="52993"/>
          <a:stretch/>
        </p:blipFill>
        <p:spPr bwMode="auto">
          <a:xfrm>
            <a:off x="9545288" y="2702203"/>
            <a:ext cx="236325" cy="22195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Tick and cross signs. Checkmark OK and X icons. 6054933 Vector Art at ...">
            <a:extLst>
              <a:ext uri="{FF2B5EF4-FFF2-40B4-BE49-F238E27FC236}">
                <a16:creationId xmlns:a16="http://schemas.microsoft.com/office/drawing/2014/main" id="{94184E21-98EE-701C-984C-3BB0801240B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6888" r="57286" b="52993"/>
          <a:stretch/>
        </p:blipFill>
        <p:spPr bwMode="auto">
          <a:xfrm>
            <a:off x="9534000" y="4815299"/>
            <a:ext cx="236325" cy="221958"/>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Tick and cross signs. Checkmark OK and X icons. 6054933 Vector Art at ...">
            <a:extLst>
              <a:ext uri="{FF2B5EF4-FFF2-40B4-BE49-F238E27FC236}">
                <a16:creationId xmlns:a16="http://schemas.microsoft.com/office/drawing/2014/main" id="{A37AAA58-9256-B019-3DE7-C269D4C8310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6888" r="57286" b="52993"/>
          <a:stretch/>
        </p:blipFill>
        <p:spPr bwMode="auto">
          <a:xfrm>
            <a:off x="9534000" y="4022324"/>
            <a:ext cx="236325" cy="221958"/>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Tick and cross signs. Checkmark OK and X icons. 6054933 Vector Art at ...">
            <a:extLst>
              <a:ext uri="{FF2B5EF4-FFF2-40B4-BE49-F238E27FC236}">
                <a16:creationId xmlns:a16="http://schemas.microsoft.com/office/drawing/2014/main" id="{23A3C7D7-40E8-DA02-B3A0-46179542613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6888" r="57286" b="52993"/>
          <a:stretch/>
        </p:blipFill>
        <p:spPr bwMode="auto">
          <a:xfrm>
            <a:off x="9485507" y="3399188"/>
            <a:ext cx="217000" cy="20380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heckbox set with blank and checked checkbox icon isolated on white ...">
            <a:extLst>
              <a:ext uri="{FF2B5EF4-FFF2-40B4-BE49-F238E27FC236}">
                <a16:creationId xmlns:a16="http://schemas.microsoft.com/office/drawing/2014/main" id="{FCECDB11-16DA-B00A-825E-2676267086A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402" t="9877" r="58972" b="12651"/>
          <a:stretch/>
        </p:blipFill>
        <p:spPr bwMode="auto">
          <a:xfrm flipH="1">
            <a:off x="10651997" y="1302291"/>
            <a:ext cx="236324" cy="27590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4" descr="Checkbox set with blank and checked checkbox icon isolated on white ...">
            <a:extLst>
              <a:ext uri="{FF2B5EF4-FFF2-40B4-BE49-F238E27FC236}">
                <a16:creationId xmlns:a16="http://schemas.microsoft.com/office/drawing/2014/main" id="{69640819-352B-1A71-7924-D1C5AE90A2E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402" t="9877" r="58972" b="12651"/>
          <a:stretch/>
        </p:blipFill>
        <p:spPr bwMode="auto">
          <a:xfrm flipH="1">
            <a:off x="10671848" y="1971458"/>
            <a:ext cx="236325" cy="275901"/>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descr="Checkbox set with blank and checked checkbox icon isolated on white ...">
            <a:extLst>
              <a:ext uri="{FF2B5EF4-FFF2-40B4-BE49-F238E27FC236}">
                <a16:creationId xmlns:a16="http://schemas.microsoft.com/office/drawing/2014/main" id="{44A97D0B-8855-639D-7CE3-ADAA2A566EF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402" t="9877" r="58972" b="12651"/>
          <a:stretch/>
        </p:blipFill>
        <p:spPr bwMode="auto">
          <a:xfrm flipH="1">
            <a:off x="10708067" y="2723724"/>
            <a:ext cx="190120" cy="22195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4" descr="Checkbox set with blank and checked checkbox icon isolated on white ...">
            <a:extLst>
              <a:ext uri="{FF2B5EF4-FFF2-40B4-BE49-F238E27FC236}">
                <a16:creationId xmlns:a16="http://schemas.microsoft.com/office/drawing/2014/main" id="{95405001-985E-9815-67C4-BD52400710B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402" t="9877" r="58972" b="12651"/>
          <a:stretch/>
        </p:blipFill>
        <p:spPr bwMode="auto">
          <a:xfrm flipH="1">
            <a:off x="10661862" y="3447149"/>
            <a:ext cx="236325" cy="275901"/>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4" descr="Checkbox set with blank and checked checkbox icon isolated on white ...">
            <a:extLst>
              <a:ext uri="{FF2B5EF4-FFF2-40B4-BE49-F238E27FC236}">
                <a16:creationId xmlns:a16="http://schemas.microsoft.com/office/drawing/2014/main" id="{8F2DA5C9-D189-1C2B-5117-C2AE671DBB0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402" t="9877" r="58972" b="12651"/>
          <a:stretch/>
        </p:blipFill>
        <p:spPr bwMode="auto">
          <a:xfrm flipH="1">
            <a:off x="10671848" y="4800987"/>
            <a:ext cx="236325" cy="275901"/>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4" descr="Checkbox set with blank and checked checkbox icon isolated on white ...">
            <a:extLst>
              <a:ext uri="{FF2B5EF4-FFF2-40B4-BE49-F238E27FC236}">
                <a16:creationId xmlns:a16="http://schemas.microsoft.com/office/drawing/2014/main" id="{1B7A21AF-B5C0-3E04-0B73-51E93DB444A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402" t="9877" r="58972" b="12651"/>
          <a:stretch/>
        </p:blipFill>
        <p:spPr bwMode="auto">
          <a:xfrm flipH="1">
            <a:off x="10708067" y="4096003"/>
            <a:ext cx="190120" cy="221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34438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6" name="Picture 5" descr="Pen placed on top of a signature line">
            <a:extLst>
              <a:ext uri="{FF2B5EF4-FFF2-40B4-BE49-F238E27FC236}">
                <a16:creationId xmlns:a16="http://schemas.microsoft.com/office/drawing/2014/main" id="{296C8C5C-FFF2-DD6A-5B36-E470C19BBE15}"/>
              </a:ext>
            </a:extLst>
          </p:cNvPr>
          <p:cNvPicPr>
            <a:picLocks noChangeAspect="1"/>
          </p:cNvPicPr>
          <p:nvPr/>
        </p:nvPicPr>
        <p:blipFill>
          <a:blip r:embed="rId2">
            <a:duotone>
              <a:schemeClr val="bg2">
                <a:shade val="45000"/>
                <a:satMod val="135000"/>
              </a:schemeClr>
              <a:prstClr val="white"/>
            </a:duotone>
            <a:alphaModFix amt="50000"/>
          </a:blip>
          <a:srcRect r="-1" b="15728"/>
          <a:stretch>
            <a:fillRect/>
          </a:stretch>
        </p:blipFill>
        <p:spPr>
          <a:xfrm>
            <a:off x="305" y="10"/>
            <a:ext cx="12191695" cy="6857990"/>
          </a:xfrm>
          <a:prstGeom prst="rect">
            <a:avLst/>
          </a:prstGeom>
        </p:spPr>
      </p:pic>
      <p:sp>
        <p:nvSpPr>
          <p:cNvPr id="4" name="Title 1">
            <a:extLst>
              <a:ext uri="{FF2B5EF4-FFF2-40B4-BE49-F238E27FC236}">
                <a16:creationId xmlns:a16="http://schemas.microsoft.com/office/drawing/2014/main" id="{5012F421-CDFE-6AEB-254B-0578E5CC4490}"/>
              </a:ext>
            </a:extLst>
          </p:cNvPr>
          <p:cNvSpPr>
            <a:spLocks noGrp="1"/>
          </p:cNvSpPr>
          <p:nvPr>
            <p:ph type="title"/>
          </p:nvPr>
        </p:nvSpPr>
        <p:spPr>
          <a:xfrm>
            <a:off x="3553923" y="-41116"/>
            <a:ext cx="5083852" cy="1541404"/>
          </a:xfrm>
        </p:spPr>
        <p:txBody>
          <a:bodyPr vert="horz" lIns="91440" tIns="45720" rIns="91440" bIns="0" rtlCol="0" anchor="b">
            <a:normAutofit fontScale="90000"/>
          </a:bodyPr>
          <a:lstStyle/>
          <a:p>
            <a:r>
              <a:rPr lang="en-US" sz="4400" b="1" i="1" u="sng" dirty="0">
                <a:latin typeface="Hadassah "/>
                <a:cs typeface="Aptos Serif" panose="02020604070405020304" pitchFamily="18" charset="0"/>
              </a:rPr>
              <a:t>Conclusion</a:t>
            </a:r>
            <a:br>
              <a:rPr lang="en-US" sz="6600" dirty="0"/>
            </a:br>
            <a:endParaRPr lang="en-US" sz="6600" dirty="0"/>
          </a:p>
        </p:txBody>
      </p:sp>
      <p:sp>
        <p:nvSpPr>
          <p:cNvPr id="2" name="Content Placeholder 2">
            <a:extLst>
              <a:ext uri="{FF2B5EF4-FFF2-40B4-BE49-F238E27FC236}">
                <a16:creationId xmlns:a16="http://schemas.microsoft.com/office/drawing/2014/main" id="{6AD972B8-6B33-5D4A-9614-03C18A2D8E59}"/>
              </a:ext>
            </a:extLst>
          </p:cNvPr>
          <p:cNvSpPr>
            <a:spLocks noGrp="1"/>
          </p:cNvSpPr>
          <p:nvPr>
            <p:ph idx="1"/>
          </p:nvPr>
        </p:nvSpPr>
        <p:spPr>
          <a:xfrm>
            <a:off x="1097280" y="2087204"/>
            <a:ext cx="9603275" cy="3450613"/>
          </a:xfrm>
        </p:spPr>
        <p:txBody>
          <a:bodyPr/>
          <a:lstStyle/>
          <a:p>
            <a:pPr marL="0" indent="0">
              <a:buNone/>
            </a:pPr>
            <a:r>
              <a:rPr lang="en-GB" i="1" dirty="0">
                <a:latin typeface="Hadassah "/>
              </a:rPr>
              <a:t>In conclusion, using Microsoft Teams and PowerPoint in sunrise care home has made work easier and more organised. It help staff communicate better, share information safely, and work together as a team. Even though some staff may need support to build their digital skills, training and safety checklists can help lot. Overall MS 365 has improved teamwork,</a:t>
            </a:r>
          </a:p>
          <a:p>
            <a:pPr marL="0" indent="0">
              <a:buNone/>
            </a:pPr>
            <a:r>
              <a:rPr lang="en-GB" i="1" dirty="0">
                <a:latin typeface="Hadassah "/>
              </a:rPr>
              <a:t>Digital safety, and the quality of care we provide to residents.</a:t>
            </a:r>
          </a:p>
        </p:txBody>
      </p:sp>
      <mc:AlternateContent xmlns:mc="http://schemas.openxmlformats.org/markup-compatibility/2006" xmlns:p14="http://schemas.microsoft.com/office/powerpoint/2010/main">
        <mc:Choice Requires="p14">
          <p:contentPart p14:bwMode="auto" r:id="rId3">
            <p14:nvContentPartPr>
              <p14:cNvPr id="5" name="Ink 4">
                <a:extLst>
                  <a:ext uri="{FF2B5EF4-FFF2-40B4-BE49-F238E27FC236}">
                    <a16:creationId xmlns:a16="http://schemas.microsoft.com/office/drawing/2014/main" id="{1875C343-3E59-6654-918B-5BFEF6D5E342}"/>
                  </a:ext>
                </a:extLst>
              </p14:cNvPr>
              <p14:cNvContentPartPr/>
              <p14:nvPr/>
            </p14:nvContentPartPr>
            <p14:xfrm>
              <a:off x="7128626" y="3222346"/>
              <a:ext cx="360" cy="360"/>
            </p14:xfrm>
          </p:contentPart>
        </mc:Choice>
        <mc:Fallback xmlns="">
          <p:pic>
            <p:nvPicPr>
              <p:cNvPr id="5" name="Ink 4">
                <a:extLst>
                  <a:ext uri="{FF2B5EF4-FFF2-40B4-BE49-F238E27FC236}">
                    <a16:creationId xmlns:a16="http://schemas.microsoft.com/office/drawing/2014/main" id="{1875C343-3E59-6654-918B-5BFEF6D5E342}"/>
                  </a:ext>
                </a:extLst>
              </p:cNvPr>
              <p:cNvPicPr/>
              <p:nvPr/>
            </p:nvPicPr>
            <p:blipFill>
              <a:blip r:embed="rId4"/>
              <a:stretch>
                <a:fillRect/>
              </a:stretch>
            </p:blipFill>
            <p:spPr>
              <a:xfrm>
                <a:off x="7122506" y="3216226"/>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52FA7930-58EA-D684-1CE0-24DC421FF80E}"/>
                  </a:ext>
                </a:extLst>
              </p14:cNvPr>
              <p14:cNvContentPartPr/>
              <p14:nvPr/>
            </p14:nvContentPartPr>
            <p14:xfrm>
              <a:off x="5557586" y="2538706"/>
              <a:ext cx="360" cy="360"/>
            </p14:xfrm>
          </p:contentPart>
        </mc:Choice>
        <mc:Fallback xmlns="">
          <p:pic>
            <p:nvPicPr>
              <p:cNvPr id="7" name="Ink 6">
                <a:extLst>
                  <a:ext uri="{FF2B5EF4-FFF2-40B4-BE49-F238E27FC236}">
                    <a16:creationId xmlns:a16="http://schemas.microsoft.com/office/drawing/2014/main" id="{52FA7930-58EA-D684-1CE0-24DC421FF80E}"/>
                  </a:ext>
                </a:extLst>
              </p:cNvPr>
              <p:cNvPicPr/>
              <p:nvPr/>
            </p:nvPicPr>
            <p:blipFill>
              <a:blip r:embed="rId4"/>
              <a:stretch>
                <a:fillRect/>
              </a:stretch>
            </p:blipFill>
            <p:spPr>
              <a:xfrm>
                <a:off x="5551466" y="2532586"/>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3DD4D69-58C2-9AD5-5FF1-D218ADABF8CA}"/>
                  </a:ext>
                </a:extLst>
              </p14:cNvPr>
              <p14:cNvContentPartPr/>
              <p14:nvPr/>
            </p14:nvContentPartPr>
            <p14:xfrm>
              <a:off x="3506306" y="2387866"/>
              <a:ext cx="360" cy="360"/>
            </p14:xfrm>
          </p:contentPart>
        </mc:Choice>
        <mc:Fallback xmlns="">
          <p:pic>
            <p:nvPicPr>
              <p:cNvPr id="8" name="Ink 7">
                <a:extLst>
                  <a:ext uri="{FF2B5EF4-FFF2-40B4-BE49-F238E27FC236}">
                    <a16:creationId xmlns:a16="http://schemas.microsoft.com/office/drawing/2014/main" id="{43DD4D69-58C2-9AD5-5FF1-D218ADABF8CA}"/>
                  </a:ext>
                </a:extLst>
              </p:cNvPr>
              <p:cNvPicPr/>
              <p:nvPr/>
            </p:nvPicPr>
            <p:blipFill>
              <a:blip r:embed="rId4"/>
              <a:stretch>
                <a:fillRect/>
              </a:stretch>
            </p:blipFill>
            <p:spPr>
              <a:xfrm>
                <a:off x="3500186" y="2381746"/>
                <a:ext cx="12600" cy="12600"/>
              </a:xfrm>
              <a:prstGeom prst="rect">
                <a:avLst/>
              </a:prstGeom>
            </p:spPr>
          </p:pic>
        </mc:Fallback>
      </mc:AlternateContent>
      <p:sp>
        <p:nvSpPr>
          <p:cNvPr id="3" name="Title 1">
            <a:extLst>
              <a:ext uri="{FF2B5EF4-FFF2-40B4-BE49-F238E27FC236}">
                <a16:creationId xmlns:a16="http://schemas.microsoft.com/office/drawing/2014/main" id="{72AD68F3-B5B2-3744-55E1-68C491AEFCE8}"/>
              </a:ext>
            </a:extLst>
          </p:cNvPr>
          <p:cNvSpPr txBox="1">
            <a:spLocks/>
          </p:cNvSpPr>
          <p:nvPr/>
        </p:nvSpPr>
        <p:spPr>
          <a:xfrm>
            <a:off x="136296" y="5724144"/>
            <a:ext cx="4443983" cy="133502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sz="1600" i="1" cap="none" dirty="0" err="1">
                <a:latin typeface="Hadassah "/>
              </a:rPr>
              <a:t>By:Larissa</a:t>
            </a:r>
            <a:r>
              <a:rPr lang="en-US" sz="1600" i="1" cap="none" dirty="0">
                <a:latin typeface="Hadassah "/>
              </a:rPr>
              <a:t> Dion</a:t>
            </a:r>
          </a:p>
        </p:txBody>
      </p:sp>
    </p:spTree>
    <p:extLst>
      <p:ext uri="{BB962C8B-B14F-4D97-AF65-F5344CB8AC3E}">
        <p14:creationId xmlns:p14="http://schemas.microsoft.com/office/powerpoint/2010/main" val="13776871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28" name="Picture 27" descr="Push pins laying down with one standing up">
            <a:extLst>
              <a:ext uri="{FF2B5EF4-FFF2-40B4-BE49-F238E27FC236}">
                <a16:creationId xmlns:a16="http://schemas.microsoft.com/office/drawing/2014/main" id="{437CE741-6038-A387-D82C-B5DD66AFFD08}"/>
              </a:ext>
            </a:extLst>
          </p:cNvPr>
          <p:cNvPicPr>
            <a:picLocks noChangeAspect="1"/>
          </p:cNvPicPr>
          <p:nvPr/>
        </p:nvPicPr>
        <p:blipFill>
          <a:blip r:embed="rId2">
            <a:duotone>
              <a:schemeClr val="bg2">
                <a:shade val="45000"/>
                <a:satMod val="135000"/>
              </a:schemeClr>
              <a:prstClr val="white"/>
            </a:duotone>
            <a:alphaModFix amt="50000"/>
          </a:blip>
          <a:srcRect t="3769" r="-1" b="2478"/>
          <a:stretch>
            <a:fillRect/>
          </a:stretch>
        </p:blipFill>
        <p:spPr>
          <a:xfrm>
            <a:off x="305" y="10"/>
            <a:ext cx="12191695" cy="6857990"/>
          </a:xfrm>
          <a:prstGeom prst="rect">
            <a:avLst/>
          </a:prstGeom>
        </p:spPr>
      </p:pic>
      <p:sp>
        <p:nvSpPr>
          <p:cNvPr id="2" name="Title 1">
            <a:extLst>
              <a:ext uri="{FF2B5EF4-FFF2-40B4-BE49-F238E27FC236}">
                <a16:creationId xmlns:a16="http://schemas.microsoft.com/office/drawing/2014/main" id="{05C6D2DD-4241-8337-19DE-FAC350242707}"/>
              </a:ext>
            </a:extLst>
          </p:cNvPr>
          <p:cNvSpPr txBox="1">
            <a:spLocks/>
          </p:cNvSpPr>
          <p:nvPr/>
        </p:nvSpPr>
        <p:spPr>
          <a:xfrm>
            <a:off x="1451579" y="804519"/>
            <a:ext cx="960327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spcAft>
                <a:spcPts val="600"/>
              </a:spcAft>
            </a:pPr>
            <a:r>
              <a:rPr lang="en-US" b="1" i="1" u="sng" dirty="0">
                <a:latin typeface="Hadassah "/>
              </a:rPr>
              <a:t>References</a:t>
            </a:r>
          </a:p>
        </p:txBody>
      </p:sp>
      <p:sp>
        <p:nvSpPr>
          <p:cNvPr id="4" name="TextBox 3">
            <a:extLst>
              <a:ext uri="{FF2B5EF4-FFF2-40B4-BE49-F238E27FC236}">
                <a16:creationId xmlns:a16="http://schemas.microsoft.com/office/drawing/2014/main" id="{F78F5356-5A5E-E278-79F4-DA811A139528}"/>
              </a:ext>
            </a:extLst>
          </p:cNvPr>
          <p:cNvSpPr txBox="1"/>
          <p:nvPr/>
        </p:nvSpPr>
        <p:spPr>
          <a:xfrm>
            <a:off x="253737" y="1432560"/>
            <a:ext cx="11775704" cy="4886960"/>
          </a:xfrm>
          <a:prstGeom prst="rect">
            <a:avLst/>
          </a:prstGeom>
        </p:spPr>
        <p:txBody>
          <a:bodyPr vert="horz" lIns="91440" tIns="45720" rIns="91440" bIns="45720" rtlCol="0" anchor="t">
            <a:normAutofit fontScale="47500" lnSpcReduction="20000"/>
          </a:bodyPr>
          <a:lstStyle/>
          <a:p>
            <a:pPr indent="-228600" defTabSz="914400">
              <a:lnSpc>
                <a:spcPct val="110000"/>
              </a:lnSpc>
              <a:spcAft>
                <a:spcPts val="600"/>
              </a:spcAft>
              <a:buClr>
                <a:schemeClr val="accent1"/>
              </a:buClr>
              <a:buSzPct val="100000"/>
              <a:buFont typeface="Arial" panose="020B0604020202020204" pitchFamily="34" charset="0"/>
              <a:buChar char="•"/>
            </a:pPr>
            <a:r>
              <a:rPr lang="en-US" sz="3800" b="1" i="1" dirty="0" err="1">
                <a:latin typeface="Hadassah "/>
              </a:rPr>
              <a:t>Kallas</a:t>
            </a:r>
            <a:r>
              <a:rPr lang="en-US" sz="3800" b="1" i="1" dirty="0">
                <a:latin typeface="Hadassah "/>
              </a:rPr>
              <a:t>, K. and </a:t>
            </a:r>
            <a:r>
              <a:rPr lang="en-US" sz="3800" b="1" i="1" dirty="0" err="1">
                <a:latin typeface="Hadassah "/>
              </a:rPr>
              <a:t>Pedaste</a:t>
            </a:r>
            <a:r>
              <a:rPr lang="en-US" sz="3800" b="1" i="1" dirty="0">
                <a:latin typeface="Hadassah "/>
              </a:rPr>
              <a:t>, M., 2022. How to improve the digital competence for e-learning?. Applied Sciences, 12(13), p.6582.</a:t>
            </a:r>
          </a:p>
          <a:p>
            <a:pPr indent="-228600" defTabSz="914400">
              <a:lnSpc>
                <a:spcPct val="110000"/>
              </a:lnSpc>
              <a:spcAft>
                <a:spcPts val="600"/>
              </a:spcAft>
              <a:buClr>
                <a:schemeClr val="accent1"/>
              </a:buClr>
              <a:buSzPct val="100000"/>
              <a:buFont typeface="Arial" panose="020B0604020202020204" pitchFamily="34" charset="0"/>
              <a:buChar char="•"/>
            </a:pPr>
            <a:r>
              <a:rPr lang="en-US" sz="3800" b="1" i="1" dirty="0" err="1">
                <a:latin typeface="Hadassah "/>
              </a:rPr>
              <a:t>Kwiatkowska</a:t>
            </a:r>
            <a:r>
              <a:rPr lang="en-US" sz="3800" b="1" i="1" dirty="0">
                <a:latin typeface="Hadassah "/>
              </a:rPr>
              <a:t>, W. and </a:t>
            </a:r>
            <a:r>
              <a:rPr lang="en-US" sz="3800" b="1" i="1" dirty="0" err="1">
                <a:latin typeface="Hadassah "/>
              </a:rPr>
              <a:t>Wiśniewska-Nogaj</a:t>
            </a:r>
            <a:r>
              <a:rPr lang="en-US" sz="3800" b="1" i="1" dirty="0">
                <a:latin typeface="Hadassah "/>
              </a:rPr>
              <a:t>, L., 2022. Digital skills and online collaborative learning: The study report. Electronic Journal of e-learning, 20(5), pp.510-522.</a:t>
            </a:r>
          </a:p>
          <a:p>
            <a:pPr indent="-228600" defTabSz="914400">
              <a:lnSpc>
                <a:spcPct val="110000"/>
              </a:lnSpc>
              <a:spcAft>
                <a:spcPts val="600"/>
              </a:spcAft>
              <a:buClr>
                <a:schemeClr val="accent1"/>
              </a:buClr>
              <a:buSzPct val="100000"/>
              <a:buFont typeface="Arial" panose="020B0604020202020204" pitchFamily="34" charset="0"/>
              <a:buChar char="•"/>
            </a:pPr>
            <a:r>
              <a:rPr lang="en-US" sz="3800" b="1" i="1" dirty="0" err="1">
                <a:latin typeface="Hadassah "/>
              </a:rPr>
              <a:t>Longhini</a:t>
            </a:r>
            <a:r>
              <a:rPr lang="en-US" sz="3800" b="1" i="1" dirty="0">
                <a:latin typeface="Hadassah "/>
              </a:rPr>
              <a:t>, J., </a:t>
            </a:r>
            <a:r>
              <a:rPr lang="en-US" sz="3800" b="1" i="1" dirty="0" err="1">
                <a:latin typeface="Hadassah "/>
              </a:rPr>
              <a:t>Rossettini</a:t>
            </a:r>
            <a:r>
              <a:rPr lang="en-US" sz="3800" b="1" i="1" dirty="0">
                <a:latin typeface="Hadassah "/>
              </a:rPr>
              <a:t>, G. and </a:t>
            </a:r>
            <a:r>
              <a:rPr lang="en-US" sz="3800" b="1" i="1" dirty="0" err="1">
                <a:latin typeface="Hadassah "/>
              </a:rPr>
              <a:t>Palese</a:t>
            </a:r>
            <a:r>
              <a:rPr lang="en-US" sz="3800" b="1" i="1" dirty="0">
                <a:latin typeface="Hadassah "/>
              </a:rPr>
              <a:t>, A., 2022. Digital health competencies among health care professionals: systematic review. Journal of Medical Internet Research, 24(8), p.e36414.</a:t>
            </a:r>
          </a:p>
          <a:p>
            <a:pPr indent="-228600" defTabSz="914400">
              <a:lnSpc>
                <a:spcPct val="110000"/>
              </a:lnSpc>
              <a:spcAft>
                <a:spcPts val="600"/>
              </a:spcAft>
              <a:buClr>
                <a:schemeClr val="accent1"/>
              </a:buClr>
              <a:buSzPct val="100000"/>
              <a:buFont typeface="Arial" panose="020B0604020202020204" pitchFamily="34" charset="0"/>
              <a:buChar char="•"/>
            </a:pPr>
            <a:r>
              <a:rPr lang="en-US" sz="3800" b="1" i="1" dirty="0">
                <a:latin typeface="Hadassah "/>
              </a:rPr>
              <a:t> </a:t>
            </a:r>
            <a:r>
              <a:rPr lang="en-US" sz="3800" b="1" i="1" u="sng" dirty="0">
                <a:latin typeface="Hadassah "/>
                <a:hlinkClick r:id="rId3"/>
              </a:rPr>
              <a:t>https://www.theknowledgeacademy.com/blog/advantages-and-disadvantages-of-powerpoint/</a:t>
            </a:r>
            <a:endParaRPr lang="en-US" sz="3800" b="1" i="1" dirty="0">
              <a:latin typeface="Hadassah "/>
            </a:endParaRPr>
          </a:p>
          <a:p>
            <a:pPr defTabSz="914400">
              <a:lnSpc>
                <a:spcPct val="110000"/>
              </a:lnSpc>
              <a:spcAft>
                <a:spcPts val="600"/>
              </a:spcAft>
              <a:buClr>
                <a:schemeClr val="accent1"/>
              </a:buClr>
              <a:buSzPct val="100000"/>
            </a:pPr>
            <a:r>
              <a:rPr lang="en-US" sz="3800" b="1" i="1" u="sng" dirty="0">
                <a:latin typeface="Hadassah "/>
              </a:rPr>
              <a:t>George Ali, Code creators Inc. 2024</a:t>
            </a:r>
            <a:endParaRPr lang="en-US" sz="3800" b="1" i="1" dirty="0">
              <a:latin typeface="Hadassah "/>
            </a:endParaRPr>
          </a:p>
          <a:p>
            <a:pPr indent="-228600" defTabSz="914400">
              <a:lnSpc>
                <a:spcPct val="110000"/>
              </a:lnSpc>
              <a:spcAft>
                <a:spcPts val="600"/>
              </a:spcAft>
              <a:buClr>
                <a:schemeClr val="accent1"/>
              </a:buClr>
              <a:buSzPct val="100000"/>
              <a:buFont typeface="Arial" panose="020B0604020202020204" pitchFamily="34" charset="0"/>
              <a:buChar char="•"/>
            </a:pPr>
            <a:r>
              <a:rPr lang="en-US" sz="3800" b="1" i="1" dirty="0">
                <a:latin typeface="Hadassah "/>
              </a:rPr>
              <a:t>     </a:t>
            </a:r>
            <a:r>
              <a:rPr lang="en-US" sz="3800" b="1" i="1" u="sng" dirty="0">
                <a:latin typeface="Hadassah "/>
                <a:hlinkClick r:id="rId4"/>
              </a:rPr>
              <a:t>Office 365 Collaboration Tools &amp; Their Best Use Cases | Code Creator</a:t>
            </a:r>
            <a:endParaRPr lang="en-US" sz="3800" b="1" i="1" dirty="0">
              <a:latin typeface="Hadassah "/>
            </a:endParaRPr>
          </a:p>
          <a:p>
            <a:pPr indent="-228600" defTabSz="914400">
              <a:lnSpc>
                <a:spcPct val="110000"/>
              </a:lnSpc>
              <a:spcAft>
                <a:spcPts val="600"/>
              </a:spcAft>
              <a:buClr>
                <a:schemeClr val="accent1"/>
              </a:buClr>
              <a:buSzPct val="100000"/>
              <a:buFont typeface="Arial" panose="020B0604020202020204" pitchFamily="34" charset="0"/>
              <a:buChar char="•"/>
            </a:pPr>
            <a:r>
              <a:rPr lang="en-US" sz="3800" b="1" i="1" dirty="0">
                <a:latin typeface="Hadassah "/>
              </a:rPr>
              <a:t>The Knowledge Academy, </a:t>
            </a:r>
            <a:r>
              <a:rPr lang="en-US" sz="3800" b="1" i="1" u="sng" dirty="0">
                <a:latin typeface="Hadassah "/>
                <a:hlinkClick r:id="rId3"/>
              </a:rPr>
              <a:t>The Advantages and Disadvantages of PowerPoint: Explore</a:t>
            </a:r>
            <a:endParaRPr lang="en-US" sz="3800" b="1" i="1" dirty="0">
              <a:latin typeface="Hadassah "/>
            </a:endParaRPr>
          </a:p>
          <a:p>
            <a:pPr defTabSz="914400">
              <a:lnSpc>
                <a:spcPct val="110000"/>
              </a:lnSpc>
              <a:spcAft>
                <a:spcPts val="600"/>
              </a:spcAft>
              <a:buClr>
                <a:schemeClr val="accent1"/>
              </a:buClr>
              <a:buSzPct val="100000"/>
            </a:pPr>
            <a:r>
              <a:rPr lang="en-US" sz="3800" b="1" i="1" dirty="0">
                <a:latin typeface="Hadassah "/>
              </a:rPr>
              <a:t>      </a:t>
            </a:r>
            <a:r>
              <a:rPr lang="en-US" sz="3800" b="1" i="1" u="sng" dirty="0">
                <a:latin typeface="Hadassah "/>
              </a:rPr>
              <a:t>https://www.theknowledgeacademy.com/</a:t>
            </a:r>
            <a:endParaRPr lang="en-US" sz="3800" b="1" i="1" dirty="0">
              <a:latin typeface="Hadassah "/>
            </a:endParaRPr>
          </a:p>
          <a:p>
            <a:pPr defTabSz="914400">
              <a:lnSpc>
                <a:spcPct val="110000"/>
              </a:lnSpc>
              <a:spcAft>
                <a:spcPts val="600"/>
              </a:spcAft>
              <a:buClr>
                <a:schemeClr val="accent1"/>
              </a:buClr>
              <a:buSzPct val="100000"/>
            </a:pPr>
            <a:br>
              <a:rPr lang="en-US" sz="3800" b="1" i="1" dirty="0">
                <a:latin typeface="Hadassah "/>
              </a:rPr>
            </a:br>
            <a:endParaRPr lang="en-US" sz="3800" b="1" i="1" dirty="0">
              <a:latin typeface="Hadassah "/>
            </a:endParaRPr>
          </a:p>
          <a:p>
            <a:pPr indent="-228600" defTabSz="914400">
              <a:lnSpc>
                <a:spcPct val="110000"/>
              </a:lnSpc>
              <a:spcAft>
                <a:spcPts val="600"/>
              </a:spcAft>
              <a:buClr>
                <a:schemeClr val="accent1"/>
              </a:buClr>
              <a:buSzPct val="100000"/>
              <a:buFont typeface="Arial" panose="020B0604020202020204" pitchFamily="34" charset="0"/>
              <a:buChar char="•"/>
            </a:pPr>
            <a:r>
              <a:rPr lang="en-US" sz="3800" b="1" i="1" dirty="0">
                <a:latin typeface="Hadassah "/>
              </a:rPr>
              <a:t>Microsoft, 2025. What is Microsoft 365. Available at: https://www.microsoft.com/en-us/microsoft-365/what-is-microsoft-365 [Accessed 08 Nov. 2025].</a:t>
            </a:r>
          </a:p>
          <a:p>
            <a:pPr indent="-228600" defTabSz="914400">
              <a:lnSpc>
                <a:spcPct val="110000"/>
              </a:lnSpc>
              <a:spcAft>
                <a:spcPts val="600"/>
              </a:spcAft>
              <a:buClr>
                <a:schemeClr val="accent1"/>
              </a:buClr>
              <a:buSzPct val="100000"/>
              <a:buFont typeface="Arial" panose="020B0604020202020204" pitchFamily="34" charset="0"/>
              <a:buChar char="•"/>
            </a:pPr>
            <a:br>
              <a:rPr lang="en-US" sz="1100" dirty="0"/>
            </a:br>
            <a:endParaRPr lang="en-US" sz="1100" dirty="0"/>
          </a:p>
        </p:txBody>
      </p:sp>
    </p:spTree>
    <p:extLst>
      <p:ext uri="{BB962C8B-B14F-4D97-AF65-F5344CB8AC3E}">
        <p14:creationId xmlns:p14="http://schemas.microsoft.com/office/powerpoint/2010/main" val="3338059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4B1799-DEF5-F571-2D17-35AD0E28159D}"/>
              </a:ext>
            </a:extLst>
          </p:cNvPr>
          <p:cNvPicPr>
            <a:picLocks noChangeAspect="1"/>
          </p:cNvPicPr>
          <p:nvPr/>
        </p:nvPicPr>
        <p:blipFill rotWithShape="1">
          <a:blip r:embed="rId2"/>
          <a:srcRect b="-620"/>
          <a:stretch/>
        </p:blipFill>
        <p:spPr>
          <a:xfrm>
            <a:off x="2825730" y="960240"/>
            <a:ext cx="6542795" cy="4937519"/>
          </a:xfrm>
          <a:prstGeom prst="rect">
            <a:avLst/>
          </a:prstGeom>
        </p:spPr>
      </p:pic>
    </p:spTree>
    <p:extLst>
      <p:ext uri="{BB962C8B-B14F-4D97-AF65-F5344CB8AC3E}">
        <p14:creationId xmlns:p14="http://schemas.microsoft.com/office/powerpoint/2010/main" val="394171312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Gallery</Template>
  <TotalTime>19807</TotalTime>
  <Words>946</Words>
  <Application>Microsoft Office PowerPoint</Application>
  <PresentationFormat>Widescreen</PresentationFormat>
  <Paragraphs>146</Paragraphs>
  <Slides>14</Slides>
  <Notes>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14</vt:i4>
      </vt:variant>
    </vt:vector>
  </HeadingPairs>
  <TitlesOfParts>
    <vt:vector size="24" baseType="lpstr">
      <vt:lpstr>.AppleSystemUIFont</vt:lpstr>
      <vt:lpstr>Aptos</vt:lpstr>
      <vt:lpstr>Aptos Serif</vt:lpstr>
      <vt:lpstr>Arial</vt:lpstr>
      <vt:lpstr>Gill Sans MT</vt:lpstr>
      <vt:lpstr>Hadassah </vt:lpstr>
      <vt:lpstr>UICTFontTextStyleBody</vt:lpstr>
      <vt:lpstr>Wingdings</vt:lpstr>
      <vt:lpstr>Gallery</vt:lpstr>
      <vt:lpstr>Worksheet</vt:lpstr>
      <vt:lpstr>Digital Skills and Research Methods LCHS4007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Impact of limited digital teams skills.</vt:lpstr>
      <vt:lpstr>PowerPoint Presentation</vt:lpstr>
      <vt:lpstr>Checklist for digital safety practices</vt:lpstr>
      <vt:lpstr>Conclusion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Methods LCHS4007    </dc:title>
  <dc:creator>mamle larissa Dion</dc:creator>
  <cp:lastModifiedBy>mamle larissa Dion</cp:lastModifiedBy>
  <cp:revision>3</cp:revision>
  <dcterms:created xsi:type="dcterms:W3CDTF">2025-10-24T13:37:38Z</dcterms:created>
  <dcterms:modified xsi:type="dcterms:W3CDTF">2025-11-14T10:28:35Z</dcterms:modified>
</cp:coreProperties>
</file>