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6"/>
  </p:notesMasterIdLst>
  <p:sldIdLst>
    <p:sldId id="256" r:id="rId2"/>
    <p:sldId id="294" r:id="rId3"/>
    <p:sldId id="303" r:id="rId4"/>
    <p:sldId id="295" r:id="rId5"/>
    <p:sldId id="296" r:id="rId6"/>
    <p:sldId id="297" r:id="rId7"/>
    <p:sldId id="257" r:id="rId8"/>
    <p:sldId id="288" r:id="rId9"/>
    <p:sldId id="258" r:id="rId10"/>
    <p:sldId id="300" r:id="rId11"/>
    <p:sldId id="275" r:id="rId12"/>
    <p:sldId id="278" r:id="rId13"/>
    <p:sldId id="282" r:id="rId14"/>
    <p:sldId id="279" r:id="rId15"/>
    <p:sldId id="280" r:id="rId16"/>
    <p:sldId id="281" r:id="rId17"/>
    <p:sldId id="286" r:id="rId18"/>
    <p:sldId id="283" r:id="rId19"/>
    <p:sldId id="284" r:id="rId20"/>
    <p:sldId id="285" r:id="rId21"/>
    <p:sldId id="276" r:id="rId22"/>
    <p:sldId id="302" r:id="rId23"/>
    <p:sldId id="301" r:id="rId24"/>
    <p:sldId id="293" r:id="rId25"/>
    <p:sldId id="267" r:id="rId26"/>
    <p:sldId id="304" r:id="rId27"/>
    <p:sldId id="298" r:id="rId28"/>
    <p:sldId id="299" r:id="rId29"/>
    <p:sldId id="265" r:id="rId30"/>
    <p:sldId id="270" r:id="rId31"/>
    <p:sldId id="271" r:id="rId32"/>
    <p:sldId id="272" r:id="rId33"/>
    <p:sldId id="274" r:id="rId34"/>
    <p:sldId id="29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CECC72-20E6-6E1B-1E8A-C61975F17807}" v="284" dt="2025-02-06T11:15:04.2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248" autoAdjust="0"/>
    <p:restoredTop sz="81056"/>
  </p:normalViewPr>
  <p:slideViewPr>
    <p:cSldViewPr snapToGrid="0">
      <p:cViewPr varScale="1">
        <p:scale>
          <a:sx n="63" d="100"/>
          <a:sy n="63" d="100"/>
        </p:scale>
        <p:origin x="1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5EF4D-ACD1-CA43-9523-27371F709834}" type="datetimeFigureOut">
              <a:rPr lang="en-US" smtClean="0"/>
              <a:t>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BF2B76-23E5-B841-810E-612E7EE20EBB}" type="slidenum">
              <a:rPr lang="en-US" smtClean="0"/>
              <a:t>‹#›</a:t>
            </a:fld>
            <a:endParaRPr lang="en-US"/>
          </a:p>
        </p:txBody>
      </p:sp>
    </p:spTree>
    <p:extLst>
      <p:ext uri="{BB962C8B-B14F-4D97-AF65-F5344CB8AC3E}">
        <p14:creationId xmlns:p14="http://schemas.microsoft.com/office/powerpoint/2010/main" val="2293143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F2B76-23E5-B841-810E-612E7EE20EBB}" type="slidenum">
              <a:rPr lang="en-US" smtClean="0"/>
              <a:t>1</a:t>
            </a:fld>
            <a:endParaRPr lang="en-US"/>
          </a:p>
        </p:txBody>
      </p:sp>
    </p:spTree>
    <p:extLst>
      <p:ext uri="{BB962C8B-B14F-4D97-AF65-F5344CB8AC3E}">
        <p14:creationId xmlns:p14="http://schemas.microsoft.com/office/powerpoint/2010/main" val="2395553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A93A63-AF1B-A9F9-E3E2-3A437070E0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9363ED-D0D1-0BF9-47AE-7BA8431CDB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E3424D-3FC9-6149-B5F0-C42B0B63DC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582A28D-F9E9-870F-A357-8E7135562028}"/>
              </a:ext>
            </a:extLst>
          </p:cNvPr>
          <p:cNvSpPr>
            <a:spLocks noGrp="1"/>
          </p:cNvSpPr>
          <p:nvPr>
            <p:ph type="sldNum" sz="quarter" idx="5"/>
          </p:nvPr>
        </p:nvSpPr>
        <p:spPr/>
        <p:txBody>
          <a:bodyPr/>
          <a:lstStyle/>
          <a:p>
            <a:fld id="{E9BF2B76-23E5-B841-810E-612E7EE20EBB}" type="slidenum">
              <a:rPr lang="en-US" smtClean="0"/>
              <a:t>2</a:t>
            </a:fld>
            <a:endParaRPr lang="en-US"/>
          </a:p>
        </p:txBody>
      </p:sp>
    </p:spTree>
    <p:extLst>
      <p:ext uri="{BB962C8B-B14F-4D97-AF65-F5344CB8AC3E}">
        <p14:creationId xmlns:p14="http://schemas.microsoft.com/office/powerpoint/2010/main" val="1854037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A406B-9A85-6DE1-1DE4-64A2B6FE98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0BBFDB-0E6E-63DE-C0BD-9462DC5A8C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455F46-60CE-FABA-A055-D737683A3A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9B62F09-D198-1C7D-1886-2A49598D9925}"/>
              </a:ext>
            </a:extLst>
          </p:cNvPr>
          <p:cNvSpPr>
            <a:spLocks noGrp="1"/>
          </p:cNvSpPr>
          <p:nvPr>
            <p:ph type="sldNum" sz="quarter" idx="5"/>
          </p:nvPr>
        </p:nvSpPr>
        <p:spPr/>
        <p:txBody>
          <a:bodyPr/>
          <a:lstStyle/>
          <a:p>
            <a:fld id="{E9BF2B76-23E5-B841-810E-612E7EE20EBB}" type="slidenum">
              <a:rPr lang="en-US" smtClean="0"/>
              <a:t>3</a:t>
            </a:fld>
            <a:endParaRPr lang="en-US"/>
          </a:p>
        </p:txBody>
      </p:sp>
    </p:spTree>
    <p:extLst>
      <p:ext uri="{BB962C8B-B14F-4D97-AF65-F5344CB8AC3E}">
        <p14:creationId xmlns:p14="http://schemas.microsoft.com/office/powerpoint/2010/main" val="3417030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C56FD-8F6F-8861-DAA7-4F39D29979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795C51-8192-A58D-25CF-8CA5CB8973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968867-3940-E6BB-7455-A084F7DE133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DF9F7A-B25F-F29B-5752-727338C033C6}"/>
              </a:ext>
            </a:extLst>
          </p:cNvPr>
          <p:cNvSpPr>
            <a:spLocks noGrp="1"/>
          </p:cNvSpPr>
          <p:nvPr>
            <p:ph type="sldNum" sz="quarter" idx="5"/>
          </p:nvPr>
        </p:nvSpPr>
        <p:spPr/>
        <p:txBody>
          <a:bodyPr/>
          <a:lstStyle/>
          <a:p>
            <a:fld id="{E9BF2B76-23E5-B841-810E-612E7EE20EBB}" type="slidenum">
              <a:rPr lang="en-US" smtClean="0"/>
              <a:t>4</a:t>
            </a:fld>
            <a:endParaRPr lang="en-US"/>
          </a:p>
        </p:txBody>
      </p:sp>
    </p:spTree>
    <p:extLst>
      <p:ext uri="{BB962C8B-B14F-4D97-AF65-F5344CB8AC3E}">
        <p14:creationId xmlns:p14="http://schemas.microsoft.com/office/powerpoint/2010/main" val="2497890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29803-5CF8-9187-BFD8-51CCFA4D9B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5E828B-EB55-DCBA-1C28-61436C67D4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FBFBC6-CDA6-5BFB-17D6-ACD5F408D8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4C5C1D-AC63-DD0C-D4B8-FFDC8878BC0B}"/>
              </a:ext>
            </a:extLst>
          </p:cNvPr>
          <p:cNvSpPr>
            <a:spLocks noGrp="1"/>
          </p:cNvSpPr>
          <p:nvPr>
            <p:ph type="sldNum" sz="quarter" idx="5"/>
          </p:nvPr>
        </p:nvSpPr>
        <p:spPr/>
        <p:txBody>
          <a:bodyPr/>
          <a:lstStyle/>
          <a:p>
            <a:fld id="{E9BF2B76-23E5-B841-810E-612E7EE20EBB}" type="slidenum">
              <a:rPr lang="en-US" smtClean="0"/>
              <a:t>5</a:t>
            </a:fld>
            <a:endParaRPr lang="en-US"/>
          </a:p>
        </p:txBody>
      </p:sp>
    </p:spTree>
    <p:extLst>
      <p:ext uri="{BB962C8B-B14F-4D97-AF65-F5344CB8AC3E}">
        <p14:creationId xmlns:p14="http://schemas.microsoft.com/office/powerpoint/2010/main" val="2728299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CD547-64CD-2799-D8EB-A3D7AFCEF5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1F14BB-1B64-E004-D7C9-3A2CB0C657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8C0984-C93E-9B39-9331-5808606AB83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E20BC1E-7C41-8C8B-F9BF-78D86026C42B}"/>
              </a:ext>
            </a:extLst>
          </p:cNvPr>
          <p:cNvSpPr>
            <a:spLocks noGrp="1"/>
          </p:cNvSpPr>
          <p:nvPr>
            <p:ph type="sldNum" sz="quarter" idx="5"/>
          </p:nvPr>
        </p:nvSpPr>
        <p:spPr/>
        <p:txBody>
          <a:bodyPr/>
          <a:lstStyle/>
          <a:p>
            <a:fld id="{E9BF2B76-23E5-B841-810E-612E7EE20EBB}" type="slidenum">
              <a:rPr lang="en-US" smtClean="0"/>
              <a:t>6</a:t>
            </a:fld>
            <a:endParaRPr lang="en-US"/>
          </a:p>
        </p:txBody>
      </p:sp>
    </p:spTree>
    <p:extLst>
      <p:ext uri="{BB962C8B-B14F-4D97-AF65-F5344CB8AC3E}">
        <p14:creationId xmlns:p14="http://schemas.microsoft.com/office/powerpoint/2010/main" val="2297103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F2B76-23E5-B841-810E-612E7EE20EBB}" type="slidenum">
              <a:rPr lang="en-US" smtClean="0"/>
              <a:t>8</a:t>
            </a:fld>
            <a:endParaRPr lang="en-US"/>
          </a:p>
        </p:txBody>
      </p:sp>
    </p:spTree>
    <p:extLst>
      <p:ext uri="{BB962C8B-B14F-4D97-AF65-F5344CB8AC3E}">
        <p14:creationId xmlns:p14="http://schemas.microsoft.com/office/powerpoint/2010/main" val="3530749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F2B76-23E5-B841-810E-612E7EE20EBB}" type="slidenum">
              <a:rPr lang="en-US" smtClean="0"/>
              <a:t>14</a:t>
            </a:fld>
            <a:endParaRPr lang="en-US"/>
          </a:p>
        </p:txBody>
      </p:sp>
    </p:spTree>
    <p:extLst>
      <p:ext uri="{BB962C8B-B14F-4D97-AF65-F5344CB8AC3E}">
        <p14:creationId xmlns:p14="http://schemas.microsoft.com/office/powerpoint/2010/main" val="3361558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https://</a:t>
            </a:r>
            <a:r>
              <a:rPr lang="en-US" dirty="0" err="1"/>
              <a:t>www.nuffieldtrust.org.uk</a:t>
            </a:r>
            <a:r>
              <a:rPr lang="en-US" dirty="0"/>
              <a:t>/sites/default/files/2020-08/the-impact-of-covid-19-on-the-use-of-digital-technology-in-the-nhs-web-2.pdf</a:t>
            </a:r>
          </a:p>
        </p:txBody>
      </p:sp>
      <p:sp>
        <p:nvSpPr>
          <p:cNvPr id="4" name="Slide Number Placeholder 3"/>
          <p:cNvSpPr>
            <a:spLocks noGrp="1"/>
          </p:cNvSpPr>
          <p:nvPr>
            <p:ph type="sldNum" sz="quarter" idx="5"/>
          </p:nvPr>
        </p:nvSpPr>
        <p:spPr/>
        <p:txBody>
          <a:bodyPr/>
          <a:lstStyle/>
          <a:p>
            <a:fld id="{E9BF2B76-23E5-B841-810E-612E7EE20EBB}" type="slidenum">
              <a:rPr lang="en-US" smtClean="0"/>
              <a:t>16</a:t>
            </a:fld>
            <a:endParaRPr lang="en-US"/>
          </a:p>
        </p:txBody>
      </p:sp>
    </p:spTree>
    <p:extLst>
      <p:ext uri="{BB962C8B-B14F-4D97-AF65-F5344CB8AC3E}">
        <p14:creationId xmlns:p14="http://schemas.microsoft.com/office/powerpoint/2010/main" val="22990325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BF2B76-23E5-B841-810E-612E7EE20EBB}" type="slidenum">
              <a:rPr lang="en-US" smtClean="0"/>
              <a:t>17</a:t>
            </a:fld>
            <a:endParaRPr lang="en-US"/>
          </a:p>
        </p:txBody>
      </p:sp>
    </p:spTree>
    <p:extLst>
      <p:ext uri="{BB962C8B-B14F-4D97-AF65-F5344CB8AC3E}">
        <p14:creationId xmlns:p14="http://schemas.microsoft.com/office/powerpoint/2010/main" val="3206033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Research has shown their effectiveness in managing conditions such as </a:t>
            </a:r>
            <a:r>
              <a:rPr lang="en-US" b="1"/>
              <a:t>COPD</a:t>
            </a:r>
            <a:r>
              <a:rPr lang="en-US"/>
              <a:t>, </a:t>
            </a:r>
            <a:r>
              <a:rPr lang="en-US" b="1"/>
              <a:t>heart failure</a:t>
            </a:r>
            <a:r>
              <a:rPr lang="en-US"/>
              <a:t>, </a:t>
            </a:r>
            <a:r>
              <a:rPr lang="en-US" b="1"/>
              <a:t>diabetes</a:t>
            </a:r>
            <a:r>
              <a:rPr lang="en-US"/>
              <a:t>, </a:t>
            </a:r>
            <a:r>
              <a:rPr lang="en-US" b="1"/>
              <a:t>pneumonia</a:t>
            </a:r>
            <a:r>
              <a:rPr lang="en-US"/>
              <a:t>, and </a:t>
            </a:r>
            <a:r>
              <a:rPr lang="en-US" b="1"/>
              <a:t>COVID-19</a:t>
            </a:r>
            <a:r>
              <a:rPr lang="en-US"/>
              <a: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90E3392D-04AE-4724-ACA7-D236A6838440}" type="slidenum">
              <a:rPr lang="en-US"/>
              <a:t>23</a:t>
            </a:fld>
            <a:endParaRPr lang="en-US"/>
          </a:p>
        </p:txBody>
      </p:sp>
    </p:spTree>
    <p:extLst>
      <p:ext uri="{BB962C8B-B14F-4D97-AF65-F5344CB8AC3E}">
        <p14:creationId xmlns:p14="http://schemas.microsoft.com/office/powerpoint/2010/main" val="3148721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F2B76-23E5-B841-810E-612E7EE20EBB}" type="slidenum">
              <a:rPr lang="en-US" smtClean="0"/>
              <a:t>25</a:t>
            </a:fld>
            <a:endParaRPr lang="en-US"/>
          </a:p>
        </p:txBody>
      </p:sp>
    </p:spTree>
    <p:extLst>
      <p:ext uri="{BB962C8B-B14F-4D97-AF65-F5344CB8AC3E}">
        <p14:creationId xmlns:p14="http://schemas.microsoft.com/office/powerpoint/2010/main" val="30085213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1B24C-CE69-85D0-4ADE-AF934FB771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931F49-EF29-B505-203B-E0EEC105D3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1C8642-A311-B743-04A4-719B2081E3A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A0545C-25E6-6920-69F9-EF2F841373DB}"/>
              </a:ext>
            </a:extLst>
          </p:cNvPr>
          <p:cNvSpPr>
            <a:spLocks noGrp="1"/>
          </p:cNvSpPr>
          <p:nvPr>
            <p:ph type="sldNum" sz="quarter" idx="5"/>
          </p:nvPr>
        </p:nvSpPr>
        <p:spPr/>
        <p:txBody>
          <a:bodyPr/>
          <a:lstStyle/>
          <a:p>
            <a:fld id="{E9BF2B76-23E5-B841-810E-612E7EE20EBB}" type="slidenum">
              <a:rPr lang="en-US" smtClean="0"/>
              <a:t>26</a:t>
            </a:fld>
            <a:endParaRPr lang="en-US"/>
          </a:p>
        </p:txBody>
      </p:sp>
    </p:spTree>
    <p:extLst>
      <p:ext uri="{BB962C8B-B14F-4D97-AF65-F5344CB8AC3E}">
        <p14:creationId xmlns:p14="http://schemas.microsoft.com/office/powerpoint/2010/main" val="1184327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6C2DA-9275-A9F5-C673-2E53408FF1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C8275A-F11B-7DBA-CAF2-9EACF69669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298C20-80AA-EE46-62E9-D51AE09D36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650746-2EC0-E97F-0479-999FA386CF85}"/>
              </a:ext>
            </a:extLst>
          </p:cNvPr>
          <p:cNvSpPr>
            <a:spLocks noGrp="1"/>
          </p:cNvSpPr>
          <p:nvPr>
            <p:ph type="sldNum" sz="quarter" idx="5"/>
          </p:nvPr>
        </p:nvSpPr>
        <p:spPr/>
        <p:txBody>
          <a:bodyPr/>
          <a:lstStyle/>
          <a:p>
            <a:fld id="{E9BF2B76-23E5-B841-810E-612E7EE20EBB}" type="slidenum">
              <a:rPr lang="en-US" smtClean="0"/>
              <a:t>27</a:t>
            </a:fld>
            <a:endParaRPr lang="en-US"/>
          </a:p>
        </p:txBody>
      </p:sp>
    </p:spTree>
    <p:extLst>
      <p:ext uri="{BB962C8B-B14F-4D97-AF65-F5344CB8AC3E}">
        <p14:creationId xmlns:p14="http://schemas.microsoft.com/office/powerpoint/2010/main" val="368395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2E2F9-416F-16CF-1370-73CDD43B60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54386C-F1C4-637E-952A-F055B8DB0C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67BCD2-1A69-41CB-8457-78242292785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650AC2-CDBE-54B3-0C1D-7D4204FD6BB8}"/>
              </a:ext>
            </a:extLst>
          </p:cNvPr>
          <p:cNvSpPr>
            <a:spLocks noGrp="1"/>
          </p:cNvSpPr>
          <p:nvPr>
            <p:ph type="sldNum" sz="quarter" idx="5"/>
          </p:nvPr>
        </p:nvSpPr>
        <p:spPr/>
        <p:txBody>
          <a:bodyPr/>
          <a:lstStyle/>
          <a:p>
            <a:fld id="{E9BF2B76-23E5-B841-810E-612E7EE20EBB}" type="slidenum">
              <a:rPr lang="en-US" smtClean="0"/>
              <a:t>28</a:t>
            </a:fld>
            <a:endParaRPr lang="en-US"/>
          </a:p>
        </p:txBody>
      </p:sp>
    </p:spTree>
    <p:extLst>
      <p:ext uri="{BB962C8B-B14F-4D97-AF65-F5344CB8AC3E}">
        <p14:creationId xmlns:p14="http://schemas.microsoft.com/office/powerpoint/2010/main" val="4806734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www.blogtyrant.com</a:t>
            </a:r>
            <a:r>
              <a:rPr lang="en-US" dirty="0"/>
              <a:t>/blog-post-style/ </a:t>
            </a:r>
          </a:p>
          <a:p>
            <a:endParaRPr lang="en-US" dirty="0"/>
          </a:p>
          <a:p>
            <a:r>
              <a:rPr lang="en-US" dirty="0"/>
              <a:t>Blogs are unconventional method of developing student’s academic writing skills. </a:t>
            </a:r>
          </a:p>
          <a:p>
            <a:r>
              <a:rPr lang="en-US" dirty="0"/>
              <a:t>Create an overall theme: and focus directly on that theme. </a:t>
            </a:r>
          </a:p>
          <a:p>
            <a:r>
              <a:rPr lang="en-US" dirty="0"/>
              <a:t>Incorporation of imagery and charts is useful to support written content as blogs are typically short. </a:t>
            </a:r>
          </a:p>
          <a:p>
            <a:endParaRPr lang="en-US" dirty="0"/>
          </a:p>
          <a:p>
            <a:r>
              <a:rPr lang="en-US" dirty="0" err="1"/>
              <a:t>Blogexamples</a:t>
            </a:r>
            <a:r>
              <a:rPr lang="en-US" dirty="0"/>
              <a:t>: https://</a:t>
            </a:r>
            <a:r>
              <a:rPr lang="en-US" dirty="0" err="1"/>
              <a:t>www.buzzlogic.com</a:t>
            </a:r>
            <a:r>
              <a:rPr lang="en-US" dirty="0"/>
              <a:t>/blogging/examples-successful-blogs/</a:t>
            </a:r>
          </a:p>
          <a:p>
            <a:r>
              <a:rPr lang="en-US" dirty="0"/>
              <a:t>Research one. </a:t>
            </a:r>
          </a:p>
          <a:p>
            <a:endParaRPr lang="en-US" dirty="0"/>
          </a:p>
        </p:txBody>
      </p:sp>
      <p:sp>
        <p:nvSpPr>
          <p:cNvPr id="4" name="Slide Number Placeholder 3"/>
          <p:cNvSpPr>
            <a:spLocks noGrp="1"/>
          </p:cNvSpPr>
          <p:nvPr>
            <p:ph type="sldNum" sz="quarter" idx="5"/>
          </p:nvPr>
        </p:nvSpPr>
        <p:spPr/>
        <p:txBody>
          <a:bodyPr/>
          <a:lstStyle/>
          <a:p>
            <a:fld id="{E9BF2B76-23E5-B841-810E-612E7EE20EBB}" type="slidenum">
              <a:rPr lang="en-US" smtClean="0"/>
              <a:t>29</a:t>
            </a:fld>
            <a:endParaRPr lang="en-US"/>
          </a:p>
        </p:txBody>
      </p:sp>
    </p:spTree>
    <p:extLst>
      <p:ext uri="{BB962C8B-B14F-4D97-AF65-F5344CB8AC3E}">
        <p14:creationId xmlns:p14="http://schemas.microsoft.com/office/powerpoint/2010/main" val="1972188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F2B76-23E5-B841-810E-612E7EE20EBB}" type="slidenum">
              <a:rPr lang="en-US" smtClean="0"/>
              <a:t>32</a:t>
            </a:fld>
            <a:endParaRPr lang="en-US"/>
          </a:p>
        </p:txBody>
      </p:sp>
    </p:spTree>
    <p:extLst>
      <p:ext uri="{BB962C8B-B14F-4D97-AF65-F5344CB8AC3E}">
        <p14:creationId xmlns:p14="http://schemas.microsoft.com/office/powerpoint/2010/main" val="5371486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F2B76-23E5-B841-810E-612E7EE20EBB}" type="slidenum">
              <a:rPr lang="en-US" smtClean="0"/>
              <a:t>33</a:t>
            </a:fld>
            <a:endParaRPr lang="en-US"/>
          </a:p>
        </p:txBody>
      </p:sp>
    </p:spTree>
    <p:extLst>
      <p:ext uri="{BB962C8B-B14F-4D97-AF65-F5344CB8AC3E}">
        <p14:creationId xmlns:p14="http://schemas.microsoft.com/office/powerpoint/2010/main" val="940789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F2B76-23E5-B841-810E-612E7EE20EBB}" type="slidenum">
              <a:rPr lang="en-US" smtClean="0"/>
              <a:t>34</a:t>
            </a:fld>
            <a:endParaRPr lang="en-US"/>
          </a:p>
        </p:txBody>
      </p:sp>
    </p:spTree>
    <p:extLst>
      <p:ext uri="{BB962C8B-B14F-4D97-AF65-F5344CB8AC3E}">
        <p14:creationId xmlns:p14="http://schemas.microsoft.com/office/powerpoint/2010/main" val="4205593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6F5C0-B87E-2EF1-1D57-4C4CBA8659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8F7DBAE-63C5-4857-F979-641E81B38F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63470C6-4B2A-4B3B-C43B-1FE9A7D893A9}"/>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5" name="Footer Placeholder 4">
            <a:extLst>
              <a:ext uri="{FF2B5EF4-FFF2-40B4-BE49-F238E27FC236}">
                <a16:creationId xmlns:a16="http://schemas.microsoft.com/office/drawing/2014/main" id="{79CE36F4-43DD-DC16-AB4A-1F8079610A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D5D28E-28EF-C4DC-B134-1084ACC588C2}"/>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3884807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B529A-B180-4482-A258-9F930F72CC9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142BBA-53BC-EB1B-530D-9D0DB4787CE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849220-A7ED-DF09-0FEF-339E627CD6E4}"/>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5" name="Footer Placeholder 4">
            <a:extLst>
              <a:ext uri="{FF2B5EF4-FFF2-40B4-BE49-F238E27FC236}">
                <a16:creationId xmlns:a16="http://schemas.microsoft.com/office/drawing/2014/main" id="{038C59FF-7CE3-EE70-E58F-8D075DECDB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649AEB-0549-6FB7-B494-49CD0D756145}"/>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244039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A992F-2E6D-F67F-124B-E4E0D592FC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E16F037-3462-3F06-4C1F-DAF8A4B781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96F3032-1978-7237-0846-C65C439402AC}"/>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5" name="Footer Placeholder 4">
            <a:extLst>
              <a:ext uri="{FF2B5EF4-FFF2-40B4-BE49-F238E27FC236}">
                <a16:creationId xmlns:a16="http://schemas.microsoft.com/office/drawing/2014/main" id="{872C7AF4-59B8-8180-C43B-4059B75433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7F4299-C6F6-B0FB-2BC2-BF3D6158D9B7}"/>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2702588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9B23-1D3E-90C7-8F3C-AE517B6E6F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AFAC43-904D-D485-F697-BE3E93FF33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77FED41-86B5-D0D7-5B0D-4FF700EDB45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8435D3F-A06D-022F-7315-75CC1002EB5C}"/>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6" name="Footer Placeholder 5">
            <a:extLst>
              <a:ext uri="{FF2B5EF4-FFF2-40B4-BE49-F238E27FC236}">
                <a16:creationId xmlns:a16="http://schemas.microsoft.com/office/drawing/2014/main" id="{FA33D2CB-B29A-4C02-AD02-38EA696964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451556-E8B7-F61F-D01F-FAF9B3BFAC63}"/>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1195523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DEC89-2DCB-EBB0-87C3-11BF486031E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208979-D974-F9A1-DDD2-9CE0AB510E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F211922-3E7E-90F0-8CE8-778F7DF3F7D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DBE056-116A-7F10-8B98-30FB985395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490CA4-9F26-280C-B983-FD90E7D9D35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2ABD79-33BA-E645-C990-C762FAE0DC6B}"/>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8" name="Footer Placeholder 7">
            <a:extLst>
              <a:ext uri="{FF2B5EF4-FFF2-40B4-BE49-F238E27FC236}">
                <a16:creationId xmlns:a16="http://schemas.microsoft.com/office/drawing/2014/main" id="{82904180-971B-9E79-6607-3C92EB92897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0F59250-6DB3-D969-D412-8A3D27E245BE}"/>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619872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1E050-04CF-4136-EE14-63C8C9E4D46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22FB93C-A6B6-54C8-A158-0F684CAED69F}"/>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4" name="Footer Placeholder 3">
            <a:extLst>
              <a:ext uri="{FF2B5EF4-FFF2-40B4-BE49-F238E27FC236}">
                <a16:creationId xmlns:a16="http://schemas.microsoft.com/office/drawing/2014/main" id="{D911236F-4E46-D787-22EC-8A67FFDEF49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CAA2EBB-50B3-B378-41D6-871118BC08E6}"/>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1931587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220F84-2EB0-1BEF-0AE1-DA1CA084A150}"/>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3" name="Footer Placeholder 2">
            <a:extLst>
              <a:ext uri="{FF2B5EF4-FFF2-40B4-BE49-F238E27FC236}">
                <a16:creationId xmlns:a16="http://schemas.microsoft.com/office/drawing/2014/main" id="{1B7642B8-F2D4-5BE8-8694-6F1CADD7384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B4419C-B202-047F-7231-97BAC1EFF0D6}"/>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1379532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2B1B-139D-CB7E-BCA9-371404A6B3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9A02DD5-7509-1F12-8D55-452C3F46B9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21F1493-1DFA-319A-B2A8-5857B7F2E3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F5C564-B43B-94A5-C3D3-E5F8783FB7EB}"/>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6" name="Footer Placeholder 5">
            <a:extLst>
              <a:ext uri="{FF2B5EF4-FFF2-40B4-BE49-F238E27FC236}">
                <a16:creationId xmlns:a16="http://schemas.microsoft.com/office/drawing/2014/main" id="{DB817464-3CC6-9599-3159-31224AE25C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38F79A-F718-CAE5-CFDD-8C16D0877859}"/>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863049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6C800-B581-BC45-D5E6-BE4A1BCEDB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AD73D8D-BBA8-139A-E8DF-614DD59C82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018E67E-D9CD-324E-D1C1-926DB7DD32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8AC5A9-300D-28C4-5756-8704B6D357B9}"/>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6" name="Footer Placeholder 5">
            <a:extLst>
              <a:ext uri="{FF2B5EF4-FFF2-40B4-BE49-F238E27FC236}">
                <a16:creationId xmlns:a16="http://schemas.microsoft.com/office/drawing/2014/main" id="{59DA84E8-56D8-D815-2799-62A5B65881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D282CB-D3DC-ECBA-BEED-EF7321AAB340}"/>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2085809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77C4C-CC83-5F5E-76F0-7B1E567BD87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BABA37-8CEE-28DE-930F-3AFDAED048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489B2A-9125-2AF3-B65A-ECAD06682BF0}"/>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5" name="Footer Placeholder 4">
            <a:extLst>
              <a:ext uri="{FF2B5EF4-FFF2-40B4-BE49-F238E27FC236}">
                <a16:creationId xmlns:a16="http://schemas.microsoft.com/office/drawing/2014/main" id="{47A4335C-94D3-E3E8-DC6D-11208D8BEB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FDA4F9-F732-7028-1A35-A1EBDDB00910}"/>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3857231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DCDBAF-A2A9-53F2-E97B-FBC15E83BD8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25C226B-823A-5998-E38E-72D171693E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B3A3A0-3363-A113-B907-8E0C82DA9755}"/>
              </a:ext>
            </a:extLst>
          </p:cNvPr>
          <p:cNvSpPr>
            <a:spLocks noGrp="1"/>
          </p:cNvSpPr>
          <p:nvPr>
            <p:ph type="dt" sz="half" idx="10"/>
          </p:nvPr>
        </p:nvSpPr>
        <p:spPr/>
        <p:txBody>
          <a:bodyPr/>
          <a:lstStyle/>
          <a:p>
            <a:fld id="{D912918F-56BE-5246-9ECC-6F0433790F0F}" type="datetimeFigureOut">
              <a:rPr lang="en-US" smtClean="0"/>
              <a:t>2/6/2025</a:t>
            </a:fld>
            <a:endParaRPr lang="en-US"/>
          </a:p>
        </p:txBody>
      </p:sp>
      <p:sp>
        <p:nvSpPr>
          <p:cNvPr id="5" name="Footer Placeholder 4">
            <a:extLst>
              <a:ext uri="{FF2B5EF4-FFF2-40B4-BE49-F238E27FC236}">
                <a16:creationId xmlns:a16="http://schemas.microsoft.com/office/drawing/2014/main" id="{ED3A7E4F-5179-A16F-24F7-A720D91531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8141AB-6DBE-416C-8C62-2AD6BD5FB267}"/>
              </a:ext>
            </a:extLst>
          </p:cNvPr>
          <p:cNvSpPr>
            <a:spLocks noGrp="1"/>
          </p:cNvSpPr>
          <p:nvPr>
            <p:ph type="sldNum" sz="quarter" idx="12"/>
          </p:nvPr>
        </p:nvSpPr>
        <p:spPr/>
        <p:txBody>
          <a:bodyPr/>
          <a:lstStyle/>
          <a:p>
            <a:fld id="{2B1CA601-69E3-334C-A5D4-28D4EA89B1F9}" type="slidenum">
              <a:rPr lang="en-US" smtClean="0"/>
              <a:t>‹#›</a:t>
            </a:fld>
            <a:endParaRPr lang="en-US"/>
          </a:p>
        </p:txBody>
      </p:sp>
    </p:spTree>
    <p:extLst>
      <p:ext uri="{BB962C8B-B14F-4D97-AF65-F5344CB8AC3E}">
        <p14:creationId xmlns:p14="http://schemas.microsoft.com/office/powerpoint/2010/main" val="3544548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694C21-5C0E-6150-D086-2795451886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F1A98F-B210-44A4-548F-83C3E8191E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0B1F91-68AC-3050-3516-FE1BCCDA6F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12918F-56BE-5246-9ECC-6F0433790F0F}" type="datetimeFigureOut">
              <a:rPr lang="en-US" smtClean="0"/>
              <a:t>2/6/2025</a:t>
            </a:fld>
            <a:endParaRPr lang="en-US"/>
          </a:p>
        </p:txBody>
      </p:sp>
      <p:sp>
        <p:nvSpPr>
          <p:cNvPr id="5" name="Footer Placeholder 4">
            <a:extLst>
              <a:ext uri="{FF2B5EF4-FFF2-40B4-BE49-F238E27FC236}">
                <a16:creationId xmlns:a16="http://schemas.microsoft.com/office/drawing/2014/main" id="{5C5B8931-1F98-7FBC-F2BB-2CDD3B494F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7B9A810-E7A0-2B9F-4CF9-8185AEC5AD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1CA601-69E3-334C-A5D4-28D4EA89B1F9}" type="slidenum">
              <a:rPr lang="en-US" smtClean="0"/>
              <a:t>‹#›</a:t>
            </a:fld>
            <a:endParaRPr lang="en-US"/>
          </a:p>
        </p:txBody>
      </p:sp>
    </p:spTree>
    <p:extLst>
      <p:ext uri="{BB962C8B-B14F-4D97-AF65-F5344CB8AC3E}">
        <p14:creationId xmlns:p14="http://schemas.microsoft.com/office/powerpoint/2010/main" val="225369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blapgFKXv0I?feature=oembed" TargetMode="Externa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igital.nhs.uk/about-nhs-digital/corporate-information-and-documents/digital-inclusion/digital-inclusion-in-health-and-social-care"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Q1Kyv4j0to?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RVd30lUeAw?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84RsDtPRrjk?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mf1u_zoVgKQ?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england.nhs.uk/virtual-ward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irminghamsolihullics.org.uk/our-initiatives/virtual-wards" TargetMode="External"/><Relationship Id="rId2" Type="http://schemas.openxmlformats.org/officeDocument/2006/relationships/hyperlink" Target="https://www.england.nhs.uk/virtual-wards/" TargetMode="Externa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eg"/></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championingsocialcare.org.uk/blog/" TargetMode="External"/><Relationship Id="rId2" Type="http://schemas.openxmlformats.org/officeDocument/2006/relationships/hyperlink" Target="https://www.blogtyrant.com/blog-post-style/" TargetMode="Externa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eg"/></Relationships>
</file>

<file path=ppt/slides/_rels/slide34.xml.rels><?xml version="1.0" encoding="UTF-8" standalone="yes"?>
<Relationships xmlns="http://schemas.openxmlformats.org/package/2006/relationships"><Relationship Id="rId8" Type="http://schemas.openxmlformats.org/officeDocument/2006/relationships/hyperlink" Target="https://press.un.org/en/2023/gaef3587.doc.htm" TargetMode="External"/><Relationship Id="rId3" Type="http://schemas.openxmlformats.org/officeDocument/2006/relationships/hyperlink" Target="https://www.goodthingsfoundation.org/insights/building-a-digital-nation/" TargetMode="External"/><Relationship Id="rId7" Type="http://schemas.openxmlformats.org/officeDocument/2006/relationships/hyperlink" Target="https://www.health.org.uk/publications/long-reads/which-technologies-offer-the-biggest-opportunities-to-save-time-in-the-nh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statista.com/statistics/1362981/share-of-internet-users-worldwide-by-gender/" TargetMode="External"/><Relationship Id="rId5" Type="http://schemas.openxmlformats.org/officeDocument/2006/relationships/hyperlink" Target="http://www.nuffieldtrust.org.uk/news-item/how-has-lockdown-affectedgeneral-practice-and-where-do-we-go-from-here" TargetMode="External"/><Relationship Id="rId4" Type="http://schemas.openxmlformats.org/officeDocument/2006/relationships/hyperlink" Target="https://digital.nhs.uk/about-nhs-digital/corporate-information-and-documents/digital-inclusion/digital-inclusion-in-health-and-social-care" TargetMode="External"/><Relationship Id="rId9" Type="http://schemas.openxmlformats.org/officeDocument/2006/relationships/hyperlink" Target="https://gov.wales/sites/default/files/publications/2019-06/digital-2030-a-strategic-framework-for-post-16-digital-learning-in-wal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MarketReach explains how mail can get the best from digital - Edit">
            <a:extLst>
              <a:ext uri="{FF2B5EF4-FFF2-40B4-BE49-F238E27FC236}">
                <a16:creationId xmlns:a16="http://schemas.microsoft.com/office/drawing/2014/main" id="{C357DC51-EE32-E11C-0905-65EC3E92690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84" r="-1" b="-1"/>
          <a:stretch/>
        </p:blipFill>
        <p:spPr bwMode="auto">
          <a:xfrm>
            <a:off x="-3047"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03ACD4-F7FC-BE5D-D935-1BD344CC10C9}"/>
              </a:ext>
            </a:extLst>
          </p:cNvPr>
          <p:cNvSpPr>
            <a:spLocks noGrp="1"/>
          </p:cNvSpPr>
          <p:nvPr>
            <p:ph type="ctrTitle"/>
          </p:nvPr>
        </p:nvSpPr>
        <p:spPr>
          <a:xfrm>
            <a:off x="6924071" y="3531033"/>
            <a:ext cx="4839628" cy="1603065"/>
          </a:xfrm>
          <a:noFill/>
        </p:spPr>
        <p:txBody>
          <a:bodyPr>
            <a:normAutofit fontScale="90000"/>
          </a:bodyPr>
          <a:lstStyle/>
          <a:p>
            <a:pPr algn="l"/>
            <a:r>
              <a:rPr lang="en-GB" sz="5400" b="1" dirty="0">
                <a:effectLst/>
                <a:latin typeface="+mn-lt"/>
                <a:ea typeface="Times New Roman" panose="02020603050405020304" pitchFamily="18" charset="0"/>
              </a:rPr>
              <a:t>Issues Facing Health and Social Care &amp; the use of Contemporary Technologies</a:t>
            </a:r>
            <a:r>
              <a:rPr lang="en-GB" sz="5400" b="1" dirty="0">
                <a:effectLst/>
                <a:latin typeface="+mn-lt"/>
              </a:rPr>
              <a:t> </a:t>
            </a:r>
            <a:endParaRPr lang="en-US" sz="5400" b="1" dirty="0">
              <a:latin typeface="+mn-lt"/>
            </a:endParaRPr>
          </a:p>
        </p:txBody>
      </p:sp>
    </p:spTree>
    <p:extLst>
      <p:ext uri="{BB962C8B-B14F-4D97-AF65-F5344CB8AC3E}">
        <p14:creationId xmlns:p14="http://schemas.microsoft.com/office/powerpoint/2010/main" val="3924670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E750BA-AE89-C946-AFBB-371D57D8772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34263-F81E-4DA6-D46F-7373FE96A22E}"/>
              </a:ext>
            </a:extLst>
          </p:cNvPr>
          <p:cNvSpPr>
            <a:spLocks noGrp="1"/>
          </p:cNvSpPr>
          <p:nvPr>
            <p:ph type="title"/>
          </p:nvPr>
        </p:nvSpPr>
        <p:spPr>
          <a:xfrm>
            <a:off x="841248" y="548640"/>
            <a:ext cx="3600860" cy="5431536"/>
          </a:xfrm>
        </p:spPr>
        <p:txBody>
          <a:bodyPr>
            <a:normAutofit/>
          </a:bodyPr>
          <a:lstStyle/>
          <a:p>
            <a:r>
              <a:rPr lang="en-US" sz="5400" b="1">
                <a:latin typeface="+mn-lt"/>
              </a:rPr>
              <a:t>Learning Outcomes</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76CA5BD3-4BBD-A7BD-8223-FAD2BA637F5E}"/>
              </a:ext>
            </a:extLst>
          </p:cNvPr>
          <p:cNvSpPr>
            <a:spLocks noGrp="1" noChangeArrowheads="1"/>
          </p:cNvSpPr>
          <p:nvPr>
            <p:ph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a:ln>
                  <a:noFill/>
                </a:ln>
                <a:effectLst/>
                <a:latin typeface="Arial" panose="020B0604020202020204" pitchFamily="34" charset="0"/>
              </a:rPr>
              <a:t>Identify and critically analyse current issues facing the health and social care sector.</a:t>
            </a:r>
            <a:endParaRPr kumimoji="0" lang="en-US" altLang="en-US" sz="22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a:ln>
                  <a:noFill/>
                </a:ln>
                <a:effectLst/>
                <a:latin typeface="Arial" panose="020B0604020202020204" pitchFamily="34" charset="0"/>
              </a:rPr>
              <a:t>Understand the role of technology in addressing key challenges in health and social care.</a:t>
            </a:r>
            <a:endParaRPr kumimoji="0" lang="en-US" altLang="en-US" sz="22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a:ln>
                  <a:noFill/>
                </a:ln>
                <a:effectLst/>
                <a:latin typeface="Arial" panose="020B0604020202020204" pitchFamily="34" charset="0"/>
              </a:rPr>
              <a:t>Familiarise with health and social care blogs and research to gain insight into the sector.</a:t>
            </a:r>
            <a:endParaRPr kumimoji="0" lang="en-US" altLang="en-US" sz="22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a:ln>
                  <a:noFill/>
                </a:ln>
                <a:effectLst/>
                <a:latin typeface="Arial" panose="020B0604020202020204" pitchFamily="34" charset="0"/>
              </a:rPr>
              <a:t>Write a well-structured, professional blog post on a health and social care topic.</a:t>
            </a:r>
            <a:r>
              <a:rPr kumimoji="0" lang="en-US" altLang="en-US" sz="2200" b="0" i="0" u="none" strike="noStrike" cap="none" normalizeH="0" baseline="0">
                <a:ln>
                  <a:noFill/>
                </a:ln>
                <a:effectLst/>
                <a:latin typeface="Arial" panose="020B0604020202020204" pitchFamily="34" charset="0"/>
              </a:rPr>
              <a:t> </a:t>
            </a:r>
          </a:p>
        </p:txBody>
      </p:sp>
    </p:spTree>
    <p:extLst>
      <p:ext uri="{BB962C8B-B14F-4D97-AF65-F5344CB8AC3E}">
        <p14:creationId xmlns:p14="http://schemas.microsoft.com/office/powerpoint/2010/main" val="3819522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9B2655-DB04-DABE-1D2E-A88C5087D07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3E5BD9-CC49-E975-B589-09F4B9168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27FF3-0C74-C3F9-CC11-FF2B3DA47055}"/>
              </a:ext>
            </a:extLst>
          </p:cNvPr>
          <p:cNvSpPr>
            <a:spLocks noGrp="1"/>
          </p:cNvSpPr>
          <p:nvPr>
            <p:ph type="title"/>
          </p:nvPr>
        </p:nvSpPr>
        <p:spPr>
          <a:xfrm>
            <a:off x="841248" y="548640"/>
            <a:ext cx="3600860" cy="5431536"/>
          </a:xfrm>
        </p:spPr>
        <p:txBody>
          <a:bodyPr>
            <a:normAutofit/>
          </a:bodyPr>
          <a:lstStyle/>
          <a:p>
            <a:r>
              <a:rPr lang="en-US" sz="5400" b="1" dirty="0">
                <a:latin typeface="+mn-lt"/>
                <a:ea typeface="Calibri"/>
                <a:cs typeface="Calibri"/>
              </a:rPr>
              <a:t>Recap on Health and Social Care in the UK</a:t>
            </a:r>
          </a:p>
        </p:txBody>
      </p:sp>
      <p:sp>
        <p:nvSpPr>
          <p:cNvPr id="11" name="sketch line">
            <a:extLst>
              <a:ext uri="{FF2B5EF4-FFF2-40B4-BE49-F238E27FC236}">
                <a16:creationId xmlns:a16="http://schemas.microsoft.com/office/drawing/2014/main" id="{6E586FAC-ED5C-73C3-10AD-CF13D1E36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How does the NHS in England work and how is it changing?">
            <a:hlinkClick r:id="" action="ppaction://media"/>
            <a:extLst>
              <a:ext uri="{FF2B5EF4-FFF2-40B4-BE49-F238E27FC236}">
                <a16:creationId xmlns:a16="http://schemas.microsoft.com/office/drawing/2014/main" id="{3EED2540-3162-3CFF-2E3E-53734CCD99BB}"/>
              </a:ext>
            </a:extLst>
          </p:cNvPr>
          <p:cNvPicPr>
            <a:picLocks noGrp="1" noRot="1" noChangeAspect="1"/>
          </p:cNvPicPr>
          <p:nvPr>
            <p:ph idx="1"/>
            <a:videoFile r:link="rId1"/>
          </p:nvPr>
        </p:nvPicPr>
        <p:blipFill>
          <a:blip r:embed="rId4"/>
          <a:stretch>
            <a:fillRect/>
          </a:stretch>
        </p:blipFill>
        <p:spPr bwMode="auto">
          <a:xfrm>
            <a:off x="5126038" y="1509713"/>
            <a:ext cx="6224587" cy="35163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13199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AB6004-FE88-1EC2-5D25-3B8285921DA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C8072-C9AB-2AFB-0362-FA879BF33F8E}"/>
              </a:ext>
            </a:extLst>
          </p:cNvPr>
          <p:cNvSpPr>
            <a:spLocks noGrp="1"/>
          </p:cNvSpPr>
          <p:nvPr>
            <p:ph type="title"/>
          </p:nvPr>
        </p:nvSpPr>
        <p:spPr>
          <a:xfrm>
            <a:off x="841248" y="548640"/>
            <a:ext cx="3600860" cy="5431536"/>
          </a:xfrm>
        </p:spPr>
        <p:txBody>
          <a:bodyPr>
            <a:normAutofit/>
          </a:bodyPr>
          <a:lstStyle/>
          <a:p>
            <a:r>
              <a:rPr lang="en-US" sz="5400" b="1">
                <a:latin typeface="+mn-lt"/>
              </a:rPr>
              <a:t>Key issues facing UK H&amp;SC</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1">
            <a:extLst>
              <a:ext uri="{FF2B5EF4-FFF2-40B4-BE49-F238E27FC236}">
                <a16:creationId xmlns:a16="http://schemas.microsoft.com/office/drawing/2014/main" id="{87CAE437-4BA5-1D91-0926-0B28A878DE26}"/>
              </a:ext>
            </a:extLst>
          </p:cNvPr>
          <p:cNvSpPr>
            <a:spLocks noGrp="1" noChangeArrowheads="1"/>
          </p:cNvSpPr>
          <p:nvPr>
            <p:ph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endParaRPr kumimoji="0" lang="en-US" altLang="en-US" sz="22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rPr>
              <a:t>Workforce shortages</a:t>
            </a:r>
            <a:r>
              <a:rPr kumimoji="0" lang="en-US" altLang="en-US" sz="2200" b="0" i="0" u="none" strike="noStrike" cap="none" normalizeH="0" baseline="0" dirty="0">
                <a:ln>
                  <a:noFill/>
                </a:ln>
                <a:effectLst/>
              </a:rPr>
              <a:t>: Impact on care delivery and patient outcomes.</a:t>
            </a: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rPr>
              <a:t>Funding challenges</a:t>
            </a:r>
            <a:r>
              <a:rPr kumimoji="0" lang="en-US" altLang="en-US" sz="2200" b="0" i="0" u="none" strike="noStrike" cap="none" normalizeH="0" baseline="0" dirty="0">
                <a:ln>
                  <a:noFill/>
                </a:ln>
                <a:effectLst/>
              </a:rPr>
              <a:t>: How budget cuts affect services.</a:t>
            </a: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rPr>
              <a:t>Health inequalities</a:t>
            </a:r>
            <a:r>
              <a:rPr kumimoji="0" lang="en-US" altLang="en-US" sz="2200" b="0" i="0" u="none" strike="noStrike" cap="none" normalizeH="0" baseline="0" dirty="0">
                <a:ln>
                  <a:noFill/>
                </a:ln>
                <a:effectLst/>
              </a:rPr>
              <a:t>: Disparities in healthcare access and outcomes.</a:t>
            </a: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rPr>
              <a:t>Impact of COVID-19</a:t>
            </a:r>
            <a:r>
              <a:rPr kumimoji="0" lang="en-US" altLang="en-US" sz="2200" b="0" i="0" u="none" strike="noStrike" cap="none" normalizeH="0" baseline="0" dirty="0">
                <a:ln>
                  <a:noFill/>
                </a:ln>
                <a:effectLst/>
              </a:rPr>
              <a:t>: The long-term effects on services and delivery.</a:t>
            </a:r>
          </a:p>
          <a:p>
            <a:pPr marL="0" marR="0" lvl="0" indent="0" defTabSz="914400" rtl="0" eaLnBrk="0" fontAlgn="base" latinLnBrk="0" hangingPunct="0">
              <a:spcBef>
                <a:spcPct val="0"/>
              </a:spcBef>
              <a:spcAft>
                <a:spcPts val="600"/>
              </a:spcAft>
              <a:buClrTx/>
              <a:buSzTx/>
              <a:buFontTx/>
              <a:buChar char="•"/>
              <a:tabLst/>
            </a:pPr>
            <a:endParaRPr kumimoji="0" lang="en-US" altLang="en-US" sz="22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rPr>
              <a:t>Can you think of any other issues?</a:t>
            </a:r>
          </a:p>
          <a:p>
            <a:pPr marL="0" marR="0" lvl="0" indent="0" defTabSz="914400" rtl="0" eaLnBrk="0" fontAlgn="base" latinLnBrk="0" hangingPunct="0">
              <a:spcBef>
                <a:spcPct val="0"/>
              </a:spcBef>
              <a:spcAft>
                <a:spcPts val="600"/>
              </a:spcAft>
              <a:buClrTx/>
              <a:buSzTx/>
              <a:buFontTx/>
              <a:buChar char="•"/>
              <a:tabLst/>
            </a:pPr>
            <a:r>
              <a:rPr kumimoji="0" lang="en-US" altLang="en-US" sz="2200" b="0" i="0" u="none" strike="noStrike" cap="none" normalizeH="0" baseline="0" dirty="0">
                <a:ln>
                  <a:noFill/>
                </a:ln>
                <a:effectLst/>
              </a:rPr>
              <a:t>What do you think is the most pressing issue in health and social care today? </a:t>
            </a:r>
          </a:p>
        </p:txBody>
      </p:sp>
    </p:spTree>
    <p:extLst>
      <p:ext uri="{BB962C8B-B14F-4D97-AF65-F5344CB8AC3E}">
        <p14:creationId xmlns:p14="http://schemas.microsoft.com/office/powerpoint/2010/main" val="609400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F0A992-143A-5A7B-276E-F07D57698EC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6E00C-916C-0BE6-9FB3-D83F77EB75F0}"/>
              </a:ext>
            </a:extLst>
          </p:cNvPr>
          <p:cNvSpPr>
            <a:spLocks noGrp="1"/>
          </p:cNvSpPr>
          <p:nvPr>
            <p:ph type="title"/>
          </p:nvPr>
        </p:nvSpPr>
        <p:spPr>
          <a:xfrm>
            <a:off x="841248" y="548640"/>
            <a:ext cx="3600860" cy="5431536"/>
          </a:xfrm>
        </p:spPr>
        <p:txBody>
          <a:bodyPr>
            <a:normAutofit/>
          </a:bodyPr>
          <a:lstStyle/>
          <a:p>
            <a:r>
              <a:rPr lang="en-US" sz="5400" b="1" dirty="0">
                <a:latin typeface="+mn-lt"/>
              </a:rPr>
              <a:t>Key issues facing UK H&amp;SC</a:t>
            </a:r>
            <a:br>
              <a:rPr lang="en-US" sz="5400" b="1" dirty="0">
                <a:latin typeface="+mn-lt"/>
              </a:rPr>
            </a:br>
            <a:r>
              <a:rPr lang="en-US" sz="2400" b="1" dirty="0">
                <a:highlight>
                  <a:srgbClr val="FFFF00"/>
                </a:highlight>
                <a:latin typeface="+mn-lt"/>
                <a:ea typeface="Calibri"/>
                <a:cs typeface="Calibri"/>
              </a:rPr>
              <a:t>Choose one to look into – what are the reasons? What are the sources?</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BF25B174-735C-D8F6-7F8C-1462C95DDD4A}"/>
              </a:ext>
            </a:extLst>
          </p:cNvPr>
          <p:cNvSpPr>
            <a:spLocks noGrp="1" noChangeArrowheads="1"/>
          </p:cNvSpPr>
          <p:nvPr>
            <p:ph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endParaRPr kumimoji="0" lang="en-US" altLang="en-US" sz="17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Funding and Resource Constraints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Workforce Shortages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Aging Population</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Mental Health Services Strain</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Health Inequalities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Social Care Funding Gap</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Delayed Discharges (Bed Blocking)</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Integration of Health and Social Care</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Impact of COVID-19 on Service Delivery</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Overcrowding in Emergency Departments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Rise in Chronic Conditions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Technological Barriers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Care Home Sector Crisis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Lack of Support for Family Carers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rPr>
              <a:t>Discharge to Assess</a:t>
            </a:r>
          </a:p>
          <a:p>
            <a:pPr marL="0" indent="0" eaLnBrk="0" fontAlgn="base" hangingPunct="0">
              <a:spcBef>
                <a:spcPct val="0"/>
              </a:spcBef>
              <a:spcAft>
                <a:spcPts val="600"/>
              </a:spcAft>
              <a:buFont typeface="Arial"/>
              <a:buChar char="•"/>
            </a:pPr>
            <a:r>
              <a:rPr kumimoji="0" lang="en-US" altLang="en-US" sz="1700" b="0" i="0" u="none" strike="noStrike" cap="none" normalizeH="0" baseline="0" dirty="0">
                <a:ln>
                  <a:noFill/>
                </a:ln>
                <a:effectLst/>
              </a:rPr>
              <a:t>Bureaucratic Barriers </a:t>
            </a:r>
            <a:r>
              <a:rPr lang="en-US" altLang="en-US" sz="1700" dirty="0"/>
              <a:t>(obstacles in the system e.g. </a:t>
            </a:r>
            <a:r>
              <a:rPr lang="en-US" sz="1700" dirty="0">
                <a:ea typeface="+mn-lt"/>
                <a:cs typeface="+mn-lt"/>
              </a:rPr>
              <a:t>complex administrative processes, rules, or regulations</a:t>
            </a:r>
            <a:r>
              <a:rPr lang="en-US" altLang="en-US" sz="1700" dirty="0"/>
              <a:t>)</a:t>
            </a:r>
            <a:endParaRPr lang="en-US" altLang="en-US" sz="1700" b="0" i="0" u="none" strike="noStrike" cap="none" normalizeH="0" baseline="0" dirty="0">
              <a:ln>
                <a:noFill/>
              </a:ln>
              <a:effectLst/>
              <a:ea typeface="Calibri"/>
              <a:cs typeface="Calibri"/>
            </a:endParaRPr>
          </a:p>
        </p:txBody>
      </p:sp>
    </p:spTree>
    <p:extLst>
      <p:ext uri="{BB962C8B-B14F-4D97-AF65-F5344CB8AC3E}">
        <p14:creationId xmlns:p14="http://schemas.microsoft.com/office/powerpoint/2010/main" val="836869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84591-6865-A4AE-0B50-83C2B8C73D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D513CE-EFB8-4C75-C894-C7AA31F9BD41}"/>
              </a:ext>
            </a:extLst>
          </p:cNvPr>
          <p:cNvSpPr>
            <a:spLocks noGrp="1"/>
          </p:cNvSpPr>
          <p:nvPr>
            <p:ph type="title"/>
          </p:nvPr>
        </p:nvSpPr>
        <p:spPr>
          <a:xfrm>
            <a:off x="841248" y="548640"/>
            <a:ext cx="3600860" cy="5431536"/>
          </a:xfrm>
        </p:spPr>
        <p:txBody>
          <a:bodyPr>
            <a:normAutofit/>
          </a:bodyPr>
          <a:lstStyle/>
          <a:p>
            <a:r>
              <a:rPr lang="en-US" sz="5400" b="1" dirty="0">
                <a:latin typeface="+mn-lt"/>
              </a:rPr>
              <a:t>How can we address these issues?</a:t>
            </a:r>
          </a:p>
        </p:txBody>
      </p:sp>
      <p:sp>
        <p:nvSpPr>
          <p:cNvPr id="3" name="Rectangle 1">
            <a:extLst>
              <a:ext uri="{FF2B5EF4-FFF2-40B4-BE49-F238E27FC236}">
                <a16:creationId xmlns:a16="http://schemas.microsoft.com/office/drawing/2014/main" id="{B3F90358-8BCA-857C-8CF8-47FD787149D5}"/>
              </a:ext>
            </a:extLst>
          </p:cNvPr>
          <p:cNvSpPr>
            <a:spLocks noGrp="1" noChangeArrowheads="1"/>
          </p:cNvSpPr>
          <p:nvPr>
            <p:ph idx="1"/>
          </p:nvPr>
        </p:nvSpPr>
        <p:spPr bwMode="auto">
          <a:xfrm>
            <a:off x="4958613" y="1376362"/>
            <a:ext cx="6224713"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mj-lt"/>
              </a:rPr>
              <a:t>Increase Funding for Health and Social Care</a:t>
            </a:r>
            <a:r>
              <a:rPr kumimoji="0" lang="en-US" altLang="en-US" sz="2000" b="0" i="0" u="none" strike="noStrike" cap="none" normalizeH="0" baseline="0" dirty="0">
                <a:ln>
                  <a:noFill/>
                </a:ln>
                <a:solidFill>
                  <a:schemeClr val="tx1"/>
                </a:solidFill>
                <a:effectLst/>
                <a:latin typeface="+mj-lt"/>
              </a:rPr>
              <a:t>: Allocate more resources to the sector, ensuring adequate funding for both NHS services and social care to reduce waiting times and improve service delivery.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mj-lt"/>
              </a:rPr>
              <a:t>Promote Integration of Health and Social Care</a:t>
            </a:r>
            <a:r>
              <a:rPr kumimoji="0" lang="en-US" altLang="en-US" sz="2000" b="0" i="0" u="none" strike="noStrike" cap="none" normalizeH="0" baseline="0" dirty="0">
                <a:ln>
                  <a:noFill/>
                </a:ln>
                <a:solidFill>
                  <a:schemeClr val="tx1"/>
                </a:solidFill>
                <a:effectLst/>
                <a:latin typeface="+mj-lt"/>
              </a:rPr>
              <a:t>: Develop more seamless systems that connect health and social care services, improving communication, collaboration, and patient care continuity.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sz="2000" b="1" dirty="0">
                <a:latin typeface="+mj-lt"/>
              </a:rPr>
              <a:t>Encourage Technology Adoption and Innovation</a:t>
            </a:r>
            <a:r>
              <a:rPr lang="en-GB" sz="2000" dirty="0">
                <a:latin typeface="+mj-lt"/>
              </a:rPr>
              <a:t>: Support digital health tools and technologies, improve digital literacy among staff, and ensure data security to enhance patient care and reduce operational inefficiencies.</a:t>
            </a:r>
            <a:endParaRPr kumimoji="0" lang="en-US" altLang="en-US" sz="20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989430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B80A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F3190C8-7C45-0A41-BCA2-C179CA5D0909}"/>
              </a:ext>
            </a:extLst>
          </p:cNvPr>
          <p:cNvSpPr>
            <a:spLocks noGrp="1"/>
          </p:cNvSpPr>
          <p:nvPr>
            <p:ph type="title"/>
          </p:nvPr>
        </p:nvSpPr>
        <p:spPr>
          <a:xfrm>
            <a:off x="731520" y="731520"/>
            <a:ext cx="6089904" cy="1426464"/>
          </a:xfrm>
        </p:spPr>
        <p:txBody>
          <a:bodyPr>
            <a:normAutofit/>
          </a:bodyPr>
          <a:lstStyle/>
          <a:p>
            <a:pPr algn="ctr"/>
            <a:r>
              <a:rPr lang="en-US" sz="6000" b="1" dirty="0">
                <a:solidFill>
                  <a:srgbClr val="FFFFFF"/>
                </a:solidFill>
                <a:latin typeface="+mn-lt"/>
              </a:rPr>
              <a:t>Digital Age</a:t>
            </a:r>
          </a:p>
        </p:txBody>
      </p:sp>
      <p:sp>
        <p:nvSpPr>
          <p:cNvPr id="1033" name="Rectangle 103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35" name="Rectangle 103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FACC8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37" name="Rectangle 103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EADE3B-92C7-D80E-F734-6C41D4E49217}"/>
              </a:ext>
            </a:extLst>
          </p:cNvPr>
          <p:cNvSpPr>
            <a:spLocks noGrp="1"/>
          </p:cNvSpPr>
          <p:nvPr>
            <p:ph idx="1"/>
          </p:nvPr>
        </p:nvSpPr>
        <p:spPr>
          <a:xfrm>
            <a:off x="458920" y="2480954"/>
            <a:ext cx="6675120" cy="3918122"/>
          </a:xfrm>
        </p:spPr>
        <p:txBody>
          <a:bodyPr anchor="ctr">
            <a:normAutofit/>
          </a:bodyPr>
          <a:lstStyle/>
          <a:p>
            <a:r>
              <a:rPr lang="en-GB" sz="2000" dirty="0">
                <a:effectLst/>
                <a:ea typeface="Times New Roman" panose="02020603050405020304" pitchFamily="18" charset="0"/>
              </a:rPr>
              <a:t>Nowadays, commonly referred to as the ‘digital era or age’(Selwyn and Facer, 2014; Redshaw, 2019)</a:t>
            </a:r>
            <a:r>
              <a:rPr lang="en-GB" sz="2000" dirty="0">
                <a:ea typeface="Times New Roman" panose="02020603050405020304" pitchFamily="18" charset="0"/>
              </a:rPr>
              <a:t>, </a:t>
            </a:r>
            <a:r>
              <a:rPr lang="en-GB" sz="2000" dirty="0">
                <a:effectLst/>
                <a:ea typeface="Times New Roman" panose="02020603050405020304" pitchFamily="18" charset="0"/>
              </a:rPr>
              <a:t>people are immersed within a vast array of digital technologies. </a:t>
            </a:r>
          </a:p>
          <a:p>
            <a:endParaRPr lang="en-GB" sz="2000" dirty="0">
              <a:effectLst/>
              <a:ea typeface="Times New Roman" panose="02020603050405020304" pitchFamily="18" charset="0"/>
            </a:endParaRPr>
          </a:p>
          <a:p>
            <a:r>
              <a:rPr lang="en-GB" sz="2000" dirty="0"/>
              <a:t>The Covid 19 Pandemic accelerated digitalisation </a:t>
            </a:r>
            <a:r>
              <a:rPr lang="en-GB" sz="2000" dirty="0">
                <a:effectLst/>
                <a:ea typeface="Times New Roman" panose="02020603050405020304" pitchFamily="18" charset="0"/>
              </a:rPr>
              <a:t>(José et al., 2021). </a:t>
            </a:r>
          </a:p>
          <a:p>
            <a:pPr marL="0" indent="0">
              <a:buNone/>
            </a:pPr>
            <a:endParaRPr lang="en-GB" sz="2000" dirty="0"/>
          </a:p>
          <a:p>
            <a:r>
              <a:rPr lang="en-GB" sz="2000" dirty="0"/>
              <a:t>Society has become increasingly dependent on digital technology.</a:t>
            </a:r>
            <a:endParaRPr lang="en-US" sz="2000" dirty="0"/>
          </a:p>
        </p:txBody>
      </p:sp>
      <p:pic>
        <p:nvPicPr>
          <p:cNvPr id="1026" name="Picture 2" descr="Healthcare in the Digital Age: Supporting innovation after COVID-19 | The  OECD Forum Network">
            <a:extLst>
              <a:ext uri="{FF2B5EF4-FFF2-40B4-BE49-F238E27FC236}">
                <a16:creationId xmlns:a16="http://schemas.microsoft.com/office/drawing/2014/main" id="{A2B5D800-D874-402D-F75A-6A41A286DE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05" r="36204" b="2"/>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1296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6B2AA888-ADB5-9E8A-323F-F9CA2CE5FEA4}"/>
              </a:ext>
            </a:extLst>
          </p:cNvPr>
          <p:cNvPicPr>
            <a:picLocks noGrp="1" noChangeAspect="1"/>
          </p:cNvPicPr>
          <p:nvPr>
            <p:ph idx="1"/>
          </p:nvPr>
        </p:nvPicPr>
        <p:blipFill rotWithShape="1">
          <a:blip r:embed="rId3"/>
          <a:srcRect t="19"/>
          <a:stretch/>
        </p:blipFill>
        <p:spPr>
          <a:xfrm>
            <a:off x="-1504" y="-97180"/>
            <a:ext cx="12191980" cy="6856718"/>
          </a:xfrm>
          <a:prstGeom prst="rect">
            <a:avLst/>
          </a:prstGeom>
        </p:spPr>
      </p:pic>
      <p:sp>
        <p:nvSpPr>
          <p:cNvPr id="5" name="TextBox 4">
            <a:extLst>
              <a:ext uri="{FF2B5EF4-FFF2-40B4-BE49-F238E27FC236}">
                <a16:creationId xmlns:a16="http://schemas.microsoft.com/office/drawing/2014/main" id="{8DAA0263-4002-08CF-3195-CD82C2BF3296}"/>
              </a:ext>
            </a:extLst>
          </p:cNvPr>
          <p:cNvSpPr txBox="1"/>
          <p:nvPr/>
        </p:nvSpPr>
        <p:spPr>
          <a:xfrm>
            <a:off x="10928347" y="6390206"/>
            <a:ext cx="1262129" cy="369332"/>
          </a:xfrm>
          <a:prstGeom prst="rect">
            <a:avLst/>
          </a:prstGeom>
          <a:noFill/>
        </p:spPr>
        <p:txBody>
          <a:bodyPr wrap="square" rtlCol="0">
            <a:spAutoFit/>
          </a:bodyPr>
          <a:lstStyle/>
          <a:p>
            <a:r>
              <a:rPr lang="en-GB" b="1" dirty="0"/>
              <a:t>(GTF, 2024)</a:t>
            </a:r>
          </a:p>
        </p:txBody>
      </p:sp>
    </p:spTree>
    <p:extLst>
      <p:ext uri="{BB962C8B-B14F-4D97-AF65-F5344CB8AC3E}">
        <p14:creationId xmlns:p14="http://schemas.microsoft.com/office/powerpoint/2010/main" val="1593716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People holding hands">
            <a:extLst>
              <a:ext uri="{FF2B5EF4-FFF2-40B4-BE49-F238E27FC236}">
                <a16:creationId xmlns:a16="http://schemas.microsoft.com/office/drawing/2014/main" id="{BEB27926-939A-F608-F1FE-26F29E8A5E4C}"/>
              </a:ext>
            </a:extLst>
          </p:cNvPr>
          <p:cNvPicPr>
            <a:picLocks noChangeAspect="1"/>
          </p:cNvPicPr>
          <p:nvPr/>
        </p:nvPicPr>
        <p:blipFill rotWithShape="1">
          <a:blip r:embed="rId2"/>
          <a:srcRect l="26448" r="14286" b="-1"/>
          <a:stretch/>
        </p:blipFill>
        <p:spPr>
          <a:xfrm>
            <a:off x="6103027" y="10"/>
            <a:ext cx="6088971" cy="6857990"/>
          </a:xfrm>
          <a:prstGeom prst="rect">
            <a:avLst/>
          </a:prstGeom>
        </p:spPr>
      </p:pic>
      <p:sp useBgFill="1">
        <p:nvSpPr>
          <p:cNvPr id="18" name="Rectangle 17">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5AEBE5-E0F1-02B5-863C-378B03793741}"/>
              </a:ext>
            </a:extLst>
          </p:cNvPr>
          <p:cNvSpPr>
            <a:spLocks noGrp="1"/>
          </p:cNvSpPr>
          <p:nvPr>
            <p:ph type="title"/>
          </p:nvPr>
        </p:nvSpPr>
        <p:spPr>
          <a:xfrm>
            <a:off x="662317" y="512644"/>
            <a:ext cx="4778387" cy="1628970"/>
          </a:xfrm>
        </p:spPr>
        <p:txBody>
          <a:bodyPr anchor="ctr">
            <a:normAutofit/>
          </a:bodyPr>
          <a:lstStyle/>
          <a:p>
            <a:r>
              <a:rPr lang="en-US" sz="3700" b="1" dirty="0">
                <a:latin typeface="+mn-lt"/>
              </a:rPr>
              <a:t>Digital Inclusion within Health and Social Care</a:t>
            </a:r>
          </a:p>
        </p:txBody>
      </p:sp>
      <p:sp>
        <p:nvSpPr>
          <p:cNvPr id="3" name="Content Placeholder 2">
            <a:extLst>
              <a:ext uri="{FF2B5EF4-FFF2-40B4-BE49-F238E27FC236}">
                <a16:creationId xmlns:a16="http://schemas.microsoft.com/office/drawing/2014/main" id="{578DA342-FF20-B746-6240-F009DFA5B406}"/>
              </a:ext>
            </a:extLst>
          </p:cNvPr>
          <p:cNvSpPr>
            <a:spLocks noGrp="1"/>
          </p:cNvSpPr>
          <p:nvPr>
            <p:ph idx="1"/>
          </p:nvPr>
        </p:nvSpPr>
        <p:spPr>
          <a:xfrm>
            <a:off x="147325" y="2124907"/>
            <a:ext cx="5808372" cy="4572006"/>
          </a:xfrm>
        </p:spPr>
        <p:txBody>
          <a:bodyPr anchor="ctr">
            <a:normAutofit/>
          </a:bodyPr>
          <a:lstStyle/>
          <a:p>
            <a:pPr marL="0" indent="0">
              <a:buNone/>
            </a:pPr>
            <a:r>
              <a:rPr lang="en-US" sz="2000" dirty="0"/>
              <a:t>According to the NHS, the incorporation of </a:t>
            </a:r>
            <a:r>
              <a:rPr lang="en-US" sz="2000" dirty="0" err="1"/>
              <a:t>digitalisation</a:t>
            </a:r>
            <a:r>
              <a:rPr lang="en-US" sz="2000" dirty="0"/>
              <a:t> can be crucial to achieving: </a:t>
            </a:r>
          </a:p>
          <a:p>
            <a:pPr>
              <a:buFont typeface="Arial" panose="020B0604020202020204" pitchFamily="34" charset="0"/>
              <a:buChar char="•"/>
            </a:pPr>
            <a:r>
              <a:rPr lang="en-GB" sz="1600" b="0" i="0" u="none" strike="noStrike" dirty="0">
                <a:effectLst/>
              </a:rPr>
              <a:t>physical and mental wellbeing</a:t>
            </a:r>
          </a:p>
          <a:p>
            <a:pPr>
              <a:buFont typeface="Arial" panose="020B0604020202020204" pitchFamily="34" charset="0"/>
              <a:buChar char="•"/>
            </a:pPr>
            <a:r>
              <a:rPr lang="en-GB" sz="1600" b="0" i="0" u="none" strike="noStrike" dirty="0">
                <a:effectLst/>
              </a:rPr>
              <a:t>prevention</a:t>
            </a:r>
          </a:p>
          <a:p>
            <a:pPr>
              <a:buFont typeface="Arial" panose="020B0604020202020204" pitchFamily="34" charset="0"/>
              <a:buChar char="•"/>
            </a:pPr>
            <a:r>
              <a:rPr lang="en-GB" sz="1600" b="0" i="0" u="none" strike="noStrike" dirty="0">
                <a:effectLst/>
              </a:rPr>
              <a:t>self-care</a:t>
            </a:r>
          </a:p>
          <a:p>
            <a:pPr>
              <a:buFont typeface="Arial" panose="020B0604020202020204" pitchFamily="34" charset="0"/>
              <a:buChar char="•"/>
            </a:pPr>
            <a:r>
              <a:rPr lang="en-GB" sz="1600" b="0" i="0" u="none" strike="noStrike" dirty="0">
                <a:effectLst/>
              </a:rPr>
              <a:t>shared care and shared decision making</a:t>
            </a:r>
          </a:p>
          <a:p>
            <a:pPr>
              <a:buFont typeface="Arial" panose="020B0604020202020204" pitchFamily="34" charset="0"/>
              <a:buChar char="•"/>
            </a:pPr>
            <a:r>
              <a:rPr lang="en-GB" sz="1600" b="0" i="0" u="none" strike="noStrike" dirty="0">
                <a:effectLst/>
              </a:rPr>
              <a:t>long term condition management</a:t>
            </a:r>
          </a:p>
          <a:p>
            <a:pPr>
              <a:buFont typeface="Arial" panose="020B0604020202020204" pitchFamily="34" charset="0"/>
              <a:buChar char="•"/>
            </a:pPr>
            <a:r>
              <a:rPr lang="en-GB" sz="1600" b="0" i="0" u="none" strike="noStrike" dirty="0">
                <a:effectLst/>
              </a:rPr>
              <a:t>appropriate use of urgent and emergency care</a:t>
            </a:r>
          </a:p>
          <a:p>
            <a:pPr marL="0" indent="0">
              <a:buNone/>
            </a:pPr>
            <a:endParaRPr lang="en-GB" sz="1600" b="0" i="0" u="none" strike="noStrike" dirty="0">
              <a:effectLst/>
            </a:endParaRPr>
          </a:p>
          <a:p>
            <a:pPr marL="0" indent="0">
              <a:buNone/>
            </a:pPr>
            <a:r>
              <a:rPr lang="en-US" sz="1600" dirty="0">
                <a:hlinkClick r:id="rId3"/>
              </a:rPr>
              <a:t>https://digital.nhs.uk/about-nhs-digital/corporate-information-and-documents/digital-inclusion/digital-inclusion-in-health-and-social-care</a:t>
            </a:r>
            <a:r>
              <a:rPr lang="en-US" sz="1600" dirty="0"/>
              <a:t> </a:t>
            </a:r>
          </a:p>
        </p:txBody>
      </p:sp>
    </p:spTree>
    <p:extLst>
      <p:ext uri="{BB962C8B-B14F-4D97-AF65-F5344CB8AC3E}">
        <p14:creationId xmlns:p14="http://schemas.microsoft.com/office/powerpoint/2010/main" val="189895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4F71F-7F50-2640-9D29-F81D8555D8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83672-594A-3BB5-8EED-7C464C8BFA21}"/>
              </a:ext>
            </a:extLst>
          </p:cNvPr>
          <p:cNvSpPr>
            <a:spLocks noGrp="1"/>
          </p:cNvSpPr>
          <p:nvPr>
            <p:ph type="title"/>
          </p:nvPr>
        </p:nvSpPr>
        <p:spPr>
          <a:xfrm>
            <a:off x="1061562" y="-298725"/>
            <a:ext cx="10271846" cy="1628970"/>
          </a:xfrm>
        </p:spPr>
        <p:txBody>
          <a:bodyPr anchor="ctr">
            <a:normAutofit/>
          </a:bodyPr>
          <a:lstStyle/>
          <a:p>
            <a:r>
              <a:rPr lang="en-US" sz="3700" b="1" dirty="0">
                <a:latin typeface="+mn-lt"/>
              </a:rPr>
              <a:t>Digital Inclusion within Health and Social Care</a:t>
            </a:r>
          </a:p>
        </p:txBody>
      </p:sp>
      <p:sp>
        <p:nvSpPr>
          <p:cNvPr id="4" name="Rectangle 1">
            <a:extLst>
              <a:ext uri="{FF2B5EF4-FFF2-40B4-BE49-F238E27FC236}">
                <a16:creationId xmlns:a16="http://schemas.microsoft.com/office/drawing/2014/main" id="{AEBC7A68-C731-DEEA-D907-3AC2F916F2B8}"/>
              </a:ext>
            </a:extLst>
          </p:cNvPr>
          <p:cNvSpPr>
            <a:spLocks noGrp="1" noChangeArrowheads="1"/>
          </p:cNvSpPr>
          <p:nvPr>
            <p:ph idx="1"/>
          </p:nvPr>
        </p:nvSpPr>
        <p:spPr bwMode="auto">
          <a:xfrm>
            <a:off x="276427" y="893508"/>
            <a:ext cx="11382045"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Workforce Shortages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Telemedicine allows healthcare professionals to consult with patients remotely, reducing the strain on healthcare facilities and enabling a broader reach.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AI and automation streamline administrative tasks, freeing up staff to focus on patient care.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Funding Challenges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Data analytics help </a:t>
            </a:r>
            <a:r>
              <a:rPr kumimoji="0" lang="en-US" altLang="en-US" sz="1800" i="0" u="none" strike="noStrike" cap="none" normalizeH="0" baseline="0" dirty="0" err="1">
                <a:ln>
                  <a:noFill/>
                </a:ln>
                <a:solidFill>
                  <a:schemeClr val="tx1"/>
                </a:solidFill>
                <a:effectLst/>
                <a:latin typeface="Arial" panose="020B0604020202020204" pitchFamily="34" charset="0"/>
              </a:rPr>
              <a:t>optimise</a:t>
            </a:r>
            <a:r>
              <a:rPr kumimoji="0" lang="en-US" altLang="en-US" sz="1800" i="0" u="none" strike="noStrike" cap="none" normalizeH="0" baseline="0" dirty="0">
                <a:ln>
                  <a:noFill/>
                </a:ln>
                <a:solidFill>
                  <a:schemeClr val="tx1"/>
                </a:solidFill>
                <a:effectLst/>
                <a:latin typeface="Arial" panose="020B0604020202020204" pitchFamily="34" charset="0"/>
              </a:rPr>
              <a:t> resource allocation, identifying areas where services can be more efficient and cost-effective.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Digital health tools (e.g., electronic health records) reduce overheads and improve care delivery efficiency, saving costs in the long run.</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Health Inequalities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Telehealth platforms improve access to care in underserved or rural areas, bridging geographical gaps.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Mobile health apps provide resources and support for self-management of chronic conditions, especially for disadvantaged populations.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Impact of COVID-19</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Virtual consultations and remote monitoring tools reduced the need for in-person visits, keeping both patients and healthcare providers safe.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latin typeface="Arial" panose="020B0604020202020204" pitchFamily="34" charset="0"/>
              </a:rPr>
              <a:t>AI-driven predictive models help hospitals manage patient flows, ensuring resources are effectively allocated during peak times.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16184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7" name="Rectangle 923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18276" y="729523"/>
            <a:ext cx="6858000" cy="5398953"/>
          </a:xfrm>
          <a:prstGeom prst="rect">
            <a:avLst/>
          </a:prstGeom>
          <a:ln>
            <a:noFill/>
          </a:ln>
          <a:effectLst>
            <a:outerShdw blurRad="419100" dist="1524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C075C-3AD3-1F24-05A4-BE6D54B949C3}"/>
              </a:ext>
            </a:extLst>
          </p:cNvPr>
          <p:cNvSpPr>
            <a:spLocks noGrp="1"/>
          </p:cNvSpPr>
          <p:nvPr>
            <p:ph type="title"/>
          </p:nvPr>
        </p:nvSpPr>
        <p:spPr>
          <a:xfrm>
            <a:off x="758952" y="785366"/>
            <a:ext cx="4069055" cy="2072853"/>
          </a:xfrm>
        </p:spPr>
        <p:txBody>
          <a:bodyPr anchor="t">
            <a:normAutofit/>
          </a:bodyPr>
          <a:lstStyle/>
          <a:p>
            <a:r>
              <a:rPr lang="en-US" sz="4000" b="1" dirty="0">
                <a:latin typeface="+mn-lt"/>
              </a:rPr>
              <a:t>Electronic Health Records</a:t>
            </a:r>
          </a:p>
        </p:txBody>
      </p:sp>
      <p:pic>
        <p:nvPicPr>
          <p:cNvPr id="9218" name="Picture 2" descr="Electronic systems sale decline">
            <a:extLst>
              <a:ext uri="{FF2B5EF4-FFF2-40B4-BE49-F238E27FC236}">
                <a16:creationId xmlns:a16="http://schemas.microsoft.com/office/drawing/2014/main" id="{5EC8757C-C3CF-7CAE-C61D-0C50650AE3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856" r="33484"/>
          <a:stretch/>
        </p:blipFill>
        <p:spPr bwMode="auto">
          <a:xfrm>
            <a:off x="820030" y="2704563"/>
            <a:ext cx="3760467" cy="339143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66F1C19-1893-CFAC-7AB1-1CBB14BCD127}"/>
              </a:ext>
            </a:extLst>
          </p:cNvPr>
          <p:cNvSpPr>
            <a:spLocks noGrp="1"/>
          </p:cNvSpPr>
          <p:nvPr>
            <p:ph idx="1"/>
          </p:nvPr>
        </p:nvSpPr>
        <p:spPr>
          <a:xfrm>
            <a:off x="5786907" y="1744964"/>
            <a:ext cx="6177566" cy="5310632"/>
          </a:xfrm>
        </p:spPr>
        <p:txBody>
          <a:bodyPr anchor="ctr">
            <a:normAutofit/>
          </a:bodyPr>
          <a:lstStyle/>
          <a:p>
            <a:pPr marL="0" indent="0">
              <a:buNone/>
            </a:pPr>
            <a:r>
              <a:rPr lang="en-GB" sz="2000" b="0" i="0" dirty="0">
                <a:effectLst/>
              </a:rPr>
              <a:t>Personal health records (PHR’s) were traditionally paper based: </a:t>
            </a:r>
          </a:p>
          <a:p>
            <a:pPr marL="0" indent="0">
              <a:buNone/>
            </a:pPr>
            <a:endParaRPr lang="en-GB" sz="2000" b="0" i="0" dirty="0">
              <a:effectLst/>
            </a:endParaRPr>
          </a:p>
          <a:p>
            <a:pPr marL="0" indent="0">
              <a:buNone/>
            </a:pPr>
            <a:r>
              <a:rPr lang="en-GB" sz="2000" dirty="0"/>
              <a:t>Electronic Health Records: (HER’s) or Electronic Personal Health Records: (EPHR,s): </a:t>
            </a:r>
          </a:p>
          <a:p>
            <a:pPr marL="0" indent="0">
              <a:buNone/>
            </a:pPr>
            <a:r>
              <a:rPr lang="en-GB" sz="2000" dirty="0"/>
              <a:t>offer the opportunity for……</a:t>
            </a:r>
          </a:p>
          <a:p>
            <a:r>
              <a:rPr lang="en-GB" sz="2000" b="0" i="0" dirty="0">
                <a:effectLst/>
              </a:rPr>
              <a:t>Empowerment </a:t>
            </a:r>
          </a:p>
          <a:p>
            <a:r>
              <a:rPr lang="en-GB" sz="2000" dirty="0"/>
              <a:t>Increased accessibility </a:t>
            </a:r>
          </a:p>
          <a:p>
            <a:r>
              <a:rPr lang="en-GB" sz="2000" b="0" i="0" dirty="0">
                <a:effectLst/>
              </a:rPr>
              <a:t>Promote digital literacy</a:t>
            </a:r>
          </a:p>
          <a:p>
            <a:r>
              <a:rPr lang="en-GB" sz="2000" dirty="0"/>
              <a:t>Assist H+SC professionals to work collaboratively</a:t>
            </a:r>
          </a:p>
          <a:p>
            <a:r>
              <a:rPr lang="en-GB" sz="2000" b="0" i="0" dirty="0">
                <a:effectLst/>
              </a:rPr>
              <a:t>Increase productivity in </a:t>
            </a:r>
            <a:r>
              <a:rPr lang="en-GB" sz="2000" dirty="0"/>
              <a:t>both NHS and SC sector.</a:t>
            </a:r>
          </a:p>
          <a:p>
            <a:endParaRPr lang="en-GB" sz="2000" b="0" i="0" dirty="0">
              <a:effectLst/>
            </a:endParaRPr>
          </a:p>
          <a:p>
            <a:endParaRPr lang="en-GB" sz="2000" b="0" i="0" dirty="0">
              <a:effectLst/>
            </a:endParaRPr>
          </a:p>
          <a:p>
            <a:pPr marL="0" indent="0">
              <a:buNone/>
            </a:pPr>
            <a:r>
              <a:rPr lang="en-GB" sz="1600" dirty="0"/>
              <a:t>(The Health Foundation, 2024; Nuffield Trust, 2007)</a:t>
            </a:r>
            <a:endParaRPr lang="en-GB" sz="1600" b="0" i="0" dirty="0">
              <a:effectLst/>
            </a:endParaRPr>
          </a:p>
          <a:p>
            <a:endParaRPr lang="en-GB" sz="2000" b="0" i="0" dirty="0">
              <a:effectLst/>
              <a:latin typeface="Söhne"/>
            </a:endParaRPr>
          </a:p>
          <a:p>
            <a:endParaRPr lang="en-GB" sz="2000" b="0" i="0" dirty="0">
              <a:effectLst/>
              <a:latin typeface="Söhne"/>
            </a:endParaRPr>
          </a:p>
          <a:p>
            <a:pPr marL="0" indent="0">
              <a:buNone/>
            </a:pPr>
            <a:endParaRPr lang="en-GB" sz="2000" dirty="0">
              <a:latin typeface="Söhne"/>
            </a:endParaRPr>
          </a:p>
          <a:p>
            <a:pPr marL="0" indent="0">
              <a:buNone/>
            </a:pPr>
            <a:endParaRPr lang="en-GB" sz="2000" b="0" i="0" dirty="0">
              <a:effectLst/>
              <a:latin typeface="Söhne"/>
            </a:endParaRPr>
          </a:p>
        </p:txBody>
      </p:sp>
    </p:spTree>
    <p:extLst>
      <p:ext uri="{BB962C8B-B14F-4D97-AF65-F5344CB8AC3E}">
        <p14:creationId xmlns:p14="http://schemas.microsoft.com/office/powerpoint/2010/main" val="1821818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FE6F8-F48D-A7E6-E673-2144A121A778}"/>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b="1" kern="1200" dirty="0">
                <a:solidFill>
                  <a:schemeClr val="tx1"/>
                </a:solidFill>
                <a:latin typeface="+mn-lt"/>
                <a:ea typeface="+mj-ea"/>
                <a:cs typeface="+mj-cs"/>
              </a:rPr>
              <a:t>Testimony on EPHR</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Epic for AHP and Pharmacy   why we need an EHRS">
            <a:hlinkClick r:id="" action="ppaction://media"/>
            <a:extLst>
              <a:ext uri="{FF2B5EF4-FFF2-40B4-BE49-F238E27FC236}">
                <a16:creationId xmlns:a16="http://schemas.microsoft.com/office/drawing/2014/main" id="{456BBD4E-2326-B68A-A611-F3624815341A}"/>
              </a:ext>
            </a:extLst>
          </p:cNvPr>
          <p:cNvPicPr>
            <a:picLocks noGrp="1" noRot="1" noChangeAspect="1"/>
          </p:cNvPicPr>
          <p:nvPr>
            <p:ph idx="1"/>
            <a:videoFile r:link="rId1"/>
          </p:nvPr>
        </p:nvPicPr>
        <p:blipFill>
          <a:blip r:embed="rId3"/>
          <a:stretch>
            <a:fillRect/>
          </a:stretch>
        </p:blipFill>
        <p:spPr>
          <a:xfrm>
            <a:off x="4594038" y="1580355"/>
            <a:ext cx="7214616" cy="4076258"/>
          </a:xfrm>
          <a:prstGeom prst="rect">
            <a:avLst/>
          </a:prstGeom>
        </p:spPr>
      </p:pic>
    </p:spTree>
    <p:extLst>
      <p:ext uri="{BB962C8B-B14F-4D97-AF65-F5344CB8AC3E}">
        <p14:creationId xmlns:p14="http://schemas.microsoft.com/office/powerpoint/2010/main" val="97690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What is NHS Digital?">
            <a:hlinkClick r:id="" action="ppaction://media"/>
            <a:extLst>
              <a:ext uri="{FF2B5EF4-FFF2-40B4-BE49-F238E27FC236}">
                <a16:creationId xmlns:a16="http://schemas.microsoft.com/office/drawing/2014/main" id="{02FF0FB8-8E91-8984-16BC-34BDB78B80C6}"/>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284408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8A2FD-70C8-CE9F-7D62-E2E6F3590CF3}"/>
              </a:ext>
            </a:extLst>
          </p:cNvPr>
          <p:cNvSpPr>
            <a:spLocks noGrp="1"/>
          </p:cNvSpPr>
          <p:nvPr>
            <p:ph type="title"/>
          </p:nvPr>
        </p:nvSpPr>
        <p:spPr>
          <a:xfrm>
            <a:off x="630936" y="640080"/>
            <a:ext cx="4818888" cy="1481328"/>
          </a:xfrm>
        </p:spPr>
        <p:txBody>
          <a:bodyPr anchor="b">
            <a:normAutofit/>
          </a:bodyPr>
          <a:lstStyle/>
          <a:p>
            <a:r>
              <a:rPr lang="en-GB" sz="5000" b="1" i="0" dirty="0">
                <a:effectLst/>
                <a:latin typeface="+mn-lt"/>
              </a:rPr>
              <a:t>Telehealth and Telemedicine</a:t>
            </a:r>
            <a:endParaRPr lang="en-US" sz="5000" b="1" dirty="0">
              <a:latin typeface="+mn-lt"/>
            </a:endParaRPr>
          </a:p>
        </p:txBody>
      </p:sp>
      <p:sp>
        <p:nvSpPr>
          <p:cNvPr id="1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4141E1-D393-154B-37BA-DFA0F6F646EB}"/>
              </a:ext>
            </a:extLst>
          </p:cNvPr>
          <p:cNvSpPr>
            <a:spLocks noGrp="1"/>
          </p:cNvSpPr>
          <p:nvPr>
            <p:ph idx="1"/>
          </p:nvPr>
        </p:nvSpPr>
        <p:spPr>
          <a:xfrm>
            <a:off x="203200" y="2638045"/>
            <a:ext cx="6472238" cy="4197096"/>
          </a:xfrm>
        </p:spPr>
        <p:txBody>
          <a:bodyPr anchor="t">
            <a:normAutofit/>
          </a:bodyPr>
          <a:lstStyle/>
          <a:p>
            <a:pPr marL="0" indent="0">
              <a:buNone/>
            </a:pPr>
            <a:r>
              <a:rPr lang="en-GB" sz="2200" dirty="0"/>
              <a:t>Telehealth or Telehealth can be considered as providing healthcare remotely using digital technology (Olla and Tan, 2009). </a:t>
            </a:r>
          </a:p>
          <a:p>
            <a:pPr marL="0" indent="0">
              <a:buNone/>
            </a:pPr>
            <a:endParaRPr lang="en-GB" sz="2200" dirty="0"/>
          </a:p>
          <a:p>
            <a:r>
              <a:rPr lang="en-GB" sz="2200" dirty="0"/>
              <a:t>Transferring medical data </a:t>
            </a:r>
          </a:p>
          <a:p>
            <a:r>
              <a:rPr lang="en-GB" sz="2200" dirty="0"/>
              <a:t>Consultations </a:t>
            </a:r>
          </a:p>
          <a:p>
            <a:r>
              <a:rPr lang="en-GB" sz="2200" dirty="0"/>
              <a:t>Monitoring diagnosis </a:t>
            </a:r>
          </a:p>
          <a:p>
            <a:r>
              <a:rPr lang="en-GB" sz="2200" dirty="0"/>
              <a:t>Treatment and Education </a:t>
            </a:r>
          </a:p>
          <a:p>
            <a:pPr marL="0" indent="0">
              <a:buNone/>
            </a:pPr>
            <a:endParaRPr lang="en-GB" sz="2200" dirty="0"/>
          </a:p>
        </p:txBody>
      </p:sp>
      <p:pic>
        <p:nvPicPr>
          <p:cNvPr id="7" name="Graphic 6" descr="Stethoscope">
            <a:extLst>
              <a:ext uri="{FF2B5EF4-FFF2-40B4-BE49-F238E27FC236}">
                <a16:creationId xmlns:a16="http://schemas.microsoft.com/office/drawing/2014/main" id="{29E1EEA8-BB14-AE7C-0127-5D88A93B1C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19948158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5" name="Rectangle 10254">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51" name="Picture 10250" descr="Blue scheduled pillbox">
            <a:extLst>
              <a:ext uri="{FF2B5EF4-FFF2-40B4-BE49-F238E27FC236}">
                <a16:creationId xmlns:a16="http://schemas.microsoft.com/office/drawing/2014/main" id="{EBB0B87C-FC64-DF39-3B70-8B0DD42640FF}"/>
              </a:ext>
            </a:extLst>
          </p:cNvPr>
          <p:cNvPicPr>
            <a:picLocks noChangeAspect="1"/>
          </p:cNvPicPr>
          <p:nvPr/>
        </p:nvPicPr>
        <p:blipFill rotWithShape="1">
          <a:blip r:embed="rId2"/>
          <a:srcRect l="8067" r="20793"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0257" name="Freeform: Shape 10256">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259" name="Freeform: Shape 10258">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F1B022-149A-B8B3-4F8C-55BCB5177AAC}"/>
              </a:ext>
            </a:extLst>
          </p:cNvPr>
          <p:cNvSpPr>
            <a:spLocks noGrp="1"/>
          </p:cNvSpPr>
          <p:nvPr>
            <p:ph type="title"/>
          </p:nvPr>
        </p:nvSpPr>
        <p:spPr>
          <a:xfrm>
            <a:off x="424815" y="778857"/>
            <a:ext cx="4992624" cy="1173761"/>
          </a:xfrm>
        </p:spPr>
        <p:txBody>
          <a:bodyPr anchor="b">
            <a:noAutofit/>
          </a:bodyPr>
          <a:lstStyle/>
          <a:p>
            <a:r>
              <a:rPr lang="en-US" b="1" dirty="0">
                <a:latin typeface="+mn-lt"/>
              </a:rPr>
              <a:t>Telehealth and Telemedicine </a:t>
            </a:r>
          </a:p>
        </p:txBody>
      </p:sp>
      <p:sp>
        <p:nvSpPr>
          <p:cNvPr id="10261" name="Rectangle 10260">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263" name="Rectangle 10262">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D433C96-78AF-E2FD-53CF-8FEC400CBB1E}"/>
              </a:ext>
            </a:extLst>
          </p:cNvPr>
          <p:cNvSpPr>
            <a:spLocks noGrp="1"/>
          </p:cNvSpPr>
          <p:nvPr>
            <p:ph idx="1"/>
          </p:nvPr>
        </p:nvSpPr>
        <p:spPr>
          <a:xfrm>
            <a:off x="152717" y="2310428"/>
            <a:ext cx="5781421" cy="4654650"/>
          </a:xfrm>
        </p:spPr>
        <p:txBody>
          <a:bodyPr anchor="t">
            <a:normAutofit fontScale="92500" lnSpcReduction="10000"/>
          </a:bodyPr>
          <a:lstStyle/>
          <a:p>
            <a:pPr marL="0" indent="0">
              <a:buNone/>
            </a:pPr>
            <a:r>
              <a:rPr lang="en-GB" sz="2400" dirty="0"/>
              <a:t>The Covid-19 pandemic accelerated the development and adoption of digital technologies to delivery health services widely and efficiently. </a:t>
            </a:r>
          </a:p>
          <a:p>
            <a:r>
              <a:rPr lang="en-GB" sz="2400" dirty="0"/>
              <a:t>Streamline/ Triage</a:t>
            </a:r>
          </a:p>
          <a:p>
            <a:r>
              <a:rPr lang="en-GB" sz="2400" dirty="0"/>
              <a:t>Free space for acute conditions within hospitals </a:t>
            </a:r>
          </a:p>
          <a:p>
            <a:r>
              <a:rPr lang="en-GB" sz="2400" dirty="0"/>
              <a:t>Prevent infection transmissions</a:t>
            </a:r>
          </a:p>
          <a:p>
            <a:pPr marL="0" indent="0">
              <a:buNone/>
            </a:pPr>
            <a:endParaRPr lang="en-GB" sz="2400" dirty="0"/>
          </a:p>
          <a:p>
            <a:pPr marL="0" indent="0">
              <a:buNone/>
            </a:pPr>
            <a:r>
              <a:rPr lang="en-US" sz="2400" dirty="0"/>
              <a:t>NHS:</a:t>
            </a:r>
          </a:p>
          <a:p>
            <a:r>
              <a:rPr lang="en-GB" sz="2400" dirty="0"/>
              <a:t>NHS App</a:t>
            </a:r>
          </a:p>
          <a:p>
            <a:r>
              <a:rPr lang="en-GB" sz="2400" dirty="0"/>
              <a:t>NHS login</a:t>
            </a:r>
          </a:p>
          <a:p>
            <a:r>
              <a:rPr lang="en-GB" sz="2400" dirty="0"/>
              <a:t>e-prescription services. </a:t>
            </a:r>
            <a:endParaRPr lang="en-US" sz="2400" dirty="0"/>
          </a:p>
        </p:txBody>
      </p:sp>
    </p:spTree>
    <p:extLst>
      <p:ext uri="{BB962C8B-B14F-4D97-AF65-F5344CB8AC3E}">
        <p14:creationId xmlns:p14="http://schemas.microsoft.com/office/powerpoint/2010/main" val="3203429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aph of a number of months&#10;&#10;Description automatically generated">
            <a:extLst>
              <a:ext uri="{FF2B5EF4-FFF2-40B4-BE49-F238E27FC236}">
                <a16:creationId xmlns:a16="http://schemas.microsoft.com/office/drawing/2014/main" id="{F5A0F422-83E6-0989-D305-1B41DEB28450}"/>
              </a:ext>
            </a:extLst>
          </p:cNvPr>
          <p:cNvPicPr>
            <a:picLocks noGrp="1" noChangeAspect="1"/>
          </p:cNvPicPr>
          <p:nvPr>
            <p:ph idx="1"/>
          </p:nvPr>
        </p:nvPicPr>
        <p:blipFill rotWithShape="1">
          <a:blip r:embed="rId3"/>
          <a:srcRect l="3442" r="2910" b="2359"/>
          <a:stretch/>
        </p:blipFill>
        <p:spPr>
          <a:xfrm>
            <a:off x="514350" y="542131"/>
            <a:ext cx="11163300" cy="5718969"/>
          </a:xfrm>
          <a:ln w="25400">
            <a:solidFill>
              <a:schemeClr val="accent1"/>
            </a:solidFill>
          </a:ln>
        </p:spPr>
      </p:pic>
      <p:sp>
        <p:nvSpPr>
          <p:cNvPr id="7" name="TextBox 6">
            <a:extLst>
              <a:ext uri="{FF2B5EF4-FFF2-40B4-BE49-F238E27FC236}">
                <a16:creationId xmlns:a16="http://schemas.microsoft.com/office/drawing/2014/main" id="{A45E091F-C23E-D9F8-8203-364F6151CCEB}"/>
              </a:ext>
            </a:extLst>
          </p:cNvPr>
          <p:cNvSpPr txBox="1"/>
          <p:nvPr/>
        </p:nvSpPr>
        <p:spPr>
          <a:xfrm>
            <a:off x="9940581" y="6352143"/>
            <a:ext cx="1768818" cy="369332"/>
          </a:xfrm>
          <a:prstGeom prst="rect">
            <a:avLst/>
          </a:prstGeom>
          <a:noFill/>
        </p:spPr>
        <p:txBody>
          <a:bodyPr wrap="none" rtlCol="0">
            <a:spAutoFit/>
          </a:bodyPr>
          <a:lstStyle/>
          <a:p>
            <a:r>
              <a:rPr lang="en-US" dirty="0"/>
              <a:t>(Hitchings, 2020)</a:t>
            </a:r>
          </a:p>
        </p:txBody>
      </p:sp>
    </p:spTree>
    <p:extLst>
      <p:ext uri="{BB962C8B-B14F-4D97-AF65-F5344CB8AC3E}">
        <p14:creationId xmlns:p14="http://schemas.microsoft.com/office/powerpoint/2010/main" val="3676723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82" name="Rectangle 11281">
            <a:extLst>
              <a:ext uri="{FF2B5EF4-FFF2-40B4-BE49-F238E27FC236}">
                <a16:creationId xmlns:a16="http://schemas.microsoft.com/office/drawing/2014/main" id="{D7CFE75F-6390-4A13-A32B-2AA295CCA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351B1-978B-AD87-60D4-B0B67D94900D}"/>
              </a:ext>
            </a:extLst>
          </p:cNvPr>
          <p:cNvSpPr>
            <a:spLocks noGrp="1"/>
          </p:cNvSpPr>
          <p:nvPr>
            <p:ph type="title"/>
          </p:nvPr>
        </p:nvSpPr>
        <p:spPr>
          <a:xfrm>
            <a:off x="4354513" y="841375"/>
            <a:ext cx="3505200" cy="3114698"/>
          </a:xfrm>
        </p:spPr>
        <p:txBody>
          <a:bodyPr vert="horz" lIns="91440" tIns="45720" rIns="91440" bIns="45720" rtlCol="0" anchor="b">
            <a:normAutofit/>
          </a:bodyPr>
          <a:lstStyle/>
          <a:p>
            <a:pPr algn="ctr"/>
            <a:r>
              <a:rPr lang="en-US" sz="6600" b="1" dirty="0">
                <a:solidFill>
                  <a:schemeClr val="bg1"/>
                </a:solidFill>
                <a:latin typeface="+mn-lt"/>
              </a:rPr>
              <a:t>Health Apps</a:t>
            </a:r>
          </a:p>
        </p:txBody>
      </p:sp>
      <p:grpSp>
        <p:nvGrpSpPr>
          <p:cNvPr id="11284" name="Group 11283">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11285" name="Group 11284">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11289" name="Freeform: Shape 11288">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0" name="Freeform: Shape 11289">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286" name="Group 11285">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11287" name="Freeform: Shape 11286">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88" name="Freeform: Shape 11287">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11292" name="Group 11291">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11293" name="Group 11292">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11297" name="Freeform: Shape 11296">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8" name="Freeform: Shape 11297">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294" name="Group 11293">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11295" name="Freeform: Shape 11294">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96" name="Freeform: Shape 11295">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11266" name="Picture 2" descr="MyFitnessPal - Wikipedia">
            <a:extLst>
              <a:ext uri="{FF2B5EF4-FFF2-40B4-BE49-F238E27FC236}">
                <a16:creationId xmlns:a16="http://schemas.microsoft.com/office/drawing/2014/main" id="{D0704D91-2A90-E5CA-4F15-DABDA11BCE2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678" r="-1" b="13103"/>
          <a:stretch/>
        </p:blipFill>
        <p:spPr bwMode="auto">
          <a:xfrm>
            <a:off x="405607" y="1206000"/>
            <a:ext cx="2598738" cy="2006700"/>
          </a:xfrm>
          <a:custGeom>
            <a:avLst/>
            <a:gdLst/>
            <a:ahLst/>
            <a:cxnLst/>
            <a:rect l="l" t="t" r="r" b="b"/>
            <a:pathLst>
              <a:path w="2619375" h="1860000">
                <a:moveTo>
                  <a:pt x="0" y="0"/>
                </a:moveTo>
                <a:lnTo>
                  <a:pt x="2619375" y="0"/>
                </a:lnTo>
                <a:lnTo>
                  <a:pt x="2619375" y="1860000"/>
                </a:lnTo>
                <a:lnTo>
                  <a:pt x="0" y="1860000"/>
                </a:lnTo>
                <a:close/>
              </a:path>
            </a:pathLst>
          </a:custGeom>
          <a:noFill/>
          <a:extLst>
            <a:ext uri="{909E8E84-426E-40DD-AFC4-6F175D3DCCD1}">
              <a14:hiddenFill xmlns:a14="http://schemas.microsoft.com/office/drawing/2010/main">
                <a:solidFill>
                  <a:srgbClr val="FFFFFF"/>
                </a:solidFill>
              </a14:hiddenFill>
            </a:ext>
          </a:extLst>
        </p:spPr>
      </p:pic>
      <p:pic>
        <p:nvPicPr>
          <p:cNvPr id="11268" name="Picture 4" descr="How To Use Apple Health: Get Fit With Apple's Health App on iPhone |  Macworld">
            <a:extLst>
              <a:ext uri="{FF2B5EF4-FFF2-40B4-BE49-F238E27FC236}">
                <a16:creationId xmlns:a16="http://schemas.microsoft.com/office/drawing/2014/main" id="{7DAAD0A5-49A6-BCAD-1359-044C2A41335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478" r="11154"/>
          <a:stretch/>
        </p:blipFill>
        <p:spPr bwMode="auto">
          <a:xfrm>
            <a:off x="9226749" y="1206000"/>
            <a:ext cx="2569766" cy="2177997"/>
          </a:xfrm>
          <a:custGeom>
            <a:avLst/>
            <a:gdLst/>
            <a:ahLst/>
            <a:cxnLst/>
            <a:rect l="l" t="t" r="r" b="b"/>
            <a:pathLst>
              <a:path w="2619375" h="1860000">
                <a:moveTo>
                  <a:pt x="0" y="0"/>
                </a:moveTo>
                <a:lnTo>
                  <a:pt x="2619375" y="0"/>
                </a:lnTo>
                <a:lnTo>
                  <a:pt x="2619375" y="1860000"/>
                </a:lnTo>
                <a:lnTo>
                  <a:pt x="0" y="1860000"/>
                </a:lnTo>
                <a:close/>
              </a:path>
            </a:pathLst>
          </a:custGeom>
          <a:noFill/>
          <a:extLst>
            <a:ext uri="{909E8E84-426E-40DD-AFC4-6F175D3DCCD1}">
              <a14:hiddenFill xmlns:a14="http://schemas.microsoft.com/office/drawing/2010/main">
                <a:solidFill>
                  <a:srgbClr val="FFFFFF"/>
                </a:solidFill>
              </a14:hiddenFill>
            </a:ext>
          </a:extLst>
        </p:spPr>
      </p:pic>
      <p:pic>
        <p:nvPicPr>
          <p:cNvPr id="11270" name="Picture 6" descr="Apple Fitness+: Everything You Need to Know About Apple's Workout Service -  MacRumors">
            <a:extLst>
              <a:ext uri="{FF2B5EF4-FFF2-40B4-BE49-F238E27FC236}">
                <a16:creationId xmlns:a16="http://schemas.microsoft.com/office/drawing/2014/main" id="{237397EC-FF21-CDC3-AC3C-83298B4DCC6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3151" r="20889"/>
          <a:stretch/>
        </p:blipFill>
        <p:spPr bwMode="auto">
          <a:xfrm>
            <a:off x="9428248" y="3473998"/>
            <a:ext cx="2166768" cy="217799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FE6C07C7-E8D8-2ACA-F114-B907B73B2D59}"/>
              </a:ext>
            </a:extLst>
          </p:cNvPr>
          <p:cNvPicPr>
            <a:picLocks noChangeAspect="1"/>
          </p:cNvPicPr>
          <p:nvPr/>
        </p:nvPicPr>
        <p:blipFill>
          <a:blip r:embed="rId7"/>
          <a:stretch>
            <a:fillRect/>
          </a:stretch>
        </p:blipFill>
        <p:spPr>
          <a:xfrm>
            <a:off x="614239" y="4182551"/>
            <a:ext cx="2281735" cy="1705597"/>
          </a:xfrm>
          <a:prstGeom prst="rect">
            <a:avLst/>
          </a:prstGeom>
        </p:spPr>
      </p:pic>
    </p:spTree>
    <p:extLst>
      <p:ext uri="{BB962C8B-B14F-4D97-AF65-F5344CB8AC3E}">
        <p14:creationId xmlns:p14="http://schemas.microsoft.com/office/powerpoint/2010/main" val="1792117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16D90-959A-DC09-C0E2-3BFF5C50EE81}"/>
              </a:ext>
            </a:extLst>
          </p:cNvPr>
          <p:cNvSpPr>
            <a:spLocks noGrp="1"/>
          </p:cNvSpPr>
          <p:nvPr>
            <p:ph type="title"/>
          </p:nvPr>
        </p:nvSpPr>
        <p:spPr>
          <a:xfrm>
            <a:off x="5971697" y="143631"/>
            <a:ext cx="5444382" cy="733625"/>
          </a:xfrm>
        </p:spPr>
        <p:txBody>
          <a:bodyPr anchor="t">
            <a:normAutofit/>
          </a:bodyPr>
          <a:lstStyle/>
          <a:p>
            <a:pPr algn="ctr"/>
            <a:r>
              <a:rPr lang="en-US" b="1" dirty="0">
                <a:latin typeface="+mn-lt"/>
              </a:rPr>
              <a:t>Immersive Technology </a:t>
            </a:r>
          </a:p>
        </p:txBody>
      </p:sp>
      <p:pic>
        <p:nvPicPr>
          <p:cNvPr id="5" name="Picture 4" descr="Mobile device with apps">
            <a:extLst>
              <a:ext uri="{FF2B5EF4-FFF2-40B4-BE49-F238E27FC236}">
                <a16:creationId xmlns:a16="http://schemas.microsoft.com/office/drawing/2014/main" id="{7611369D-B476-208A-A059-85F2246E51C5}"/>
              </a:ext>
            </a:extLst>
          </p:cNvPr>
          <p:cNvPicPr>
            <a:picLocks noChangeAspect="1"/>
          </p:cNvPicPr>
          <p:nvPr/>
        </p:nvPicPr>
        <p:blipFill rotWithShape="1">
          <a:blip r:embed="rId2"/>
          <a:srcRect l="48660" r="9089"/>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00A2A6-74DF-30F3-7641-49BBE5C1F8F8}"/>
              </a:ext>
            </a:extLst>
          </p:cNvPr>
          <p:cNvSpPr>
            <a:spLocks noGrp="1"/>
          </p:cNvSpPr>
          <p:nvPr>
            <p:ph idx="1"/>
          </p:nvPr>
        </p:nvSpPr>
        <p:spPr>
          <a:xfrm>
            <a:off x="5257800" y="1075652"/>
            <a:ext cx="6934200" cy="5560312"/>
          </a:xfrm>
        </p:spPr>
        <p:txBody>
          <a:bodyPr vert="horz" lIns="91440" tIns="45720" rIns="91440" bIns="45720" rtlCol="0" anchor="t">
            <a:normAutofit fontScale="70000" lnSpcReduction="20000"/>
          </a:bodyPr>
          <a:lstStyle/>
          <a:p>
            <a:pPr marL="0" indent="0">
              <a:lnSpc>
                <a:spcPct val="150000"/>
              </a:lnSpc>
              <a:buNone/>
            </a:pPr>
            <a:r>
              <a:rPr lang="en-GB" sz="2600" b="1" i="0" dirty="0">
                <a:effectLst/>
              </a:rPr>
              <a:t>AR - Augmented Reality</a:t>
            </a:r>
            <a:r>
              <a:rPr lang="en-GB" sz="2600" dirty="0"/>
              <a:t>: </a:t>
            </a:r>
            <a:r>
              <a:rPr lang="en-GB" sz="2600" b="0" i="0" dirty="0">
                <a:effectLst/>
              </a:rPr>
              <a:t>technology to superimpose digital elements (such as sounds, images, </a:t>
            </a:r>
            <a:r>
              <a:rPr lang="en-GB" sz="2600" dirty="0"/>
              <a:t>models, visualisation)</a:t>
            </a:r>
            <a:r>
              <a:rPr lang="en-GB" sz="2600" b="0" i="0" dirty="0">
                <a:effectLst/>
              </a:rPr>
              <a:t> to the world we see using a tablet, or a smartphone camera.</a:t>
            </a:r>
            <a:endParaRPr lang="en-GB" sz="2600" b="0" i="0" dirty="0">
              <a:effectLst/>
              <a:ea typeface="Calibri"/>
              <a:cs typeface="Calibri"/>
            </a:endParaRPr>
          </a:p>
          <a:p>
            <a:pPr marL="0" indent="0">
              <a:lnSpc>
                <a:spcPct val="150000"/>
              </a:lnSpc>
              <a:buNone/>
            </a:pPr>
            <a:r>
              <a:rPr lang="en-GB" sz="2600" b="1" i="0" dirty="0">
                <a:effectLst/>
              </a:rPr>
              <a:t>Virtual Reality</a:t>
            </a:r>
            <a:r>
              <a:rPr lang="en-GB" sz="2600" b="0" i="0" dirty="0">
                <a:effectLst/>
              </a:rPr>
              <a:t> is an immersive, three-dimensional, computer-generated environment which can be explored and interacted with by a person.</a:t>
            </a:r>
            <a:endParaRPr lang="en-GB" sz="2600" b="0" i="0" dirty="0">
              <a:effectLst/>
              <a:ea typeface="Calibri"/>
              <a:cs typeface="Calibri"/>
            </a:endParaRPr>
          </a:p>
          <a:p>
            <a:pPr marL="0" indent="0">
              <a:lnSpc>
                <a:spcPct val="150000"/>
              </a:lnSpc>
              <a:buNone/>
            </a:pPr>
            <a:r>
              <a:rPr lang="en-GB" sz="2600" b="1" i="0" dirty="0">
                <a:effectLst/>
              </a:rPr>
              <a:t>Mixed Reality</a:t>
            </a:r>
            <a:r>
              <a:rPr lang="en-GB" sz="2600" b="0" i="0" dirty="0">
                <a:effectLst/>
              </a:rPr>
              <a:t> is the merging of real and virtual worlds to produce new environments where both physical and digital objects co-exist and interact in real time. </a:t>
            </a:r>
            <a:r>
              <a:rPr lang="en-GB" sz="2600" dirty="0"/>
              <a:t>Mixed reality could be used for:</a:t>
            </a:r>
            <a:endParaRPr lang="en-GB" sz="2600" b="0" i="0" dirty="0">
              <a:effectLst/>
              <a:ea typeface="Calibri"/>
              <a:cs typeface="Calibri"/>
            </a:endParaRPr>
          </a:p>
          <a:p>
            <a:pPr marL="0" indent="0">
              <a:lnSpc>
                <a:spcPct val="150000"/>
              </a:lnSpc>
              <a:buNone/>
            </a:pPr>
            <a:endParaRPr lang="en-GB" sz="2600" dirty="0">
              <a:ea typeface="+mn-lt"/>
              <a:cs typeface="+mn-lt"/>
            </a:endParaRPr>
          </a:p>
          <a:p>
            <a:pPr>
              <a:buFont typeface="Arial"/>
              <a:buChar char="•"/>
            </a:pPr>
            <a:r>
              <a:rPr lang="en-GB" sz="2600" b="1" dirty="0">
                <a:ea typeface="+mn-lt"/>
                <a:cs typeface="+mn-lt"/>
              </a:rPr>
              <a:t>Physical rehabilitation</a:t>
            </a:r>
            <a:r>
              <a:rPr lang="en-GB" sz="2600" dirty="0">
                <a:ea typeface="+mn-lt"/>
                <a:cs typeface="+mn-lt"/>
              </a:rPr>
              <a:t>: Patients recovering from injuries could use MR to engage in exercises within a virtual environment, allowing for real-time feedback and a more immersive recovery experience.</a:t>
            </a:r>
            <a:endParaRPr lang="en-US" sz="2600">
              <a:ea typeface="+mn-lt"/>
              <a:cs typeface="+mn-lt"/>
            </a:endParaRPr>
          </a:p>
          <a:p>
            <a:pPr>
              <a:buFont typeface="Arial"/>
              <a:buChar char="•"/>
            </a:pPr>
            <a:r>
              <a:rPr lang="en-GB" sz="2600" b="1" dirty="0">
                <a:ea typeface="+mn-lt"/>
                <a:cs typeface="+mn-lt"/>
              </a:rPr>
              <a:t>Training for medical staff</a:t>
            </a:r>
            <a:r>
              <a:rPr lang="en-GB" sz="2600" dirty="0">
                <a:ea typeface="+mn-lt"/>
                <a:cs typeface="+mn-lt"/>
              </a:rPr>
              <a:t>: MR could be used to simulate complex medical procedures, allowing staff to practice in a risk-free, interactive setting</a:t>
            </a:r>
            <a:r>
              <a:rPr lang="en-GB" sz="2400" dirty="0">
                <a:ea typeface="+mn-lt"/>
                <a:cs typeface="+mn-lt"/>
              </a:rPr>
              <a:t>.</a:t>
            </a:r>
            <a:endParaRPr lang="en-US" dirty="0">
              <a:ea typeface="+mn-lt"/>
              <a:cs typeface="+mn-lt"/>
            </a:endParaRPr>
          </a:p>
          <a:p>
            <a:pPr marL="0" indent="0">
              <a:lnSpc>
                <a:spcPct val="150000"/>
              </a:lnSpc>
              <a:buNone/>
            </a:pPr>
            <a:endParaRPr lang="en-GB" sz="2400" dirty="0">
              <a:ea typeface="Calibri"/>
              <a:cs typeface="Calibri"/>
            </a:endParaRPr>
          </a:p>
        </p:txBody>
      </p:sp>
    </p:spTree>
    <p:extLst>
      <p:ext uri="{BB962C8B-B14F-4D97-AF65-F5344CB8AC3E}">
        <p14:creationId xmlns:p14="http://schemas.microsoft.com/office/powerpoint/2010/main" val="3584315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068E0-137F-C289-D85C-DD9E1DFA8626}"/>
              </a:ext>
            </a:extLst>
          </p:cNvPr>
          <p:cNvSpPr>
            <a:spLocks noGrp="1"/>
          </p:cNvSpPr>
          <p:nvPr>
            <p:ph type="title"/>
          </p:nvPr>
        </p:nvSpPr>
        <p:spPr/>
        <p:txBody>
          <a:bodyPr/>
          <a:lstStyle/>
          <a:p>
            <a:pPr algn="ctr"/>
            <a:r>
              <a:rPr lang="en-US" b="1" dirty="0">
                <a:latin typeface="+mn-lt"/>
              </a:rPr>
              <a:t>Immersive Technology Application</a:t>
            </a:r>
          </a:p>
        </p:txBody>
      </p:sp>
      <p:pic>
        <p:nvPicPr>
          <p:cNvPr id="4" name="Online Media 3" descr="Immersive Learning in Healthcare">
            <a:hlinkClick r:id="" action="ppaction://media"/>
            <a:extLst>
              <a:ext uri="{FF2B5EF4-FFF2-40B4-BE49-F238E27FC236}">
                <a16:creationId xmlns:a16="http://schemas.microsoft.com/office/drawing/2014/main" id="{8238865A-5301-604E-76A3-7433452A4FE9}"/>
              </a:ext>
            </a:extLst>
          </p:cNvPr>
          <p:cNvPicPr>
            <a:picLocks noGrp="1" noRot="1" noChangeAspect="1"/>
          </p:cNvPicPr>
          <p:nvPr>
            <p:ph idx="1"/>
            <a:videoFile r:link="rId1"/>
          </p:nvPr>
        </p:nvPicPr>
        <p:blipFill>
          <a:blip r:embed="rId3"/>
          <a:stretch>
            <a:fillRect/>
          </a:stretch>
        </p:blipFill>
        <p:spPr>
          <a:xfrm>
            <a:off x="2246313" y="1825625"/>
            <a:ext cx="7700962" cy="4667250"/>
          </a:xfrm>
          <a:prstGeom prst="rect">
            <a:avLst/>
          </a:prstGeom>
        </p:spPr>
      </p:pic>
    </p:spTree>
    <p:extLst>
      <p:ext uri="{BB962C8B-B14F-4D97-AF65-F5344CB8AC3E}">
        <p14:creationId xmlns:p14="http://schemas.microsoft.com/office/powerpoint/2010/main" val="2328428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290A-8CF8-1257-F74B-014A1605737F}"/>
              </a:ext>
            </a:extLst>
          </p:cNvPr>
          <p:cNvSpPr>
            <a:spLocks noGrp="1"/>
          </p:cNvSpPr>
          <p:nvPr>
            <p:ph type="title"/>
          </p:nvPr>
        </p:nvSpPr>
        <p:spPr/>
        <p:txBody>
          <a:bodyPr>
            <a:normAutofit/>
          </a:bodyPr>
          <a:lstStyle/>
          <a:p>
            <a:pPr algn="ctr"/>
            <a:r>
              <a:rPr lang="en-US" sz="5400" b="1" dirty="0">
                <a:latin typeface="+mn-lt"/>
              </a:rPr>
              <a:t>Artificial Intelligence and Dementia</a:t>
            </a:r>
          </a:p>
        </p:txBody>
      </p:sp>
      <p:pic>
        <p:nvPicPr>
          <p:cNvPr id="4" name="Online Media 3" descr="CognoSpeak - AI technology aims to speed up dementia diagnosis">
            <a:hlinkClick r:id="" action="ppaction://media"/>
            <a:extLst>
              <a:ext uri="{FF2B5EF4-FFF2-40B4-BE49-F238E27FC236}">
                <a16:creationId xmlns:a16="http://schemas.microsoft.com/office/drawing/2014/main" id="{7CCA7AD2-D4F0-27A9-749D-2ED28AE6867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a:ln>
            <a:solidFill>
              <a:schemeClr val="accent1"/>
            </a:solidFill>
          </a:ln>
        </p:spPr>
      </p:pic>
    </p:spTree>
    <p:extLst>
      <p:ext uri="{BB962C8B-B14F-4D97-AF65-F5344CB8AC3E}">
        <p14:creationId xmlns:p14="http://schemas.microsoft.com/office/powerpoint/2010/main" val="2656047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5425" y="-4456"/>
            <a:ext cx="9688485" cy="1182285"/>
          </a:xfrm>
        </p:spPr>
        <p:txBody>
          <a:bodyPr vert="horz" lIns="91440" tIns="45720" rIns="91440" bIns="45720" rtlCol="0" anchor="b">
            <a:noAutofit/>
          </a:bodyPr>
          <a:lstStyle/>
          <a:p>
            <a:r>
              <a:rPr lang="en-US" sz="3200" b="1" dirty="0">
                <a:latin typeface="Aptos"/>
              </a:rPr>
              <a:t>Virtual Wards</a:t>
            </a:r>
          </a:p>
        </p:txBody>
      </p:sp>
      <p:sp>
        <p:nvSpPr>
          <p:cNvPr id="9" name="Content Placeholder 8">
            <a:extLst>
              <a:ext uri="{FF2B5EF4-FFF2-40B4-BE49-F238E27FC236}">
                <a16:creationId xmlns:a16="http://schemas.microsoft.com/office/drawing/2014/main" id="{2F5C10BB-F87C-9408-B340-A5D937C22BF5}"/>
              </a:ext>
            </a:extLst>
          </p:cNvPr>
          <p:cNvSpPr>
            <a:spLocks noGrp="1"/>
          </p:cNvSpPr>
          <p:nvPr>
            <p:ph idx="1"/>
          </p:nvPr>
        </p:nvSpPr>
        <p:spPr>
          <a:xfrm>
            <a:off x="245836" y="1612753"/>
            <a:ext cx="4519378" cy="4762289"/>
          </a:xfrm>
        </p:spPr>
        <p:txBody>
          <a:bodyPr vert="horz" lIns="91440" tIns="45720" rIns="91440" bIns="45720" rtlCol="0" anchor="ctr">
            <a:noAutofit/>
          </a:bodyPr>
          <a:lstStyle/>
          <a:p>
            <a:r>
              <a:rPr lang="en-US" sz="2400" dirty="0">
                <a:ea typeface="+mn-lt"/>
                <a:cs typeface="+mn-lt"/>
              </a:rPr>
              <a:t>Virtual wards provide hospital-level care remotely, allowing patients to be monitored at home using digital tools. </a:t>
            </a:r>
          </a:p>
          <a:p>
            <a:r>
              <a:rPr lang="en-US" sz="2400" dirty="0">
                <a:ea typeface="+mn-lt"/>
                <a:cs typeface="+mn-lt"/>
              </a:rPr>
              <a:t> In community care, virtual wards reduce hospital admissions, support early discharge, and enhance care continuity by integrating hospital and community services.</a:t>
            </a:r>
          </a:p>
          <a:p>
            <a:r>
              <a:rPr lang="en-GB" sz="1600" dirty="0">
                <a:hlinkClick r:id="rId2"/>
              </a:rPr>
              <a:t>NHS England » Virtual wards</a:t>
            </a:r>
            <a:r>
              <a:rPr lang="en-US" sz="2400" dirty="0">
                <a:ea typeface="+mn-lt"/>
                <a:cs typeface="+mn-lt"/>
              </a:rPr>
              <a:t> </a:t>
            </a:r>
            <a:endParaRPr lang="en-US" sz="2400" dirty="0"/>
          </a:p>
        </p:txBody>
      </p:sp>
      <p:pic>
        <p:nvPicPr>
          <p:cNvPr id="10" name="Picture 9" descr="Mersey and West Lancashire Teaching Hospitals NHS Trust Southport and  Ormskirk | Respiratory Virtual Ward">
            <a:extLst>
              <a:ext uri="{FF2B5EF4-FFF2-40B4-BE49-F238E27FC236}">
                <a16:creationId xmlns:a16="http://schemas.microsoft.com/office/drawing/2014/main" id="{881E3DAC-4736-BD77-2162-685CAE6C5C46}"/>
              </a:ext>
            </a:extLst>
          </p:cNvPr>
          <p:cNvPicPr>
            <a:picLocks noChangeAspect="1"/>
          </p:cNvPicPr>
          <p:nvPr/>
        </p:nvPicPr>
        <p:blipFill>
          <a:blip r:embed="rId3"/>
          <a:stretch>
            <a:fillRect/>
          </a:stretch>
        </p:blipFill>
        <p:spPr>
          <a:xfrm>
            <a:off x="4765214" y="1341952"/>
            <a:ext cx="7218168" cy="4103500"/>
          </a:xfrm>
          <a:prstGeom prst="rect">
            <a:avLst/>
          </a:prstGeom>
        </p:spPr>
      </p:pic>
      <p:sp>
        <p:nvSpPr>
          <p:cNvPr id="3" name="TextBox 2">
            <a:extLst>
              <a:ext uri="{FF2B5EF4-FFF2-40B4-BE49-F238E27FC236}">
                <a16:creationId xmlns:a16="http://schemas.microsoft.com/office/drawing/2014/main" id="{6A2433F3-8513-E080-743B-EBB61490E481}"/>
              </a:ext>
            </a:extLst>
          </p:cNvPr>
          <p:cNvSpPr txBox="1"/>
          <p:nvPr/>
        </p:nvSpPr>
        <p:spPr>
          <a:xfrm>
            <a:off x="9643641" y="544545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ptos"/>
                <a:cs typeface="Times New Roman"/>
              </a:rPr>
              <a:t>(NHS, 2022)</a:t>
            </a:r>
            <a:endParaRPr lang="en-US" dirty="0">
              <a:latin typeface="Aptos"/>
            </a:endParaRPr>
          </a:p>
        </p:txBody>
      </p:sp>
    </p:spTree>
    <p:extLst>
      <p:ext uri="{BB962C8B-B14F-4D97-AF65-F5344CB8AC3E}">
        <p14:creationId xmlns:p14="http://schemas.microsoft.com/office/powerpoint/2010/main" val="2555262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8BC7E1-DB69-5F2A-6B39-A314A4BE1153}"/>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13979-A9C2-D8E7-B4C2-3D2BCAFC3572}"/>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b="1">
                <a:latin typeface="Aptos"/>
              </a:rPr>
              <a:t>Virtual Wards – Case Studies</a:t>
            </a:r>
          </a:p>
        </p:txBody>
      </p:sp>
      <p:sp>
        <p:nvSpPr>
          <p:cNvPr id="1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0F98E0F8-91A0-5916-7831-9B87FA535D36}"/>
              </a:ext>
            </a:extLst>
          </p:cNvPr>
          <p:cNvSpPr>
            <a:spLocks noGrp="1"/>
          </p:cNvSpPr>
          <p:nvPr>
            <p:ph idx="1"/>
          </p:nvPr>
        </p:nvSpPr>
        <p:spPr>
          <a:xfrm>
            <a:off x="630936" y="1700011"/>
            <a:ext cx="3429000" cy="4517909"/>
          </a:xfrm>
        </p:spPr>
        <p:txBody>
          <a:bodyPr vert="horz" lIns="91440" tIns="45720" rIns="91440" bIns="45720" rtlCol="0" anchor="t">
            <a:normAutofit fontScale="55000" lnSpcReduction="20000"/>
          </a:bodyPr>
          <a:lstStyle/>
          <a:p>
            <a:endParaRPr lang="en-GB" sz="1000" dirty="0">
              <a:hlinkClick r:id="rId2"/>
            </a:endParaRPr>
          </a:p>
          <a:p>
            <a:endParaRPr lang="en-GB" sz="1000" dirty="0">
              <a:hlinkClick r:id="rId2"/>
            </a:endParaRPr>
          </a:p>
          <a:p>
            <a:endParaRPr lang="en-GB" sz="1000" dirty="0">
              <a:hlinkClick r:id="rId2"/>
            </a:endParaRPr>
          </a:p>
          <a:p>
            <a:endParaRPr lang="en-GB" sz="1000" dirty="0">
              <a:hlinkClick r:id="rId2"/>
            </a:endParaRPr>
          </a:p>
          <a:p>
            <a:endParaRPr lang="en-GB" sz="1000" dirty="0">
              <a:hlinkClick r:id="rId2"/>
            </a:endParaRPr>
          </a:p>
          <a:p>
            <a:endParaRPr lang="en-GB" sz="1000" dirty="0">
              <a:hlinkClick r:id="rId2"/>
            </a:endParaRPr>
          </a:p>
          <a:p>
            <a:endParaRPr lang="en-GB" sz="1000" dirty="0">
              <a:hlinkClick r:id="rId2"/>
            </a:endParaRPr>
          </a:p>
          <a:p>
            <a:endParaRPr lang="en-GB" sz="1000" dirty="0">
              <a:hlinkClick r:id="rId2"/>
            </a:endParaRPr>
          </a:p>
          <a:p>
            <a:endParaRPr lang="en-GB" sz="1000" dirty="0">
              <a:hlinkClick r:id="rId2"/>
            </a:endParaRPr>
          </a:p>
          <a:p>
            <a:endParaRPr lang="en-GB" sz="4900" dirty="0">
              <a:hlinkClick r:id="rId2"/>
            </a:endParaRPr>
          </a:p>
          <a:p>
            <a:endParaRPr lang="en-GB" sz="4900" dirty="0">
              <a:hlinkClick r:id="rId2"/>
            </a:endParaRPr>
          </a:p>
          <a:p>
            <a:r>
              <a:rPr lang="en-GB" sz="4900" dirty="0">
                <a:hlinkClick r:id="rId2"/>
              </a:rPr>
              <a:t>NHS England » Virtual wards</a:t>
            </a:r>
            <a:endParaRPr lang="en-GB" sz="4900" dirty="0"/>
          </a:p>
          <a:p>
            <a:r>
              <a:rPr lang="en-GB" sz="4900" dirty="0">
                <a:hlinkClick r:id="rId3"/>
              </a:rPr>
              <a:t>Virtual wards :: Birmingham and Solihull ICS</a:t>
            </a:r>
            <a:r>
              <a:rPr lang="en-US" sz="4900" dirty="0">
                <a:ea typeface="+mn-lt"/>
                <a:cs typeface="+mn-lt"/>
              </a:rPr>
              <a:t> </a:t>
            </a:r>
            <a:endParaRPr lang="en-US" sz="4900" dirty="0"/>
          </a:p>
        </p:txBody>
      </p:sp>
      <p:pic>
        <p:nvPicPr>
          <p:cNvPr id="5" name="Picture 4">
            <a:extLst>
              <a:ext uri="{FF2B5EF4-FFF2-40B4-BE49-F238E27FC236}">
                <a16:creationId xmlns:a16="http://schemas.microsoft.com/office/drawing/2014/main" id="{2FEFE961-CF61-344B-F604-C0502F7E1B8A}"/>
              </a:ext>
            </a:extLst>
          </p:cNvPr>
          <p:cNvPicPr>
            <a:picLocks noChangeAspect="1"/>
          </p:cNvPicPr>
          <p:nvPr/>
        </p:nvPicPr>
        <p:blipFill>
          <a:blip r:embed="rId4"/>
          <a:stretch>
            <a:fillRect/>
          </a:stretch>
        </p:blipFill>
        <p:spPr>
          <a:xfrm>
            <a:off x="4805659" y="640080"/>
            <a:ext cx="6600994" cy="5577840"/>
          </a:xfrm>
          <a:prstGeom prst="rect">
            <a:avLst/>
          </a:prstGeom>
        </p:spPr>
      </p:pic>
    </p:spTree>
    <p:extLst>
      <p:ext uri="{BB962C8B-B14F-4D97-AF65-F5344CB8AC3E}">
        <p14:creationId xmlns:p14="http://schemas.microsoft.com/office/powerpoint/2010/main" val="36669321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134725" cy="1335088"/>
          </a:xfrm>
        </p:spPr>
        <p:txBody>
          <a:bodyPr/>
          <a:lstStyle/>
          <a:p>
            <a:r>
              <a:rPr lang="en-US" sz="4000" b="1" dirty="0">
                <a:latin typeface="Aptos"/>
              </a:rPr>
              <a:t>Virtual Wards</a:t>
            </a:r>
          </a:p>
        </p:txBody>
      </p:sp>
      <p:pic>
        <p:nvPicPr>
          <p:cNvPr id="5" name="Content Placeholder 4" descr="A close-up of a white background&#10;&#10;Description automatically generated">
            <a:extLst>
              <a:ext uri="{FF2B5EF4-FFF2-40B4-BE49-F238E27FC236}">
                <a16:creationId xmlns:a16="http://schemas.microsoft.com/office/drawing/2014/main" id="{020EC88A-7E69-4AB2-F72B-D77B85AA91CD}"/>
              </a:ext>
            </a:extLst>
          </p:cNvPr>
          <p:cNvPicPr>
            <a:picLocks noGrp="1" noChangeAspect="1"/>
          </p:cNvPicPr>
          <p:nvPr>
            <p:ph idx="1"/>
          </p:nvPr>
        </p:nvPicPr>
        <p:blipFill>
          <a:blip r:embed="rId3"/>
          <a:stretch>
            <a:fillRect/>
          </a:stretch>
        </p:blipFill>
        <p:spPr>
          <a:xfrm>
            <a:off x="1736271" y="3951837"/>
            <a:ext cx="8432800" cy="1207441"/>
          </a:xfrm>
        </p:spPr>
      </p:pic>
      <p:pic>
        <p:nvPicPr>
          <p:cNvPr id="6" name="Picture 5" descr="A screenshot of a computer&#10;&#10;Description automatically generated">
            <a:extLst>
              <a:ext uri="{FF2B5EF4-FFF2-40B4-BE49-F238E27FC236}">
                <a16:creationId xmlns:a16="http://schemas.microsoft.com/office/drawing/2014/main" id="{C6FEE746-2FDE-B39E-6B0E-C754170E17EA}"/>
              </a:ext>
            </a:extLst>
          </p:cNvPr>
          <p:cNvPicPr>
            <a:picLocks noChangeAspect="1"/>
          </p:cNvPicPr>
          <p:nvPr/>
        </p:nvPicPr>
        <p:blipFill>
          <a:blip r:embed="rId4"/>
          <a:stretch>
            <a:fillRect/>
          </a:stretch>
        </p:blipFill>
        <p:spPr>
          <a:xfrm>
            <a:off x="5957661" y="1651453"/>
            <a:ext cx="6254750" cy="1911350"/>
          </a:xfrm>
          <a:prstGeom prst="rect">
            <a:avLst/>
          </a:prstGeom>
        </p:spPr>
      </p:pic>
      <p:pic>
        <p:nvPicPr>
          <p:cNvPr id="7" name="Picture 6" descr="A green screen with white text&#10;&#10;Description automatically generated">
            <a:extLst>
              <a:ext uri="{FF2B5EF4-FFF2-40B4-BE49-F238E27FC236}">
                <a16:creationId xmlns:a16="http://schemas.microsoft.com/office/drawing/2014/main" id="{5527B7F5-52B4-A33C-9394-4E8C0D5E92C9}"/>
              </a:ext>
            </a:extLst>
          </p:cNvPr>
          <p:cNvPicPr>
            <a:picLocks noChangeAspect="1"/>
          </p:cNvPicPr>
          <p:nvPr/>
        </p:nvPicPr>
        <p:blipFill>
          <a:blip r:embed="rId5"/>
          <a:stretch>
            <a:fillRect/>
          </a:stretch>
        </p:blipFill>
        <p:spPr>
          <a:xfrm>
            <a:off x="138112" y="1517650"/>
            <a:ext cx="5705475" cy="2159000"/>
          </a:xfrm>
          <a:prstGeom prst="rect">
            <a:avLst/>
          </a:prstGeom>
        </p:spPr>
      </p:pic>
    </p:spTree>
    <p:extLst>
      <p:ext uri="{BB962C8B-B14F-4D97-AF65-F5344CB8AC3E}">
        <p14:creationId xmlns:p14="http://schemas.microsoft.com/office/powerpoint/2010/main" val="2135900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CE057-D7C5-9398-1004-DAC536021B53}"/>
              </a:ext>
            </a:extLst>
          </p:cNvPr>
          <p:cNvSpPr>
            <a:spLocks noGrp="1"/>
          </p:cNvSpPr>
          <p:nvPr>
            <p:ph type="title"/>
          </p:nvPr>
        </p:nvSpPr>
        <p:spPr/>
        <p:txBody>
          <a:bodyPr>
            <a:normAutofit/>
          </a:bodyPr>
          <a:lstStyle/>
          <a:p>
            <a:pPr algn="ctr"/>
            <a:r>
              <a:rPr lang="en-GB" sz="5400" b="1" dirty="0">
                <a:latin typeface="+mn-lt"/>
              </a:rPr>
              <a:t>Activity 2- Case Study</a:t>
            </a:r>
          </a:p>
        </p:txBody>
      </p:sp>
      <p:sp>
        <p:nvSpPr>
          <p:cNvPr id="3" name="Content Placeholder 2">
            <a:extLst>
              <a:ext uri="{FF2B5EF4-FFF2-40B4-BE49-F238E27FC236}">
                <a16:creationId xmlns:a16="http://schemas.microsoft.com/office/drawing/2014/main" id="{41D45158-2457-0AE6-DCF8-0DB57B27406F}"/>
              </a:ext>
            </a:extLst>
          </p:cNvPr>
          <p:cNvSpPr>
            <a:spLocks noGrp="1"/>
          </p:cNvSpPr>
          <p:nvPr>
            <p:ph idx="1"/>
          </p:nvPr>
        </p:nvSpPr>
        <p:spPr>
          <a:xfrm>
            <a:off x="838200" y="1826438"/>
            <a:ext cx="10993244" cy="4351338"/>
          </a:xfrm>
        </p:spPr>
        <p:txBody>
          <a:bodyPr/>
          <a:lstStyle/>
          <a:p>
            <a:pPr marL="0" indent="0">
              <a:buNone/>
            </a:pPr>
            <a:r>
              <a:rPr lang="en-GB" sz="3200" b="1" dirty="0"/>
              <a:t>In small groups…</a:t>
            </a:r>
          </a:p>
          <a:p>
            <a:r>
              <a:rPr lang="en-GB" dirty="0"/>
              <a:t>Look at the case study for Mr Jones</a:t>
            </a:r>
          </a:p>
          <a:p>
            <a:r>
              <a:rPr lang="en-GB" dirty="0"/>
              <a:t>Consider the questions provided and discuss in your groups</a:t>
            </a:r>
          </a:p>
          <a:p>
            <a:r>
              <a:rPr lang="en-GB" dirty="0"/>
              <a:t>Feedback to the class</a:t>
            </a:r>
          </a:p>
          <a:p>
            <a:pPr marL="0" indent="0">
              <a:buNone/>
            </a:pPr>
            <a:r>
              <a:rPr lang="en-GB" b="1" dirty="0"/>
              <a:t>You will find details on this activity in the week 4 tile on the Moodle page</a:t>
            </a:r>
          </a:p>
        </p:txBody>
      </p:sp>
      <p:pic>
        <p:nvPicPr>
          <p:cNvPr id="4" name="Picture 3">
            <a:extLst>
              <a:ext uri="{FF2B5EF4-FFF2-40B4-BE49-F238E27FC236}">
                <a16:creationId xmlns:a16="http://schemas.microsoft.com/office/drawing/2014/main" id="{FB5DEC3F-C9A3-0210-FB99-EB16FB5B00F6}"/>
              </a:ext>
            </a:extLst>
          </p:cNvPr>
          <p:cNvPicPr>
            <a:picLocks noChangeAspect="1"/>
          </p:cNvPicPr>
          <p:nvPr/>
        </p:nvPicPr>
        <p:blipFill>
          <a:blip r:embed="rId2"/>
          <a:stretch>
            <a:fillRect/>
          </a:stretch>
        </p:blipFill>
        <p:spPr>
          <a:xfrm>
            <a:off x="9091427" y="4728117"/>
            <a:ext cx="2840377" cy="1895951"/>
          </a:xfrm>
          <a:prstGeom prst="rect">
            <a:avLst/>
          </a:prstGeom>
        </p:spPr>
      </p:pic>
    </p:spTree>
    <p:extLst>
      <p:ext uri="{BB962C8B-B14F-4D97-AF65-F5344CB8AC3E}">
        <p14:creationId xmlns:p14="http://schemas.microsoft.com/office/powerpoint/2010/main" val="2734348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11B570-F05B-A883-DFE8-FF8C54752CE5}"/>
              </a:ext>
            </a:extLst>
          </p:cNvPr>
          <p:cNvSpPr>
            <a:spLocks noGrp="1"/>
          </p:cNvSpPr>
          <p:nvPr>
            <p:ph type="title"/>
          </p:nvPr>
        </p:nvSpPr>
        <p:spPr>
          <a:xfrm>
            <a:off x="152284" y="431632"/>
            <a:ext cx="5504892" cy="1330839"/>
          </a:xfrm>
        </p:spPr>
        <p:txBody>
          <a:bodyPr>
            <a:noAutofit/>
          </a:bodyPr>
          <a:lstStyle/>
          <a:p>
            <a:pPr algn="ctr"/>
            <a:r>
              <a:rPr lang="en-US" sz="5400" b="1" dirty="0">
                <a:latin typeface="+mn-lt"/>
              </a:rPr>
              <a:t>Building an Online Reputation </a:t>
            </a:r>
          </a:p>
        </p:txBody>
      </p:sp>
      <p:sp>
        <p:nvSpPr>
          <p:cNvPr id="3" name="Content Placeholder 2">
            <a:extLst>
              <a:ext uri="{FF2B5EF4-FFF2-40B4-BE49-F238E27FC236}">
                <a16:creationId xmlns:a16="http://schemas.microsoft.com/office/drawing/2014/main" id="{FDEC623B-5EB9-BFE5-99C8-4AF218E25365}"/>
              </a:ext>
            </a:extLst>
          </p:cNvPr>
          <p:cNvSpPr>
            <a:spLocks noGrp="1"/>
          </p:cNvSpPr>
          <p:nvPr>
            <p:ph idx="1"/>
          </p:nvPr>
        </p:nvSpPr>
        <p:spPr>
          <a:xfrm>
            <a:off x="15028" y="2194102"/>
            <a:ext cx="5779404" cy="4663896"/>
          </a:xfrm>
        </p:spPr>
        <p:txBody>
          <a:bodyPr>
            <a:normAutofit/>
          </a:bodyPr>
          <a:lstStyle/>
          <a:p>
            <a:pPr marL="0" indent="0">
              <a:buNone/>
            </a:pPr>
            <a:r>
              <a:rPr lang="en-US" sz="2400" dirty="0"/>
              <a:t>Phillips and Ellinas (2014) advocates that people need to apply the ‘three Cs’ when attempting to develop their online reputation. </a:t>
            </a:r>
          </a:p>
          <a:p>
            <a:r>
              <a:rPr lang="en-US" sz="2400" dirty="0"/>
              <a:t>Clarity (Focus on key messages you want to share) </a:t>
            </a:r>
          </a:p>
          <a:p>
            <a:r>
              <a:rPr lang="en-US" sz="2400" dirty="0"/>
              <a:t>Consistency ( Apply consistent imagery and information) </a:t>
            </a:r>
          </a:p>
          <a:p>
            <a:r>
              <a:rPr lang="en-US" sz="2400" dirty="0"/>
              <a:t>Care (Be honest and authentic) </a:t>
            </a:r>
          </a:p>
          <a:p>
            <a:pPr marL="0" indent="0">
              <a:buNone/>
            </a:pPr>
            <a:r>
              <a:rPr lang="en-US" sz="2400" dirty="0"/>
              <a:t> </a:t>
            </a:r>
          </a:p>
        </p:txBody>
      </p:sp>
      <p:pic>
        <p:nvPicPr>
          <p:cNvPr id="4" name="Picture 2" descr="7 Ways to Increase Your Online Presence | Forbes Books">
            <a:extLst>
              <a:ext uri="{FF2B5EF4-FFF2-40B4-BE49-F238E27FC236}">
                <a16:creationId xmlns:a16="http://schemas.microsoft.com/office/drawing/2014/main" id="{B377FF26-1DF2-CFA3-5996-1771EA4B1F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684" r="10075" b="2"/>
          <a:stretch/>
        </p:blipFill>
        <p:spPr bwMode="auto">
          <a:xfrm>
            <a:off x="5809460" y="1"/>
            <a:ext cx="63675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276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6C5EE9-4EF3-7214-ECF5-58B9FC5D59FE}"/>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38DF3C-FDE4-C7C9-477F-5CC7B2144A53}"/>
              </a:ext>
            </a:extLst>
          </p:cNvPr>
          <p:cNvSpPr>
            <a:spLocks noGrp="1"/>
          </p:cNvSpPr>
          <p:nvPr>
            <p:ph type="title"/>
          </p:nvPr>
        </p:nvSpPr>
        <p:spPr>
          <a:xfrm>
            <a:off x="1137034" y="609597"/>
            <a:ext cx="9392421" cy="1330841"/>
          </a:xfrm>
        </p:spPr>
        <p:txBody>
          <a:bodyPr>
            <a:normAutofit/>
          </a:bodyPr>
          <a:lstStyle/>
          <a:p>
            <a:r>
              <a:rPr lang="en-US" b="1">
                <a:latin typeface="+mn-lt"/>
                <a:ea typeface="Calibri"/>
                <a:cs typeface="Calibri"/>
              </a:rPr>
              <a:t>What is a blog?</a:t>
            </a:r>
          </a:p>
        </p:txBody>
      </p:sp>
      <p:sp>
        <p:nvSpPr>
          <p:cNvPr id="3" name="Content Placeholder 2">
            <a:extLst>
              <a:ext uri="{FF2B5EF4-FFF2-40B4-BE49-F238E27FC236}">
                <a16:creationId xmlns:a16="http://schemas.microsoft.com/office/drawing/2014/main" id="{ADBB78F0-8244-8C2F-058A-875A0EDCF90C}"/>
              </a:ext>
            </a:extLst>
          </p:cNvPr>
          <p:cNvSpPr>
            <a:spLocks noGrp="1"/>
          </p:cNvSpPr>
          <p:nvPr>
            <p:ph idx="1"/>
          </p:nvPr>
        </p:nvSpPr>
        <p:spPr>
          <a:xfrm>
            <a:off x="226593" y="2198362"/>
            <a:ext cx="7175692" cy="3917773"/>
          </a:xfrm>
        </p:spPr>
        <p:txBody>
          <a:bodyPr vert="horz" lIns="91440" tIns="45720" rIns="91440" bIns="45720" rtlCol="0" anchor="t">
            <a:noAutofit/>
          </a:bodyPr>
          <a:lstStyle/>
          <a:p>
            <a:pPr>
              <a:buNone/>
            </a:pPr>
            <a:r>
              <a:rPr lang="en-US" sz="1600" dirty="0">
                <a:ea typeface="+mn-lt"/>
                <a:cs typeface="+mn-lt"/>
              </a:rPr>
              <a:t>A </a:t>
            </a:r>
            <a:r>
              <a:rPr lang="en-US" sz="1600" b="1" dirty="0">
                <a:ea typeface="+mn-lt"/>
                <a:cs typeface="+mn-lt"/>
              </a:rPr>
              <a:t>blog</a:t>
            </a:r>
            <a:r>
              <a:rPr lang="en-US" sz="1600" dirty="0">
                <a:ea typeface="+mn-lt"/>
                <a:cs typeface="+mn-lt"/>
              </a:rPr>
              <a:t> is a type of website or online platform where an individual or group regularly posts content, often in the form of articles, thoughts, or updates. It’s typically written in an informal or conversational style and can cover virtually any topic, from personal experiences to expert opinions on a specific field.</a:t>
            </a:r>
            <a:endParaRPr lang="en-US" sz="1600" dirty="0">
              <a:ea typeface="Calibri"/>
              <a:cs typeface="Calibri"/>
            </a:endParaRPr>
          </a:p>
          <a:p>
            <a:pPr>
              <a:buNone/>
            </a:pPr>
            <a:r>
              <a:rPr lang="en-US" sz="1600" dirty="0">
                <a:ea typeface="+mn-lt"/>
                <a:cs typeface="+mn-lt"/>
              </a:rPr>
              <a:t>Blogs are often </a:t>
            </a:r>
            <a:r>
              <a:rPr lang="en-US" sz="1600" dirty="0" err="1">
                <a:ea typeface="+mn-lt"/>
                <a:cs typeface="+mn-lt"/>
              </a:rPr>
              <a:t>organised</a:t>
            </a:r>
            <a:r>
              <a:rPr lang="en-US" sz="1600" dirty="0">
                <a:ea typeface="+mn-lt"/>
                <a:cs typeface="+mn-lt"/>
              </a:rPr>
              <a:t> in reverse chronological order, meaning the most recent posts appear first. Over time, a blog can serve as a collection of posts that reflect the blogger's interests, expertise, and ideas.</a:t>
            </a:r>
            <a:endParaRPr lang="en-US" sz="1600" dirty="0">
              <a:ea typeface="Calibri"/>
              <a:cs typeface="Calibri"/>
            </a:endParaRPr>
          </a:p>
          <a:p>
            <a:pPr>
              <a:buNone/>
            </a:pPr>
            <a:r>
              <a:rPr lang="en-US" sz="1600" dirty="0">
                <a:ea typeface="+mn-lt"/>
                <a:cs typeface="+mn-lt"/>
              </a:rPr>
              <a:t>Blogs can serve different purposes, such as:</a:t>
            </a:r>
            <a:endParaRPr lang="en-US" sz="1600" dirty="0">
              <a:ea typeface="Calibri"/>
              <a:cs typeface="Calibri"/>
            </a:endParaRPr>
          </a:p>
          <a:p>
            <a:pPr>
              <a:buFont typeface="Arial"/>
              <a:buChar char="•"/>
            </a:pPr>
            <a:r>
              <a:rPr lang="en-US" sz="1600" b="1" dirty="0">
                <a:ea typeface="+mn-lt"/>
                <a:cs typeface="+mn-lt"/>
              </a:rPr>
              <a:t>Personal blogs</a:t>
            </a:r>
            <a:r>
              <a:rPr lang="en-US" sz="1600" dirty="0">
                <a:ea typeface="+mn-lt"/>
                <a:cs typeface="+mn-lt"/>
              </a:rPr>
              <a:t>: Sharing personal experiences, hobbies, or opinions.</a:t>
            </a:r>
            <a:endParaRPr lang="en-US" sz="1600" dirty="0">
              <a:ea typeface="Calibri"/>
              <a:cs typeface="Calibri"/>
            </a:endParaRPr>
          </a:p>
          <a:p>
            <a:pPr>
              <a:buFont typeface="Arial"/>
              <a:buChar char="•"/>
            </a:pPr>
            <a:r>
              <a:rPr lang="en-US" sz="1600" b="1" dirty="0">
                <a:ea typeface="+mn-lt"/>
                <a:cs typeface="+mn-lt"/>
              </a:rPr>
              <a:t>Business blogs</a:t>
            </a:r>
            <a:r>
              <a:rPr lang="en-US" sz="1600" dirty="0">
                <a:ea typeface="+mn-lt"/>
                <a:cs typeface="+mn-lt"/>
              </a:rPr>
              <a:t>: A tool for marketing, sharing product updates, or engaging with customers.</a:t>
            </a:r>
            <a:endParaRPr lang="en-US" sz="1600" dirty="0">
              <a:ea typeface="Calibri"/>
              <a:cs typeface="Calibri"/>
            </a:endParaRPr>
          </a:p>
          <a:p>
            <a:pPr>
              <a:buFont typeface="Arial"/>
              <a:buChar char="•"/>
            </a:pPr>
            <a:r>
              <a:rPr lang="en-US" sz="1600" b="1" dirty="0">
                <a:ea typeface="+mn-lt"/>
                <a:cs typeface="+mn-lt"/>
              </a:rPr>
              <a:t>Niche blogs</a:t>
            </a:r>
            <a:r>
              <a:rPr lang="en-US" sz="1600" dirty="0">
                <a:ea typeface="+mn-lt"/>
                <a:cs typeface="+mn-lt"/>
              </a:rPr>
              <a:t>: Focused on specific topics (like technology, travel, or current context within a sector).</a:t>
            </a:r>
            <a:endParaRPr lang="en-US" sz="1600" dirty="0">
              <a:ea typeface="Calibri"/>
              <a:cs typeface="Calibri"/>
            </a:endParaRPr>
          </a:p>
          <a:p>
            <a:pPr>
              <a:buFont typeface="Arial"/>
              <a:buChar char="•"/>
            </a:pPr>
            <a:r>
              <a:rPr lang="en-US" sz="1600" b="1" dirty="0">
                <a:ea typeface="+mn-lt"/>
                <a:cs typeface="+mn-lt"/>
              </a:rPr>
              <a:t>Professional blogs</a:t>
            </a:r>
            <a:r>
              <a:rPr lang="en-US" sz="1600" dirty="0">
                <a:ea typeface="+mn-lt"/>
                <a:cs typeface="+mn-lt"/>
              </a:rPr>
              <a:t>: Used to showcase expertise and knowledge, often by individuals or </a:t>
            </a:r>
            <a:r>
              <a:rPr lang="en-US" sz="1600" dirty="0" err="1">
                <a:ea typeface="+mn-lt"/>
                <a:cs typeface="+mn-lt"/>
              </a:rPr>
              <a:t>organisations</a:t>
            </a:r>
            <a:r>
              <a:rPr lang="en-US" sz="1600" dirty="0">
                <a:ea typeface="+mn-lt"/>
                <a:cs typeface="+mn-lt"/>
              </a:rPr>
              <a:t> in a specific industry.</a:t>
            </a:r>
            <a:endParaRPr lang="en-US" sz="1600" dirty="0"/>
          </a:p>
          <a:p>
            <a:pPr marL="0" indent="0">
              <a:buNone/>
            </a:pPr>
            <a:endParaRPr lang="en-US" sz="1400">
              <a:ea typeface="Calibri"/>
              <a:cs typeface="Calibri"/>
            </a:endParaRPr>
          </a:p>
        </p:txBody>
      </p:sp>
      <p:pic>
        <p:nvPicPr>
          <p:cNvPr id="4" name="Picture 3" descr="Image result for blog">
            <a:extLst>
              <a:ext uri="{FF2B5EF4-FFF2-40B4-BE49-F238E27FC236}">
                <a16:creationId xmlns:a16="http://schemas.microsoft.com/office/drawing/2014/main" id="{DF839FDA-92DC-9901-09D6-9A4C61CF05DE}"/>
              </a:ext>
            </a:extLst>
          </p:cNvPr>
          <p:cNvPicPr>
            <a:picLocks noChangeAspect="1"/>
          </p:cNvPicPr>
          <p:nvPr/>
        </p:nvPicPr>
        <p:blipFill>
          <a:blip r:embed="rId3"/>
          <a:stretch>
            <a:fillRect/>
          </a:stretch>
        </p:blipFill>
        <p:spPr>
          <a:xfrm>
            <a:off x="7580328" y="2197923"/>
            <a:ext cx="3808791" cy="272049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00510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BB0D53-21D4-236F-C618-2F78F7771E53}"/>
            </a:ext>
          </a:extLst>
        </p:cNvPr>
        <p:cNvGrpSpPr/>
        <p:nvPr/>
      </p:nvGrpSpPr>
      <p:grpSpPr>
        <a:xfrm>
          <a:off x="0" y="0"/>
          <a:ext cx="0" cy="0"/>
          <a:chOff x="0" y="0"/>
          <a:chExt cx="0" cy="0"/>
        </a:xfrm>
      </p:grpSpPr>
      <p:sp useBgFill="1">
        <p:nvSpPr>
          <p:cNvPr id="6155" name="Rectangle 61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40EFD-B5FC-397A-EBC9-1AF5EDF1C3BC}"/>
              </a:ext>
            </a:extLst>
          </p:cNvPr>
          <p:cNvSpPr>
            <a:spLocks noGrp="1"/>
          </p:cNvSpPr>
          <p:nvPr>
            <p:ph type="title"/>
          </p:nvPr>
        </p:nvSpPr>
        <p:spPr>
          <a:xfrm>
            <a:off x="572493" y="238539"/>
            <a:ext cx="11018520" cy="1434415"/>
          </a:xfrm>
        </p:spPr>
        <p:txBody>
          <a:bodyPr anchor="b">
            <a:normAutofit/>
          </a:bodyPr>
          <a:lstStyle/>
          <a:p>
            <a:r>
              <a:rPr lang="en-US" sz="5400" b="1">
                <a:latin typeface="+mn-lt"/>
              </a:rPr>
              <a:t>How can blogs be useful?</a:t>
            </a:r>
          </a:p>
        </p:txBody>
      </p:sp>
      <p:sp>
        <p:nvSpPr>
          <p:cNvPr id="615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18DF16-364F-69EF-472A-5EF9BD39F6A0}"/>
              </a:ext>
            </a:extLst>
          </p:cNvPr>
          <p:cNvSpPr>
            <a:spLocks noGrp="1"/>
          </p:cNvSpPr>
          <p:nvPr>
            <p:ph idx="1"/>
          </p:nvPr>
        </p:nvSpPr>
        <p:spPr>
          <a:xfrm>
            <a:off x="572493" y="2091108"/>
            <a:ext cx="7000539" cy="4406159"/>
          </a:xfrm>
        </p:spPr>
        <p:txBody>
          <a:bodyPr anchor="t">
            <a:normAutofit fontScale="92500" lnSpcReduction="20000"/>
          </a:bodyPr>
          <a:lstStyle/>
          <a:p>
            <a:r>
              <a:rPr lang="en-GB" sz="1900" dirty="0">
                <a:ea typeface="+mn-lt"/>
                <a:cs typeface="+mn-lt"/>
              </a:rPr>
              <a:t>The main goal of a blog is to engage readers, provide value, and sometimes encourage conversation through comments. It’s also a great way to share information, attract an audience, and even monetize the content through ads, affiliate links, or sponsored posts</a:t>
            </a:r>
            <a:endParaRPr lang="en-US" sz="1900">
              <a:ea typeface="Calibri"/>
              <a:cs typeface="Calibri"/>
            </a:endParaRPr>
          </a:p>
          <a:p>
            <a:pPr marL="0" indent="0">
              <a:buNone/>
            </a:pPr>
            <a:r>
              <a:rPr lang="en-GB" sz="1900" dirty="0"/>
              <a:t>Students can build an online reputation through reading blogs by:</a:t>
            </a:r>
            <a:endParaRPr lang="en-GB" sz="1900">
              <a:ea typeface="Calibri" panose="020F0502020204030204"/>
              <a:cs typeface="Calibri" panose="020F0502020204030204"/>
            </a:endParaRPr>
          </a:p>
          <a:p>
            <a:pPr>
              <a:buFont typeface="Arial" panose="020B0604020202020204" pitchFamily="34" charset="0"/>
              <a:buChar char="•"/>
            </a:pPr>
            <a:r>
              <a:rPr lang="en-GB" sz="1900" b="1" dirty="0"/>
              <a:t>Engaging with Quality Content</a:t>
            </a:r>
            <a:r>
              <a:rPr lang="en-GB" sz="1900" dirty="0"/>
              <a:t>: Regularly read reputable blogs to stay informed and show professional growth.</a:t>
            </a:r>
            <a:endParaRPr lang="en-GB" sz="1900">
              <a:ea typeface="Calibri"/>
              <a:cs typeface="Calibri"/>
            </a:endParaRPr>
          </a:p>
          <a:p>
            <a:pPr>
              <a:buFont typeface="Arial" panose="020B0604020202020204" pitchFamily="34" charset="0"/>
              <a:buChar char="•"/>
            </a:pPr>
            <a:r>
              <a:rPr lang="en-GB" sz="1900" b="1" dirty="0"/>
              <a:t>Sharing Insights on Social Media</a:t>
            </a:r>
            <a:r>
              <a:rPr lang="en-GB" sz="1900" dirty="0"/>
              <a:t>: Post key insights from blogs on LinkedIn or Twitter to showcase knowledge.</a:t>
            </a:r>
            <a:endParaRPr lang="en-GB" sz="1900" dirty="0">
              <a:ea typeface="Calibri"/>
              <a:cs typeface="Calibri"/>
            </a:endParaRPr>
          </a:p>
          <a:p>
            <a:pPr>
              <a:buFont typeface="Arial" panose="020B0604020202020204" pitchFamily="34" charset="0"/>
              <a:buChar char="•"/>
            </a:pPr>
            <a:r>
              <a:rPr lang="en-GB" sz="1900" b="1" dirty="0"/>
              <a:t>Commenting and Participating</a:t>
            </a:r>
            <a:r>
              <a:rPr lang="en-GB" sz="1900" dirty="0"/>
              <a:t>: Contribute thoughtful comments to discussions on blogs to increase visibility.</a:t>
            </a:r>
            <a:endParaRPr lang="en-GB" sz="1900">
              <a:ea typeface="Calibri"/>
              <a:cs typeface="Calibri"/>
            </a:endParaRPr>
          </a:p>
          <a:p>
            <a:pPr>
              <a:buFont typeface="Arial" panose="020B0604020202020204" pitchFamily="34" charset="0"/>
              <a:buChar char="•"/>
            </a:pPr>
            <a:r>
              <a:rPr lang="en-GB" sz="1900" b="1" dirty="0"/>
              <a:t>Writing Your Own Blog</a:t>
            </a:r>
            <a:r>
              <a:rPr lang="en-GB" sz="1900" dirty="0"/>
              <a:t>: Share personal blog posts or articles based on learnings to establish a voice.</a:t>
            </a:r>
            <a:endParaRPr lang="en-GB" sz="1900">
              <a:ea typeface="Calibri"/>
              <a:cs typeface="Calibri"/>
            </a:endParaRPr>
          </a:p>
          <a:p>
            <a:pPr>
              <a:buFont typeface="Arial" panose="020B0604020202020204" pitchFamily="34" charset="0"/>
              <a:buChar char="•"/>
            </a:pPr>
            <a:r>
              <a:rPr lang="en-GB" sz="1900" b="1" dirty="0"/>
              <a:t>Networking with Influencers</a:t>
            </a:r>
            <a:r>
              <a:rPr lang="en-GB" sz="1900" dirty="0"/>
              <a:t>: Follow and engage with industry leaders to build connections and credibility.</a:t>
            </a:r>
            <a:endParaRPr lang="en-GB" sz="1900" dirty="0">
              <a:ea typeface="Calibri"/>
              <a:cs typeface="Calibri"/>
            </a:endParaRPr>
          </a:p>
          <a:p>
            <a:pPr marL="0" indent="0">
              <a:buNone/>
            </a:pPr>
            <a:r>
              <a:rPr lang="en-US" sz="1700" dirty="0"/>
              <a:t> </a:t>
            </a:r>
            <a:endParaRPr lang="en-US" sz="1700" dirty="0">
              <a:ea typeface="Calibri"/>
              <a:cs typeface="Calibri"/>
            </a:endParaRPr>
          </a:p>
        </p:txBody>
      </p:sp>
      <p:pic>
        <p:nvPicPr>
          <p:cNvPr id="6146" name="Picture 2" descr="Hear from Claire on things independent health and social care | Blogs |  Royal College of Nursing">
            <a:extLst>
              <a:ext uri="{FF2B5EF4-FFF2-40B4-BE49-F238E27FC236}">
                <a16:creationId xmlns:a16="http://schemas.microsoft.com/office/drawing/2014/main" id="{7EBA9976-3961-0B90-447A-7E7E54A8AE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736" r="266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9261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BC882-C939-5054-DEF9-51FBF8AA1C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27C750-64DF-1D40-CBFD-CE1EB138298C}"/>
              </a:ext>
            </a:extLst>
          </p:cNvPr>
          <p:cNvSpPr>
            <a:spLocks noGrp="1"/>
          </p:cNvSpPr>
          <p:nvPr>
            <p:ph type="title"/>
          </p:nvPr>
        </p:nvSpPr>
        <p:spPr>
          <a:xfrm>
            <a:off x="572493" y="238539"/>
            <a:ext cx="11018520" cy="1434415"/>
          </a:xfrm>
        </p:spPr>
        <p:txBody>
          <a:bodyPr anchor="b">
            <a:normAutofit fontScale="90000"/>
          </a:bodyPr>
          <a:lstStyle/>
          <a:p>
            <a:r>
              <a:rPr lang="en-US" sz="5400" b="1" dirty="0">
                <a:latin typeface="+mn-lt"/>
              </a:rPr>
              <a:t>Quality H&amp;SC Blogs – 30 minutes Reading Activity</a:t>
            </a:r>
            <a:endParaRPr lang="en-US" sz="5400" b="1" dirty="0">
              <a:latin typeface="+mn-lt"/>
              <a:ea typeface="Calibri"/>
              <a:cs typeface="Calibri"/>
            </a:endParaRPr>
          </a:p>
        </p:txBody>
      </p:sp>
      <p:sp>
        <p:nvSpPr>
          <p:cNvPr id="3" name="Content Placeholder 2">
            <a:extLst>
              <a:ext uri="{FF2B5EF4-FFF2-40B4-BE49-F238E27FC236}">
                <a16:creationId xmlns:a16="http://schemas.microsoft.com/office/drawing/2014/main" id="{2A3FE323-5EC8-885D-15F1-7FB8CF92DC86}"/>
              </a:ext>
            </a:extLst>
          </p:cNvPr>
          <p:cNvSpPr>
            <a:spLocks noGrp="1"/>
          </p:cNvSpPr>
          <p:nvPr>
            <p:ph idx="1"/>
          </p:nvPr>
        </p:nvSpPr>
        <p:spPr>
          <a:xfrm>
            <a:off x="572493" y="1868018"/>
            <a:ext cx="8056352" cy="4119172"/>
          </a:xfrm>
        </p:spPr>
        <p:txBody>
          <a:bodyPr anchor="t">
            <a:normAutofit/>
          </a:bodyPr>
          <a:lstStyle/>
          <a:p>
            <a:pPr marL="0" indent="0">
              <a:buNone/>
            </a:pPr>
            <a:r>
              <a:rPr lang="en-US" sz="3200" dirty="0"/>
              <a:t>Let's explore the following health and social care blogs </a:t>
            </a:r>
          </a:p>
          <a:p>
            <a:pPr marL="0" indent="0">
              <a:buNone/>
            </a:pPr>
            <a:r>
              <a:rPr lang="en-US" sz="3200" dirty="0"/>
              <a:t>Make a note of topics of interest to you and your career</a:t>
            </a:r>
          </a:p>
          <a:p>
            <a:pPr marL="0" indent="0">
              <a:buNone/>
            </a:pPr>
            <a:r>
              <a:rPr lang="en-US" sz="3200" dirty="0"/>
              <a:t>Do you follow these </a:t>
            </a:r>
            <a:r>
              <a:rPr lang="en-US" sz="3200" dirty="0" err="1"/>
              <a:t>organisations</a:t>
            </a:r>
            <a:r>
              <a:rPr lang="en-US" sz="3200" dirty="0"/>
              <a:t> on </a:t>
            </a:r>
            <a:r>
              <a:rPr lang="en-US" sz="3200" dirty="0" err="1"/>
              <a:t>Linkedin</a:t>
            </a:r>
            <a:r>
              <a:rPr lang="en-US" sz="3200" dirty="0"/>
              <a:t>?</a:t>
            </a:r>
          </a:p>
        </p:txBody>
      </p:sp>
      <p:pic>
        <p:nvPicPr>
          <p:cNvPr id="7170" name="Picture 2" descr="National Centre for Social Research">
            <a:extLst>
              <a:ext uri="{FF2B5EF4-FFF2-40B4-BE49-F238E27FC236}">
                <a16:creationId xmlns:a16="http://schemas.microsoft.com/office/drawing/2014/main" id="{AA4D9C13-7D97-1FCA-D581-73BDA53422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73890" y="959922"/>
            <a:ext cx="2867025" cy="1590675"/>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ocial Care Institute for Excellence ...">
            <a:extLst>
              <a:ext uri="{FF2B5EF4-FFF2-40B4-BE49-F238E27FC236}">
                <a16:creationId xmlns:a16="http://schemas.microsoft.com/office/drawing/2014/main" id="{6A24627E-7E38-CDEE-5978-D199F528E3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72744" y="5030932"/>
            <a:ext cx="2695823" cy="931471"/>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The Health Foundation - HDR UK">
            <a:extLst>
              <a:ext uri="{FF2B5EF4-FFF2-40B4-BE49-F238E27FC236}">
                <a16:creationId xmlns:a16="http://schemas.microsoft.com/office/drawing/2014/main" id="{15C55DAA-4ED5-7197-A013-199B789944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2185" y="4843367"/>
            <a:ext cx="3448050" cy="1323975"/>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NHS Vector Logo - Download Free SVG Icon | Worldvectorlogo">
            <a:extLst>
              <a:ext uri="{FF2B5EF4-FFF2-40B4-BE49-F238E27FC236}">
                <a16:creationId xmlns:a16="http://schemas.microsoft.com/office/drawing/2014/main" id="{520D22D3-29BF-8249-4376-AA97ABCB03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52575" y="2743071"/>
            <a:ext cx="19431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logo for a social care company&#10;&#10;AI-generated content may be incorrect.">
            <a:extLst>
              <a:ext uri="{FF2B5EF4-FFF2-40B4-BE49-F238E27FC236}">
                <a16:creationId xmlns:a16="http://schemas.microsoft.com/office/drawing/2014/main" id="{9A5BD195-2F8A-68DD-CAD7-1F5EB37DCD52}"/>
              </a:ext>
            </a:extLst>
          </p:cNvPr>
          <p:cNvPicPr>
            <a:picLocks noChangeAspect="1"/>
          </p:cNvPicPr>
          <p:nvPr/>
        </p:nvPicPr>
        <p:blipFill>
          <a:blip r:embed="rId7"/>
          <a:stretch>
            <a:fillRect/>
          </a:stretch>
        </p:blipFill>
        <p:spPr>
          <a:xfrm>
            <a:off x="4249574" y="4829174"/>
            <a:ext cx="1466232" cy="1336222"/>
          </a:xfrm>
          <a:prstGeom prst="rect">
            <a:avLst/>
          </a:prstGeom>
        </p:spPr>
      </p:pic>
      <p:pic>
        <p:nvPicPr>
          <p:cNvPr id="5" name="Picture 4" descr="A blue and white logo&#10;&#10;AI-generated content may be incorrect.">
            <a:extLst>
              <a:ext uri="{FF2B5EF4-FFF2-40B4-BE49-F238E27FC236}">
                <a16:creationId xmlns:a16="http://schemas.microsoft.com/office/drawing/2014/main" id="{3F3728B9-A47C-1611-0C1D-6BF508EF9EA8}"/>
              </a:ext>
            </a:extLst>
          </p:cNvPr>
          <p:cNvPicPr>
            <a:picLocks noChangeAspect="1"/>
          </p:cNvPicPr>
          <p:nvPr/>
        </p:nvPicPr>
        <p:blipFill>
          <a:blip r:embed="rId8"/>
          <a:stretch>
            <a:fillRect/>
          </a:stretch>
        </p:blipFill>
        <p:spPr>
          <a:xfrm>
            <a:off x="6091176" y="5094761"/>
            <a:ext cx="2256065" cy="1002971"/>
          </a:xfrm>
          <a:prstGeom prst="rect">
            <a:avLst/>
          </a:prstGeom>
        </p:spPr>
      </p:pic>
    </p:spTree>
    <p:extLst>
      <p:ext uri="{BB962C8B-B14F-4D97-AF65-F5344CB8AC3E}">
        <p14:creationId xmlns:p14="http://schemas.microsoft.com/office/powerpoint/2010/main" val="37318265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urful paper">
            <a:extLst>
              <a:ext uri="{FF2B5EF4-FFF2-40B4-BE49-F238E27FC236}">
                <a16:creationId xmlns:a16="http://schemas.microsoft.com/office/drawing/2014/main" id="{ED455737-5B18-F121-0395-838546F6999A}"/>
              </a:ext>
            </a:extLst>
          </p:cNvPr>
          <p:cNvPicPr>
            <a:picLocks noChangeAspect="1"/>
          </p:cNvPicPr>
          <p:nvPr/>
        </p:nvPicPr>
        <p:blipFill rotWithShape="1">
          <a:blip r:embed="rId3">
            <a:alphaModFix amt="35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B2A4CD60-E18C-A10D-3CA7-FB3EB89490E6}"/>
              </a:ext>
            </a:extLst>
          </p:cNvPr>
          <p:cNvSpPr>
            <a:spLocks noGrp="1"/>
          </p:cNvSpPr>
          <p:nvPr>
            <p:ph type="title"/>
          </p:nvPr>
        </p:nvSpPr>
        <p:spPr>
          <a:xfrm>
            <a:off x="322883" y="576465"/>
            <a:ext cx="6567153" cy="4726276"/>
          </a:xfrm>
          <a:noFill/>
        </p:spPr>
        <p:txBody>
          <a:bodyPr>
            <a:normAutofit/>
          </a:bodyPr>
          <a:lstStyle/>
          <a:p>
            <a:pPr algn="r"/>
            <a:r>
              <a:rPr lang="en-US" sz="8000" b="1" dirty="0">
                <a:ln w="22225">
                  <a:solidFill>
                    <a:srgbClr val="FFFFFF"/>
                  </a:solidFill>
                </a:ln>
                <a:solidFill>
                  <a:srgbClr val="FFFFFF"/>
                </a:solidFill>
                <a:latin typeface="+mn-lt"/>
              </a:rPr>
              <a:t>Blog Structure</a:t>
            </a:r>
          </a:p>
        </p:txBody>
      </p:sp>
      <p:cxnSp>
        <p:nvCxnSpPr>
          <p:cNvPr id="11"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788F6A-9B13-480C-46CF-D3B357B0D4B8}"/>
              </a:ext>
            </a:extLst>
          </p:cNvPr>
          <p:cNvSpPr>
            <a:spLocks noGrp="1"/>
          </p:cNvSpPr>
          <p:nvPr>
            <p:ph idx="1"/>
          </p:nvPr>
        </p:nvSpPr>
        <p:spPr>
          <a:xfrm>
            <a:off x="7373783" y="193675"/>
            <a:ext cx="4334469" cy="6470650"/>
          </a:xfrm>
        </p:spPr>
        <p:txBody>
          <a:bodyPr anchor="ctr">
            <a:normAutofit/>
          </a:bodyPr>
          <a:lstStyle/>
          <a:p>
            <a:pPr marL="0" indent="0">
              <a:buNone/>
            </a:pPr>
            <a:r>
              <a:rPr lang="en-US" sz="4000" b="1" u="sng" dirty="0">
                <a:solidFill>
                  <a:srgbClr val="FFFFFF"/>
                </a:solidFill>
              </a:rPr>
              <a:t>A blog will have 4 elements: </a:t>
            </a:r>
          </a:p>
          <a:p>
            <a:pPr marL="0" indent="0">
              <a:buNone/>
            </a:pPr>
            <a:endParaRPr lang="en-US" sz="3600" b="1" dirty="0">
              <a:solidFill>
                <a:srgbClr val="FFFFFF"/>
              </a:solidFill>
            </a:endParaRPr>
          </a:p>
          <a:p>
            <a:r>
              <a:rPr lang="en-US" sz="3200" b="1" dirty="0">
                <a:solidFill>
                  <a:srgbClr val="FFFFFF"/>
                </a:solidFill>
              </a:rPr>
              <a:t>Title/ Headline </a:t>
            </a:r>
          </a:p>
          <a:p>
            <a:endParaRPr lang="en-US" sz="3200" b="1" dirty="0">
              <a:solidFill>
                <a:srgbClr val="FFFFFF"/>
              </a:solidFill>
            </a:endParaRPr>
          </a:p>
          <a:p>
            <a:r>
              <a:rPr lang="en-US" sz="3200" b="1" dirty="0">
                <a:solidFill>
                  <a:srgbClr val="FFFFFF"/>
                </a:solidFill>
              </a:rPr>
              <a:t>Introduction </a:t>
            </a:r>
          </a:p>
          <a:p>
            <a:endParaRPr lang="en-US" sz="3200" b="1" dirty="0">
              <a:solidFill>
                <a:srgbClr val="FFFFFF"/>
              </a:solidFill>
            </a:endParaRPr>
          </a:p>
          <a:p>
            <a:r>
              <a:rPr lang="en-US" sz="3200" b="1" dirty="0">
                <a:solidFill>
                  <a:srgbClr val="FFFFFF"/>
                </a:solidFill>
              </a:rPr>
              <a:t>Main Body </a:t>
            </a:r>
          </a:p>
          <a:p>
            <a:endParaRPr lang="en-US" sz="3200" b="1" dirty="0">
              <a:solidFill>
                <a:srgbClr val="FFFFFF"/>
              </a:solidFill>
            </a:endParaRPr>
          </a:p>
          <a:p>
            <a:r>
              <a:rPr lang="en-US" sz="3200" b="1" dirty="0">
                <a:solidFill>
                  <a:srgbClr val="FFFFFF"/>
                </a:solidFill>
              </a:rPr>
              <a:t>Conclusion </a:t>
            </a:r>
          </a:p>
        </p:txBody>
      </p:sp>
    </p:spTree>
    <p:extLst>
      <p:ext uri="{BB962C8B-B14F-4D97-AF65-F5344CB8AC3E}">
        <p14:creationId xmlns:p14="http://schemas.microsoft.com/office/powerpoint/2010/main" val="3095277465"/>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8DD99-7D87-1779-CE42-28018B385E4C}"/>
              </a:ext>
            </a:extLst>
          </p:cNvPr>
          <p:cNvSpPr>
            <a:spLocks noGrp="1"/>
          </p:cNvSpPr>
          <p:nvPr>
            <p:ph type="title"/>
          </p:nvPr>
        </p:nvSpPr>
        <p:spPr>
          <a:xfrm>
            <a:off x="796035" y="902603"/>
            <a:ext cx="4639565" cy="613202"/>
          </a:xfrm>
        </p:spPr>
        <p:txBody>
          <a:bodyPr anchor="b">
            <a:noAutofit/>
          </a:bodyPr>
          <a:lstStyle/>
          <a:p>
            <a:r>
              <a:rPr lang="en-US" sz="4800" b="1" dirty="0">
                <a:latin typeface="+mn-lt"/>
              </a:rPr>
              <a:t>Blog Examples </a:t>
            </a:r>
          </a:p>
        </p:txBody>
      </p:sp>
      <p:sp>
        <p:nvSpPr>
          <p:cNvPr id="3" name="Content Placeholder 2">
            <a:extLst>
              <a:ext uri="{FF2B5EF4-FFF2-40B4-BE49-F238E27FC236}">
                <a16:creationId xmlns:a16="http://schemas.microsoft.com/office/drawing/2014/main" id="{617BDA28-3AEB-EA0B-7A6D-8760D3EB41C8}"/>
              </a:ext>
            </a:extLst>
          </p:cNvPr>
          <p:cNvSpPr>
            <a:spLocks noGrp="1"/>
          </p:cNvSpPr>
          <p:nvPr>
            <p:ph idx="1"/>
          </p:nvPr>
        </p:nvSpPr>
        <p:spPr>
          <a:xfrm>
            <a:off x="796035" y="1973908"/>
            <a:ext cx="4959603" cy="3522569"/>
          </a:xfrm>
        </p:spPr>
        <p:txBody>
          <a:bodyPr anchor="t">
            <a:normAutofit/>
          </a:bodyPr>
          <a:lstStyle/>
          <a:p>
            <a:pPr marL="0" indent="0">
              <a:buNone/>
            </a:pPr>
            <a:r>
              <a:rPr lang="en-US" sz="2400" dirty="0"/>
              <a:t>How to structure the perfect blog: </a:t>
            </a:r>
          </a:p>
          <a:p>
            <a:pPr marL="0" indent="0">
              <a:buNone/>
            </a:pPr>
            <a:r>
              <a:rPr lang="en-US" sz="2400" dirty="0">
                <a:hlinkClick r:id="rId2"/>
              </a:rPr>
              <a:t>https://www.blogtyrant.com/blog-post-style/</a:t>
            </a:r>
            <a:r>
              <a:rPr lang="en-US" sz="2400" dirty="0"/>
              <a:t> </a:t>
            </a:r>
          </a:p>
          <a:p>
            <a:pPr marL="0" indent="0">
              <a:buNone/>
            </a:pPr>
            <a:endParaRPr lang="en-US" sz="2400" dirty="0"/>
          </a:p>
          <a:p>
            <a:pPr marL="0" indent="0">
              <a:buNone/>
            </a:pPr>
            <a:r>
              <a:rPr lang="en-US" sz="2400" dirty="0"/>
              <a:t>Blog examples: </a:t>
            </a:r>
          </a:p>
          <a:p>
            <a:pPr marL="0" indent="0">
              <a:buNone/>
            </a:pPr>
            <a:r>
              <a:rPr lang="en-US" sz="2400" dirty="0">
                <a:hlinkClick r:id="rId3"/>
              </a:rPr>
              <a:t>https://www.championingsocialcare.org.uk/blog/</a:t>
            </a:r>
            <a:r>
              <a:rPr lang="en-US" sz="2400" dirty="0"/>
              <a:t> </a:t>
            </a:r>
          </a:p>
          <a:p>
            <a:pPr marL="0" indent="0">
              <a:buNone/>
            </a:pPr>
            <a:endParaRPr lang="en-US" sz="2000" dirty="0"/>
          </a:p>
          <a:p>
            <a:pPr marL="0" indent="0">
              <a:buNone/>
            </a:pPr>
            <a:endParaRPr lang="en-US" sz="2000" dirty="0"/>
          </a:p>
        </p:txBody>
      </p:sp>
      <p:pic>
        <p:nvPicPr>
          <p:cNvPr id="3074" name="Picture 2" descr="Blog Types and Blog Examples to Inspire You | Constant Contact">
            <a:extLst>
              <a:ext uri="{FF2B5EF4-FFF2-40B4-BE49-F238E27FC236}">
                <a16:creationId xmlns:a16="http://schemas.microsoft.com/office/drawing/2014/main" id="{1ADAF6C5-2642-B89E-80B0-399475FF7CD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6000" y="1244600"/>
            <a:ext cx="5799160" cy="43688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70744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94D4C-DCD5-0C8E-58AC-EB205E8688B0}"/>
              </a:ext>
            </a:extLst>
          </p:cNvPr>
          <p:cNvSpPr>
            <a:spLocks noGrp="1"/>
          </p:cNvSpPr>
          <p:nvPr>
            <p:ph type="title"/>
          </p:nvPr>
        </p:nvSpPr>
        <p:spPr>
          <a:xfrm>
            <a:off x="838201" y="365125"/>
            <a:ext cx="5251316" cy="1807305"/>
          </a:xfrm>
        </p:spPr>
        <p:txBody>
          <a:bodyPr>
            <a:normAutofit/>
          </a:bodyPr>
          <a:lstStyle/>
          <a:p>
            <a:pPr algn="ctr"/>
            <a:r>
              <a:rPr lang="en-US" sz="4800" b="1" dirty="0">
                <a:latin typeface="+mn-lt"/>
              </a:rPr>
              <a:t>Vlogging</a:t>
            </a:r>
            <a:r>
              <a:rPr lang="en-US" dirty="0"/>
              <a:t> </a:t>
            </a:r>
          </a:p>
        </p:txBody>
      </p:sp>
      <p:sp>
        <p:nvSpPr>
          <p:cNvPr id="3" name="Content Placeholder 2">
            <a:extLst>
              <a:ext uri="{FF2B5EF4-FFF2-40B4-BE49-F238E27FC236}">
                <a16:creationId xmlns:a16="http://schemas.microsoft.com/office/drawing/2014/main" id="{65E1282E-5178-534C-AAE0-ACDAE4D801AA}"/>
              </a:ext>
            </a:extLst>
          </p:cNvPr>
          <p:cNvSpPr>
            <a:spLocks noGrp="1"/>
          </p:cNvSpPr>
          <p:nvPr>
            <p:ph idx="1"/>
          </p:nvPr>
        </p:nvSpPr>
        <p:spPr>
          <a:xfrm>
            <a:off x="416052" y="1843088"/>
            <a:ext cx="6746748" cy="4748211"/>
          </a:xfrm>
        </p:spPr>
        <p:txBody>
          <a:bodyPr>
            <a:normAutofit/>
          </a:bodyPr>
          <a:lstStyle/>
          <a:p>
            <a:pPr marL="0" indent="0">
              <a:buNone/>
            </a:pPr>
            <a:r>
              <a:rPr lang="en-US" sz="2000" dirty="0"/>
              <a:t>Since the development of digital platforms like YouTube, vlogging (Video Blog)  as been an accessible and creating method of providing informative information in creative ways. </a:t>
            </a:r>
          </a:p>
          <a:p>
            <a:pPr marL="0" indent="0">
              <a:buNone/>
            </a:pPr>
            <a:endParaRPr lang="en-US" sz="2000" dirty="0"/>
          </a:p>
          <a:p>
            <a:r>
              <a:rPr lang="en-US" sz="2000" dirty="0"/>
              <a:t>Personal insight to your life</a:t>
            </a:r>
          </a:p>
          <a:p>
            <a:endParaRPr lang="en-US" sz="2000" dirty="0"/>
          </a:p>
          <a:p>
            <a:r>
              <a:rPr lang="en-US" sz="2000" dirty="0"/>
              <a:t>Insight to practice </a:t>
            </a:r>
          </a:p>
          <a:p>
            <a:endParaRPr lang="en-US" sz="2000" dirty="0"/>
          </a:p>
          <a:p>
            <a:r>
              <a:rPr lang="en-US" sz="2000" dirty="0"/>
              <a:t>Platform to share experiences</a:t>
            </a:r>
          </a:p>
          <a:p>
            <a:endParaRPr lang="en-US" sz="2000" dirty="0"/>
          </a:p>
          <a:p>
            <a:r>
              <a:rPr lang="en-US" sz="2000" dirty="0"/>
              <a:t>Platform to raise awareness </a:t>
            </a:r>
          </a:p>
          <a:p>
            <a:pPr marL="0" indent="0">
              <a:buNone/>
            </a:pPr>
            <a:endParaRPr lang="en-US" sz="2000" dirty="0"/>
          </a:p>
        </p:txBody>
      </p:sp>
      <p:pic>
        <p:nvPicPr>
          <p:cNvPr id="4098" name="Picture 2" descr="Best Camera for Vlogging in 2023 for All Budgets">
            <a:extLst>
              <a:ext uri="{FF2B5EF4-FFF2-40B4-BE49-F238E27FC236}">
                <a16:creationId xmlns:a16="http://schemas.microsoft.com/office/drawing/2014/main" id="{FEA3D0F5-DB5F-1488-35B8-DD5220715B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298" r="24272" b="-1"/>
          <a:stretch/>
        </p:blipFill>
        <p:spPr bwMode="auto">
          <a:xfrm>
            <a:off x="6940684" y="10"/>
            <a:ext cx="525131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7230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6" name="Rectangle 5135">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7BCFE-E6B6-3A01-2F25-ED8ABE748796}"/>
              </a:ext>
            </a:extLst>
          </p:cNvPr>
          <p:cNvSpPr>
            <a:spLocks noGrp="1"/>
          </p:cNvSpPr>
          <p:nvPr>
            <p:ph type="title"/>
          </p:nvPr>
        </p:nvSpPr>
        <p:spPr>
          <a:xfrm>
            <a:off x="1144507" y="309882"/>
            <a:ext cx="6743698" cy="642471"/>
          </a:xfrm>
        </p:spPr>
        <p:txBody>
          <a:bodyPr anchor="b">
            <a:normAutofit fontScale="90000"/>
          </a:bodyPr>
          <a:lstStyle/>
          <a:p>
            <a:pPr algn="ctr"/>
            <a:r>
              <a:rPr lang="en-US" sz="5300" b="1" dirty="0">
                <a:latin typeface="+mn-lt"/>
              </a:rPr>
              <a:t>Podcasts</a:t>
            </a:r>
            <a:r>
              <a:rPr lang="en-US" dirty="0"/>
              <a:t> </a:t>
            </a:r>
          </a:p>
        </p:txBody>
      </p:sp>
      <p:sp>
        <p:nvSpPr>
          <p:cNvPr id="3" name="Content Placeholder 2">
            <a:extLst>
              <a:ext uri="{FF2B5EF4-FFF2-40B4-BE49-F238E27FC236}">
                <a16:creationId xmlns:a16="http://schemas.microsoft.com/office/drawing/2014/main" id="{FA249ADD-4D60-BA9B-2C7D-A6666CBBA789}"/>
              </a:ext>
            </a:extLst>
          </p:cNvPr>
          <p:cNvSpPr>
            <a:spLocks noGrp="1"/>
          </p:cNvSpPr>
          <p:nvPr>
            <p:ph idx="1"/>
          </p:nvPr>
        </p:nvSpPr>
        <p:spPr>
          <a:xfrm>
            <a:off x="204536" y="1107508"/>
            <a:ext cx="9436100" cy="5138136"/>
          </a:xfrm>
        </p:spPr>
        <p:txBody>
          <a:bodyPr vert="horz" lIns="91440" tIns="45720" rIns="91440" bIns="45720" rtlCol="0" anchor="t">
            <a:normAutofit/>
          </a:bodyPr>
          <a:lstStyle/>
          <a:p>
            <a:pPr marL="0" indent="0">
              <a:buNone/>
            </a:pPr>
            <a:r>
              <a:rPr lang="en-GB" sz="2000" b="1" i="0" dirty="0">
                <a:effectLst/>
              </a:rPr>
              <a:t>What is a podcast?</a:t>
            </a:r>
          </a:p>
          <a:p>
            <a:pPr marL="0" indent="0">
              <a:buNone/>
            </a:pPr>
            <a:r>
              <a:rPr lang="en-GB" sz="2000" dirty="0"/>
              <a:t>A</a:t>
            </a:r>
            <a:r>
              <a:rPr lang="en-GB" sz="2000" i="0" dirty="0">
                <a:effectLst/>
              </a:rPr>
              <a:t> podcast is an audio programme, just like Talk Radio, but you subscribe to it on your smartphone and listen to it whenever you like.</a:t>
            </a:r>
            <a:endParaRPr lang="en-US" sz="2000" i="0">
              <a:effectLst/>
              <a:ea typeface="Calibri"/>
              <a:cs typeface="Calibri"/>
            </a:endParaRPr>
          </a:p>
          <a:p>
            <a:pPr marL="0" indent="0">
              <a:buNone/>
            </a:pPr>
            <a:endParaRPr lang="en-US" sz="2000" b="1" dirty="0">
              <a:ea typeface="Calibri"/>
              <a:cs typeface="Calibri"/>
            </a:endParaRPr>
          </a:p>
          <a:p>
            <a:pPr marL="0" indent="0">
              <a:buNone/>
            </a:pPr>
            <a:r>
              <a:rPr lang="en-US" sz="2000" b="1" dirty="0"/>
              <a:t>Purpose: </a:t>
            </a:r>
            <a:endParaRPr lang="en-US" sz="2000" b="1" dirty="0">
              <a:ea typeface="Calibri"/>
              <a:cs typeface="Calibri"/>
            </a:endParaRPr>
          </a:p>
          <a:p>
            <a:r>
              <a:rPr lang="en-GB" sz="2000" b="0" i="0" dirty="0">
                <a:effectLst/>
              </a:rPr>
              <a:t>To entertain its audience. </a:t>
            </a:r>
            <a:endParaRPr lang="en-GB" sz="2000" b="0" i="0" dirty="0">
              <a:effectLst/>
              <a:ea typeface="Calibri"/>
              <a:cs typeface="Calibri"/>
            </a:endParaRPr>
          </a:p>
          <a:p>
            <a:r>
              <a:rPr lang="en-GB" sz="2000" dirty="0"/>
              <a:t>Listeners </a:t>
            </a:r>
            <a:r>
              <a:rPr lang="en-GB" sz="2000" b="0" i="0" dirty="0">
                <a:effectLst/>
              </a:rPr>
              <a:t>might want to hear  updates and breakdowns of current events</a:t>
            </a:r>
            <a:endParaRPr lang="en-GB" sz="2000" b="0" i="0" dirty="0">
              <a:effectLst/>
              <a:ea typeface="Calibri"/>
              <a:cs typeface="Calibri"/>
            </a:endParaRPr>
          </a:p>
          <a:p>
            <a:pPr marL="0" indent="0">
              <a:buNone/>
            </a:pPr>
            <a:endParaRPr lang="en-GB" sz="2000" dirty="0">
              <a:ea typeface="Calibri"/>
              <a:cs typeface="Calibri"/>
            </a:endParaRPr>
          </a:p>
          <a:p>
            <a:pPr marL="0" indent="0">
              <a:buNone/>
            </a:pPr>
            <a:r>
              <a:rPr lang="en-GB" sz="2000" b="1" i="0" dirty="0">
                <a:effectLst/>
              </a:rPr>
              <a:t>Podcasts Types: </a:t>
            </a:r>
            <a:endParaRPr lang="en-GB" sz="2000" b="1" i="0" dirty="0">
              <a:effectLst/>
              <a:ea typeface="Calibri"/>
              <a:cs typeface="Calibri"/>
            </a:endParaRPr>
          </a:p>
          <a:p>
            <a:pPr algn="l">
              <a:buFont typeface="Arial" panose="020B0604020202020204" pitchFamily="34" charset="0"/>
              <a:buChar char="•"/>
            </a:pPr>
            <a:r>
              <a:rPr lang="en-GB" sz="2000" b="0" i="0" dirty="0">
                <a:effectLst/>
              </a:rPr>
              <a:t>Conversational ( Informal and topics are organically generated)</a:t>
            </a:r>
            <a:endParaRPr lang="en-GB" sz="2000" b="0" i="0" dirty="0">
              <a:effectLst/>
              <a:ea typeface="Calibri"/>
              <a:cs typeface="Calibri"/>
            </a:endParaRPr>
          </a:p>
          <a:p>
            <a:pPr algn="l">
              <a:buFont typeface="Arial" panose="020B0604020202020204" pitchFamily="34" charset="0"/>
              <a:buChar char="•"/>
            </a:pPr>
            <a:r>
              <a:rPr lang="en-GB" sz="2000" b="0" i="0" dirty="0">
                <a:effectLst/>
              </a:rPr>
              <a:t> Narrative nonfiction (Long-form story telling) </a:t>
            </a:r>
            <a:endParaRPr lang="en-GB" sz="2000" b="0" i="0" dirty="0">
              <a:effectLst/>
              <a:ea typeface="Calibri"/>
              <a:cs typeface="Calibri"/>
            </a:endParaRPr>
          </a:p>
          <a:p>
            <a:pPr algn="l">
              <a:buFont typeface="Arial" panose="020B0604020202020204" pitchFamily="34" charset="0"/>
              <a:buChar char="•"/>
            </a:pPr>
            <a:r>
              <a:rPr lang="en-GB" sz="2000" b="0" i="0" dirty="0">
                <a:effectLst/>
              </a:rPr>
              <a:t>Scripted fiction (Fictional entertainment such as TV and movies; episodic nature)  </a:t>
            </a:r>
            <a:endParaRPr lang="en-GB" sz="2000" b="0" i="0" dirty="0">
              <a:effectLst/>
              <a:ea typeface="Calibri"/>
              <a:cs typeface="Calibri"/>
            </a:endParaRPr>
          </a:p>
          <a:p>
            <a:pPr algn="l">
              <a:buFont typeface="Arial" panose="020B0604020202020204" pitchFamily="34" charset="0"/>
              <a:buChar char="•"/>
            </a:pPr>
            <a:r>
              <a:rPr lang="en-GB" sz="2000" b="0" i="0" dirty="0">
                <a:effectLst/>
              </a:rPr>
              <a:t>Repurposed content (repacking existing content) </a:t>
            </a:r>
            <a:endParaRPr lang="en-GB" sz="2000" b="0" i="0" dirty="0">
              <a:effectLst/>
              <a:ea typeface="Calibri"/>
              <a:cs typeface="Calibri"/>
            </a:endParaRPr>
          </a:p>
          <a:p>
            <a:pPr marL="0" indent="0">
              <a:buNone/>
            </a:pPr>
            <a:endParaRPr lang="en-GB" sz="1800" b="0" i="0" dirty="0">
              <a:effectLst/>
              <a:latin typeface="Google Sans"/>
            </a:endParaRPr>
          </a:p>
        </p:txBody>
      </p:sp>
      <p:pic>
        <p:nvPicPr>
          <p:cNvPr id="5122" name="Picture 2" descr="Joe Rogan explains why he often says things he doesn't agree with on JRE  Podcast - Dexerto">
            <a:extLst>
              <a:ext uri="{FF2B5EF4-FFF2-40B4-BE49-F238E27FC236}">
                <a16:creationId xmlns:a16="http://schemas.microsoft.com/office/drawing/2014/main" id="{9E853FFA-8B28-C679-3BAD-B2F792E4B1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999" r="18753" b="4"/>
          <a:stretch/>
        </p:blipFill>
        <p:spPr bwMode="auto">
          <a:xfrm>
            <a:off x="9297394" y="395867"/>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a:noFill/>
          <a:extLst>
            <a:ext uri="{909E8E84-426E-40DD-AFC4-6F175D3DCCD1}">
              <a14:hiddenFill xmlns:a14="http://schemas.microsoft.com/office/drawing/2010/main">
                <a:solidFill>
                  <a:srgbClr val="FFFFFF"/>
                </a:solidFill>
              </a14:hiddenFill>
            </a:ext>
          </a:extLst>
        </p:spPr>
      </p:pic>
      <p:pic>
        <p:nvPicPr>
          <p:cNvPr id="5124" name="Picture 4" descr="You have an Endless Potential | The Jordan B. Peterson Podcast Transcripts  | Podgist">
            <a:extLst>
              <a:ext uri="{FF2B5EF4-FFF2-40B4-BE49-F238E27FC236}">
                <a16:creationId xmlns:a16="http://schemas.microsoft.com/office/drawing/2014/main" id="{94547568-BC75-B05D-5B75-14A65D114AA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 b="-5"/>
          <a:stretch/>
        </p:blipFill>
        <p:spPr bwMode="auto">
          <a:xfrm>
            <a:off x="9297394" y="3383860"/>
            <a:ext cx="2592126" cy="2592126"/>
          </a:xfrm>
          <a:custGeom>
            <a:avLst/>
            <a:gdLst/>
            <a:ahLst/>
            <a:cxnLst/>
            <a:rect l="l" t="t" r="r" b="b"/>
            <a:pathLst>
              <a:path w="2592126" h="2592126">
                <a:moveTo>
                  <a:pt x="1296063" y="0"/>
                </a:moveTo>
                <a:cubicBezTo>
                  <a:pt x="2011859" y="0"/>
                  <a:pt x="2592126" y="580267"/>
                  <a:pt x="2592126" y="1296063"/>
                </a:cubicBezTo>
                <a:cubicBezTo>
                  <a:pt x="2592126" y="2011859"/>
                  <a:pt x="2011859" y="2592126"/>
                  <a:pt x="1296063" y="2592126"/>
                </a:cubicBezTo>
                <a:cubicBezTo>
                  <a:pt x="580267" y="2592126"/>
                  <a:pt x="0" y="2011859"/>
                  <a:pt x="0" y="1296063"/>
                </a:cubicBezTo>
                <a:cubicBezTo>
                  <a:pt x="0" y="580267"/>
                  <a:pt x="580267" y="0"/>
                  <a:pt x="1296063" y="0"/>
                </a:cubicBezTo>
                <a:close/>
              </a:path>
            </a:pathLst>
          </a:custGeom>
          <a:noFill/>
          <a:extLst>
            <a:ext uri="{909E8E84-426E-40DD-AFC4-6F175D3DCCD1}">
              <a14:hiddenFill xmlns:a14="http://schemas.microsoft.com/office/drawing/2010/main">
                <a:solidFill>
                  <a:srgbClr val="FFFFFF"/>
                </a:solidFill>
              </a14:hiddenFill>
            </a:ext>
          </a:extLst>
        </p:spPr>
      </p:pic>
      <p:sp>
        <p:nvSpPr>
          <p:cNvPr id="5138" name="Rectangle 5137">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0" name="Rectangle 5139">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08405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Podcasting Starter Guide: 7 Tips for a Successful Podcast">
            <a:extLst>
              <a:ext uri="{FF2B5EF4-FFF2-40B4-BE49-F238E27FC236}">
                <a16:creationId xmlns:a16="http://schemas.microsoft.com/office/drawing/2014/main" id="{A21C1D2D-0221-7014-7291-0352CB09EC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258" r="51756"/>
          <a:stretch/>
        </p:blipFill>
        <p:spPr bwMode="auto">
          <a:xfrm>
            <a:off x="9720299" y="0"/>
            <a:ext cx="2471701" cy="685800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2" descr="Blog Types and Blog Examples to Inspire You | Constant Contact">
            <a:extLst>
              <a:ext uri="{FF2B5EF4-FFF2-40B4-BE49-F238E27FC236}">
                <a16:creationId xmlns:a16="http://schemas.microsoft.com/office/drawing/2014/main" id="{C7CEA2E3-B176-BA9A-B1EF-8C7285BEF6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51" r="1" b="1"/>
          <a:stretch/>
        </p:blipFill>
        <p:spPr bwMode="auto">
          <a:xfrm>
            <a:off x="8722895" y="1820"/>
            <a:ext cx="1436178" cy="3698896"/>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 name="Picture 2" descr="Best Camera for Vlogging in 2023 for All Budgets">
            <a:extLst>
              <a:ext uri="{FF2B5EF4-FFF2-40B4-BE49-F238E27FC236}">
                <a16:creationId xmlns:a16="http://schemas.microsoft.com/office/drawing/2014/main" id="{B66772BE-599F-F13A-28ED-DEC3CFE5C17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183" r="9156" b="-3"/>
          <a:stretch/>
        </p:blipFill>
        <p:spPr bwMode="auto">
          <a:xfrm>
            <a:off x="8713750" y="3700716"/>
            <a:ext cx="1436179" cy="3157284"/>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3" name="Freeform: Shape 12">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610568-EAF5-2D84-3738-C55B4981F897}"/>
              </a:ext>
            </a:extLst>
          </p:cNvPr>
          <p:cNvSpPr>
            <a:spLocks noGrp="1"/>
          </p:cNvSpPr>
          <p:nvPr>
            <p:ph type="title"/>
          </p:nvPr>
        </p:nvSpPr>
        <p:spPr>
          <a:xfrm>
            <a:off x="448055" y="685800"/>
            <a:ext cx="4273781" cy="1325563"/>
          </a:xfrm>
        </p:spPr>
        <p:txBody>
          <a:bodyPr>
            <a:noAutofit/>
          </a:bodyPr>
          <a:lstStyle/>
          <a:p>
            <a:pPr algn="ctr"/>
            <a:r>
              <a:rPr lang="en-US" sz="6000" b="1" dirty="0">
                <a:latin typeface="+mn-lt"/>
              </a:rPr>
              <a:t>Task 3-Blog</a:t>
            </a:r>
          </a:p>
        </p:txBody>
      </p:sp>
      <p:sp>
        <p:nvSpPr>
          <p:cNvPr id="17" name="Rectangle 16">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3EE6E1-9A96-87B4-7ECA-F7D52DF5556A}"/>
              </a:ext>
            </a:extLst>
          </p:cNvPr>
          <p:cNvSpPr>
            <a:spLocks noGrp="1"/>
          </p:cNvSpPr>
          <p:nvPr>
            <p:ph idx="1"/>
          </p:nvPr>
        </p:nvSpPr>
        <p:spPr>
          <a:xfrm>
            <a:off x="128016" y="2183398"/>
            <a:ext cx="8807116" cy="4599432"/>
          </a:xfrm>
        </p:spPr>
        <p:txBody>
          <a:bodyPr>
            <a:normAutofit/>
          </a:bodyPr>
          <a:lstStyle/>
          <a:p>
            <a:pPr marL="0" indent="0">
              <a:buNone/>
            </a:pPr>
            <a:r>
              <a:rPr lang="en-GB" sz="2400" b="1" dirty="0"/>
              <a:t>Each of the eight tasks will be combined and submitted to form Assessment 1 </a:t>
            </a:r>
            <a:endParaRPr lang="en-US" sz="2400" dirty="0"/>
          </a:p>
          <a:p>
            <a:pPr marL="0" indent="0">
              <a:buNone/>
            </a:pPr>
            <a:r>
              <a:rPr lang="en-US" sz="2400" dirty="0"/>
              <a:t>Each student will need to think of a current topic </a:t>
            </a:r>
            <a:r>
              <a:rPr lang="en-US" sz="2400"/>
              <a:t>or issue </a:t>
            </a:r>
            <a:r>
              <a:rPr lang="en-US" sz="2400" dirty="0"/>
              <a:t>within the HSC sector and use an online platform to inform a specific target audience. </a:t>
            </a:r>
          </a:p>
          <a:p>
            <a:r>
              <a:rPr lang="en-US" sz="2400" dirty="0"/>
              <a:t>Students should present their findings in a Blog.  </a:t>
            </a:r>
          </a:p>
          <a:p>
            <a:r>
              <a:rPr lang="en-US" sz="2400" dirty="0"/>
              <a:t>This should be approx 300-words in length.</a:t>
            </a:r>
          </a:p>
          <a:p>
            <a:r>
              <a:rPr lang="en-US" sz="2400" dirty="0"/>
              <a:t>You can include images/diagrams to support your claims.</a:t>
            </a:r>
          </a:p>
          <a:p>
            <a:pPr marL="0" indent="0">
              <a:buNone/>
            </a:pPr>
            <a:r>
              <a:rPr lang="en-GB" sz="2400" b="1" dirty="0"/>
              <a:t>You will find a more detailed copy of this task in the Week 4 Tile.</a:t>
            </a:r>
          </a:p>
          <a:p>
            <a:endParaRPr lang="en-US" sz="2400" dirty="0"/>
          </a:p>
        </p:txBody>
      </p:sp>
    </p:spTree>
    <p:extLst>
      <p:ext uri="{BB962C8B-B14F-4D97-AF65-F5344CB8AC3E}">
        <p14:creationId xmlns:p14="http://schemas.microsoft.com/office/powerpoint/2010/main" val="21277705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5C027-1E2A-33BE-E2CD-CD7577E0B8B0}"/>
              </a:ext>
            </a:extLst>
          </p:cNvPr>
          <p:cNvSpPr>
            <a:spLocks noGrp="1"/>
          </p:cNvSpPr>
          <p:nvPr>
            <p:ph type="title"/>
          </p:nvPr>
        </p:nvSpPr>
        <p:spPr>
          <a:xfrm>
            <a:off x="838200" y="-254000"/>
            <a:ext cx="10515600" cy="1325563"/>
          </a:xfrm>
        </p:spPr>
        <p:txBody>
          <a:bodyPr/>
          <a:lstStyle/>
          <a:p>
            <a:r>
              <a:rPr lang="en-US" b="1" dirty="0">
                <a:latin typeface="+mn-lt"/>
              </a:rPr>
              <a:t>References</a:t>
            </a:r>
          </a:p>
        </p:txBody>
      </p:sp>
      <p:sp>
        <p:nvSpPr>
          <p:cNvPr id="3" name="Content Placeholder 2">
            <a:extLst>
              <a:ext uri="{FF2B5EF4-FFF2-40B4-BE49-F238E27FC236}">
                <a16:creationId xmlns:a16="http://schemas.microsoft.com/office/drawing/2014/main" id="{90A5FB5A-2F65-2DA8-C425-D77C01A54C69}"/>
              </a:ext>
            </a:extLst>
          </p:cNvPr>
          <p:cNvSpPr>
            <a:spLocks noGrp="1"/>
          </p:cNvSpPr>
          <p:nvPr>
            <p:ph idx="1"/>
          </p:nvPr>
        </p:nvSpPr>
        <p:spPr>
          <a:xfrm>
            <a:off x="0" y="408781"/>
            <a:ext cx="11766550" cy="5032375"/>
          </a:xfrm>
        </p:spPr>
        <p:txBody>
          <a:bodyPr>
            <a:noAutofit/>
          </a:bodyPr>
          <a:lstStyle/>
          <a:p>
            <a:pPr marL="0" indent="0">
              <a:lnSpc>
                <a:spcPct val="115000"/>
              </a:lnSpc>
              <a:spcAft>
                <a:spcPts val="800"/>
              </a:spcAft>
              <a:buNone/>
            </a:pPr>
            <a:endParaRPr lang="en-GB" sz="1100" kern="100" dirty="0">
              <a:effectLst/>
              <a:ea typeface="DengXian" panose="02010600030101010101" pitchFamily="2" charset="-122"/>
              <a:cs typeface="Arial" panose="020B0604020202020204" pitchFamily="34" charset="0"/>
            </a:endParaRPr>
          </a:p>
          <a:p>
            <a:pPr marL="342900" lvl="0" indent="-342900">
              <a:lnSpc>
                <a:spcPct val="120000"/>
              </a:lnSpc>
              <a:spcAft>
                <a:spcPts val="800"/>
              </a:spcAft>
              <a:buFont typeface="Arial" panose="020B0604020202020204" pitchFamily="34" charset="0"/>
              <a:buChar char="•"/>
              <a:tabLst>
                <a:tab pos="457200" algn="l"/>
              </a:tabLst>
            </a:pPr>
            <a:r>
              <a:rPr lang="en-US" sz="1100" kern="1200" dirty="0">
                <a:solidFill>
                  <a:srgbClr val="000000"/>
                </a:solidFill>
                <a:effectLst/>
                <a:ea typeface="DengXian" panose="02010600030101010101" pitchFamily="2" charset="-122"/>
                <a:cs typeface="Times New Roman" panose="02020603050405020304" pitchFamily="18" charset="0"/>
              </a:rPr>
              <a:t>GTF (2024) </a:t>
            </a:r>
            <a:r>
              <a:rPr lang="en-US" sz="1100" i="1" kern="1200" dirty="0">
                <a:solidFill>
                  <a:srgbClr val="000000"/>
                </a:solidFill>
                <a:effectLst/>
                <a:ea typeface="DengXian" panose="02010600030101010101" pitchFamily="2" charset="-122"/>
                <a:cs typeface="Times New Roman" panose="02020603050405020304" pitchFamily="18" charset="0"/>
              </a:rPr>
              <a:t>Building a Digital Nation </a:t>
            </a:r>
            <a:r>
              <a:rPr lang="en-US" sz="1100" kern="1200" dirty="0">
                <a:solidFill>
                  <a:srgbClr val="000000"/>
                </a:solidFill>
                <a:effectLst/>
                <a:ea typeface="DengXian" panose="02010600030101010101" pitchFamily="2" charset="-122"/>
                <a:cs typeface="Times New Roman" panose="02020603050405020304" pitchFamily="18" charset="0"/>
              </a:rPr>
              <a:t>Available at: </a:t>
            </a:r>
            <a:r>
              <a:rPr lang="en-US" sz="1100" u="sng" kern="1200" dirty="0">
                <a:solidFill>
                  <a:srgbClr val="000000"/>
                </a:solidFill>
                <a:effectLst/>
                <a:ea typeface="DengXian" panose="02010600030101010101" pitchFamily="2" charset="-122"/>
                <a:cs typeface="Times New Roman" panose="02020603050405020304" pitchFamily="18" charset="0"/>
                <a:hlinkClick r:id="rId3"/>
              </a:rPr>
              <a:t>https://www.goodthingsfoundation.org/insights/building-a-digital-nation/</a:t>
            </a:r>
            <a:r>
              <a:rPr lang="en-US" sz="1100" kern="1200" dirty="0">
                <a:solidFill>
                  <a:srgbClr val="000000"/>
                </a:solidFill>
                <a:effectLst/>
                <a:ea typeface="DengXian" panose="02010600030101010101" pitchFamily="2" charset="-122"/>
                <a:cs typeface="Times New Roman" panose="02020603050405020304" pitchFamily="18" charset="0"/>
              </a:rPr>
              <a:t> (Accessed: 27 May 2024).</a:t>
            </a:r>
            <a:endParaRPr lang="en-GB" sz="1100" kern="100" dirty="0">
              <a:effectLst/>
              <a:ea typeface="DengXian" panose="02010600030101010101" pitchFamily="2" charset="-122"/>
              <a:cs typeface="Times New Roman" panose="02020603050405020304" pitchFamily="18" charset="0"/>
            </a:endParaRPr>
          </a:p>
          <a:p>
            <a:pPr marL="342900" lvl="0" indent="-342900">
              <a:lnSpc>
                <a:spcPct val="120000"/>
              </a:lnSpc>
              <a:spcAft>
                <a:spcPts val="800"/>
              </a:spcAft>
              <a:buFont typeface="Arial" panose="020B0604020202020204" pitchFamily="34" charset="0"/>
              <a:buChar char="•"/>
              <a:tabLst>
                <a:tab pos="457200" algn="l"/>
              </a:tabLst>
            </a:pPr>
            <a:r>
              <a:rPr lang="en-GB" sz="1100" kern="1200" dirty="0">
                <a:solidFill>
                  <a:srgbClr val="000000"/>
                </a:solidFill>
                <a:effectLst/>
                <a:ea typeface="DengXian" panose="02010600030101010101" pitchFamily="2" charset="-122"/>
                <a:cs typeface="Times New Roman" panose="02020603050405020304" pitchFamily="18" charset="0"/>
              </a:rPr>
              <a:t>Hitchings, R. (2020) </a:t>
            </a:r>
            <a:r>
              <a:rPr lang="en-GB" sz="1100" i="1" kern="1200" dirty="0">
                <a:solidFill>
                  <a:srgbClr val="000000"/>
                </a:solidFill>
                <a:effectLst/>
                <a:ea typeface="DengXian" panose="02010600030101010101" pitchFamily="2" charset="-122"/>
                <a:cs typeface="Times New Roman" panose="02020603050405020304" pitchFamily="18" charset="0"/>
              </a:rPr>
              <a:t>The impact of Covid-19 on the use of digital technology in the NHS. </a:t>
            </a:r>
            <a:r>
              <a:rPr lang="en-GB" sz="1100" kern="1200" dirty="0">
                <a:solidFill>
                  <a:srgbClr val="000000"/>
                </a:solidFill>
                <a:effectLst/>
                <a:ea typeface="DengXian" panose="02010600030101010101" pitchFamily="2" charset="-122"/>
                <a:cs typeface="Times New Roman" panose="02020603050405020304" pitchFamily="18" charset="0"/>
              </a:rPr>
              <a:t>London: Nuffield Trust. </a:t>
            </a:r>
            <a:endParaRPr lang="en-GB" sz="1100" kern="100" dirty="0">
              <a:effectLst/>
              <a:ea typeface="DengXian" panose="02010600030101010101" pitchFamily="2" charset="-122"/>
              <a:cs typeface="Times New Roman" panose="02020603050405020304" pitchFamily="18" charset="0"/>
            </a:endParaRPr>
          </a:p>
          <a:p>
            <a:pPr marL="342900" indent="-342900">
              <a:lnSpc>
                <a:spcPct val="120000"/>
              </a:lnSpc>
              <a:spcAft>
                <a:spcPts val="800"/>
              </a:spcAft>
              <a:tabLst>
                <a:tab pos="457200" algn="l"/>
              </a:tabLst>
            </a:pPr>
            <a:r>
              <a:rPr lang="en-US" sz="1100" kern="1200" dirty="0">
                <a:solidFill>
                  <a:srgbClr val="000000"/>
                </a:solidFill>
                <a:effectLst/>
                <a:ea typeface="DengXian" panose="02010600030101010101" pitchFamily="2" charset="-122"/>
                <a:cs typeface="Times New Roman" panose="02020603050405020304" pitchFamily="18" charset="0"/>
              </a:rPr>
              <a:t>National Health Service (2022) </a:t>
            </a:r>
            <a:r>
              <a:rPr lang="en-GB" sz="1100" i="1" kern="1200" dirty="0">
                <a:solidFill>
                  <a:srgbClr val="000000"/>
                </a:solidFill>
                <a:effectLst/>
                <a:ea typeface="DengXian" panose="02010600030101010101" pitchFamily="2" charset="-122"/>
                <a:cs typeface="Times New Roman" panose="02020603050405020304" pitchFamily="18" charset="0"/>
              </a:rPr>
              <a:t>Why Digital Inclusion Matters to Health and Social Care. </a:t>
            </a:r>
            <a:r>
              <a:rPr lang="en-GB" sz="1100" kern="1200" dirty="0">
                <a:solidFill>
                  <a:srgbClr val="000000"/>
                </a:solidFill>
                <a:effectLst/>
                <a:ea typeface="DengXian" panose="02010600030101010101" pitchFamily="2" charset="-122"/>
                <a:cs typeface="Times New Roman" panose="02020603050405020304" pitchFamily="18" charset="0"/>
              </a:rPr>
              <a:t>Available at: </a:t>
            </a:r>
            <a:r>
              <a:rPr lang="en-US" sz="1100" u="sng" kern="1200" dirty="0">
                <a:solidFill>
                  <a:srgbClr val="000000"/>
                </a:solidFill>
                <a:effectLst/>
                <a:ea typeface="DengXian" panose="02010600030101010101" pitchFamily="2" charset="-122"/>
                <a:cs typeface="Times New Roman" panose="02020603050405020304" pitchFamily="18" charset="0"/>
                <a:hlinkClick r:id="rId4"/>
              </a:rPr>
              <a:t>https://digital.nhs.uk/about-nhs-digital/corporate-information-and-documents/digital-inclusion/digital-inclusion-in-health-and-social-care</a:t>
            </a:r>
            <a:r>
              <a:rPr lang="en-US" sz="1100" u="sng" kern="1200" dirty="0">
                <a:solidFill>
                  <a:srgbClr val="000000"/>
                </a:solidFill>
                <a:effectLst/>
                <a:ea typeface="DengXian" panose="02010600030101010101" pitchFamily="2" charset="-122"/>
                <a:cs typeface="Times New Roman" panose="02020603050405020304" pitchFamily="18" charset="0"/>
              </a:rPr>
              <a:t> </a:t>
            </a:r>
            <a:r>
              <a:rPr lang="en-GB" sz="1100" kern="100" dirty="0">
                <a:effectLst/>
                <a:ea typeface="DengXian" panose="02010600030101010101" pitchFamily="2" charset="-122"/>
                <a:cs typeface="Times New Roman" panose="02020603050405020304" pitchFamily="18" charset="0"/>
              </a:rPr>
              <a:t>(Accessed: 30 May 2024).</a:t>
            </a:r>
          </a:p>
          <a:p>
            <a:pPr marL="342900" lvl="0" indent="-342900">
              <a:lnSpc>
                <a:spcPct val="120000"/>
              </a:lnSpc>
              <a:spcAft>
                <a:spcPts val="800"/>
              </a:spcAft>
              <a:buFont typeface="Arial" panose="020B0604020202020204" pitchFamily="34" charset="0"/>
              <a:buChar char="•"/>
              <a:tabLst>
                <a:tab pos="457200" algn="l"/>
              </a:tabLst>
            </a:pPr>
            <a:r>
              <a:rPr lang="en-GB" sz="1100" kern="1200" dirty="0">
                <a:solidFill>
                  <a:srgbClr val="000000"/>
                </a:solidFill>
                <a:effectLst/>
                <a:ea typeface="DengXian" panose="02010600030101010101" pitchFamily="2" charset="-122"/>
                <a:cs typeface="Times New Roman" panose="02020603050405020304" pitchFamily="18" charset="0"/>
              </a:rPr>
              <a:t>Olla, P. and Tan, J. (2009) </a:t>
            </a:r>
            <a:r>
              <a:rPr lang="en-GB" sz="1100" i="1" kern="1200" dirty="0">
                <a:solidFill>
                  <a:srgbClr val="000000"/>
                </a:solidFill>
                <a:effectLst/>
                <a:ea typeface="DengXian" panose="02010600030101010101" pitchFamily="2" charset="-122"/>
                <a:cs typeface="Times New Roman" panose="02020603050405020304" pitchFamily="18" charset="0"/>
              </a:rPr>
              <a:t>Mobile Health Solutions for Biomedical Applications. </a:t>
            </a:r>
            <a:r>
              <a:rPr lang="en-GB" sz="1100" kern="1200" dirty="0">
                <a:solidFill>
                  <a:srgbClr val="000000"/>
                </a:solidFill>
                <a:effectLst/>
                <a:ea typeface="DengXian" panose="02010600030101010101" pitchFamily="2" charset="-122"/>
                <a:cs typeface="Times New Roman" panose="02020603050405020304" pitchFamily="18" charset="0"/>
              </a:rPr>
              <a:t>London: Information Science Reference</a:t>
            </a:r>
            <a:endParaRPr lang="en-GB" sz="1100" kern="100" dirty="0">
              <a:effectLst/>
              <a:ea typeface="DengXian" panose="02010600030101010101" pitchFamily="2" charset="-122"/>
              <a:cs typeface="Times New Roman" panose="02020603050405020304" pitchFamily="18" charset="0"/>
            </a:endParaRPr>
          </a:p>
          <a:p>
            <a:pPr marL="342900" lvl="0" indent="-342900">
              <a:lnSpc>
                <a:spcPct val="120000"/>
              </a:lnSpc>
              <a:spcAft>
                <a:spcPts val="800"/>
              </a:spcAft>
              <a:buFont typeface="Arial" panose="020B0604020202020204" pitchFamily="34" charset="0"/>
              <a:buChar char="•"/>
              <a:tabLst>
                <a:tab pos="457200" algn="l"/>
              </a:tabLst>
            </a:pPr>
            <a:r>
              <a:rPr lang="en-GB" sz="1100" kern="1200" dirty="0" err="1">
                <a:effectLst/>
                <a:ea typeface="DengXian" panose="02010600030101010101" pitchFamily="2" charset="-122"/>
                <a:cs typeface="Times New Roman" panose="02020603050405020304" pitchFamily="18" charset="0"/>
              </a:rPr>
              <a:t>Pagliari</a:t>
            </a:r>
            <a:r>
              <a:rPr lang="en-GB" sz="1100" kern="1200" dirty="0">
                <a:effectLst/>
                <a:ea typeface="DengXian" panose="02010600030101010101" pitchFamily="2" charset="-122"/>
                <a:cs typeface="Times New Roman" panose="02020603050405020304" pitchFamily="18" charset="0"/>
              </a:rPr>
              <a:t>, C. </a:t>
            </a:r>
            <a:r>
              <a:rPr lang="en-GB" sz="1100" kern="1200" dirty="0" err="1">
                <a:effectLst/>
                <a:ea typeface="DengXian" panose="02010600030101010101" pitchFamily="2" charset="-122"/>
                <a:cs typeface="Times New Roman" panose="02020603050405020304" pitchFamily="18" charset="0"/>
              </a:rPr>
              <a:t>Detmer</a:t>
            </a:r>
            <a:r>
              <a:rPr lang="en-GB" sz="1100" kern="1200" dirty="0">
                <a:effectLst/>
                <a:ea typeface="DengXian" panose="02010600030101010101" pitchFamily="2" charset="-122"/>
                <a:cs typeface="Times New Roman" panose="02020603050405020304" pitchFamily="18" charset="0"/>
              </a:rPr>
              <a:t>, D. and Singleton, P. (2007) </a:t>
            </a:r>
            <a:r>
              <a:rPr lang="en-GB" sz="1100" i="1" kern="1200" dirty="0">
                <a:effectLst/>
                <a:ea typeface="DengXian" panose="02010600030101010101" pitchFamily="2" charset="-122"/>
                <a:cs typeface="Times New Roman" panose="02020603050405020304" pitchFamily="18" charset="0"/>
              </a:rPr>
              <a:t>ELECTRONIC </a:t>
            </a:r>
            <a:r>
              <a:rPr lang="en-GB" sz="1100" i="1" kern="1200" dirty="0">
                <a:solidFill>
                  <a:srgbClr val="000000"/>
                </a:solidFill>
                <a:effectLst/>
                <a:ea typeface="DengXian" panose="02010600030101010101" pitchFamily="2" charset="-122"/>
                <a:cs typeface="Times New Roman" panose="02020603050405020304" pitchFamily="18" charset="0"/>
              </a:rPr>
              <a:t>PERSONAL HEALTH RECORDS. </a:t>
            </a:r>
            <a:r>
              <a:rPr lang="en-GB" sz="1100" kern="1200" dirty="0">
                <a:solidFill>
                  <a:srgbClr val="000000"/>
                </a:solidFill>
                <a:effectLst/>
                <a:ea typeface="DengXian" panose="02010600030101010101" pitchFamily="2" charset="-122"/>
                <a:cs typeface="Times New Roman" panose="02020603050405020304" pitchFamily="18" charset="0"/>
              </a:rPr>
              <a:t>London: Nuffield Trust. </a:t>
            </a:r>
            <a:endParaRPr lang="en-GB" sz="1100" kern="100" dirty="0">
              <a:effectLst/>
              <a:ea typeface="DengXian" panose="02010600030101010101" pitchFamily="2" charset="-122"/>
              <a:cs typeface="Times New Roman" panose="02020603050405020304" pitchFamily="18" charset="0"/>
            </a:endParaRPr>
          </a:p>
          <a:p>
            <a:pPr marL="342900" lvl="0" indent="-342900">
              <a:lnSpc>
                <a:spcPct val="120000"/>
              </a:lnSpc>
              <a:spcAft>
                <a:spcPts val="800"/>
              </a:spcAft>
              <a:buFont typeface="Arial" panose="020B0604020202020204" pitchFamily="34" charset="0"/>
              <a:buChar char="•"/>
              <a:tabLst>
                <a:tab pos="457200" algn="l"/>
              </a:tabLst>
            </a:pPr>
            <a:r>
              <a:rPr lang="en-GB" sz="1100" kern="1200" dirty="0">
                <a:solidFill>
                  <a:srgbClr val="000000"/>
                </a:solidFill>
                <a:effectLst/>
                <a:ea typeface="DengXian" panose="02010600030101010101" pitchFamily="2" charset="-122"/>
                <a:cs typeface="Times New Roman" panose="02020603050405020304" pitchFamily="18" charset="0"/>
              </a:rPr>
              <a:t>PHILLIPS, S. and ELLINAS, S., 2014.</a:t>
            </a:r>
            <a:r>
              <a:rPr lang="en-GB" sz="1100" kern="1200" dirty="0">
                <a:solidFill>
                  <a:srgbClr val="000000"/>
                </a:solidFill>
                <a:effectLst/>
                <a:ea typeface="DengXian" panose="02010600030101010101" pitchFamily="2" charset="-122"/>
                <a:cs typeface="Arial" panose="020B0604020202020204" pitchFamily="34" charset="0"/>
              </a:rPr>
              <a:t> </a:t>
            </a:r>
            <a:r>
              <a:rPr lang="en-GB" sz="1100" i="1" kern="1200" dirty="0">
                <a:solidFill>
                  <a:srgbClr val="000000"/>
                </a:solidFill>
                <a:effectLst/>
                <a:ea typeface="DengXian" panose="02010600030101010101" pitchFamily="2" charset="-122"/>
                <a:cs typeface="Times New Roman" panose="02020603050405020304" pitchFamily="18" charset="0"/>
              </a:rPr>
              <a:t>Chapter 06: Building your reputation online.</a:t>
            </a:r>
            <a:r>
              <a:rPr lang="en-GB" sz="1100" i="1" kern="1200" dirty="0">
                <a:solidFill>
                  <a:srgbClr val="000000"/>
                </a:solidFill>
                <a:effectLst/>
                <a:ea typeface="DengXian" panose="02010600030101010101" pitchFamily="2" charset="-122"/>
                <a:cs typeface="Arial" panose="020B0604020202020204" pitchFamily="34" charset="0"/>
              </a:rPr>
              <a:t> </a:t>
            </a:r>
            <a:r>
              <a:rPr lang="en-GB" sz="1100" kern="1200" dirty="0">
                <a:solidFill>
                  <a:srgbClr val="000000"/>
                </a:solidFill>
                <a:effectLst/>
                <a:ea typeface="DengXian" panose="02010600030101010101" pitchFamily="2" charset="-122"/>
                <a:cs typeface="Times New Roman" panose="02020603050405020304" pitchFamily="18" charset="0"/>
              </a:rPr>
              <a:t>London: Kogan Page Ltd.</a:t>
            </a:r>
            <a:endParaRPr lang="en-GB" sz="1100" kern="100" dirty="0">
              <a:effectLst/>
              <a:ea typeface="DengXian" panose="02010600030101010101" pitchFamily="2" charset="-122"/>
              <a:cs typeface="Times New Roman" panose="02020603050405020304" pitchFamily="18" charset="0"/>
            </a:endParaRPr>
          </a:p>
          <a:p>
            <a:pPr marL="342900" indent="-342900">
              <a:lnSpc>
                <a:spcPct val="120000"/>
              </a:lnSpc>
              <a:spcAft>
                <a:spcPts val="800"/>
              </a:spcAft>
              <a:tabLst>
                <a:tab pos="457200" algn="l"/>
              </a:tabLst>
            </a:pPr>
            <a:r>
              <a:rPr lang="en-GB" sz="1100" kern="1200" dirty="0">
                <a:solidFill>
                  <a:srgbClr val="000000"/>
                </a:solidFill>
                <a:effectLst/>
                <a:ea typeface="DengXian" panose="02010600030101010101" pitchFamily="2" charset="-122"/>
                <a:cs typeface="Times New Roman" panose="02020603050405020304" pitchFamily="18" charset="0"/>
              </a:rPr>
              <a:t>Spencer J and </a:t>
            </a:r>
            <a:r>
              <a:rPr lang="en-GB" sz="1100" kern="1200" dirty="0" err="1">
                <a:solidFill>
                  <a:srgbClr val="000000"/>
                </a:solidFill>
                <a:effectLst/>
                <a:ea typeface="DengXian" panose="02010600030101010101" pitchFamily="2" charset="-122"/>
                <a:cs typeface="Times New Roman" panose="02020603050405020304" pitchFamily="18" charset="0"/>
              </a:rPr>
              <a:t>Oung</a:t>
            </a:r>
            <a:r>
              <a:rPr lang="en-GB" sz="1100" kern="1200" dirty="0">
                <a:solidFill>
                  <a:srgbClr val="000000"/>
                </a:solidFill>
                <a:effectLst/>
                <a:ea typeface="DengXian" panose="02010600030101010101" pitchFamily="2" charset="-122"/>
                <a:cs typeface="Times New Roman" panose="02020603050405020304" pitchFamily="18" charset="0"/>
              </a:rPr>
              <a:t> C (2020) </a:t>
            </a:r>
            <a:r>
              <a:rPr lang="en-GB" sz="1100" kern="1200" dirty="0">
                <a:solidFill>
                  <a:srgbClr val="000000"/>
                </a:solidFill>
                <a:effectLst/>
                <a:ea typeface="DengXian" panose="02010600030101010101" pitchFamily="2" charset="-122"/>
                <a:cs typeface="Arial" panose="020B0604020202020204" pitchFamily="34" charset="0"/>
              </a:rPr>
              <a:t>‘</a:t>
            </a:r>
            <a:r>
              <a:rPr lang="en-GB" sz="1100" kern="1200" dirty="0">
                <a:solidFill>
                  <a:srgbClr val="000000"/>
                </a:solidFill>
                <a:effectLst/>
                <a:ea typeface="DengXian" panose="02010600030101010101" pitchFamily="2" charset="-122"/>
                <a:cs typeface="Times New Roman" panose="02020603050405020304" pitchFamily="18" charset="0"/>
              </a:rPr>
              <a:t>How has lockdown affected general practice and where do we go from here?</a:t>
            </a:r>
            <a:r>
              <a:rPr lang="en-GB" sz="1100" kern="1200" dirty="0">
                <a:solidFill>
                  <a:srgbClr val="000000"/>
                </a:solidFill>
                <a:effectLst/>
                <a:ea typeface="DengXian" panose="02010600030101010101" pitchFamily="2" charset="-122"/>
                <a:cs typeface="Arial" panose="020B0604020202020204" pitchFamily="34" charset="0"/>
              </a:rPr>
              <a:t>’</a:t>
            </a:r>
            <a:r>
              <a:rPr lang="en-GB" sz="1100" kern="1200" dirty="0">
                <a:solidFill>
                  <a:srgbClr val="000000"/>
                </a:solidFill>
                <a:effectLst/>
                <a:ea typeface="DengXian" panose="02010600030101010101" pitchFamily="2" charset="-122"/>
                <a:cs typeface="Times New Roman" panose="02020603050405020304" pitchFamily="18" charset="0"/>
              </a:rPr>
              <a:t>. </a:t>
            </a:r>
            <a:r>
              <a:rPr lang="en-GB" sz="1100" i="1" kern="1200" dirty="0">
                <a:solidFill>
                  <a:srgbClr val="000000"/>
                </a:solidFill>
                <a:effectLst/>
                <a:ea typeface="DengXian" panose="02010600030101010101" pitchFamily="2" charset="-122"/>
                <a:cs typeface="Times New Roman" panose="02020603050405020304" pitchFamily="18" charset="0"/>
              </a:rPr>
              <a:t>Nuffield Trust blog. </a:t>
            </a:r>
            <a:r>
              <a:rPr lang="en-GB" sz="1100" kern="1200" dirty="0">
                <a:solidFill>
                  <a:srgbClr val="000000"/>
                </a:solidFill>
                <a:effectLst/>
                <a:ea typeface="DengXian" panose="02010600030101010101" pitchFamily="2" charset="-122"/>
                <a:cs typeface="Times New Roman" panose="02020603050405020304" pitchFamily="18" charset="0"/>
              </a:rPr>
              <a:t>Available at: </a:t>
            </a:r>
            <a:r>
              <a:rPr lang="en-GB" sz="1100" i="1" kern="1200" dirty="0">
                <a:solidFill>
                  <a:srgbClr val="000000"/>
                </a:solidFill>
                <a:effectLst/>
                <a:ea typeface="DengXian" panose="02010600030101010101" pitchFamily="2" charset="-122"/>
                <a:cs typeface="Times New Roman" panose="02020603050405020304" pitchFamily="18" charset="0"/>
              </a:rPr>
              <a:t> </a:t>
            </a:r>
            <a:r>
              <a:rPr lang="en-GB" sz="1100" kern="1200" dirty="0">
                <a:solidFill>
                  <a:srgbClr val="000000"/>
                </a:solidFill>
                <a:effectLst/>
                <a:ea typeface="DengXian" panose="02010600030101010101" pitchFamily="2" charset="-122"/>
                <a:cs typeface="Times New Roman" panose="02020603050405020304" pitchFamily="18" charset="0"/>
                <a:hlinkClick r:id="rId5"/>
              </a:rPr>
              <a:t>www.nuffieldtrust.org.uk/news-item/how-has-lockdown-affectedgeneral-practice-and-where-do-we-go-from-here</a:t>
            </a:r>
            <a:r>
              <a:rPr lang="en-GB" sz="1100" kern="1200" dirty="0">
                <a:solidFill>
                  <a:srgbClr val="000000"/>
                </a:solidFill>
                <a:effectLst/>
                <a:ea typeface="DengXian" panose="02010600030101010101" pitchFamily="2" charset="-122"/>
                <a:cs typeface="Times New Roman" panose="02020603050405020304" pitchFamily="18" charset="0"/>
              </a:rPr>
              <a:t>. </a:t>
            </a:r>
            <a:r>
              <a:rPr lang="en-GB" sz="1100" kern="100" dirty="0">
                <a:effectLst/>
                <a:ea typeface="DengXian" panose="02010600030101010101" pitchFamily="2" charset="-122"/>
                <a:cs typeface="Times New Roman" panose="02020603050405020304" pitchFamily="18" charset="0"/>
              </a:rPr>
              <a:t>(Accessed: 30 May 2024).</a:t>
            </a:r>
            <a:endParaRPr lang="en-GB" sz="1100" kern="1200" dirty="0">
              <a:solidFill>
                <a:srgbClr val="000000"/>
              </a:solidFill>
              <a:effectLst/>
              <a:ea typeface="DengXian" panose="02010600030101010101" pitchFamily="2" charset="-122"/>
              <a:cs typeface="Times New Roman" panose="02020603050405020304" pitchFamily="18" charset="0"/>
            </a:endParaRPr>
          </a:p>
          <a:p>
            <a:pPr marL="342900" lvl="0" indent="-342900">
              <a:lnSpc>
                <a:spcPct val="120000"/>
              </a:lnSpc>
              <a:spcAft>
                <a:spcPts val="800"/>
              </a:spcAft>
              <a:buFont typeface="Arial" panose="020B0604020202020204" pitchFamily="34" charset="0"/>
              <a:buChar char="•"/>
              <a:tabLst>
                <a:tab pos="457200" algn="l"/>
              </a:tabLst>
            </a:pPr>
            <a:r>
              <a:rPr lang="en-GB" sz="1100" kern="1200" dirty="0">
                <a:solidFill>
                  <a:srgbClr val="000000"/>
                </a:solidFill>
                <a:effectLst/>
                <a:ea typeface="DengXian" panose="02010600030101010101" pitchFamily="2" charset="-122"/>
                <a:cs typeface="Times New Roman" panose="02020603050405020304" pitchFamily="18" charset="0"/>
              </a:rPr>
              <a:t>Statista (2024) </a:t>
            </a:r>
            <a:r>
              <a:rPr lang="en-GB" sz="1100" i="1" kern="1200" dirty="0">
                <a:solidFill>
                  <a:srgbClr val="000000"/>
                </a:solidFill>
                <a:effectLst/>
                <a:ea typeface="DengXian" panose="02010600030101010101" pitchFamily="2" charset="-122"/>
                <a:cs typeface="Times New Roman" panose="02020603050405020304" pitchFamily="18" charset="0"/>
              </a:rPr>
              <a:t>Percentage of Global Population Accessing the Internet From 2019 to 2023, By Gender</a:t>
            </a:r>
            <a:r>
              <a:rPr lang="en-GB" sz="1100" kern="1200" dirty="0">
                <a:solidFill>
                  <a:srgbClr val="000000"/>
                </a:solidFill>
                <a:effectLst/>
                <a:ea typeface="DengXian" panose="02010600030101010101" pitchFamily="2" charset="-122"/>
                <a:cs typeface="Times New Roman" panose="02020603050405020304" pitchFamily="18" charset="0"/>
              </a:rPr>
              <a:t> Available at:  </a:t>
            </a:r>
            <a:r>
              <a:rPr lang="en-GB" sz="1100" u="sng" kern="1200" dirty="0">
                <a:solidFill>
                  <a:srgbClr val="000000"/>
                </a:solidFill>
                <a:effectLst/>
                <a:ea typeface="DengXian" panose="02010600030101010101" pitchFamily="2" charset="-122"/>
                <a:cs typeface="Times New Roman" panose="02020603050405020304" pitchFamily="18" charset="0"/>
                <a:hlinkClick r:id="rId6"/>
              </a:rPr>
              <a:t>https://www.statista.com/statistics/1362981/share-of-internet-users-worldwide-by-gender/#:~:text=As%20of%202023%2C%20the%20share,male%20users%20was%2062%20percent</a:t>
            </a:r>
            <a:r>
              <a:rPr lang="en-GB" sz="1100" kern="1200" dirty="0">
                <a:solidFill>
                  <a:srgbClr val="000000"/>
                </a:solidFill>
                <a:effectLst/>
                <a:ea typeface="DengXian" panose="02010600030101010101" pitchFamily="2" charset="-122"/>
                <a:cs typeface="Times New Roman" panose="02020603050405020304" pitchFamily="18" charset="0"/>
              </a:rPr>
              <a:t>. (Accessed: 25 May 2024).</a:t>
            </a:r>
          </a:p>
          <a:p>
            <a:pPr marL="342900" lvl="0" indent="-342900">
              <a:lnSpc>
                <a:spcPct val="120000"/>
              </a:lnSpc>
              <a:spcAft>
                <a:spcPts val="800"/>
              </a:spcAft>
              <a:buFont typeface="Arial" panose="020B0604020202020204" pitchFamily="34" charset="0"/>
              <a:buChar char="•"/>
              <a:tabLst>
                <a:tab pos="457200" algn="l"/>
              </a:tabLst>
            </a:pPr>
            <a:r>
              <a:rPr lang="en-GB" sz="1100" kern="1200" dirty="0">
                <a:solidFill>
                  <a:srgbClr val="000000"/>
                </a:solidFill>
                <a:effectLst/>
                <a:ea typeface="DengXian" panose="02010600030101010101" pitchFamily="2" charset="-122"/>
                <a:cs typeface="Times New Roman" panose="02020603050405020304" pitchFamily="18" charset="0"/>
              </a:rPr>
              <a:t>The Health Foundation (2024) </a:t>
            </a:r>
            <a:r>
              <a:rPr lang="en-GB" sz="1100" i="1" kern="1200" dirty="0">
                <a:solidFill>
                  <a:srgbClr val="000000"/>
                </a:solidFill>
                <a:effectLst/>
                <a:ea typeface="DengXian" panose="02010600030101010101" pitchFamily="2" charset="-122"/>
                <a:cs typeface="Times New Roman" panose="02020603050405020304" pitchFamily="18" charset="0"/>
              </a:rPr>
              <a:t>Which technologies offer the biggest opportunities to save time in the NHS? </a:t>
            </a:r>
            <a:r>
              <a:rPr lang="en-GB" sz="1100" kern="1200" dirty="0">
                <a:solidFill>
                  <a:srgbClr val="000000"/>
                </a:solidFill>
                <a:effectLst/>
                <a:ea typeface="DengXian" panose="02010600030101010101" pitchFamily="2" charset="-122"/>
                <a:cs typeface="Times New Roman" panose="02020603050405020304" pitchFamily="18" charset="0"/>
              </a:rPr>
              <a:t>Available at: </a:t>
            </a:r>
            <a:r>
              <a:rPr lang="en-GB" sz="1100" kern="1200" dirty="0">
                <a:solidFill>
                  <a:srgbClr val="000000"/>
                </a:solidFill>
                <a:effectLst/>
                <a:ea typeface="DengXian" panose="02010600030101010101" pitchFamily="2" charset="-122"/>
                <a:cs typeface="Times New Roman" panose="02020603050405020304" pitchFamily="18" charset="0"/>
                <a:hlinkClick r:id="rId7"/>
              </a:rPr>
              <a:t>https://www.health.org.uk/publications/long-reads/which-technologies-offer-the-biggest-opportunities-to-save-time-in-the-nhs</a:t>
            </a:r>
            <a:r>
              <a:rPr lang="en-GB" sz="1100" kern="1200" dirty="0">
                <a:solidFill>
                  <a:srgbClr val="000000"/>
                </a:solidFill>
                <a:effectLst/>
                <a:ea typeface="DengXian" panose="02010600030101010101" pitchFamily="2" charset="-122"/>
                <a:cs typeface="Times New Roman" panose="02020603050405020304" pitchFamily="18" charset="0"/>
              </a:rPr>
              <a:t> (Accessed: 30 May 2024).</a:t>
            </a:r>
            <a:endParaRPr lang="en-GB" sz="1100" i="1" kern="1200" dirty="0">
              <a:solidFill>
                <a:srgbClr val="000000"/>
              </a:solidFill>
              <a:effectLst/>
              <a:ea typeface="DengXian" panose="02010600030101010101" pitchFamily="2" charset="-122"/>
              <a:cs typeface="Times New Roman" panose="02020603050405020304" pitchFamily="18" charset="0"/>
            </a:endParaRPr>
          </a:p>
          <a:p>
            <a:pPr marL="342900" lvl="0" indent="-342900">
              <a:lnSpc>
                <a:spcPct val="120000"/>
              </a:lnSpc>
              <a:spcAft>
                <a:spcPts val="800"/>
              </a:spcAft>
              <a:buFont typeface="Arial" panose="020B0604020202020204" pitchFamily="34" charset="0"/>
              <a:buChar char="•"/>
              <a:tabLst>
                <a:tab pos="457200" algn="l"/>
              </a:tabLst>
            </a:pPr>
            <a:r>
              <a:rPr lang="en-GB" sz="1100" kern="100" dirty="0">
                <a:ea typeface="DengXian" panose="02010600030101010101" pitchFamily="2" charset="-122"/>
                <a:cs typeface="Times New Roman" panose="02020603050405020304" pitchFamily="18" charset="0"/>
              </a:rPr>
              <a:t>U</a:t>
            </a:r>
            <a:r>
              <a:rPr lang="en-GB" sz="1100" kern="100" dirty="0">
                <a:effectLst/>
                <a:ea typeface="DengXian" panose="02010600030101010101" pitchFamily="2" charset="-122"/>
                <a:cs typeface="Times New Roman" panose="02020603050405020304" pitchFamily="18" charset="0"/>
              </a:rPr>
              <a:t>N. (2023) </a:t>
            </a:r>
            <a:r>
              <a:rPr lang="en-GB" sz="1100" i="1" kern="100" dirty="0">
                <a:effectLst/>
                <a:ea typeface="DengXian" panose="02010600030101010101" pitchFamily="2" charset="-122"/>
                <a:cs typeface="Times New Roman" panose="02020603050405020304" pitchFamily="18" charset="0"/>
              </a:rPr>
              <a:t>Widening Digital Gap between Developed, Developing States Threatening to Exclude World’s Poorest from Next Industrial Revolution, Speakers Tell Second Committee </a:t>
            </a:r>
            <a:r>
              <a:rPr lang="en-GB" sz="1100" kern="100" dirty="0">
                <a:effectLst/>
                <a:ea typeface="DengXian" panose="02010600030101010101" pitchFamily="2" charset="-122"/>
                <a:cs typeface="Times New Roman" panose="02020603050405020304" pitchFamily="18" charset="0"/>
              </a:rPr>
              <a:t>Available at: </a:t>
            </a:r>
            <a:r>
              <a:rPr lang="en-GB" sz="1100" kern="100" dirty="0">
                <a:effectLst/>
                <a:ea typeface="DengXian" panose="02010600030101010101" pitchFamily="2" charset="-122"/>
                <a:cs typeface="Times New Roman" panose="02020603050405020304" pitchFamily="18" charset="0"/>
                <a:hlinkClick r:id="rId8"/>
              </a:rPr>
              <a:t>https://press.un.org/en/2023/gaef3587.doc.htm</a:t>
            </a:r>
            <a:r>
              <a:rPr lang="en-GB" sz="1100" kern="100" dirty="0">
                <a:effectLst/>
                <a:ea typeface="DengXian" panose="02010600030101010101" pitchFamily="2" charset="-122"/>
                <a:cs typeface="Times New Roman" panose="02020603050405020304" pitchFamily="18" charset="0"/>
              </a:rPr>
              <a:t> (Accessed: 30 May 2024).</a:t>
            </a:r>
            <a:endParaRPr lang="en-GB" sz="1100" i="1" kern="100" dirty="0">
              <a:effectLst/>
              <a:ea typeface="DengXian" panose="02010600030101010101" pitchFamily="2" charset="-122"/>
              <a:cs typeface="Times New Roman" panose="02020603050405020304" pitchFamily="18" charset="0"/>
            </a:endParaRPr>
          </a:p>
          <a:p>
            <a:pPr marL="342900" indent="-342900">
              <a:lnSpc>
                <a:spcPct val="120000"/>
              </a:lnSpc>
              <a:spcAft>
                <a:spcPts val="800"/>
              </a:spcAft>
              <a:tabLst>
                <a:tab pos="457200" algn="l"/>
              </a:tabLst>
            </a:pPr>
            <a:r>
              <a:rPr lang="en-GB" sz="1100" kern="1200" dirty="0">
                <a:solidFill>
                  <a:srgbClr val="000000"/>
                </a:solidFill>
                <a:effectLst/>
                <a:ea typeface="DengXian" panose="02010600030101010101" pitchFamily="2" charset="-122"/>
                <a:cs typeface="Times New Roman" panose="02020603050405020304" pitchFamily="18" charset="0"/>
              </a:rPr>
              <a:t>Welsh Government (2019) </a:t>
            </a:r>
            <a:r>
              <a:rPr lang="en-GB" sz="1100" i="1" kern="1200" dirty="0">
                <a:solidFill>
                  <a:srgbClr val="000000"/>
                </a:solidFill>
                <a:effectLst/>
                <a:ea typeface="DengXian" panose="02010600030101010101" pitchFamily="2" charset="-122"/>
                <a:cs typeface="Times New Roman" panose="02020603050405020304" pitchFamily="18" charset="0"/>
              </a:rPr>
              <a:t>Digital 30: A strategic framework for post-16 digital learning in Wales.  </a:t>
            </a:r>
            <a:r>
              <a:rPr lang="en-GB" sz="1100" kern="1200" dirty="0">
                <a:solidFill>
                  <a:srgbClr val="000000"/>
                </a:solidFill>
                <a:effectLst/>
                <a:ea typeface="DengXian" panose="02010600030101010101" pitchFamily="2" charset="-122"/>
                <a:cs typeface="Times New Roman" panose="02020603050405020304" pitchFamily="18" charset="0"/>
              </a:rPr>
              <a:t>Available at: </a:t>
            </a:r>
            <a:r>
              <a:rPr lang="en-GB" sz="1100" u="sng" kern="1200" dirty="0">
                <a:solidFill>
                  <a:srgbClr val="000000"/>
                </a:solidFill>
                <a:effectLst/>
                <a:ea typeface="DengXian" panose="02010600030101010101" pitchFamily="2" charset="-122"/>
                <a:cs typeface="Times New Roman" panose="02020603050405020304" pitchFamily="18" charset="0"/>
                <a:hlinkClick r:id="rId9"/>
              </a:rPr>
              <a:t>https://gov.wales/sites/default/files/publications/2019-06/digital-2030-a-strategic-framework-for-post-16-digital-learning-in-wales.pdf</a:t>
            </a:r>
            <a:r>
              <a:rPr lang="en-GB" sz="1100" kern="1200" dirty="0">
                <a:solidFill>
                  <a:srgbClr val="000000"/>
                </a:solidFill>
                <a:effectLst/>
                <a:ea typeface="DengXian" panose="02010600030101010101" pitchFamily="2" charset="-122"/>
                <a:cs typeface="Times New Roman" panose="02020603050405020304" pitchFamily="18" charset="0"/>
              </a:rPr>
              <a:t> </a:t>
            </a:r>
            <a:r>
              <a:rPr lang="en-GB" sz="1100" kern="100" dirty="0">
                <a:effectLst/>
                <a:ea typeface="DengXian" panose="02010600030101010101" pitchFamily="2" charset="-122"/>
                <a:cs typeface="Times New Roman" panose="02020603050405020304" pitchFamily="18" charset="0"/>
              </a:rPr>
              <a:t>(Accessed: 30 May 2024).</a:t>
            </a:r>
            <a:endParaRPr lang="en-GB" sz="1100" i="1" kern="100" dirty="0">
              <a:effectLst/>
              <a:ea typeface="DengXian" panose="02010600030101010101" pitchFamily="2" charset="-122"/>
              <a:cs typeface="Times New Roman" panose="02020603050405020304" pitchFamily="18" charset="0"/>
            </a:endParaRPr>
          </a:p>
          <a:p>
            <a:pPr marL="342900" lvl="0" indent="-342900">
              <a:lnSpc>
                <a:spcPct val="90000"/>
              </a:lnSpc>
              <a:spcAft>
                <a:spcPts val="800"/>
              </a:spcAft>
              <a:buFont typeface="Arial" panose="020B0604020202020204" pitchFamily="34" charset="0"/>
              <a:buChar char="•"/>
              <a:tabLst>
                <a:tab pos="457200" algn="l"/>
              </a:tabLst>
            </a:pPr>
            <a:endParaRPr lang="en-GB" sz="1100" kern="100" dirty="0">
              <a:effectLst/>
              <a:ea typeface="DengXian" panose="02010600030101010101" pitchFamily="2" charset="-122"/>
              <a:cs typeface="Times New Roman" panose="02020603050405020304" pitchFamily="18" charset="0"/>
            </a:endParaRPr>
          </a:p>
          <a:p>
            <a:pPr marL="0" indent="0">
              <a:buNone/>
            </a:pPr>
            <a:endParaRPr lang="en-US" sz="1100" dirty="0"/>
          </a:p>
        </p:txBody>
      </p:sp>
    </p:spTree>
    <p:extLst>
      <p:ext uri="{BB962C8B-B14F-4D97-AF65-F5344CB8AC3E}">
        <p14:creationId xmlns:p14="http://schemas.microsoft.com/office/powerpoint/2010/main" val="4035323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2353</Words>
  <Application>Microsoft Office PowerPoint</Application>
  <PresentationFormat>Widescreen</PresentationFormat>
  <Paragraphs>260</Paragraphs>
  <Slides>34</Slides>
  <Notes>19</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DengXian</vt:lpstr>
      <vt:lpstr>Google Sans</vt:lpstr>
      <vt:lpstr>Söhne</vt:lpstr>
      <vt:lpstr>Aptos</vt:lpstr>
      <vt:lpstr>Arial</vt:lpstr>
      <vt:lpstr>Calibri</vt:lpstr>
      <vt:lpstr>Calibri Light</vt:lpstr>
      <vt:lpstr>Times New Roman</vt:lpstr>
      <vt:lpstr>Office Theme</vt:lpstr>
      <vt:lpstr>Issues Facing Health and Social Care &amp; the use of Contemporary Technologies </vt:lpstr>
      <vt:lpstr>Learning Outcomes</vt:lpstr>
      <vt:lpstr>Recap on Health and Social Care in the UK</vt:lpstr>
      <vt:lpstr>Key issues facing UK H&amp;SC</vt:lpstr>
      <vt:lpstr>Key issues facing UK H&amp;SC Choose one to look into – what are the reasons? What are the sources?</vt:lpstr>
      <vt:lpstr>How can we address these issues?</vt:lpstr>
      <vt:lpstr>Digital Age</vt:lpstr>
      <vt:lpstr>PowerPoint Presentation</vt:lpstr>
      <vt:lpstr>Digital Inclusion within Health and Social Care</vt:lpstr>
      <vt:lpstr>Digital Inclusion within Health and Social Care</vt:lpstr>
      <vt:lpstr>Electronic Health Records</vt:lpstr>
      <vt:lpstr>Testimony on EPHR</vt:lpstr>
      <vt:lpstr>PowerPoint Presentation</vt:lpstr>
      <vt:lpstr>Telehealth and Telemedicine</vt:lpstr>
      <vt:lpstr>Telehealth and Telemedicine </vt:lpstr>
      <vt:lpstr>PowerPoint Presentation</vt:lpstr>
      <vt:lpstr>Health Apps</vt:lpstr>
      <vt:lpstr>Immersive Technology </vt:lpstr>
      <vt:lpstr>Immersive Technology Application</vt:lpstr>
      <vt:lpstr>Artificial Intelligence and Dementia</vt:lpstr>
      <vt:lpstr>Virtual Wards</vt:lpstr>
      <vt:lpstr>Virtual Wards – Case Studies</vt:lpstr>
      <vt:lpstr>Virtual Wards</vt:lpstr>
      <vt:lpstr>Activity 2- Case Study</vt:lpstr>
      <vt:lpstr>Building an Online Reputation </vt:lpstr>
      <vt:lpstr>What is a blog?</vt:lpstr>
      <vt:lpstr>How can blogs be useful?</vt:lpstr>
      <vt:lpstr>Quality H&amp;SC Blogs – 30 minutes Reading Activity</vt:lpstr>
      <vt:lpstr>Blog Structure</vt:lpstr>
      <vt:lpstr>Blog Examples </vt:lpstr>
      <vt:lpstr>Vlogging </vt:lpstr>
      <vt:lpstr>Podcasts </vt:lpstr>
      <vt:lpstr>Task 3-Blog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technologies</dc:title>
  <dc:creator>Jonathan Wyatt (P144511)</dc:creator>
  <cp:lastModifiedBy>Joanne Davies (Yr Athrofa)</cp:lastModifiedBy>
  <cp:revision>81</cp:revision>
  <dcterms:created xsi:type="dcterms:W3CDTF">2023-01-19T11:07:15Z</dcterms:created>
  <dcterms:modified xsi:type="dcterms:W3CDTF">2025-02-06T12:52:26Z</dcterms:modified>
</cp:coreProperties>
</file>