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F2F5"/>
    <a:srgbClr val="9FE7F1"/>
    <a:srgbClr val="D7F5F9"/>
    <a:srgbClr val="9FED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5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D9B44-7A8D-4F5B-9DBB-B6A93A03D308}" type="datetimeFigureOut">
              <a:rPr lang="en-IN" smtClean="0"/>
              <a:t>23-03-2026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46A95D-DD09-4D55-9217-EC19A2B1632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00522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business will leverage smart technologies and integrate them with a mobile application to allow customers to gain a unique experience. 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6A95D-DD09-4D55-9217-EC19A2B1632E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98891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café will focus on the emotional comfort and well-being of customers by allowing them to enjoy the ambience as per their mood. 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6A95D-DD09-4D55-9217-EC19A2B1632E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78258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However, political stability declined to 0.26, which can affect business operations (The Global Economy, 2026). 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6A95D-DD09-4D55-9217-EC19A2B1632E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171753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main competition </a:t>
            </a:r>
            <a:r>
              <a:rPr lang="en-IN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MoodBrew</a:t>
            </a:r>
            <a:r>
              <a:rPr lang="en-I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Café will face includes Urban Social, The Palm Court, Tattle Coffee House and so on (Trip Advisor, 2026).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6A95D-DD09-4D55-9217-EC19A2B1632E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69864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MoodBrew</a:t>
            </a:r>
            <a:r>
              <a:rPr lang="en-I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Café will mainly target the younger demographics, who are seeking personal experiences and are inclined to the aesthetic appeal of mood-driven café offerings. Targeting the younger audience is important as Generation Z are seeking more hyper-personalised food and beverage services (Mintel, 2025). 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6A95D-DD09-4D55-9217-EC19A2B1632E}" type="slidenum">
              <a:rPr lang="en-IN" smtClean="0"/>
              <a:t>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3168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Located in London, the café will promote itself using digital marketing tools like social media marketing, experiential marketing, and such. 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6A95D-DD09-4D55-9217-EC19A2B1632E}" type="slidenum">
              <a:rPr lang="en-IN" smtClean="0"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01801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MoodBrew</a:t>
            </a:r>
            <a:r>
              <a:rPr lang="en-I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Café will operate as a limited company. The managing director will be at the top of the business, with operations manager and marketing managers being responsible for daily operations and marketing activities, respectively. 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6A95D-DD09-4D55-9217-EC19A2B1632E}" type="slidenum">
              <a:rPr lang="en-IN" smtClean="0"/>
              <a:t>10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39591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total estimated costs for the start-up are £75,000.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6A95D-DD09-4D55-9217-EC19A2B1632E}" type="slidenum">
              <a:rPr lang="en-IN" smtClean="0"/>
              <a:t>11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64924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ACC19-364C-6433-6AD1-F080822374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8EBABC-931A-241A-DDA5-183631E985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F64818-341A-2F05-53B3-C71D9C72B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EA35-A4DA-4902-A80E-9DEC1366AD23}" type="datetimeFigureOut">
              <a:rPr lang="en-IN" smtClean="0"/>
              <a:t>23-03-2026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66560A-63F8-D6BF-5349-C9DCCA5E3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78E6BF-CCA4-4F6A-A478-0E79EAB43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0A09-6CEB-45F8-AB0D-16F84601BB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24175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FF673-6729-B90E-CC56-287B1E561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2033A2-06B0-94DA-7475-AD19C36141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7E63-5D4E-BAA4-269A-11D4D2B52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EA35-A4DA-4902-A80E-9DEC1366AD23}" type="datetimeFigureOut">
              <a:rPr lang="en-IN" smtClean="0"/>
              <a:t>23-03-2026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F65F5D-3E07-2DAB-5C8B-870CAC798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7059D3-3A4E-B4D6-2A12-118CE938C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0A09-6CEB-45F8-AB0D-16F84601BB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7145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20F82-7360-F388-4ED9-7F88AEAEF4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5C0335-2957-9426-88B2-E28EE07629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EECAE8-9EBE-0790-EC10-1B0E2F548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EA35-A4DA-4902-A80E-9DEC1366AD23}" type="datetimeFigureOut">
              <a:rPr lang="en-IN" smtClean="0"/>
              <a:t>23-03-2026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7AF6CE-C885-76A7-8BC3-A3B2A9892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1FFBC4-DE44-7D2B-E496-8728E900D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0A09-6CEB-45F8-AB0D-16F84601BB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06778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1DDC-925A-EB3C-9787-29B8C88E6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9D29A2-9BBB-FEFA-22D8-F7B65AF2C9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6938C8-882E-CC05-77E1-E4C7A41A26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EF4C5C-C62B-056C-8679-6858941B9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EA35-A4DA-4902-A80E-9DEC1366AD23}" type="datetimeFigureOut">
              <a:rPr lang="en-IN" smtClean="0"/>
              <a:t>23-03-2026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C39185-A457-3346-C71B-A2387DB77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8C7E16-B374-5597-1B88-A934E50CA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0A09-6CEB-45F8-AB0D-16F84601BB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1211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4A84F-47CA-D54D-B4F4-9258E0748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A6F9FC-A2B5-3904-EE6B-D576AE039B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B84BEE-870C-FCA2-2E12-151B6876D7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FF00A1-0A97-FC7D-AF9A-8CA0555A95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8FCBFB-2811-374D-A537-C2D1ABE3D6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F97AC3-17D2-9A5E-E93C-139B5FA87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EA35-A4DA-4902-A80E-9DEC1366AD23}" type="datetimeFigureOut">
              <a:rPr lang="en-IN" smtClean="0"/>
              <a:t>23-03-2026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867315-12AE-CE25-E98B-AA82FFCE1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D5EE0D-E571-7F54-3048-3C6F1048B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0A09-6CEB-45F8-AB0D-16F84601BB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67528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C322E-7880-1A40-73B8-A3D2BF245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3AC6BC-5A5E-10F8-23B8-FE6BA1D74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EA35-A4DA-4902-A80E-9DEC1366AD23}" type="datetimeFigureOut">
              <a:rPr lang="en-IN" smtClean="0"/>
              <a:t>23-03-2026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400903-A05A-25C6-4CF5-FE8088C7E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637776-2B4D-D0B3-80C6-35DF0C83E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0A09-6CEB-45F8-AB0D-16F84601BB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67356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115773-8CC6-ADA6-1CDF-8EDB30C00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EA35-A4DA-4902-A80E-9DEC1366AD23}" type="datetimeFigureOut">
              <a:rPr lang="en-IN" smtClean="0"/>
              <a:t>23-03-2026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3DA109D-05F1-0089-0594-7729AC2B4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502895-BDEA-EFCC-C54D-79592958D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0A09-6CEB-45F8-AB0D-16F84601BB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64390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04904-0273-AF12-27E7-D9E819979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7101D-5A3E-9425-5D4A-2A73973B5A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5D641C-76C6-37CC-FF11-00DE19220D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521F1E-868F-ED82-A41F-99788780F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EA35-A4DA-4902-A80E-9DEC1366AD23}" type="datetimeFigureOut">
              <a:rPr lang="en-IN" smtClean="0"/>
              <a:t>23-03-2026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B6E22C-2B4D-AB7D-57A1-7A3E0F3DF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64FA63-F6E6-548D-E236-491001219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0A09-6CEB-45F8-AB0D-16F84601BB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79083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53EED-6F98-A1F7-7624-959526A10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7302B6-9EF9-C5BC-9D12-BF0369676F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8E9DAF-E560-84AC-54F2-D3D5E41A0F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348FAC-8485-70DA-9CE5-7EB60BB59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EA35-A4DA-4902-A80E-9DEC1366AD23}" type="datetimeFigureOut">
              <a:rPr lang="en-IN" smtClean="0"/>
              <a:t>23-03-2026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C232C-33C2-6129-55AE-B7581EA39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38408B-3B77-3754-4D09-C1C493CB9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0A09-6CEB-45F8-AB0D-16F84601BB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82872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F1A68-C61D-2FE8-1C3E-055532836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18CE69-BDEF-F5E1-F64F-3AFAAE58C8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D94107-F31C-CB0A-EAF5-37D25923C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EA35-A4DA-4902-A80E-9DEC1366AD23}" type="datetimeFigureOut">
              <a:rPr lang="en-IN" smtClean="0"/>
              <a:t>23-03-2026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44C938-2E83-E3FB-271C-4D089D486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8B9447-71BD-1695-8F5A-28C712A70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0A09-6CEB-45F8-AB0D-16F84601BB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71599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7CC5ED-750A-1DC3-5CAC-8F88DBC8CD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D5668B-6F7B-3F02-12DF-70D22D2080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079117-A632-DF7B-ED09-2231634B5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EA35-A4DA-4902-A80E-9DEC1366AD23}" type="datetimeFigureOut">
              <a:rPr lang="en-IN" smtClean="0"/>
              <a:t>23-03-2026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D8B1E-F401-A225-CC4F-D91708AAF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4E8949-E47D-4C72-F895-67FE4206A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0A09-6CEB-45F8-AB0D-16F84601BB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30617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rgbClr val="9FE7F1"/>
            </a:gs>
            <a:gs pos="48000">
              <a:srgbClr val="B9F2F5"/>
            </a:gs>
            <a:gs pos="86000">
              <a:srgbClr val="D7F5F9"/>
            </a:gs>
          </a:gsLst>
          <a:lin ang="3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60CECA-074F-37BF-9616-2C647D443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763DEF-D4FF-6C18-09EC-C72352935E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BD5867-D95D-E1B4-D6FB-B395635AC3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4EA35-A4DA-4902-A80E-9DEC1366AD23}" type="datetimeFigureOut">
              <a:rPr lang="en-IN" smtClean="0"/>
              <a:t>23-03-2026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554B36-2707-2D1F-29D8-426A02681C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7978D4-8E0F-C2F2-19BC-77EB745562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60A09-6CEB-45F8-AB0D-16F84601BB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57329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EDFB24-10AC-528B-D629-CEFAF8C05E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59467" y="1652853"/>
            <a:ext cx="9144000" cy="2387600"/>
          </a:xfrm>
        </p:spPr>
        <p:txBody>
          <a:bodyPr>
            <a:normAutofit/>
          </a:bodyPr>
          <a:lstStyle/>
          <a:p>
            <a:r>
              <a:rPr lang="fr-FR" sz="3600" b="1" dirty="0">
                <a:latin typeface="Arial" panose="020B0604020202020204" pitchFamily="34" charset="0"/>
                <a:cs typeface="Arial" panose="020B0604020202020204" pitchFamily="34" charset="0"/>
              </a:rPr>
              <a:t>Programme: BA (</a:t>
            </a:r>
            <a:r>
              <a:rPr lang="fr-FR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Hons</a:t>
            </a:r>
            <a:r>
              <a:rPr lang="fr-FR" sz="3600" b="1" dirty="0">
                <a:latin typeface="Arial" panose="020B0604020202020204" pitchFamily="34" charset="0"/>
                <a:cs typeface="Arial" panose="020B0604020202020204" pitchFamily="34" charset="0"/>
              </a:rPr>
              <a:t>) Business Management</a:t>
            </a:r>
            <a:br>
              <a:rPr lang="fr-F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3600" b="1" dirty="0">
                <a:latin typeface="Arial" panose="020B0604020202020204" pitchFamily="34" charset="0"/>
                <a:cs typeface="Arial" panose="020B0604020202020204" pitchFamily="34" charset="0"/>
              </a:rPr>
              <a:t>Module: </a:t>
            </a:r>
            <a:r>
              <a:rPr lang="fr-FR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Entrepreneurship</a:t>
            </a:r>
            <a:br>
              <a:rPr lang="fr-F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3600" b="1" dirty="0">
                <a:latin typeface="Arial" panose="020B0604020202020204" pitchFamily="34" charset="0"/>
                <a:cs typeface="Arial" panose="020B0604020202020204" pitchFamily="34" charset="0"/>
              </a:rPr>
              <a:t>Module code: LCBB5013</a:t>
            </a:r>
            <a:endParaRPr lang="en-IN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8B7E57-FDEA-2682-4011-EE10EAFE9D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59467" y="4270906"/>
            <a:ext cx="9144000" cy="165576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Student name:  Iulian Marius Zegheru</a:t>
            </a:r>
          </a:p>
          <a:p>
            <a:pPr>
              <a:lnSpc>
                <a:spcPct val="150000"/>
              </a:lnSpc>
            </a:pPr>
            <a:r>
              <a:rPr lang="en-GB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Student ID:  2314051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6AE615-2BB2-89A4-3CD4-B2B1A59916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125" y="278914"/>
            <a:ext cx="3736959" cy="1143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410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B2530C0-A828-3254-7F59-A774E87B78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06710"/>
              </p:ext>
            </p:extLst>
          </p:nvPr>
        </p:nvGraphicFramePr>
        <p:xfrm>
          <a:off x="893549" y="1383774"/>
          <a:ext cx="10544471" cy="4289244"/>
        </p:xfrm>
        <a:graphic>
          <a:graphicData uri="http://schemas.openxmlformats.org/drawingml/2006/table">
            <a:tbl>
              <a:tblPr firstRow="1" bandRow="1">
                <a:tableStyleId>{327F97BB-C833-4FB7-BDE5-3F7075034690}</a:tableStyleId>
              </a:tblPr>
              <a:tblGrid>
                <a:gridCol w="2690914">
                  <a:extLst>
                    <a:ext uri="{9D8B030D-6E8A-4147-A177-3AD203B41FA5}">
                      <a16:colId xmlns:a16="http://schemas.microsoft.com/office/drawing/2014/main" val="1482159402"/>
                    </a:ext>
                  </a:extLst>
                </a:gridCol>
                <a:gridCol w="7853557">
                  <a:extLst>
                    <a:ext uri="{9D8B030D-6E8A-4147-A177-3AD203B41FA5}">
                      <a16:colId xmlns:a16="http://schemas.microsoft.com/office/drawing/2014/main" val="1422860285"/>
                    </a:ext>
                  </a:extLst>
                </a:gridCol>
              </a:tblGrid>
              <a:tr h="528212">
                <a:tc>
                  <a:txBody>
                    <a:bodyPr/>
                    <a:lstStyle/>
                    <a:p>
                      <a:r>
                        <a:rPr lang="en-IN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Slide number 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</a:lnT>
                    <a:lnB w="19050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IN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Title 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19050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560560"/>
                  </a:ext>
                </a:extLst>
              </a:tr>
              <a:tr h="528212">
                <a:tc>
                  <a:txBody>
                    <a:bodyPr/>
                    <a:lstStyle/>
                    <a:p>
                      <a:r>
                        <a:rPr lang="en-IN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IN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Introduction 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4079247"/>
                  </a:ext>
                </a:extLst>
              </a:tr>
              <a:tr h="591760">
                <a:tc>
                  <a:txBody>
                    <a:bodyPr/>
                    <a:lstStyle/>
                    <a:p>
                      <a:r>
                        <a:rPr lang="en-IN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4-5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Business Idea, Products/Services, Objectives &amp; USP 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23798619"/>
                  </a:ext>
                </a:extLst>
              </a:tr>
              <a:tr h="528212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6-7</a:t>
                      </a:r>
                      <a:endParaRPr lang="en-IN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IN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Business Environment &amp; Competitor Analysis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6839334"/>
                  </a:ext>
                </a:extLst>
              </a:tr>
              <a:tr h="528212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lang="en-IN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-9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IN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Market Segmentation &amp; Marketing Strategies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75778609"/>
                  </a:ext>
                </a:extLst>
              </a:tr>
              <a:tr h="528212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IN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0-11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Legal, Management, and Financial Planning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3019961"/>
                  </a:ext>
                </a:extLst>
              </a:tr>
              <a:tr h="528212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IN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Conclusion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04662385"/>
                  </a:ext>
                </a:extLst>
              </a:tr>
              <a:tr h="528212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IN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Reference list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884416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C7BD2EA-C483-495D-40BF-9D0E571327B4}"/>
              </a:ext>
            </a:extLst>
          </p:cNvPr>
          <p:cNvSpPr txBox="1"/>
          <p:nvPr/>
        </p:nvSpPr>
        <p:spPr>
          <a:xfrm>
            <a:off x="3490452" y="96197"/>
            <a:ext cx="6096000" cy="820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600" b="1" kern="100" dirty="0">
                <a:latin typeface="Arial" panose="020B0604020202020204" pitchFamily="34" charset="0"/>
              </a:rPr>
              <a:t>Table of contents</a:t>
            </a:r>
            <a:endParaRPr lang="en-IN" sz="3600" b="1" kern="1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3913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ADBBD5-F2CD-BFCF-3C59-ED7CB31D5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75B1ED8-A1A6-93C8-4BF7-B9D428634DED}"/>
              </a:ext>
            </a:extLst>
          </p:cNvPr>
          <p:cNvSpPr txBox="1"/>
          <p:nvPr/>
        </p:nvSpPr>
        <p:spPr>
          <a:xfrm>
            <a:off x="5938684" y="2647680"/>
            <a:ext cx="503411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This presentation will offer a brief idea of </a:t>
            </a:r>
            <a:r>
              <a:rPr lang="en-IN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MoodBrew</a:t>
            </a:r>
            <a:r>
              <a:rPr lang="en-IN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Café, a mood-driven café.</a:t>
            </a:r>
            <a:endParaRPr lang="en-IN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80C1F8-DD5F-F4AB-713F-5085E026B402}"/>
              </a:ext>
            </a:extLst>
          </p:cNvPr>
          <p:cNvSpPr txBox="1"/>
          <p:nvPr/>
        </p:nvSpPr>
        <p:spPr>
          <a:xfrm>
            <a:off x="3146323" y="365940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Introduction</a:t>
            </a:r>
            <a:endParaRPr lang="en-IN" sz="3600" dirty="0"/>
          </a:p>
        </p:txBody>
      </p:sp>
      <p:pic>
        <p:nvPicPr>
          <p:cNvPr id="4100" name="Picture 4" descr="Cafes With The Best Interiors In Bangalore">
            <a:extLst>
              <a:ext uri="{FF2B5EF4-FFF2-40B4-BE49-F238E27FC236}">
                <a16:creationId xmlns:a16="http://schemas.microsoft.com/office/drawing/2014/main" id="{5D4228B5-C019-D4DA-87B7-06FC4B709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29" y="1763176"/>
            <a:ext cx="4689987" cy="364343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025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99257C-3F65-51FD-B4CD-BE2CA6003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F55B686-B9FD-34C7-CBC3-7F511A34D004}"/>
              </a:ext>
            </a:extLst>
          </p:cNvPr>
          <p:cNvSpPr txBox="1"/>
          <p:nvPr/>
        </p:nvSpPr>
        <p:spPr>
          <a:xfrm>
            <a:off x="678427" y="198792"/>
            <a:ext cx="109826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Business Idea, Products, Objectives, and USP</a:t>
            </a:r>
            <a:endParaRPr lang="en-IN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772A39-8526-10C5-1A3B-53B1211D75EA}"/>
              </a:ext>
            </a:extLst>
          </p:cNvPr>
          <p:cNvSpPr txBox="1"/>
          <p:nvPr/>
        </p:nvSpPr>
        <p:spPr>
          <a:xfrm>
            <a:off x="255639" y="2400370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IN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café that will allow customers to select café ambience and food options according to their moods. </a:t>
            </a:r>
            <a:endParaRPr lang="en-IN" sz="2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DAF301-B889-AAF0-FE0B-B9D5B9A2DF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938" y="1899315"/>
            <a:ext cx="5025121" cy="35969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41716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B736A4-A2CC-539E-50F7-B8BFF7ADE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AF83AE8-CE9E-BE01-3455-6DED6C3D151E}"/>
              </a:ext>
            </a:extLst>
          </p:cNvPr>
          <p:cNvSpPr txBox="1"/>
          <p:nvPr/>
        </p:nvSpPr>
        <p:spPr>
          <a:xfrm>
            <a:off x="678427" y="198792"/>
            <a:ext cx="1098263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Business Idea, Products, Objectives, and USP (Continued)</a:t>
            </a:r>
            <a:endParaRPr lang="en-IN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AE7C43-703E-B1D1-E9DD-066922C5236A}"/>
              </a:ext>
            </a:extLst>
          </p:cNvPr>
          <p:cNvSpPr txBox="1"/>
          <p:nvPr/>
        </p:nvSpPr>
        <p:spPr>
          <a:xfrm>
            <a:off x="5565059" y="1726734"/>
            <a:ext cx="6096000" cy="46866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IN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Objectives </a:t>
            </a:r>
          </a:p>
          <a:p>
            <a:pPr marL="342900" lvl="0" indent="-342900" algn="just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IN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acquire 500 app downloads and 120-150 customer footfall per day</a:t>
            </a:r>
          </a:p>
          <a:p>
            <a:pPr marL="342900" lvl="0" indent="-342900" algn="just">
              <a:lnSpc>
                <a:spcPct val="150000"/>
              </a:lnSpc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IN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increase brand awareness and social media presence 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IN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USP</a:t>
            </a:r>
          </a:p>
          <a:p>
            <a:pPr marL="342900" lvl="0" indent="-342900" algn="just">
              <a:lnSpc>
                <a:spcPct val="150000"/>
              </a:lnSpc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IN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Mood-driven café, offering personalised experiences and food recommendations </a:t>
            </a:r>
          </a:p>
        </p:txBody>
      </p:sp>
      <p:pic>
        <p:nvPicPr>
          <p:cNvPr id="5122" name="Picture 2" descr="Finelight Media">
            <a:extLst>
              <a:ext uri="{FF2B5EF4-FFF2-40B4-BE49-F238E27FC236}">
                <a16:creationId xmlns:a16="http://schemas.microsoft.com/office/drawing/2014/main" id="{B7525A58-1DAA-B572-77AA-9034643B9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41" y="2266834"/>
            <a:ext cx="4684361" cy="36064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14775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36AB2-E303-2AB6-188A-07623C686C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2AF23D-3223-CFDD-6228-715F19904A4C}"/>
              </a:ext>
            </a:extLst>
          </p:cNvPr>
          <p:cNvSpPr txBox="1"/>
          <p:nvPr/>
        </p:nvSpPr>
        <p:spPr>
          <a:xfrm>
            <a:off x="216309" y="179128"/>
            <a:ext cx="1175938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Business Environment and Competitor Analysis</a:t>
            </a:r>
            <a:endParaRPr lang="en-IN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6E4D0C-9D89-59FB-2BF5-7D87B0B1EF55}"/>
              </a:ext>
            </a:extLst>
          </p:cNvPr>
          <p:cNvSpPr txBox="1"/>
          <p:nvPr/>
        </p:nvSpPr>
        <p:spPr>
          <a:xfrm>
            <a:off x="216309" y="1515467"/>
            <a:ext cx="554539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Declining inflation rate of 3% as of January 2026 (Trading Economics, 2026)</a:t>
            </a:r>
            <a:endParaRPr lang="en-IN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55710D-704B-30BC-C79B-19D11EFC2482}"/>
              </a:ext>
            </a:extLst>
          </p:cNvPr>
          <p:cNvSpPr txBox="1"/>
          <p:nvPr/>
        </p:nvSpPr>
        <p:spPr>
          <a:xfrm>
            <a:off x="6223818" y="1426975"/>
            <a:ext cx="554539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IN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Increasing consumer spending of $418232 million (Trading Economics, 2026)</a:t>
            </a:r>
            <a:endParaRPr lang="en-IN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33629F-5C69-7977-AE8F-7F2D1A7CB7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668" y="2960636"/>
            <a:ext cx="5382035" cy="3473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6661C99-C40D-FF9F-AECE-428074EA90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2114" y="2952646"/>
            <a:ext cx="5382034" cy="34814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08029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6C683D-90AC-6981-790C-4481F9C38B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FBA8F92-AE72-AE0F-1CE7-759BEB21806E}"/>
              </a:ext>
            </a:extLst>
          </p:cNvPr>
          <p:cNvSpPr txBox="1"/>
          <p:nvPr/>
        </p:nvSpPr>
        <p:spPr>
          <a:xfrm>
            <a:off x="0" y="179128"/>
            <a:ext cx="1175938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Business Environment and Competitor Analysis (Continued)</a:t>
            </a:r>
            <a:endParaRPr lang="en-IN" sz="3600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D662F08-93B0-11B1-B893-D1D75151B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817466"/>
              </p:ext>
            </p:extLst>
          </p:nvPr>
        </p:nvGraphicFramePr>
        <p:xfrm>
          <a:off x="747252" y="1730477"/>
          <a:ext cx="10058400" cy="3805086"/>
        </p:xfrm>
        <a:graphic>
          <a:graphicData uri="http://schemas.openxmlformats.org/drawingml/2006/table">
            <a:tbl>
              <a:tblPr firstRow="1" firstCol="1" bandRow="1"/>
              <a:tblGrid>
                <a:gridCol w="5029200">
                  <a:extLst>
                    <a:ext uri="{9D8B030D-6E8A-4147-A177-3AD203B41FA5}">
                      <a16:colId xmlns:a16="http://schemas.microsoft.com/office/drawing/2014/main" val="949730975"/>
                    </a:ext>
                  </a:extLst>
                </a:gridCol>
                <a:gridCol w="5029200">
                  <a:extLst>
                    <a:ext uri="{9D8B030D-6E8A-4147-A177-3AD203B41FA5}">
                      <a16:colId xmlns:a16="http://schemas.microsoft.com/office/drawing/2014/main" val="1765471756"/>
                    </a:ext>
                  </a:extLst>
                </a:gridCol>
              </a:tblGrid>
              <a:tr h="6341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IN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Forces </a:t>
                      </a:r>
                      <a:endParaRPr lang="en-IN" sz="2800" b="1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IN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Impact </a:t>
                      </a:r>
                      <a:endParaRPr lang="en-IN" sz="2800" b="1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73230134"/>
                  </a:ext>
                </a:extLst>
              </a:tr>
              <a:tr h="6341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IN" sz="2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Competitors </a:t>
                      </a:r>
                      <a:endParaRPr lang="en-I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IN" sz="2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</a:t>
                      </a:r>
                      <a:endParaRPr lang="en-I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11576245"/>
                  </a:ext>
                </a:extLst>
              </a:tr>
              <a:tr h="6341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IN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Supplier power </a:t>
                      </a:r>
                      <a:endParaRPr lang="en-IN" sz="2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IN" sz="2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</a:t>
                      </a:r>
                      <a:endParaRPr lang="en-I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56243944"/>
                  </a:ext>
                </a:extLst>
              </a:tr>
              <a:tr h="6341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IN" sz="2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Customer power </a:t>
                      </a:r>
                      <a:endParaRPr lang="en-I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IN" sz="2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</a:t>
                      </a:r>
                      <a:endParaRPr lang="en-I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175571"/>
                  </a:ext>
                </a:extLst>
              </a:tr>
              <a:tr h="6341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IN" sz="2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Threats of new entrants </a:t>
                      </a:r>
                      <a:endParaRPr lang="en-I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IN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Moderate </a:t>
                      </a:r>
                      <a:endParaRPr lang="en-IN" sz="2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85325305"/>
                  </a:ext>
                </a:extLst>
              </a:tr>
              <a:tr h="6341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IN" sz="2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Threats of substitute products </a:t>
                      </a:r>
                      <a:endParaRPr lang="en-I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IN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Moderate </a:t>
                      </a:r>
                      <a:endParaRPr lang="en-IN" sz="2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050226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1785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401BD5-3ECB-42C5-2398-51BF59C8CA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9D22F90-F10F-4CF3-86FE-CABD2CFF6B9A}"/>
              </a:ext>
            </a:extLst>
          </p:cNvPr>
          <p:cNvSpPr txBox="1"/>
          <p:nvPr/>
        </p:nvSpPr>
        <p:spPr>
          <a:xfrm>
            <a:off x="766916" y="0"/>
            <a:ext cx="112186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Market Segmentation and Marketing Strategies </a:t>
            </a:r>
            <a:endParaRPr lang="en-IN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1EC2E7-4F3E-72CC-ED1D-29B616724C20}"/>
              </a:ext>
            </a:extLst>
          </p:cNvPr>
          <p:cNvSpPr txBox="1"/>
          <p:nvPr/>
        </p:nvSpPr>
        <p:spPr>
          <a:xfrm>
            <a:off x="462116" y="1793576"/>
            <a:ext cx="6096000" cy="28796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IN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Segmentations: Demographic, behavioural, and psychographic </a:t>
            </a:r>
          </a:p>
          <a:p>
            <a:pPr marL="342900" lvl="0" indent="-342900" algn="just">
              <a:lnSpc>
                <a:spcPct val="150000"/>
              </a:lnSpc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IN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Targeting: young adults aged 18-35 years</a:t>
            </a:r>
          </a:p>
          <a:p>
            <a:pPr marL="342900" lvl="0" indent="-342900" algn="just">
              <a:lnSpc>
                <a:spcPct val="150000"/>
              </a:lnSpc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IN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Positioning: A new and personalised café </a:t>
            </a:r>
            <a:endParaRPr lang="en-IN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CD3CB05-1766-5A11-0445-3926649735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4594" y="1585912"/>
            <a:ext cx="5132438" cy="39103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866158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73DFF0-1BEF-7725-3F39-D1433D44DF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BFFC09-E904-7A6A-A04F-E84463AA0498}"/>
              </a:ext>
            </a:extLst>
          </p:cNvPr>
          <p:cNvSpPr txBox="1"/>
          <p:nvPr/>
        </p:nvSpPr>
        <p:spPr>
          <a:xfrm>
            <a:off x="766916" y="0"/>
            <a:ext cx="1121860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Market Segmentation and Marketing Strategies (Continued) </a:t>
            </a:r>
            <a:endParaRPr lang="en-IN" sz="3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449F83-BE36-A758-2770-C4C91ACF93AF}"/>
              </a:ext>
            </a:extLst>
          </p:cNvPr>
          <p:cNvSpPr txBox="1"/>
          <p:nvPr/>
        </p:nvSpPr>
        <p:spPr>
          <a:xfrm>
            <a:off x="5299587" y="1846805"/>
            <a:ext cx="6096000" cy="3433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Product: A curated selection of food and beverage options to go with the service of selecting moods through the mobile app. </a:t>
            </a:r>
          </a:p>
          <a:p>
            <a:pPr marL="285750" lvl="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IN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Price: Value-based pricing to suit the unique experience offered by the café </a:t>
            </a:r>
            <a:endParaRPr lang="en-IN" sz="2400" dirty="0"/>
          </a:p>
        </p:txBody>
      </p:sp>
      <p:pic>
        <p:nvPicPr>
          <p:cNvPr id="6146" name="Picture 2" descr="The 4P Framework in Case Interviews ...">
            <a:extLst>
              <a:ext uri="{FF2B5EF4-FFF2-40B4-BE49-F238E27FC236}">
                <a16:creationId xmlns:a16="http://schemas.microsoft.com/office/drawing/2014/main" id="{BBE6872E-8024-C420-2323-B69894073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79" y="2272786"/>
            <a:ext cx="4819462" cy="34336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56791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F7B0BF-283F-3807-6072-E05DCDF8BA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CD84E18-3412-4386-03BB-06C722DF4A52}"/>
              </a:ext>
            </a:extLst>
          </p:cNvPr>
          <p:cNvSpPr txBox="1"/>
          <p:nvPr/>
        </p:nvSpPr>
        <p:spPr>
          <a:xfrm>
            <a:off x="1140542" y="159463"/>
            <a:ext cx="100878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Legal, Management and Financial Planning</a:t>
            </a:r>
            <a:endParaRPr lang="en-IN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728597-9074-4627-0363-EC30BF3BFA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278" y="1496131"/>
            <a:ext cx="5303703" cy="44327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D054B1-2E7D-0C8D-085A-0833D9207C7A}"/>
              </a:ext>
            </a:extLst>
          </p:cNvPr>
          <p:cNvSpPr txBox="1"/>
          <p:nvPr/>
        </p:nvSpPr>
        <p:spPr>
          <a:xfrm>
            <a:off x="6504838" y="2970641"/>
            <a:ext cx="530370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simple but effective organisational structure that will ensure the provision of good customer service </a:t>
            </a:r>
            <a:endParaRPr lang="en-IN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702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FF9776-E090-2DC3-2DE9-C9210F8E5C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548D0D0-D358-6416-7AEF-2E4F3B720AB1}"/>
              </a:ext>
            </a:extLst>
          </p:cNvPr>
          <p:cNvSpPr txBox="1"/>
          <p:nvPr/>
        </p:nvSpPr>
        <p:spPr>
          <a:xfrm>
            <a:off x="1140542" y="159463"/>
            <a:ext cx="1008789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Legal, Management and Financial Planning (Continued)</a:t>
            </a:r>
            <a:endParaRPr lang="en-IN" sz="3600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DE17D38-B0BB-48A8-1592-C528B04194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5448036"/>
              </p:ext>
            </p:extLst>
          </p:nvPr>
        </p:nvGraphicFramePr>
        <p:xfrm>
          <a:off x="324465" y="1632154"/>
          <a:ext cx="11029335" cy="4808988"/>
        </p:xfrm>
        <a:graphic>
          <a:graphicData uri="http://schemas.openxmlformats.org/drawingml/2006/table">
            <a:tbl>
              <a:tblPr firstRow="1" firstCol="1" bandRow="1"/>
              <a:tblGrid>
                <a:gridCol w="7396272">
                  <a:extLst>
                    <a:ext uri="{9D8B030D-6E8A-4147-A177-3AD203B41FA5}">
                      <a16:colId xmlns:a16="http://schemas.microsoft.com/office/drawing/2014/main" val="4289822515"/>
                    </a:ext>
                  </a:extLst>
                </a:gridCol>
                <a:gridCol w="3633063">
                  <a:extLst>
                    <a:ext uri="{9D8B030D-6E8A-4147-A177-3AD203B41FA5}">
                      <a16:colId xmlns:a16="http://schemas.microsoft.com/office/drawing/2014/main" val="514680869"/>
                    </a:ext>
                  </a:extLst>
                </a:gridCol>
              </a:tblGrid>
              <a:tr h="3900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Expense Category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Estimated Cost (£)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0207462"/>
                  </a:ext>
                </a:extLst>
              </a:tr>
              <a:tr h="3900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Property lease and deposit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15,000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18337595"/>
                  </a:ext>
                </a:extLst>
              </a:tr>
              <a:tr h="3900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Interior design and décor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10,000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7563333"/>
                  </a:ext>
                </a:extLst>
              </a:tr>
              <a:tr h="3900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Lighting and sound technology system</a:t>
                      </a:r>
                      <a:endParaRPr lang="en-IN" sz="20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8,000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54328542"/>
                  </a:ext>
                </a:extLst>
              </a:tr>
              <a:tr h="3900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Coffee machines and kitchen equipment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12,000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69209630"/>
                  </a:ext>
                </a:extLst>
              </a:tr>
              <a:tr h="3900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Furniture and seating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7,000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50564639"/>
                  </a:ext>
                </a:extLst>
              </a:tr>
              <a:tr h="3900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Mobile application development</a:t>
                      </a:r>
                      <a:endParaRPr lang="en-IN" sz="20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10,000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84886616"/>
                  </a:ext>
                </a:extLst>
              </a:tr>
              <a:tr h="3900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Initial marketing and promotion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5,000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9291301"/>
                  </a:ext>
                </a:extLst>
              </a:tr>
              <a:tr h="3900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Licences and legal registration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3,000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08733502"/>
                  </a:ext>
                </a:extLst>
              </a:tr>
              <a:tr h="3900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Initial inventory (coffee, ingredients)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2,500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8674244"/>
                  </a:ext>
                </a:extLst>
              </a:tr>
              <a:tr h="3900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Contingency fund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2,500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43113715"/>
                  </a:ext>
                </a:extLst>
              </a:tr>
              <a:tr h="3900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Estimated Start-Up Cost</a:t>
                      </a:r>
                      <a:endParaRPr lang="en-IN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75,000</a:t>
                      </a:r>
                      <a:endParaRPr lang="en-IN" sz="20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981375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54370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19ED33-E4C0-D0DA-464F-1E5C2762F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2B939FD-F0AC-29F6-637C-5A47510EDBF2}"/>
              </a:ext>
            </a:extLst>
          </p:cNvPr>
          <p:cNvSpPr txBox="1"/>
          <p:nvPr/>
        </p:nvSpPr>
        <p:spPr>
          <a:xfrm>
            <a:off x="3274142" y="346276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Conclusion </a:t>
            </a:r>
            <a:endParaRPr lang="en-IN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B42981-9AB8-362D-2F06-86F2E92D8CFC}"/>
              </a:ext>
            </a:extLst>
          </p:cNvPr>
          <p:cNvSpPr txBox="1"/>
          <p:nvPr/>
        </p:nvSpPr>
        <p:spPr>
          <a:xfrm>
            <a:off x="580103" y="1347471"/>
            <a:ext cx="1148407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IN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uniqueness of </a:t>
            </a:r>
            <a:r>
              <a:rPr lang="en-IN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MoodBrew</a:t>
            </a:r>
            <a:r>
              <a:rPr lang="en-IN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Café to prioritise customer well-being by enabling them to enjoy a unique experience by selecting their moods can make it stand out. </a:t>
            </a:r>
            <a:endParaRPr lang="en-IN" sz="2400" dirty="0"/>
          </a:p>
        </p:txBody>
      </p:sp>
      <p:pic>
        <p:nvPicPr>
          <p:cNvPr id="3074" name="Picture 2" descr="18,760 Conclusion Stock Photos - Free ...">
            <a:extLst>
              <a:ext uri="{FF2B5EF4-FFF2-40B4-BE49-F238E27FC236}">
                <a16:creationId xmlns:a16="http://schemas.microsoft.com/office/drawing/2014/main" id="{FB6B9C53-D47C-5C3A-34AB-7FC4E5AFED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859" y="2715990"/>
            <a:ext cx="9971907" cy="30457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063799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9F4177-50F0-A498-F10C-1E6B068FE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BFB4928-11D7-8660-CE57-9872098A8663}"/>
              </a:ext>
            </a:extLst>
          </p:cNvPr>
          <p:cNvSpPr txBox="1"/>
          <p:nvPr/>
        </p:nvSpPr>
        <p:spPr>
          <a:xfrm>
            <a:off x="2969342" y="336444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Reference List </a:t>
            </a:r>
            <a:endParaRPr lang="en-IN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89692F-2A1A-DE4C-430A-CD7895189D44}"/>
              </a:ext>
            </a:extLst>
          </p:cNvPr>
          <p:cNvSpPr txBox="1"/>
          <p:nvPr/>
        </p:nvSpPr>
        <p:spPr>
          <a:xfrm>
            <a:off x="181897" y="1520804"/>
            <a:ext cx="11828206" cy="45037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IN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Mintel (2025) </a:t>
            </a:r>
            <a:r>
              <a:rPr lang="en-IN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UK Technology in Leisure and Foodservice Market Report 2025</a:t>
            </a:r>
            <a:r>
              <a:rPr lang="en-IN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https://store.mintel.com/report/uk-technology-in-leisure-and-foodservice-market-report (Accessed: 14 March 2026). 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IN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Global Economy (2026) </a:t>
            </a:r>
            <a:r>
              <a:rPr lang="en-IN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United Kingdom: Political stability. </a:t>
            </a:r>
            <a:r>
              <a:rPr lang="en-IN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https://www.theglobaleconomy.com/United-Kingdom/wb_political_stability/ (Accessed: 14 March 2026).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IN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Trading Economics (2026) </a:t>
            </a:r>
            <a:r>
              <a:rPr lang="en-IN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United Kingdom Consumer Spending. </a:t>
            </a:r>
            <a:r>
              <a:rPr lang="en-IN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https://tradingeconomics.com/united-kingdom/consumer-spending (Accessed: 14 March 2026).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IN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Trading Economics (2026) </a:t>
            </a:r>
            <a:r>
              <a:rPr lang="en-IN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United Kingdom Inflation Rate. </a:t>
            </a:r>
            <a:r>
              <a:rPr lang="en-IN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https://tradingeconomics.com/united-kingdom/inflation-cpi (Accessed: 14 March 2026).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IN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Trip Advisor (2026) </a:t>
            </a:r>
            <a:r>
              <a:rPr lang="en-IN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Cafés in London. </a:t>
            </a:r>
            <a:r>
              <a:rPr lang="en-IN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https://www.tripadvisor.co.uk/Restaurants-g186338-c8-London_England.html (Accessed: 14 March 2026).</a:t>
            </a:r>
          </a:p>
        </p:txBody>
      </p:sp>
    </p:spTree>
    <p:extLst>
      <p:ext uri="{BB962C8B-B14F-4D97-AF65-F5344CB8AC3E}">
        <p14:creationId xmlns:p14="http://schemas.microsoft.com/office/powerpoint/2010/main" val="51673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A77CE-E398-2A68-9957-6C1300F0CC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Thank you Images - Free Download on Freepik">
            <a:extLst>
              <a:ext uri="{FF2B5EF4-FFF2-40B4-BE49-F238E27FC236}">
                <a16:creationId xmlns:a16="http://schemas.microsoft.com/office/drawing/2014/main" id="{3067D977-D3C7-51B8-C685-6B3C3E00C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6696">
            <a:off x="3509004" y="1093379"/>
            <a:ext cx="5173991" cy="36624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895257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801</Words>
  <Application>Microsoft Office PowerPoint</Application>
  <PresentationFormat>Widescreen</PresentationFormat>
  <Paragraphs>104</Paragraphs>
  <Slides>14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Symbol</vt:lpstr>
      <vt:lpstr>Office Theme</vt:lpstr>
      <vt:lpstr>Programme: BA (Hons) Business Management Module: Entrepreneurship Module code: LCBB5013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Roxana Zegheru</dc:creator>
  <cp:lastModifiedBy>Roxana Zegheru</cp:lastModifiedBy>
  <cp:revision>41</cp:revision>
  <dcterms:created xsi:type="dcterms:W3CDTF">2026-03-14T07:34:13Z</dcterms:created>
  <dcterms:modified xsi:type="dcterms:W3CDTF">2026-03-23T11:43:29Z</dcterms:modified>
</cp:coreProperties>
</file>