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6" r:id="rId2"/>
    <p:sldId id="300" r:id="rId3"/>
    <p:sldId id="301" r:id="rId4"/>
    <p:sldId id="302" r:id="rId5"/>
    <p:sldId id="303" r:id="rId6"/>
    <p:sldId id="305" r:id="rId7"/>
    <p:sldId id="306" r:id="rId8"/>
    <p:sldId id="307" r:id="rId9"/>
    <p:sldId id="308" r:id="rId10"/>
    <p:sldId id="310" r:id="rId11"/>
    <p:sldId id="311" r:id="rId12"/>
    <p:sldId id="314" r:id="rId13"/>
    <p:sldId id="312" r:id="rId14"/>
    <p:sldId id="313" r:id="rId15"/>
    <p:sldId id="315" r:id="rId16"/>
    <p:sldId id="316" r:id="rId17"/>
    <p:sldId id="327" r:id="rId18"/>
    <p:sldId id="317" r:id="rId19"/>
    <p:sldId id="318" r:id="rId20"/>
    <p:sldId id="319" r:id="rId21"/>
    <p:sldId id="309" r:id="rId22"/>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10" autoAdjust="0"/>
    <p:restoredTop sz="94660"/>
  </p:normalViewPr>
  <p:slideViewPr>
    <p:cSldViewPr snapToGrid="0">
      <p:cViewPr varScale="1">
        <p:scale>
          <a:sx n="69" d="100"/>
          <a:sy n="69" d="100"/>
        </p:scale>
        <p:origin x="7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6/10/2020</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6/10/2020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6/10/2020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6/10/2020</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6/10/2020</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6</a:t>
            </a:r>
          </a:p>
          <a:p>
            <a:r>
              <a:rPr lang="en-GB" dirty="0"/>
              <a:t>Samantha Birdsell </a:t>
            </a:r>
          </a:p>
          <a:p>
            <a:endParaRPr lang="en-GB" dirty="0"/>
          </a:p>
        </p:txBody>
      </p:sp>
    </p:spTree>
    <p:extLst>
      <p:ext uri="{BB962C8B-B14F-4D97-AF65-F5344CB8AC3E}">
        <p14:creationId xmlns:p14="http://schemas.microsoft.com/office/powerpoint/2010/main" val="689523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Gallup Article</a:t>
            </a:r>
            <a:endParaRPr lang="en-GB" dirty="0"/>
          </a:p>
        </p:txBody>
      </p:sp>
      <p:sp>
        <p:nvSpPr>
          <p:cNvPr id="3" name="Subtitle 2"/>
          <p:cNvSpPr>
            <a:spLocks noGrp="1"/>
          </p:cNvSpPr>
          <p:nvPr>
            <p:ph type="subTitle" idx="1"/>
          </p:nvPr>
        </p:nvSpPr>
        <p:spPr/>
        <p:txBody>
          <a:bodyPr/>
          <a:lstStyle/>
          <a:p>
            <a:r>
              <a:rPr lang="en-GB" dirty="0" smtClean="0"/>
              <a:t>Employee Engagement (Article on Moodle)</a:t>
            </a:r>
            <a:endParaRPr lang="en-GB" dirty="0"/>
          </a:p>
        </p:txBody>
      </p:sp>
    </p:spTree>
    <p:extLst>
      <p:ext uri="{BB962C8B-B14F-4D97-AF65-F5344CB8AC3E}">
        <p14:creationId xmlns:p14="http://schemas.microsoft.com/office/powerpoint/2010/main" val="1562568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0" y="0"/>
            <a:ext cx="10998199" cy="1507067"/>
          </a:xfrm>
        </p:spPr>
        <p:txBody>
          <a:bodyPr/>
          <a:lstStyle/>
          <a:p>
            <a:r>
              <a:rPr lang="en-GB" dirty="0" smtClean="0"/>
              <a:t>Employee Engagement </a:t>
            </a:r>
            <a:endParaRPr lang="en-GB" dirty="0"/>
          </a:p>
        </p:txBody>
      </p:sp>
      <p:sp>
        <p:nvSpPr>
          <p:cNvPr id="3" name="Content Placeholder 2"/>
          <p:cNvSpPr>
            <a:spLocks noGrp="1"/>
          </p:cNvSpPr>
          <p:nvPr>
            <p:ph idx="1"/>
          </p:nvPr>
        </p:nvSpPr>
        <p:spPr>
          <a:xfrm>
            <a:off x="237068" y="1193800"/>
            <a:ext cx="11193314" cy="5382491"/>
          </a:xfrm>
        </p:spPr>
        <p:txBody>
          <a:bodyPr>
            <a:normAutofit/>
          </a:bodyPr>
          <a:lstStyle/>
          <a:p>
            <a:r>
              <a:rPr lang="en-GB" dirty="0"/>
              <a:t>Three Elements of Employee Performance</a:t>
            </a:r>
          </a:p>
          <a:p>
            <a:r>
              <a:rPr lang="en-GB" b="1" dirty="0"/>
              <a:t>Achievement:</a:t>
            </a:r>
            <a:r>
              <a:rPr lang="en-GB" dirty="0"/>
              <a:t> Inspiring high performance starts with establishing clear expectations and goals. Employees need clear direction from their managers on what is expected of them, how much and when.</a:t>
            </a:r>
          </a:p>
          <a:p>
            <a:r>
              <a:rPr lang="en-GB" b="1" dirty="0"/>
              <a:t>Accountability:</a:t>
            </a:r>
            <a:r>
              <a:rPr lang="en-GB" dirty="0"/>
              <a:t> After managers set expectations, they don't just walk away and hope for the best. They know the tasks and projects their employees are working on, hold them accountable for meeting expectations and provide regular measurement of and feedback on their performance.</a:t>
            </a:r>
          </a:p>
          <a:p>
            <a:r>
              <a:rPr lang="en-GB" b="1" dirty="0"/>
              <a:t>Accessibility:</a:t>
            </a:r>
            <a:r>
              <a:rPr lang="en-GB" dirty="0"/>
              <a:t> To motivate achievement and accountability, the best managers are available whenever an employee needs support. They listen, and when an employee encounters a problem, they actively help him or her solve it. These managers are approachable and responsive.</a:t>
            </a:r>
          </a:p>
          <a:p>
            <a:endParaRPr lang="en-GB" dirty="0"/>
          </a:p>
        </p:txBody>
      </p:sp>
    </p:spTree>
    <p:extLst>
      <p:ext uri="{BB962C8B-B14F-4D97-AF65-F5344CB8AC3E}">
        <p14:creationId xmlns:p14="http://schemas.microsoft.com/office/powerpoint/2010/main" val="2472461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76" y="499533"/>
            <a:ext cx="11122024" cy="990600"/>
          </a:xfrm>
        </p:spPr>
        <p:txBody>
          <a:bodyPr/>
          <a:lstStyle/>
          <a:p>
            <a:r>
              <a:rPr lang="en-GB" dirty="0" smtClean="0"/>
              <a:t>According to Gallup….. </a:t>
            </a:r>
            <a:endParaRPr lang="en-GB" dirty="0"/>
          </a:p>
        </p:txBody>
      </p:sp>
      <p:sp>
        <p:nvSpPr>
          <p:cNvPr id="3" name="Content Placeholder 2"/>
          <p:cNvSpPr>
            <a:spLocks noGrp="1"/>
          </p:cNvSpPr>
          <p:nvPr>
            <p:ph idx="1"/>
          </p:nvPr>
        </p:nvSpPr>
        <p:spPr>
          <a:xfrm>
            <a:off x="245534" y="1490134"/>
            <a:ext cx="11184848" cy="2841722"/>
          </a:xfrm>
        </p:spPr>
        <p:txBody>
          <a:bodyPr/>
          <a:lstStyle/>
          <a:p>
            <a:r>
              <a:rPr lang="en-GB" i="1" dirty="0"/>
              <a:t>These three elements have important effect on employee engagement, which plays a crucial role in helping companies </a:t>
            </a:r>
            <a:r>
              <a:rPr lang="en-GB" i="1" dirty="0" smtClean="0"/>
              <a:t>grow</a:t>
            </a:r>
          </a:p>
          <a:p>
            <a:r>
              <a:rPr lang="en-GB" i="1" dirty="0"/>
              <a:t>When Gallup analyzed the link between achievement, accountability, and accessibility and employee engagement, we found that the more successful a manager is at fulfilling employees' needs on each of the three elements, the more likely employees are to be </a:t>
            </a:r>
            <a:r>
              <a:rPr lang="en-GB" i="1" dirty="0" smtClean="0"/>
              <a:t>engaged.</a:t>
            </a:r>
            <a:endParaRPr lang="en-GB" i="1" dirty="0"/>
          </a:p>
          <a:p>
            <a:endParaRPr lang="en-GB" dirty="0"/>
          </a:p>
        </p:txBody>
      </p:sp>
      <p:sp>
        <p:nvSpPr>
          <p:cNvPr id="4" name="AutoShape 2" descr="Image result for images of employee eng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images of employee eng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7260" y="3578514"/>
            <a:ext cx="4742007" cy="2466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4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667" y="135467"/>
            <a:ext cx="11218333" cy="1312333"/>
          </a:xfrm>
        </p:spPr>
        <p:txBody>
          <a:bodyPr/>
          <a:lstStyle/>
          <a:p>
            <a:r>
              <a:rPr lang="en-GB" dirty="0" smtClean="0"/>
              <a:t> </a:t>
            </a:r>
            <a:r>
              <a:rPr lang="en-GB" dirty="0"/>
              <a:t>Benefits of </a:t>
            </a:r>
            <a:r>
              <a:rPr lang="en-GB" dirty="0" smtClean="0"/>
              <a:t>Engagement - Gallup</a:t>
            </a:r>
            <a:endParaRPr lang="en-GB" dirty="0"/>
          </a:p>
        </p:txBody>
      </p:sp>
      <p:sp>
        <p:nvSpPr>
          <p:cNvPr id="3" name="Content Placeholder 2"/>
          <p:cNvSpPr>
            <a:spLocks noGrp="1"/>
          </p:cNvSpPr>
          <p:nvPr>
            <p:ph idx="1"/>
          </p:nvPr>
        </p:nvSpPr>
        <p:spPr>
          <a:xfrm>
            <a:off x="211667" y="1278468"/>
            <a:ext cx="11218715" cy="3716866"/>
          </a:xfrm>
        </p:spPr>
        <p:txBody>
          <a:bodyPr/>
          <a:lstStyle/>
          <a:p>
            <a:r>
              <a:rPr lang="en-GB" i="1" dirty="0"/>
              <a:t>Meeting employees' achievement needs is important to encouraging high performance. When managers help employees set work priorities and performance goals, they give employees more freedom in meeting these objectives, enabling them to take initiative and work autonomously. Employees also gain satisfaction from creating their work procedures themselves and from being involved in these decisions.</a:t>
            </a:r>
          </a:p>
          <a:p>
            <a:r>
              <a:rPr lang="en-GB" i="1" dirty="0"/>
              <a:t>Employees who create their goals with their manager will follow through on them with more enthusiasm. If managers fail to meet employees' needs or to involve them in setting expectations, employees are less likely to be engaged -- and their companies are less likely to reap the benefits of engagement.</a:t>
            </a:r>
          </a:p>
          <a:p>
            <a:endParaRPr lang="en-GB" dirty="0"/>
          </a:p>
        </p:txBody>
      </p:sp>
      <p:pic>
        <p:nvPicPr>
          <p:cNvPr id="2050" name="Picture 2" descr="Image result for images of employee eng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3132" y="4174067"/>
            <a:ext cx="3564467" cy="2040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309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1436096" cy="3352800"/>
          </a:xfrm>
        </p:spPr>
        <p:txBody>
          <a:bodyPr/>
          <a:lstStyle/>
          <a:p>
            <a:r>
              <a:rPr lang="en-GB" i="1" dirty="0" smtClean="0"/>
              <a:t>Let us Remind Ourselves</a:t>
            </a:r>
            <a:endParaRPr lang="en-GB" i="1" dirty="0"/>
          </a:p>
        </p:txBody>
      </p:sp>
      <p:sp>
        <p:nvSpPr>
          <p:cNvPr id="3" name="Subtitle 2"/>
          <p:cNvSpPr>
            <a:spLocks noGrp="1"/>
          </p:cNvSpPr>
          <p:nvPr>
            <p:ph type="subTitle" idx="1"/>
          </p:nvPr>
        </p:nvSpPr>
        <p:spPr/>
        <p:txBody>
          <a:bodyPr/>
          <a:lstStyle/>
          <a:p>
            <a:r>
              <a:rPr lang="en-GB" dirty="0" smtClean="0"/>
              <a:t>What are the on-boarding steps for the Employee Journey? </a:t>
            </a:r>
            <a:endParaRPr lang="en-GB" dirty="0"/>
          </a:p>
        </p:txBody>
      </p:sp>
    </p:spTree>
    <p:extLst>
      <p:ext uri="{BB962C8B-B14F-4D97-AF65-F5344CB8AC3E}">
        <p14:creationId xmlns:p14="http://schemas.microsoft.com/office/powerpoint/2010/main" val="2391550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101601"/>
            <a:ext cx="11226800" cy="1295400"/>
          </a:xfrm>
        </p:spPr>
        <p:txBody>
          <a:bodyPr/>
          <a:lstStyle/>
          <a:p>
            <a:r>
              <a:rPr lang="en-GB" dirty="0" smtClean="0"/>
              <a:t>The Employee Journey… </a:t>
            </a:r>
            <a:endParaRPr lang="en-GB" dirty="0"/>
          </a:p>
        </p:txBody>
      </p:sp>
      <p:sp>
        <p:nvSpPr>
          <p:cNvPr id="3" name="Content Placeholder 2"/>
          <p:cNvSpPr>
            <a:spLocks noGrp="1"/>
          </p:cNvSpPr>
          <p:nvPr>
            <p:ph idx="1"/>
          </p:nvPr>
        </p:nvSpPr>
        <p:spPr>
          <a:xfrm>
            <a:off x="203200" y="1227667"/>
            <a:ext cx="11227181" cy="5494867"/>
          </a:xfrm>
        </p:spPr>
        <p:txBody>
          <a:bodyPr>
            <a:normAutofit lnSpcReduction="10000"/>
          </a:bodyPr>
          <a:lstStyle/>
          <a:p>
            <a:pPr>
              <a:buFont typeface="Arial" panose="020B0604020202020204" pitchFamily="34" charset="0"/>
              <a:buChar char="•"/>
            </a:pPr>
            <a:r>
              <a:rPr lang="en-GB" dirty="0" smtClean="0"/>
              <a:t>Recruitment and Selection….</a:t>
            </a:r>
          </a:p>
          <a:p>
            <a:pPr>
              <a:buFont typeface="Arial" panose="020B0604020202020204" pitchFamily="34" charset="0"/>
              <a:buChar char="•"/>
            </a:pPr>
            <a:r>
              <a:rPr lang="en-GB" dirty="0" smtClean="0"/>
              <a:t>First Day</a:t>
            </a:r>
          </a:p>
          <a:p>
            <a:pPr>
              <a:buFont typeface="Arial" panose="020B0604020202020204" pitchFamily="34" charset="0"/>
              <a:buChar char="•"/>
            </a:pPr>
            <a:r>
              <a:rPr lang="en-GB" dirty="0" smtClean="0"/>
              <a:t>First Week</a:t>
            </a:r>
          </a:p>
          <a:p>
            <a:pPr>
              <a:buFont typeface="Arial" panose="020B0604020202020204" pitchFamily="34" charset="0"/>
              <a:buChar char="•"/>
            </a:pPr>
            <a:r>
              <a:rPr lang="en-GB" dirty="0" smtClean="0"/>
              <a:t>30 Days</a:t>
            </a:r>
          </a:p>
          <a:p>
            <a:pPr>
              <a:buFont typeface="Arial" panose="020B0604020202020204" pitchFamily="34" charset="0"/>
              <a:buChar char="•"/>
            </a:pPr>
            <a:r>
              <a:rPr lang="en-GB" dirty="0" smtClean="0"/>
              <a:t>60 Days</a:t>
            </a:r>
          </a:p>
          <a:p>
            <a:pPr>
              <a:buFont typeface="Arial" panose="020B0604020202020204" pitchFamily="34" charset="0"/>
              <a:buChar char="•"/>
            </a:pPr>
            <a:r>
              <a:rPr lang="en-GB" dirty="0" smtClean="0"/>
              <a:t>90 Days</a:t>
            </a:r>
          </a:p>
          <a:p>
            <a:pPr>
              <a:buFont typeface="Arial" panose="020B0604020202020204" pitchFamily="34" charset="0"/>
              <a:buChar char="•"/>
            </a:pPr>
            <a:r>
              <a:rPr lang="en-GB" dirty="0" smtClean="0"/>
              <a:t>Training.. Development.. Employee Tool Kit</a:t>
            </a:r>
          </a:p>
          <a:p>
            <a:pPr>
              <a:buFont typeface="Arial" panose="020B0604020202020204" pitchFamily="34" charset="0"/>
              <a:buChar char="•"/>
            </a:pPr>
            <a:r>
              <a:rPr lang="en-GB" dirty="0" smtClean="0"/>
              <a:t>Ability … Motivation… Opportunity…</a:t>
            </a:r>
          </a:p>
          <a:p>
            <a:pPr>
              <a:buFont typeface="Arial" panose="020B0604020202020204" pitchFamily="34" charset="0"/>
              <a:buChar char="•"/>
            </a:pPr>
            <a:r>
              <a:rPr lang="en-GB" dirty="0" smtClean="0"/>
              <a:t>Employee Recognition &amp; Engagement </a:t>
            </a:r>
          </a:p>
          <a:p>
            <a:pPr>
              <a:buFont typeface="Arial" panose="020B0604020202020204" pitchFamily="34" charset="0"/>
              <a:buChar char="•"/>
            </a:pPr>
            <a:r>
              <a:rPr lang="en-GB" dirty="0" smtClean="0"/>
              <a:t>Development Plans.. Goals.. Job Chats… Annual Performance Reviews..</a:t>
            </a:r>
          </a:p>
          <a:p>
            <a:pPr>
              <a:buFont typeface="Arial" panose="020B0604020202020204" pitchFamily="34" charset="0"/>
              <a:buChar char="•"/>
            </a:pPr>
            <a:r>
              <a:rPr lang="en-GB" dirty="0" smtClean="0"/>
              <a:t>Job Descriptions and Performance Management…</a:t>
            </a:r>
          </a:p>
          <a:p>
            <a:pPr>
              <a:buFont typeface="Arial" panose="020B0604020202020204" pitchFamily="34" charset="0"/>
              <a:buChar char="•"/>
            </a:pPr>
            <a:r>
              <a:rPr lang="en-GB" dirty="0" smtClean="0"/>
              <a:t> Continuous Cycle….. </a:t>
            </a:r>
            <a:endParaRPr lang="en-GB" dirty="0"/>
          </a:p>
        </p:txBody>
      </p:sp>
    </p:spTree>
    <p:extLst>
      <p:ext uri="{BB962C8B-B14F-4D97-AF65-F5344CB8AC3E}">
        <p14:creationId xmlns:p14="http://schemas.microsoft.com/office/powerpoint/2010/main" val="3322929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Coach &amp; Develop Others</a:t>
            </a:r>
            <a:endParaRPr lang="en-GB" dirty="0"/>
          </a:p>
        </p:txBody>
      </p:sp>
      <p:sp>
        <p:nvSpPr>
          <p:cNvPr id="3" name="Subtitle 2"/>
          <p:cNvSpPr>
            <a:spLocks noGrp="1"/>
          </p:cNvSpPr>
          <p:nvPr>
            <p:ph type="subTitle" idx="1"/>
          </p:nvPr>
        </p:nvSpPr>
        <p:spPr/>
        <p:txBody>
          <a:bodyPr/>
          <a:lstStyle/>
          <a:p>
            <a:pPr algn="ctr"/>
            <a:r>
              <a:rPr lang="en-GB" dirty="0" smtClean="0"/>
              <a:t>Forging Partnerships.. Inspiring Commitment.. Growing a Skilled Workplace.. Developing a Work </a:t>
            </a:r>
            <a:r>
              <a:rPr lang="en-GB" dirty="0"/>
              <a:t>E</a:t>
            </a:r>
            <a:r>
              <a:rPr lang="en-GB" dirty="0" smtClean="0"/>
              <a:t>nvironment you can be Proud of…. </a:t>
            </a:r>
            <a:endParaRPr lang="en-GB" dirty="0"/>
          </a:p>
        </p:txBody>
      </p:sp>
    </p:spTree>
    <p:extLst>
      <p:ext uri="{BB962C8B-B14F-4D97-AF65-F5344CB8AC3E}">
        <p14:creationId xmlns:p14="http://schemas.microsoft.com/office/powerpoint/2010/main" val="2546058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068" y="499533"/>
            <a:ext cx="11319931" cy="1658198"/>
          </a:xfrm>
        </p:spPr>
        <p:txBody>
          <a:bodyPr/>
          <a:lstStyle/>
          <a:p>
            <a:r>
              <a:rPr lang="en-GB" dirty="0" smtClean="0"/>
              <a:t>Know What It Takes… </a:t>
            </a:r>
            <a:endParaRPr lang="en-GB" dirty="0"/>
          </a:p>
        </p:txBody>
      </p:sp>
      <p:sp>
        <p:nvSpPr>
          <p:cNvPr id="3" name="Content Placeholder 2"/>
          <p:cNvSpPr>
            <a:spLocks noGrp="1"/>
          </p:cNvSpPr>
          <p:nvPr>
            <p:ph idx="1"/>
          </p:nvPr>
        </p:nvSpPr>
        <p:spPr>
          <a:xfrm>
            <a:off x="110068" y="1921933"/>
            <a:ext cx="11320314" cy="4605867"/>
          </a:xfrm>
        </p:spPr>
        <p:txBody>
          <a:bodyPr>
            <a:normAutofit/>
          </a:bodyPr>
          <a:lstStyle/>
          <a:p>
            <a:pPr marL="0" indent="0">
              <a:buNone/>
            </a:pPr>
            <a:r>
              <a:rPr lang="en-GB" dirty="0" smtClean="0"/>
              <a:t>All good leaders should know what it takes….</a:t>
            </a:r>
          </a:p>
          <a:p>
            <a:pPr marL="0" indent="0">
              <a:buNone/>
            </a:pPr>
            <a:endParaRPr lang="en-GB" dirty="0" smtClean="0"/>
          </a:p>
          <a:p>
            <a:pPr marL="0" indent="0">
              <a:buNone/>
            </a:pPr>
            <a:r>
              <a:rPr lang="en-GB" dirty="0" smtClean="0"/>
              <a:t>According to Personnel Decisions International (2004), In order for people to change they need to know what is expected and how they will meet the expectations; have a desire to change; have access to methods to gain knowledge to develop their skills and have opportunities to practice their new skills. Finally, they need to be accountable for their development.</a:t>
            </a:r>
          </a:p>
          <a:p>
            <a:endParaRPr lang="en-GB" dirty="0"/>
          </a:p>
          <a:p>
            <a:r>
              <a:rPr lang="en-GB" b="1" i="1" dirty="0" smtClean="0"/>
              <a:t>If these conditions exist, people will develop. </a:t>
            </a:r>
          </a:p>
          <a:p>
            <a:r>
              <a:rPr lang="en-GB" b="1" i="1" dirty="0" smtClean="0"/>
              <a:t>Ask your team and solicit feedback to ensure these parameters exist.  </a:t>
            </a:r>
            <a:endParaRPr lang="en-GB" b="1" i="1" dirty="0"/>
          </a:p>
        </p:txBody>
      </p:sp>
      <p:pic>
        <p:nvPicPr>
          <p:cNvPr id="4098" name="Picture 2" descr="Image result for images of employee coac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1" y="347133"/>
            <a:ext cx="3452284" cy="2150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540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0" y="169333"/>
            <a:ext cx="11176000" cy="1295400"/>
          </a:xfrm>
        </p:spPr>
        <p:txBody>
          <a:bodyPr/>
          <a:lstStyle/>
          <a:p>
            <a:r>
              <a:rPr lang="en-GB" dirty="0" smtClean="0"/>
              <a:t>Build Trusting Relationships </a:t>
            </a:r>
            <a:endParaRPr lang="en-GB" dirty="0"/>
          </a:p>
        </p:txBody>
      </p:sp>
      <p:sp>
        <p:nvSpPr>
          <p:cNvPr id="3" name="Content Placeholder 2"/>
          <p:cNvSpPr>
            <a:spLocks noGrp="1"/>
          </p:cNvSpPr>
          <p:nvPr>
            <p:ph idx="1"/>
          </p:nvPr>
        </p:nvSpPr>
        <p:spPr>
          <a:xfrm>
            <a:off x="254000" y="1210732"/>
            <a:ext cx="11176382" cy="5105401"/>
          </a:xfrm>
        </p:spPr>
        <p:txBody>
          <a:bodyPr>
            <a:normAutofit/>
          </a:bodyPr>
          <a:lstStyle/>
          <a:p>
            <a:pPr>
              <a:buFont typeface="Arial" panose="020B0604020202020204" pitchFamily="34" charset="0"/>
              <a:buChar char="•"/>
            </a:pPr>
            <a:r>
              <a:rPr lang="en-GB" dirty="0" smtClean="0"/>
              <a:t>Trust is the Foundation for an Effective </a:t>
            </a:r>
            <a:r>
              <a:rPr lang="en-GB" dirty="0"/>
              <a:t>R</a:t>
            </a:r>
            <a:r>
              <a:rPr lang="en-GB" dirty="0" smtClean="0"/>
              <a:t>elationship</a:t>
            </a:r>
          </a:p>
          <a:p>
            <a:pPr>
              <a:buFont typeface="Arial" panose="020B0604020202020204" pitchFamily="34" charset="0"/>
              <a:buChar char="•"/>
            </a:pPr>
            <a:r>
              <a:rPr lang="en-GB" dirty="0" smtClean="0"/>
              <a:t>Be Consistent</a:t>
            </a:r>
          </a:p>
          <a:p>
            <a:pPr>
              <a:buFont typeface="Arial" panose="020B0604020202020204" pitchFamily="34" charset="0"/>
              <a:buChar char="•"/>
            </a:pPr>
            <a:r>
              <a:rPr lang="en-GB" dirty="0" smtClean="0"/>
              <a:t>Remember Rule #1 – It Starts at the Top !</a:t>
            </a:r>
          </a:p>
          <a:p>
            <a:pPr>
              <a:buFont typeface="Arial" panose="020B0604020202020204" pitchFamily="34" charset="0"/>
              <a:buChar char="•"/>
            </a:pPr>
            <a:r>
              <a:rPr lang="en-GB" dirty="0" smtClean="0"/>
              <a:t>Be Predictable</a:t>
            </a:r>
          </a:p>
          <a:p>
            <a:pPr>
              <a:buFont typeface="Arial" panose="020B0604020202020204" pitchFamily="34" charset="0"/>
              <a:buChar char="•"/>
            </a:pPr>
            <a:r>
              <a:rPr lang="en-GB" dirty="0" smtClean="0"/>
              <a:t>Don’t Explain or Talk without Listening</a:t>
            </a:r>
          </a:p>
          <a:p>
            <a:pPr>
              <a:buFont typeface="Arial" panose="020B0604020202020204" pitchFamily="34" charset="0"/>
              <a:buChar char="•"/>
            </a:pPr>
            <a:r>
              <a:rPr lang="en-GB" dirty="0" smtClean="0"/>
              <a:t>Don’t Advise before your Fully Understand Something…</a:t>
            </a:r>
          </a:p>
          <a:p>
            <a:pPr>
              <a:buFont typeface="Arial" panose="020B0604020202020204" pitchFamily="34" charset="0"/>
              <a:buChar char="•"/>
            </a:pPr>
            <a:r>
              <a:rPr lang="en-GB" dirty="0" smtClean="0"/>
              <a:t>Make Mistakes and Admit to Them… </a:t>
            </a:r>
          </a:p>
          <a:p>
            <a:pPr>
              <a:buFont typeface="Arial" panose="020B0604020202020204" pitchFamily="34" charset="0"/>
              <a:buChar char="•"/>
            </a:pPr>
            <a:r>
              <a:rPr lang="en-GB" dirty="0" smtClean="0"/>
              <a:t>Seek to See through the Eyes of </a:t>
            </a:r>
            <a:r>
              <a:rPr lang="en-GB" dirty="0"/>
              <a:t>Y</a:t>
            </a:r>
            <a:r>
              <a:rPr lang="en-GB" dirty="0" smtClean="0"/>
              <a:t>our Team </a:t>
            </a:r>
          </a:p>
          <a:p>
            <a:pPr>
              <a:buFont typeface="Arial" panose="020B0604020202020204" pitchFamily="34" charset="0"/>
              <a:buChar char="•"/>
            </a:pPr>
            <a:r>
              <a:rPr lang="en-GB" dirty="0" smtClean="0"/>
              <a:t>Walk the Talk during all encounters with </a:t>
            </a:r>
            <a:r>
              <a:rPr lang="en-GB" dirty="0"/>
              <a:t>Y</a:t>
            </a:r>
            <a:r>
              <a:rPr lang="en-GB" dirty="0" smtClean="0"/>
              <a:t>our Team. </a:t>
            </a:r>
            <a:r>
              <a:rPr lang="en-GB" i="1" dirty="0" smtClean="0"/>
              <a:t>You can only understand through truly understanding … </a:t>
            </a:r>
          </a:p>
          <a:p>
            <a:endParaRPr lang="en-GB" dirty="0"/>
          </a:p>
        </p:txBody>
      </p:sp>
    </p:spTree>
    <p:extLst>
      <p:ext uri="{BB962C8B-B14F-4D97-AF65-F5344CB8AC3E}">
        <p14:creationId xmlns:p14="http://schemas.microsoft.com/office/powerpoint/2010/main" val="424215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468" y="499533"/>
            <a:ext cx="11167532" cy="948267"/>
          </a:xfrm>
        </p:spPr>
        <p:txBody>
          <a:bodyPr/>
          <a:lstStyle/>
          <a:p>
            <a:r>
              <a:rPr lang="en-GB" dirty="0" smtClean="0"/>
              <a:t>Your Team</a:t>
            </a:r>
            <a:endParaRPr lang="en-GB" dirty="0"/>
          </a:p>
        </p:txBody>
      </p:sp>
      <p:sp>
        <p:nvSpPr>
          <p:cNvPr id="3" name="Content Placeholder 2"/>
          <p:cNvSpPr>
            <a:spLocks noGrp="1"/>
          </p:cNvSpPr>
          <p:nvPr>
            <p:ph idx="1"/>
          </p:nvPr>
        </p:nvSpPr>
        <p:spPr>
          <a:xfrm>
            <a:off x="152400" y="1447800"/>
            <a:ext cx="11277981" cy="4106333"/>
          </a:xfrm>
        </p:spPr>
        <p:txBody>
          <a:bodyPr/>
          <a:lstStyle/>
          <a:p>
            <a:r>
              <a:rPr lang="en-GB" dirty="0" smtClean="0"/>
              <a:t>Most Managers have employees who are different from them in some ways. In fact, if you are a smart manager, you make a point of hiring people who are different from you so that you have a diverse mix of skills, capabilities, and personalities on the team. An effective manager does not treat all people the same; he or she treats people as they want to be treated. (Successful manager’s handbook, 2004 p.245)</a:t>
            </a:r>
            <a:endParaRPr lang="en-GB" dirty="0"/>
          </a:p>
        </p:txBody>
      </p:sp>
      <p:pic>
        <p:nvPicPr>
          <p:cNvPr id="3074" name="Picture 2" descr="Image result for images of employee coac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8508" y="3547534"/>
            <a:ext cx="3891492"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542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Building the Business Activist </a:t>
            </a:r>
            <a:endParaRPr lang="en-GB" dirty="0"/>
          </a:p>
        </p:txBody>
      </p:sp>
      <p:sp>
        <p:nvSpPr>
          <p:cNvPr id="3" name="Subtitle 2"/>
          <p:cNvSpPr>
            <a:spLocks noGrp="1"/>
          </p:cNvSpPr>
          <p:nvPr>
            <p:ph type="subTitle" idx="1"/>
          </p:nvPr>
        </p:nvSpPr>
        <p:spPr/>
        <p:txBody>
          <a:bodyPr/>
          <a:lstStyle/>
          <a:p>
            <a:r>
              <a:rPr lang="en-GB" dirty="0" smtClean="0"/>
              <a:t>Comprehensive Overview of Cultivating the Business Environment</a:t>
            </a:r>
            <a:endParaRPr lang="en-GB" dirty="0"/>
          </a:p>
        </p:txBody>
      </p:sp>
    </p:spTree>
    <p:extLst>
      <p:ext uri="{BB962C8B-B14F-4D97-AF65-F5344CB8AC3E}">
        <p14:creationId xmlns:p14="http://schemas.microsoft.com/office/powerpoint/2010/main" val="2576863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Moodle Videos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667512" y="2379133"/>
            <a:ext cx="10635488" cy="3473663"/>
          </a:xfrm>
        </p:spPr>
        <p:txBody>
          <a:bodyPr/>
          <a:lstStyle/>
          <a:p>
            <a:r>
              <a:rPr lang="en-GB" dirty="0" smtClean="0"/>
              <a:t>1- Coaching New People</a:t>
            </a:r>
          </a:p>
          <a:p>
            <a:r>
              <a:rPr lang="en-GB" dirty="0" smtClean="0"/>
              <a:t>2- Handling the New Wave </a:t>
            </a:r>
          </a:p>
          <a:p>
            <a:r>
              <a:rPr lang="en-GB" dirty="0" smtClean="0"/>
              <a:t>3- Explaining Skilfully</a:t>
            </a:r>
          </a:p>
          <a:p>
            <a:r>
              <a:rPr lang="en-GB" dirty="0" smtClean="0"/>
              <a:t>4- Listening Actively</a:t>
            </a:r>
          </a:p>
          <a:p>
            <a:r>
              <a:rPr lang="en-GB" dirty="0" smtClean="0"/>
              <a:t>5- Accepting Change </a:t>
            </a:r>
            <a:endParaRPr lang="en-GB" dirty="0"/>
          </a:p>
        </p:txBody>
      </p:sp>
    </p:spTree>
    <p:extLst>
      <p:ext uri="{BB962C8B-B14F-4D97-AF65-F5344CB8AC3E}">
        <p14:creationId xmlns:p14="http://schemas.microsoft.com/office/powerpoint/2010/main" val="2982083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396066"/>
          </a:xfrm>
        </p:spPr>
        <p:txBody>
          <a:bodyPr/>
          <a:lstStyle/>
          <a:p>
            <a:r>
              <a:rPr lang="en-GB" dirty="0" smtClean="0"/>
              <a:t>Moodle Videos</a:t>
            </a:r>
            <a:endParaRPr lang="en-GB" dirty="0"/>
          </a:p>
        </p:txBody>
      </p:sp>
      <p:sp>
        <p:nvSpPr>
          <p:cNvPr id="3" name="Subtitle 2"/>
          <p:cNvSpPr>
            <a:spLocks noGrp="1"/>
          </p:cNvSpPr>
          <p:nvPr>
            <p:ph type="subTitle" idx="1"/>
          </p:nvPr>
        </p:nvSpPr>
        <p:spPr>
          <a:xfrm>
            <a:off x="603504" y="3471333"/>
            <a:ext cx="9292209" cy="2381463"/>
          </a:xfrm>
        </p:spPr>
        <p:txBody>
          <a:bodyPr/>
          <a:lstStyle/>
          <a:p>
            <a:r>
              <a:rPr lang="en-GB" dirty="0" smtClean="0"/>
              <a:t>Discussion</a:t>
            </a:r>
          </a:p>
          <a:p>
            <a:r>
              <a:rPr lang="en-GB" dirty="0" smtClean="0"/>
              <a:t> </a:t>
            </a:r>
            <a:endParaRPr lang="en-GB" dirty="0"/>
          </a:p>
        </p:txBody>
      </p:sp>
    </p:spTree>
    <p:extLst>
      <p:ext uri="{BB962C8B-B14F-4D97-AF65-F5344CB8AC3E}">
        <p14:creationId xmlns:p14="http://schemas.microsoft.com/office/powerpoint/2010/main" val="3234509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Teamwork </a:t>
            </a:r>
            <a:endParaRPr lang="en-GB" dirty="0"/>
          </a:p>
        </p:txBody>
      </p:sp>
      <p:sp>
        <p:nvSpPr>
          <p:cNvPr id="3" name="Subtitle 2"/>
          <p:cNvSpPr>
            <a:spLocks noGrp="1"/>
          </p:cNvSpPr>
          <p:nvPr>
            <p:ph type="subTitle" idx="1"/>
          </p:nvPr>
        </p:nvSpPr>
        <p:spPr/>
        <p:txBody>
          <a:bodyPr/>
          <a:lstStyle/>
          <a:p>
            <a:r>
              <a:rPr lang="en-GB" dirty="0" smtClean="0"/>
              <a:t>Promoting Collaboration in the Workplace </a:t>
            </a:r>
            <a:endParaRPr lang="en-GB" dirty="0"/>
          </a:p>
        </p:txBody>
      </p:sp>
    </p:spTree>
    <p:extLst>
      <p:ext uri="{BB962C8B-B14F-4D97-AF65-F5344CB8AC3E}">
        <p14:creationId xmlns:p14="http://schemas.microsoft.com/office/powerpoint/2010/main" val="3671412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576" y="499533"/>
            <a:ext cx="11274424" cy="745067"/>
          </a:xfrm>
        </p:spPr>
        <p:txBody>
          <a:bodyPr>
            <a:normAutofit fontScale="90000"/>
          </a:bodyPr>
          <a:lstStyle/>
          <a:p>
            <a:r>
              <a:rPr lang="en-GB" dirty="0" smtClean="0"/>
              <a:t>Team Work</a:t>
            </a:r>
            <a:endParaRPr lang="en-GB" dirty="0"/>
          </a:p>
        </p:txBody>
      </p:sp>
      <p:sp>
        <p:nvSpPr>
          <p:cNvPr id="3" name="Content Placeholder 2"/>
          <p:cNvSpPr>
            <a:spLocks noGrp="1"/>
          </p:cNvSpPr>
          <p:nvPr>
            <p:ph idx="1"/>
          </p:nvPr>
        </p:nvSpPr>
        <p:spPr>
          <a:xfrm>
            <a:off x="237068" y="1405467"/>
            <a:ext cx="11193314" cy="4372399"/>
          </a:xfrm>
        </p:spPr>
        <p:txBody>
          <a:bodyPr/>
          <a:lstStyle/>
          <a:p>
            <a:pPr>
              <a:buFont typeface="Arial" panose="020B0604020202020204" pitchFamily="34" charset="0"/>
              <a:buChar char="•"/>
            </a:pPr>
            <a:r>
              <a:rPr lang="en-GB" dirty="0" smtClean="0"/>
              <a:t>What is Team Work?</a:t>
            </a:r>
          </a:p>
          <a:p>
            <a:pPr>
              <a:buFont typeface="Arial" panose="020B0604020202020204" pitchFamily="34" charset="0"/>
              <a:buChar char="•"/>
            </a:pPr>
            <a:r>
              <a:rPr lang="en-GB" dirty="0" smtClean="0"/>
              <a:t>What words resonate with you when you hear the words Team and Work? </a:t>
            </a:r>
          </a:p>
          <a:p>
            <a:pPr>
              <a:buFont typeface="Arial" panose="020B0604020202020204" pitchFamily="34" charset="0"/>
              <a:buChar char="•"/>
            </a:pPr>
            <a:r>
              <a:rPr lang="en-GB" dirty="0" smtClean="0"/>
              <a:t>Effective leaders are aligned to the organisation’s Visions, Goals and Business Strategy.</a:t>
            </a:r>
            <a:endParaRPr lang="en-GB" dirty="0"/>
          </a:p>
          <a:p>
            <a:pPr>
              <a:buFont typeface="Arial" panose="020B0604020202020204" pitchFamily="34" charset="0"/>
              <a:buChar char="•"/>
            </a:pPr>
            <a:r>
              <a:rPr lang="en-GB" dirty="0" smtClean="0"/>
              <a:t>What does this mean to you? </a:t>
            </a:r>
          </a:p>
          <a:p>
            <a:pPr>
              <a:buFont typeface="Arial" panose="020B0604020202020204" pitchFamily="34" charset="0"/>
              <a:buChar char="•"/>
            </a:pPr>
            <a:r>
              <a:rPr lang="en-GB" dirty="0" smtClean="0"/>
              <a:t>What is a Company Mission… Company Strapline?</a:t>
            </a:r>
          </a:p>
          <a:p>
            <a:pPr>
              <a:buFont typeface="Arial" panose="020B0604020202020204" pitchFamily="34" charset="0"/>
              <a:buChar char="•"/>
            </a:pPr>
            <a:endParaRPr lang="en-GB" dirty="0" smtClean="0"/>
          </a:p>
        </p:txBody>
      </p:sp>
      <p:sp>
        <p:nvSpPr>
          <p:cNvPr id="4" name="AutoShape 2" descr="Image result for images of teamwor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2"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375" y="4063999"/>
            <a:ext cx="6096000" cy="2235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589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467" y="778932"/>
            <a:ext cx="11362266" cy="607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174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38667"/>
            <a:ext cx="11048999" cy="939800"/>
          </a:xfrm>
        </p:spPr>
        <p:txBody>
          <a:bodyPr>
            <a:normAutofit/>
          </a:bodyPr>
          <a:lstStyle/>
          <a:p>
            <a:r>
              <a:rPr lang="en-GB" dirty="0" smtClean="0"/>
              <a:t>Team Work</a:t>
            </a:r>
            <a:endParaRPr lang="en-GB" dirty="0"/>
          </a:p>
        </p:txBody>
      </p:sp>
      <p:sp>
        <p:nvSpPr>
          <p:cNvPr id="3" name="Content Placeholder 2"/>
          <p:cNvSpPr>
            <a:spLocks noGrp="1"/>
          </p:cNvSpPr>
          <p:nvPr>
            <p:ph idx="1"/>
          </p:nvPr>
        </p:nvSpPr>
        <p:spPr>
          <a:xfrm>
            <a:off x="254000" y="1464733"/>
            <a:ext cx="11176381" cy="4313133"/>
          </a:xfrm>
        </p:spPr>
        <p:txBody>
          <a:bodyPr>
            <a:normAutofit/>
          </a:bodyPr>
          <a:lstStyle/>
          <a:p>
            <a:pPr>
              <a:buFont typeface="Arial" panose="020B0604020202020204" pitchFamily="34" charset="0"/>
              <a:buChar char="•"/>
            </a:pPr>
            <a:r>
              <a:rPr lang="en-GB" dirty="0" smtClean="0"/>
              <a:t>Foster the development of a common vision</a:t>
            </a:r>
          </a:p>
          <a:p>
            <a:pPr>
              <a:buFont typeface="Arial" panose="020B0604020202020204" pitchFamily="34" charset="0"/>
              <a:buChar char="•"/>
            </a:pPr>
            <a:r>
              <a:rPr lang="en-GB" dirty="0" smtClean="0"/>
              <a:t>What is a vision with purpose?</a:t>
            </a:r>
          </a:p>
          <a:p>
            <a:pPr>
              <a:buFont typeface="Arial" panose="020B0604020202020204" pitchFamily="34" charset="0"/>
              <a:buChar char="•"/>
            </a:pPr>
            <a:r>
              <a:rPr lang="en-GB" dirty="0" smtClean="0"/>
              <a:t>Build collaboration by establishing, communicating and reinforcing shared values and norms...</a:t>
            </a:r>
          </a:p>
          <a:p>
            <a:pPr>
              <a:buFont typeface="Arial" panose="020B0604020202020204" pitchFamily="34" charset="0"/>
              <a:buChar char="•"/>
            </a:pPr>
            <a:r>
              <a:rPr lang="en-GB" dirty="0" smtClean="0"/>
              <a:t>Promote Team Work between Groups; Discourage ‘US versus THEM’ thinking…</a:t>
            </a:r>
          </a:p>
          <a:p>
            <a:pPr>
              <a:buFont typeface="Arial" panose="020B0604020202020204" pitchFamily="34" charset="0"/>
              <a:buChar char="•"/>
            </a:pPr>
            <a:r>
              <a:rPr lang="en-GB" dirty="0" smtClean="0"/>
              <a:t>Teams that work well together have SHARED Expectations… Establish GOALS and OBJECTIVES…</a:t>
            </a:r>
          </a:p>
          <a:p>
            <a:pPr>
              <a:buFont typeface="Arial" panose="020B0604020202020204" pitchFamily="34" charset="0"/>
              <a:buChar char="•"/>
            </a:pPr>
            <a:r>
              <a:rPr lang="en-GB" i="1" dirty="0" smtClean="0"/>
              <a:t>Task Force </a:t>
            </a:r>
            <a:r>
              <a:rPr lang="en-GB" dirty="0" smtClean="0"/>
              <a:t>Formation..</a:t>
            </a:r>
          </a:p>
          <a:p>
            <a:pPr>
              <a:buFont typeface="Arial" panose="020B0604020202020204" pitchFamily="34" charset="0"/>
              <a:buChar char="•"/>
            </a:pPr>
            <a:r>
              <a:rPr lang="en-GB" dirty="0" smtClean="0"/>
              <a:t>Creation of </a:t>
            </a:r>
            <a:r>
              <a:rPr lang="en-GB" dirty="0"/>
              <a:t>I</a:t>
            </a:r>
            <a:r>
              <a:rPr lang="en-GB" dirty="0" smtClean="0"/>
              <a:t>nternal  </a:t>
            </a:r>
            <a:r>
              <a:rPr lang="en-GB" i="1" dirty="0" smtClean="0"/>
              <a:t>Workplace Ambassadors</a:t>
            </a:r>
          </a:p>
          <a:p>
            <a:endParaRPr lang="en-GB" dirty="0" smtClean="0"/>
          </a:p>
        </p:txBody>
      </p:sp>
    </p:spTree>
    <p:extLst>
      <p:ext uri="{BB962C8B-B14F-4D97-AF65-F5344CB8AC3E}">
        <p14:creationId xmlns:p14="http://schemas.microsoft.com/office/powerpoint/2010/main" val="3665468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0"/>
            <a:ext cx="11226799" cy="1744133"/>
          </a:xfrm>
        </p:spPr>
        <p:txBody>
          <a:bodyPr/>
          <a:lstStyle/>
          <a:p>
            <a:r>
              <a:rPr lang="en-GB" dirty="0" smtClean="0"/>
              <a:t>Getting the Best out of Your Team </a:t>
            </a:r>
            <a:endParaRPr lang="en-GB" dirty="0"/>
          </a:p>
        </p:txBody>
      </p:sp>
      <p:sp>
        <p:nvSpPr>
          <p:cNvPr id="3" name="Content Placeholder 2"/>
          <p:cNvSpPr>
            <a:spLocks noGrp="1"/>
          </p:cNvSpPr>
          <p:nvPr>
            <p:ph idx="1"/>
          </p:nvPr>
        </p:nvSpPr>
        <p:spPr>
          <a:xfrm>
            <a:off x="203200" y="1447800"/>
            <a:ext cx="11227181" cy="3014133"/>
          </a:xfrm>
        </p:spPr>
        <p:txBody>
          <a:bodyPr/>
          <a:lstStyle/>
          <a:p>
            <a:pPr>
              <a:buFont typeface="Arial" panose="020B0604020202020204" pitchFamily="34" charset="0"/>
              <a:buChar char="•"/>
            </a:pPr>
            <a:r>
              <a:rPr lang="en-GB" dirty="0" smtClean="0"/>
              <a:t>A group of people is not the same thing as a team.</a:t>
            </a:r>
          </a:p>
          <a:p>
            <a:pPr>
              <a:buFont typeface="Arial" panose="020B0604020202020204" pitchFamily="34" charset="0"/>
              <a:buChar char="•"/>
            </a:pPr>
            <a:r>
              <a:rPr lang="en-GB" dirty="0" smtClean="0"/>
              <a:t>Teams are created and there are regular stages in their development.</a:t>
            </a:r>
          </a:p>
          <a:p>
            <a:pPr>
              <a:buFont typeface="Arial" panose="020B0604020202020204" pitchFamily="34" charset="0"/>
              <a:buChar char="•"/>
            </a:pPr>
            <a:r>
              <a:rPr lang="en-GB" dirty="0" smtClean="0"/>
              <a:t>Leaders play an important role in </a:t>
            </a:r>
            <a:r>
              <a:rPr lang="en-GB" i="1" dirty="0" smtClean="0"/>
              <a:t>Growing and Supporting </a:t>
            </a:r>
            <a:r>
              <a:rPr lang="en-GB" dirty="0" smtClean="0"/>
              <a:t>the teams through each stage of growth.</a:t>
            </a:r>
          </a:p>
          <a:p>
            <a:pPr>
              <a:buFont typeface="Arial" panose="020B0604020202020204" pitchFamily="34" charset="0"/>
              <a:buChar char="•"/>
            </a:pPr>
            <a:r>
              <a:rPr lang="en-GB" dirty="0" smtClean="0"/>
              <a:t>If you know which stage your team is in, you can manage expectations about its performance and depend your understanding of people’s behaviour.</a:t>
            </a:r>
          </a:p>
          <a:p>
            <a:pPr>
              <a:buFont typeface="Arial" panose="020B0604020202020204" pitchFamily="34" charset="0"/>
              <a:buChar char="•"/>
            </a:pPr>
            <a:r>
              <a:rPr lang="en-GB" dirty="0" smtClean="0"/>
              <a:t>(Successful Managers Handbook, 2004 p266)</a:t>
            </a:r>
            <a:endParaRPr lang="en-GB" dirty="0"/>
          </a:p>
        </p:txBody>
      </p:sp>
      <p:pic>
        <p:nvPicPr>
          <p:cNvPr id="6146" name="Picture 2" descr="Image result for getting the best out of your te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0865" y="4097867"/>
            <a:ext cx="4286250" cy="2031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9002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575" y="237067"/>
            <a:ext cx="11274425" cy="1219200"/>
          </a:xfrm>
        </p:spPr>
        <p:txBody>
          <a:bodyPr>
            <a:normAutofit fontScale="90000"/>
          </a:bodyPr>
          <a:lstStyle/>
          <a:p>
            <a:r>
              <a:rPr lang="en-GB" dirty="0" smtClean="0"/>
              <a:t>Team Development Stages </a:t>
            </a:r>
            <a:br>
              <a:rPr lang="en-GB" dirty="0" smtClean="0"/>
            </a:br>
            <a:r>
              <a:rPr lang="en-GB" sz="4400" dirty="0" smtClean="0"/>
              <a:t>(Article on Moodle)</a:t>
            </a:r>
            <a:endParaRPr lang="en-GB" sz="4400" dirty="0"/>
          </a:p>
        </p:txBody>
      </p:sp>
      <p:sp>
        <p:nvSpPr>
          <p:cNvPr id="3" name="Content Placeholder 2"/>
          <p:cNvSpPr>
            <a:spLocks noGrp="1"/>
          </p:cNvSpPr>
          <p:nvPr>
            <p:ph idx="1"/>
          </p:nvPr>
        </p:nvSpPr>
        <p:spPr>
          <a:xfrm>
            <a:off x="155576" y="1532468"/>
            <a:ext cx="11274806" cy="2040466"/>
          </a:xfrm>
        </p:spPr>
        <p:txBody>
          <a:bodyPr>
            <a:normAutofit/>
          </a:bodyPr>
          <a:lstStyle/>
          <a:p>
            <a:r>
              <a:rPr lang="en-GB" dirty="0"/>
              <a:t>Bruce </a:t>
            </a:r>
            <a:r>
              <a:rPr lang="en-GB" dirty="0" smtClean="0"/>
              <a:t>Tuckman 1965, </a:t>
            </a:r>
            <a:r>
              <a:rPr lang="en-GB" dirty="0"/>
              <a:t>an educational psychologist, identified a five-stage development process that most teams follow to become high performing. He called the stages: forming, storming, norming, performing, and adjourning. Tuckman’s theoretical foundation remains an influential foundation for modern thinking on teams and teamwork. </a:t>
            </a:r>
          </a:p>
        </p:txBody>
      </p:sp>
      <p:sp>
        <p:nvSpPr>
          <p:cNvPr id="4" name="AutoShape 2" descr="Tuckman (forming, norming, storming, performing) | Multi ..."/>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Tuckman (forming, norming, storming, performing) | Multi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32" name="Picture 1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6066" y="3031065"/>
            <a:ext cx="6231467" cy="314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0355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Personnel </a:t>
            </a:r>
            <a:r>
              <a:rPr lang="en-GB" dirty="0"/>
              <a:t>Decisions International (2004) </a:t>
            </a:r>
            <a:r>
              <a:rPr lang="en-GB" i="1" dirty="0"/>
              <a:t>Successful Managers Handbook </a:t>
            </a:r>
            <a:r>
              <a:rPr lang="en-GB" dirty="0"/>
              <a:t>7</a:t>
            </a:r>
            <a:r>
              <a:rPr lang="en-GB" baseline="30000" dirty="0"/>
              <a:t>th</a:t>
            </a:r>
            <a:r>
              <a:rPr lang="en-GB" dirty="0"/>
              <a:t> Ed. Minneapolis, PreVisor</a:t>
            </a:r>
          </a:p>
          <a:p>
            <a:pPr marL="0" indent="0">
              <a:buNone/>
            </a:pPr>
            <a:endParaRPr lang="en-GB" dirty="0"/>
          </a:p>
        </p:txBody>
      </p:sp>
    </p:spTree>
    <p:extLst>
      <p:ext uri="{BB962C8B-B14F-4D97-AF65-F5344CB8AC3E}">
        <p14:creationId xmlns:p14="http://schemas.microsoft.com/office/powerpoint/2010/main" val="99712566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1251</TotalTime>
  <Words>1022</Words>
  <Application>Microsoft Office PowerPoint</Application>
  <PresentationFormat>Widescreen</PresentationFormat>
  <Paragraphs>89</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 Light</vt:lpstr>
      <vt:lpstr>Metropolitan</vt:lpstr>
      <vt:lpstr>Personnel Resourcing and Development</vt:lpstr>
      <vt:lpstr>Gallup Article</vt:lpstr>
      <vt:lpstr>Employee Engagement </vt:lpstr>
      <vt:lpstr>According to Gallup….. </vt:lpstr>
      <vt:lpstr> Benefits of Engagement - Gallup</vt:lpstr>
      <vt:lpstr>Let us Remind Ourselves</vt:lpstr>
      <vt:lpstr>The Employee Journey… </vt:lpstr>
      <vt:lpstr>Coach &amp; Develop Others</vt:lpstr>
      <vt:lpstr>Know What It Takes… </vt:lpstr>
      <vt:lpstr>Build Trusting Relationships </vt:lpstr>
      <vt:lpstr>Your Team</vt:lpstr>
      <vt:lpstr>Building the Business Activist </vt:lpstr>
      <vt:lpstr>Moodle Videos   </vt:lpstr>
      <vt:lpstr>Moodle Videos</vt:lpstr>
      <vt:lpstr>Teamwork </vt:lpstr>
      <vt:lpstr>Team Work</vt:lpstr>
      <vt:lpstr>PowerPoint Presentation</vt:lpstr>
      <vt:lpstr>Team Work</vt:lpstr>
      <vt:lpstr>Getting the Best out of Your Team </vt:lpstr>
      <vt:lpstr>Team Development Stages  (Article on Moodle)</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69</cp:revision>
  <cp:lastPrinted>2019-10-28T10:23:30Z</cp:lastPrinted>
  <dcterms:created xsi:type="dcterms:W3CDTF">2019-10-14T06:54:47Z</dcterms:created>
  <dcterms:modified xsi:type="dcterms:W3CDTF">2020-06-10T14:59:38Z</dcterms:modified>
</cp:coreProperties>
</file>