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71"/>
  </p:notesMasterIdLst>
  <p:handoutMasterIdLst>
    <p:handoutMasterId r:id="rId72"/>
  </p:handoutMasterIdLst>
  <p:sldIdLst>
    <p:sldId id="256" r:id="rId2"/>
    <p:sldId id="334" r:id="rId3"/>
    <p:sldId id="335" r:id="rId4"/>
    <p:sldId id="336" r:id="rId5"/>
    <p:sldId id="337" r:id="rId6"/>
    <p:sldId id="397" r:id="rId7"/>
    <p:sldId id="338" r:id="rId8"/>
    <p:sldId id="339" r:id="rId9"/>
    <p:sldId id="340" r:id="rId10"/>
    <p:sldId id="341" r:id="rId11"/>
    <p:sldId id="342" r:id="rId12"/>
    <p:sldId id="343" r:id="rId13"/>
    <p:sldId id="344" r:id="rId14"/>
    <p:sldId id="345" r:id="rId15"/>
    <p:sldId id="346" r:id="rId16"/>
    <p:sldId id="347" r:id="rId17"/>
    <p:sldId id="348" r:id="rId18"/>
    <p:sldId id="349" r:id="rId19"/>
    <p:sldId id="350" r:id="rId20"/>
    <p:sldId id="351" r:id="rId21"/>
    <p:sldId id="352" r:id="rId22"/>
    <p:sldId id="353" r:id="rId23"/>
    <p:sldId id="354" r:id="rId24"/>
    <p:sldId id="355" r:id="rId25"/>
    <p:sldId id="356" r:id="rId26"/>
    <p:sldId id="357" r:id="rId27"/>
    <p:sldId id="358" r:id="rId28"/>
    <p:sldId id="359" r:id="rId29"/>
    <p:sldId id="385" r:id="rId30"/>
    <p:sldId id="360" r:id="rId31"/>
    <p:sldId id="361" r:id="rId32"/>
    <p:sldId id="362" r:id="rId33"/>
    <p:sldId id="363" r:id="rId34"/>
    <p:sldId id="364" r:id="rId35"/>
    <p:sldId id="365" r:id="rId36"/>
    <p:sldId id="366" r:id="rId37"/>
    <p:sldId id="367" r:id="rId38"/>
    <p:sldId id="368" r:id="rId39"/>
    <p:sldId id="369" r:id="rId40"/>
    <p:sldId id="370" r:id="rId41"/>
    <p:sldId id="371" r:id="rId42"/>
    <p:sldId id="372" r:id="rId43"/>
    <p:sldId id="373" r:id="rId44"/>
    <p:sldId id="374" r:id="rId45"/>
    <p:sldId id="375" r:id="rId46"/>
    <p:sldId id="376" r:id="rId47"/>
    <p:sldId id="377" r:id="rId48"/>
    <p:sldId id="378" r:id="rId49"/>
    <p:sldId id="379" r:id="rId50"/>
    <p:sldId id="380" r:id="rId51"/>
    <p:sldId id="381" r:id="rId52"/>
    <p:sldId id="382" r:id="rId53"/>
    <p:sldId id="383" r:id="rId54"/>
    <p:sldId id="384" r:id="rId55"/>
    <p:sldId id="386" r:id="rId56"/>
    <p:sldId id="387" r:id="rId57"/>
    <p:sldId id="388" r:id="rId58"/>
    <p:sldId id="389" r:id="rId59"/>
    <p:sldId id="390" r:id="rId60"/>
    <p:sldId id="391" r:id="rId61"/>
    <p:sldId id="392" r:id="rId62"/>
    <p:sldId id="393" r:id="rId63"/>
    <p:sldId id="394" r:id="rId64"/>
    <p:sldId id="398" r:id="rId65"/>
    <p:sldId id="395" r:id="rId66"/>
    <p:sldId id="396" r:id="rId67"/>
    <p:sldId id="399" r:id="rId68"/>
    <p:sldId id="282" r:id="rId69"/>
    <p:sldId id="310" r:id="rId70"/>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6247" autoAdjust="0"/>
  </p:normalViewPr>
  <p:slideViewPr>
    <p:cSldViewPr>
      <p:cViewPr>
        <p:scale>
          <a:sx n="66" d="100"/>
          <a:sy n="66" d="100"/>
        </p:scale>
        <p:origin x="2238" y="9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kern="1200" dirty="0">
                <a:solidFill>
                  <a:schemeClr val="tx1"/>
                </a:solidFill>
                <a:effectLst/>
                <a:latin typeface="Arial" charset="0"/>
                <a:ea typeface="+mn-ea"/>
                <a:cs typeface="+mn-cs"/>
              </a:rPr>
              <a:t>Because the original deck is very long and repetitive, this version groups related content into clearer conceptual sections for delivery.</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3345118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GB" sz="1200" kern="1200" dirty="0">
                <a:solidFill>
                  <a:schemeClr val="tx1"/>
                </a:solidFill>
                <a:effectLst/>
                <a:latin typeface="Arial" charset="0"/>
                <a:ea typeface="+mn-ea"/>
                <a:cs typeface="+mn-cs"/>
              </a:rPr>
              <a:t>Anti-forensics is expected in modern cases</a:t>
            </a:r>
          </a:p>
          <a:p>
            <a:pPr lvl="0"/>
            <a:r>
              <a:rPr lang="en-GB" sz="1200" kern="1200" dirty="0">
                <a:solidFill>
                  <a:schemeClr val="tx1"/>
                </a:solidFill>
                <a:effectLst/>
                <a:latin typeface="Arial" charset="0"/>
                <a:ea typeface="+mn-ea"/>
                <a:cs typeface="+mn-cs"/>
              </a:rPr>
              <a:t>Criminals assume forensic investigation will occur</a:t>
            </a:r>
          </a:p>
          <a:p>
            <a:pPr lvl="0"/>
            <a:r>
              <a:rPr lang="en-GB" sz="1200" kern="1200" dirty="0">
                <a:solidFill>
                  <a:schemeClr val="tx1"/>
                </a:solidFill>
                <a:effectLst/>
                <a:latin typeface="Arial" charset="0"/>
                <a:ea typeface="+mn-ea"/>
                <a:cs typeface="+mn-cs"/>
              </a:rPr>
              <a:t>Investigators must anticipate concealment strategies</a:t>
            </a:r>
          </a:p>
          <a:p>
            <a:endParaRPr lang="en-US" dirty="0"/>
          </a:p>
          <a:p>
            <a:endParaRPr lang="en-US" dirty="0"/>
          </a:p>
          <a:p>
            <a:endParaRPr lang="en-US" dirty="0"/>
          </a:p>
          <a:p>
            <a:r>
              <a:rPr lang="en-US" dirty="0"/>
              <a:t>Anti-forensics, also known as counter forensics, are a set of techniques that attackers or</a:t>
            </a:r>
          </a:p>
          <a:p>
            <a:r>
              <a:rPr lang="en-US" dirty="0"/>
              <a:t>perpetrators use to avert or sidetrack the forensic investigation process or try to make it much harder. These techniques negatively affect the quantity and quality of evidence at crime scenes, thereby making forensic investigations difficult.</a:t>
            </a:r>
          </a:p>
          <a:p>
            <a:r>
              <a:rPr lang="en-US" dirty="0"/>
              <a:t>Therefore, the investigator may have to perform additional steps to fetch data, thereby delaying the investigation process. </a:t>
            </a:r>
          </a:p>
          <a:p>
            <a:endParaRPr lang="en-US" dirty="0"/>
          </a:p>
          <a:p>
            <a:r>
              <a:rPr lang="en-US" dirty="0"/>
              <a:t>Anti-forensic techniques are actions and methods that hinder the forensic investigation process to protect attackers and perpetrators from prosecution in a court of law. These techniques act against investigation processes such as the detection, collection, and analysis of evidence files and sidetrack forensic investigators. These techniques affect the quality and quantity of evidence at a crime scene, thereby making analysis and investigation difficult. Anti-forensic techniques, which include deletion and overwriting processes, also help ensure data confidentiality by reducing the ability to read it. Attackers use these techniques to defend themselves against the revelations of their actions during criminal activities. Deceitful employees may use anti-forensic tools to destroy data, which may cause huge losses to the organization. Given below are the various types of anti-forensic techniques: 1. Data/file deletion 2. Password protection 3. Steganography 4. Data hiding in file system structures 5. Trail obfuscation 6. Artifact wiping 7. Overwriting data/metadata 8. Encryption 9. Program packers 10. Minimizing footprint</a:t>
            </a:r>
          </a:p>
          <a:p>
            <a:endParaRPr lang="en-US" dirty="0"/>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1407305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Anti-forensics complicates investigations by:</a:t>
            </a:r>
          </a:p>
          <a:p>
            <a:pPr lvl="0"/>
            <a:r>
              <a:rPr lang="en-GB" sz="1200" kern="1200" dirty="0">
                <a:solidFill>
                  <a:schemeClr val="tx1"/>
                </a:solidFill>
                <a:effectLst/>
                <a:latin typeface="Arial" charset="0"/>
                <a:ea typeface="+mn-ea"/>
                <a:cs typeface="+mn-cs"/>
              </a:rPr>
              <a:t>Preventing access (encryption)</a:t>
            </a:r>
          </a:p>
          <a:p>
            <a:pPr lvl="0"/>
            <a:r>
              <a:rPr lang="en-GB" sz="1200" kern="1200" dirty="0">
                <a:solidFill>
                  <a:schemeClr val="tx1"/>
                </a:solidFill>
                <a:effectLst/>
                <a:latin typeface="Arial" charset="0"/>
                <a:ea typeface="+mn-ea"/>
                <a:cs typeface="+mn-cs"/>
              </a:rPr>
              <a:t>Destroying recoverable artefacts (overwriting, wiping)</a:t>
            </a:r>
          </a:p>
          <a:p>
            <a:pPr lvl="0"/>
            <a:r>
              <a:rPr lang="en-GB" sz="1200" kern="1200" dirty="0">
                <a:solidFill>
                  <a:schemeClr val="tx1"/>
                </a:solidFill>
                <a:effectLst/>
                <a:latin typeface="Arial" charset="0"/>
                <a:ea typeface="+mn-ea"/>
                <a:cs typeface="+mn-cs"/>
              </a:rPr>
              <a:t>Manipulating metadata (timestamps)</a:t>
            </a:r>
          </a:p>
          <a:p>
            <a:pPr lvl="0"/>
            <a:r>
              <a:rPr lang="en-GB" sz="1200" kern="1200" dirty="0">
                <a:solidFill>
                  <a:schemeClr val="tx1"/>
                </a:solidFill>
                <a:effectLst/>
                <a:latin typeface="Arial" charset="0"/>
                <a:ea typeface="+mn-ea"/>
                <a:cs typeface="+mn-cs"/>
              </a:rPr>
              <a:t>Hiding data (ADS, HPA, steganography)</a:t>
            </a:r>
          </a:p>
          <a:p>
            <a:pPr lvl="0"/>
            <a:r>
              <a:rPr lang="en-GB" sz="1200" kern="1200" dirty="0">
                <a:solidFill>
                  <a:schemeClr val="tx1"/>
                </a:solidFill>
                <a:effectLst/>
                <a:latin typeface="Arial" charset="0"/>
                <a:ea typeface="+mn-ea"/>
                <a:cs typeface="+mn-cs"/>
              </a:rPr>
              <a:t>Obfuscating execution traces (packers)</a:t>
            </a:r>
          </a:p>
          <a:p>
            <a:endParaRPr lang="en-US" dirty="0"/>
          </a:p>
          <a:p>
            <a:endParaRPr lang="en-US" dirty="0"/>
          </a:p>
          <a:p>
            <a:endParaRPr lang="en-US" dirty="0"/>
          </a:p>
          <a:p>
            <a:r>
              <a:rPr lang="en-US" dirty="0"/>
              <a:t>During forensic investigations, investigators face challenges while accessing and analyzing digital evidence owing to the anti-forensic techniques used by attackers or cyber criminals. Anti-forensics involve several methods intended to destroy the digital footprint, obstruct evidence gathering, and mislead the investigative process. Investigators should have adequate knowledge of these anti-forensic techniques to efficiently investigate security incidents.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3686875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indent="0">
              <a:buNone/>
            </a:pPr>
            <a:r>
              <a:rPr lang="en-GB" sz="1200" kern="1200" dirty="0">
                <a:solidFill>
                  <a:schemeClr val="tx1"/>
                </a:solidFill>
                <a:effectLst/>
                <a:latin typeface="Arial" charset="0"/>
                <a:ea typeface="+mn-ea"/>
                <a:cs typeface="+mn-cs"/>
              </a:rPr>
              <a:t>On HDD:</a:t>
            </a:r>
          </a:p>
          <a:p>
            <a:pPr lvl="0"/>
            <a:r>
              <a:rPr lang="en-GB" sz="1200" kern="1200" dirty="0">
                <a:solidFill>
                  <a:schemeClr val="tx1"/>
                </a:solidFill>
                <a:effectLst/>
                <a:latin typeface="Arial" charset="0"/>
                <a:ea typeface="+mn-ea"/>
                <a:cs typeface="+mn-cs"/>
              </a:rPr>
              <a:t>File pointer removed</a:t>
            </a:r>
          </a:p>
          <a:p>
            <a:pPr lvl="0"/>
            <a:r>
              <a:rPr lang="en-GB" sz="1200" kern="1200" dirty="0">
                <a:solidFill>
                  <a:schemeClr val="tx1"/>
                </a:solidFill>
                <a:effectLst/>
                <a:latin typeface="Arial" charset="0"/>
                <a:ea typeface="+mn-ea"/>
                <a:cs typeface="+mn-cs"/>
              </a:rPr>
              <a:t>Data remains until overwritten</a:t>
            </a:r>
          </a:p>
          <a:p>
            <a:endParaRPr lang="en-GB" sz="1200" kern="1200" dirty="0">
              <a:solidFill>
                <a:schemeClr val="tx1"/>
              </a:solidFill>
              <a:effectLst/>
              <a:latin typeface="Arial" charset="0"/>
              <a:ea typeface="+mn-ea"/>
              <a:cs typeface="+mn-cs"/>
            </a:endParaRPr>
          </a:p>
          <a:p>
            <a:pPr marL="0" indent="0">
              <a:buNone/>
            </a:pPr>
            <a:r>
              <a:rPr lang="en-GB" sz="1200" kern="1200" dirty="0">
                <a:solidFill>
                  <a:schemeClr val="tx1"/>
                </a:solidFill>
                <a:effectLst/>
                <a:latin typeface="Arial" charset="0"/>
                <a:ea typeface="+mn-ea"/>
                <a:cs typeface="+mn-cs"/>
              </a:rPr>
              <a:t>On SSD (TRIM enabled):</a:t>
            </a:r>
          </a:p>
          <a:p>
            <a:pPr lvl="0"/>
            <a:r>
              <a:rPr lang="en-GB" sz="1200" kern="1200" dirty="0">
                <a:solidFill>
                  <a:schemeClr val="tx1"/>
                </a:solidFill>
                <a:effectLst/>
                <a:latin typeface="Arial" charset="0"/>
                <a:ea typeface="+mn-ea"/>
                <a:cs typeface="+mn-cs"/>
              </a:rPr>
              <a:t>Blocks may be immediately zeroed</a:t>
            </a:r>
          </a:p>
          <a:p>
            <a:pPr lvl="0"/>
            <a:r>
              <a:rPr lang="en-GB" sz="1200" kern="1200" dirty="0">
                <a:solidFill>
                  <a:schemeClr val="tx1"/>
                </a:solidFill>
                <a:effectLst/>
                <a:latin typeface="Arial" charset="0"/>
                <a:ea typeface="+mn-ea"/>
                <a:cs typeface="+mn-cs"/>
              </a:rPr>
              <a:t>Recovery often impossible</a:t>
            </a:r>
          </a:p>
          <a:p>
            <a:endParaRPr lang="en-US" dirty="0"/>
          </a:p>
          <a:p>
            <a:pPr lvl="0"/>
            <a:r>
              <a:rPr lang="en-GB" sz="1200" kern="1200" dirty="0">
                <a:solidFill>
                  <a:schemeClr val="tx1"/>
                </a:solidFill>
                <a:effectLst/>
                <a:latin typeface="Arial" charset="0"/>
                <a:ea typeface="+mn-ea"/>
                <a:cs typeface="+mn-cs"/>
              </a:rPr>
              <a:t>HDD recovery is realistic</a:t>
            </a:r>
          </a:p>
          <a:p>
            <a:pPr lvl="0"/>
            <a:r>
              <a:rPr lang="en-GB" sz="1200" kern="1200" dirty="0">
                <a:solidFill>
                  <a:schemeClr val="tx1"/>
                </a:solidFill>
                <a:effectLst/>
                <a:latin typeface="Arial" charset="0"/>
                <a:ea typeface="+mn-ea"/>
                <a:cs typeface="+mn-cs"/>
              </a:rPr>
              <a:t>SSD recovery depends on TRIM status</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kern="1200" dirty="0">
                <a:solidFill>
                  <a:schemeClr val="tx1"/>
                </a:solidFill>
                <a:effectLst/>
                <a:latin typeface="Arial" charset="0"/>
                <a:ea typeface="+mn-ea"/>
                <a:cs typeface="+mn-cs"/>
              </a:rPr>
              <a:t>Modern SSD default = limited recovery</a:t>
            </a:r>
          </a:p>
          <a:p>
            <a:endParaRPr lang="en-US" dirty="0"/>
          </a:p>
          <a:p>
            <a:endParaRPr lang="en-US" dirty="0"/>
          </a:p>
          <a:p>
            <a:endParaRPr lang="en-US" dirty="0"/>
          </a:p>
          <a:p>
            <a:endParaRPr lang="en-US" dirty="0"/>
          </a:p>
          <a:p>
            <a:r>
              <a:rPr lang="en-US" dirty="0"/>
              <a:t>The deletion of files/data is a common anti-forensic technique used by attackers. When an attacker deletes files/data on a Windows system, they reside in the Recycle Bin if they have been deleted using the normal delete operation and not the </a:t>
            </a:r>
            <a:r>
              <a:rPr lang="en-US" dirty="0" err="1"/>
              <a:t>Shift+Delete</a:t>
            </a:r>
            <a:r>
              <a:rPr lang="en-US" dirty="0"/>
              <a:t> operation. To prevent the recovery of such deleted files, the perpetrator may hide or delete metadata related to the files in the Recycle Bin folder.</a:t>
            </a:r>
          </a:p>
          <a:p>
            <a:r>
              <a:rPr lang="en-US" dirty="0"/>
              <a:t>This section outlines what happens to files when they are deleted on a Windows system and discusses how investigators can find and recover hidden/lost deleted files from the Recycle Bin.</a:t>
            </a:r>
          </a:p>
          <a:p>
            <a:r>
              <a:rPr lang="en-US" dirty="0"/>
              <a:t>When a file is deleted from the hard drive, the pointer to the file is removed by the operating system (OS), and the sectors containing the deleted data are marked as available, which means that the contents of the deleted data remain on the hard disk until they are overwritten by new data. Forensic investigators can use data-recovery tools such as Autopsy, Recover My Files, Ease US Data Recovery Wizard, and R-Studio to scan hard drives and analyze file systems for successful data-recovery.</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1484387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charset="0"/>
                <a:ea typeface="+mn-ea"/>
                <a:cs typeface="+mn-cs"/>
              </a:rPr>
              <a:t>Deletion timestamp ≠ creation timestamp</a:t>
            </a:r>
          </a:p>
          <a:p>
            <a:pPr lvl="0"/>
            <a:r>
              <a:rPr lang="en-GB" sz="1200" kern="1200" dirty="0">
                <a:solidFill>
                  <a:schemeClr val="tx1"/>
                </a:solidFill>
                <a:effectLst/>
                <a:latin typeface="Arial" charset="0"/>
                <a:ea typeface="+mn-ea"/>
                <a:cs typeface="+mn-cs"/>
              </a:rPr>
              <a:t>Metadata reconstruction supports timeline</a:t>
            </a:r>
          </a:p>
          <a:p>
            <a:endParaRPr lang="en-US" dirty="0"/>
          </a:p>
          <a:p>
            <a:endParaRPr lang="en-US" dirty="0"/>
          </a:p>
          <a:p>
            <a:endParaRPr lang="en-US" dirty="0"/>
          </a:p>
          <a:p>
            <a:endParaRPr lang="en-US" dirty="0"/>
          </a:p>
          <a:p>
            <a:r>
              <a:rPr lang="en-US" dirty="0"/>
              <a:t>When a user deletes a file, the OS does not actually delete the file, but marks the file entry as unallocated in the master file table (MFT) and allocates a special character. This indicates that the space is ready for use. In the FAT file system, the OS replaces the first letter of a deleted file name with the hex byte code E5h. E5h is a special tag indicating a deleted file. The FAT file system marks the corresponding clusters of that file as unused, although they are not empty and continue to contain information until the file is overwritten. In the NTFS file system, when a user deletes a file, the OS marks the file entry as unallocated but does not delete the actual file content. The clusters allocated to the deleted file are marked as free in the $</a:t>
            </a:r>
            <a:r>
              <a:rPr lang="en-US" dirty="0" err="1"/>
              <a:t>BitMap</a:t>
            </a:r>
            <a:r>
              <a:rPr lang="en-US" dirty="0"/>
              <a:t> ($</a:t>
            </a:r>
            <a:r>
              <a:rPr lang="en-US" dirty="0" err="1"/>
              <a:t>BitMap</a:t>
            </a:r>
            <a:r>
              <a:rPr lang="en-US" dirty="0"/>
              <a:t> file, which is a record of all the used and unused clusters). The computer identifies empty clusters and avails space for storing a new file. The deleted file can be recovered if space is not allocated to any other file. In a Windows system, a normal Delete operation sends the files to the Recycle Bin. However, the </a:t>
            </a:r>
            <a:r>
              <a:rPr lang="en-US" dirty="0" err="1"/>
              <a:t>Shift+Delete</a:t>
            </a:r>
            <a:r>
              <a:rPr lang="en-US" dirty="0"/>
              <a:t> operation bypasses the Recycle Bin.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318397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Recycle Bin temporarily stores the deleted files. When a user deletes an item, the item is sent to the Recycle Bin. However, it does not store deleted items from removable media such as a USB drive or a network drive. The items present in the Recycle Bin still consume hard disk space and are easy to restore. Users can use the restore option in the Recycle Bin to retrieve the deleted files and send them back to their original location. Even if files are deleted from the Recycle Bin, they continue to consume hard disk space until the locations are overwritten by the OS with new data.</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542784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Alternatively, forensic investigators can automate Windows Recycle Bin forensics using Python script “Recycle.py” . This includes analyzing the Recycle Bin directory content to recover the deleted files and obtain relevant evidence. Some of the significant steps involved in this process are as follows. ▪ Identify the directory: Recycle Bin on Windows 11 is generally located in the user's profile folder inside "C:\Users&lt;Username&gt;$Recycle.Bin."</a:t>
            </a:r>
          </a:p>
          <a:p>
            <a:r>
              <a:rPr lang="en-US" dirty="0"/>
              <a:t>▪ Access the contents of the Recycle Bin: Python's built-in file and directory handling functions are used to access the Recycle Bin contents for further analysis.</a:t>
            </a:r>
          </a:p>
          <a:p>
            <a:r>
              <a:rPr lang="en-US" dirty="0"/>
              <a:t>▪ Enumerate the files: Check and identify deleted files. The deleted files often contain random filenames without extensions.</a:t>
            </a:r>
          </a:p>
          <a:p>
            <a:r>
              <a:rPr lang="en-US" dirty="0"/>
              <a:t>▪ Recover deleted files: After identification, they were copied to another location for recovery. The original filename of these files was decoded to restore the actual file name and extension.</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3287722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indent="0">
              <a:buNone/>
            </a:pPr>
            <a:r>
              <a:rPr lang="en-GB" sz="1200" kern="1200" dirty="0">
                <a:solidFill>
                  <a:schemeClr val="tx1"/>
                </a:solidFill>
                <a:effectLst/>
                <a:latin typeface="Arial" charset="0"/>
                <a:ea typeface="+mn-ea"/>
                <a:cs typeface="+mn-cs"/>
              </a:rPr>
              <a:t>File carving recovers data using:</a:t>
            </a:r>
          </a:p>
          <a:p>
            <a:pPr lvl="0"/>
            <a:r>
              <a:rPr lang="en-GB" sz="1200" kern="1200" dirty="0">
                <a:solidFill>
                  <a:schemeClr val="tx1"/>
                </a:solidFill>
                <a:effectLst/>
                <a:latin typeface="Arial" charset="0"/>
                <a:ea typeface="+mn-ea"/>
                <a:cs typeface="+mn-cs"/>
              </a:rPr>
              <a:t>File headers (magic numbers)</a:t>
            </a:r>
          </a:p>
          <a:p>
            <a:pPr lvl="0"/>
            <a:r>
              <a:rPr lang="en-GB" sz="1200" kern="1200" dirty="0">
                <a:solidFill>
                  <a:schemeClr val="tx1"/>
                </a:solidFill>
                <a:effectLst/>
                <a:latin typeface="Arial" charset="0"/>
                <a:ea typeface="+mn-ea"/>
                <a:cs typeface="+mn-cs"/>
              </a:rPr>
              <a:t>File footers</a:t>
            </a:r>
          </a:p>
          <a:p>
            <a:pPr lvl="0"/>
            <a:r>
              <a:rPr lang="en-GB" sz="1200" kern="1200" dirty="0">
                <a:solidFill>
                  <a:schemeClr val="tx1"/>
                </a:solidFill>
                <a:effectLst/>
                <a:latin typeface="Arial" charset="0"/>
                <a:ea typeface="+mn-ea"/>
                <a:cs typeface="+mn-cs"/>
              </a:rPr>
              <a:t>Known signatures</a:t>
            </a:r>
          </a:p>
          <a:p>
            <a:endParaRPr lang="en-US" dirty="0"/>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kern="1200" dirty="0">
                <a:solidFill>
                  <a:schemeClr val="tx1"/>
                </a:solidFill>
                <a:effectLst/>
                <a:latin typeface="Arial" charset="0"/>
                <a:ea typeface="+mn-ea"/>
                <a:cs typeface="+mn-cs"/>
              </a:rPr>
              <a:t>Does NOT require file system metadata.</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1" dirty="0">
                <a:latin typeface="Calibri" panose="020F0502020204030204" pitchFamily="34" charset="0"/>
                <a:ea typeface="Calibri" panose="020F0502020204030204" pitchFamily="34" charset="0"/>
                <a:cs typeface="Calibri" panose="020F0502020204030204" pitchFamily="34" charset="0"/>
              </a:rPr>
              <a:t>Note</a:t>
            </a:r>
            <a:r>
              <a:rPr lang="en-US" sz="1200" dirty="0">
                <a:latin typeface="Calibri" panose="020F0502020204030204" pitchFamily="34" charset="0"/>
                <a:ea typeface="Calibri" panose="020F0502020204030204" pitchFamily="34" charset="0"/>
                <a:cs typeface="Calibri" panose="020F0502020204030204" pitchFamily="34" charset="0"/>
              </a:rPr>
              <a:t>: File-carving technique does not require file system structure to recover data from the disk whereas file recovery technique requires knowledge of file system structure to recover deleted data</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kern="1200" dirty="0">
              <a:solidFill>
                <a:schemeClr val="tx1"/>
              </a:solidFill>
              <a:effectLst/>
              <a:latin typeface="Arial" charset="0"/>
              <a:ea typeface="+mn-ea"/>
              <a:cs typeface="+mn-cs"/>
            </a:endParaRPr>
          </a:p>
          <a:p>
            <a:endParaRPr lang="en-US" dirty="0"/>
          </a:p>
          <a:p>
            <a:endParaRPr lang="en-US" dirty="0"/>
          </a:p>
          <a:p>
            <a:r>
              <a:rPr lang="en-US" dirty="0"/>
              <a:t>Illustrate File Carving Techniques and Ways to Recover Evidence from Deleted Partitions</a:t>
            </a:r>
          </a:p>
          <a:p>
            <a:r>
              <a:rPr lang="en-US" dirty="0"/>
              <a:t>File carving is a technique used to recover deleted/lost files and fragments of files from a hard disk when file system metadata are missing. By allowing forensic investigators to retrieve files that have been deleted/lost from a hard disk, file carving helps extract valuable artifacts related to a case of cybercrime for further examination. A perpetrator may also attempt to delete an entire partition from the hard disk, and then merge the unallocated space of the deleted partition with the primary partition of the system to prevent the investigator from identifying the lost partition. File carving helps investigators extract data from a storage medium without any support from the file system used for file creation. Unallocated space refers to a hard disk space that does not contain any file information but stores file data without the details of its location. Investigators can identify files using certain characteristics such as the file header (first few bytes) and footer (last few bytes). For example, a suspect may attempt to hide an image from detection by investigators by changing the file extension from. jpg to .</a:t>
            </a:r>
            <a:r>
              <a:rPr lang="en-US" dirty="0" err="1"/>
              <a:t>dll</a:t>
            </a:r>
            <a:r>
              <a:rPr lang="en-US" dirty="0"/>
              <a:t>. However, changing the file extension did not alter the file header, which revealed the actual file format. File-carving methods may vary based on different elements, such as the fragments of data present, the deletion technique used, and the type of storage media. This process depends on the format of existing files of interest. Investigators can analyze file headers to verify the file format using tools such as 010 Editor, CI Hex Viewer, </a:t>
            </a:r>
            <a:r>
              <a:rPr lang="en-US" dirty="0" err="1"/>
              <a:t>Hexinator</a:t>
            </a:r>
            <a:r>
              <a:rPr lang="en-US" dirty="0"/>
              <a:t>, Hex Editor Neo, and </a:t>
            </a:r>
            <a:r>
              <a:rPr lang="en-US" dirty="0" err="1"/>
              <a:t>WinHex</a:t>
            </a:r>
            <a:r>
              <a:rPr lang="en-US" dirty="0"/>
              <a:t>. File carving does not require the file system structure to recover data from the disk, whereas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1698649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Reinforce realism:</a:t>
            </a:r>
          </a:p>
          <a:p>
            <a:pPr lvl="0"/>
            <a:r>
              <a:rPr lang="en-GB" sz="1200" kern="1200" dirty="0">
                <a:solidFill>
                  <a:schemeClr val="tx1"/>
                </a:solidFill>
                <a:effectLst/>
                <a:latin typeface="Arial" charset="0"/>
                <a:ea typeface="+mn-ea"/>
                <a:cs typeface="+mn-cs"/>
              </a:rPr>
              <a:t>Students must not promise recoverability</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1562133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File carving is a technique used to recover deleted/lost files and fragments of files from a hard disk when file system metadata are missing. By allowing forensic investigators to retrieve files that have been deleted/lost from a hard disk, file carving helps extract valuable artifacts related to a case of cybercrime for further examination. A perpetrator may also attempt to delete an entire partition from the hard disk, and then merge the unallocated space of the deleted partition with the primary partition of the system to prevent the investigator from identifying the lost partition. File carving helps investigators extract data from a storage medium without any support from the file system used for file creation. Unallocated space refers to a hard disk space that does not contain any file information but stores file data without the details of its location. Investigators can identify files using certain characteristics such as the file header (first few bytes) and footer (last few bytes). For example, a suspect may attempt to hide an image from detection by investigators by changing the file extension from. jpg to .</a:t>
            </a:r>
            <a:r>
              <a:rPr lang="en-US" dirty="0" err="1"/>
              <a:t>dll</a:t>
            </a:r>
            <a:r>
              <a:rPr lang="en-US" dirty="0"/>
              <a:t>. However, changing the file extension did not alter the file header, which revealed the actual file format. File-carving methods may vary based on different elements, such as the fragments of data present, the deletion technique used, and the type of storage media. This process depends on the format of existing files of interest. Investigators can analyze file headers to verify the file format using tools such as 010 Editor, CI Hex Viewer, </a:t>
            </a:r>
            <a:r>
              <a:rPr lang="en-US" dirty="0" err="1"/>
              <a:t>Hexinator</a:t>
            </a:r>
            <a:r>
              <a:rPr lang="en-US" dirty="0"/>
              <a:t>, Hex Editor Neo, and </a:t>
            </a:r>
            <a:r>
              <a:rPr lang="en-US" dirty="0" err="1"/>
              <a:t>WinHex</a:t>
            </a:r>
            <a:r>
              <a:rPr lang="en-US" dirty="0"/>
              <a:t>. File carving does not require the file system structure to recover data from the disk, whereas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1240562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Disk Drill is a Mac data-recovery software that helps forensic investigators recover deleted, lost, or damaged data, personal or business documents, music, photos, videos, and other files from internal, external, and virtual hard drives, memory cards, iPhones, iPads, Android devices, RAID arrays, and other data sources. Additionally, Disk Drill can scan the USB flash drive/pen drive and locate the deleted files.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19464100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file recovery tools use file headers to detect and restore the lost files. However, attackers sometimes wipe out spaces that store file headers or overwrite this content with other files. This makes file carving using recovery software challenging. The use of custom-carving signatures involving user-defined file signatures for recovery is an ideal solution.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708967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Recovering Deleted Partitions When a user deletes a partition from the disk, the data allocated to the partition is lost and the deleted partition is converted into an unallocated space on the disk. The MBR partition table stores the records of the primary and extended partitions available on disk. Therefore, whenever a partition is deleted from the disk, the entries pertaining to the partition are removed from the MBR partition table. An attacker/insider with malicious intent may delete a partition and merge it with a primary partition. During forensic investigations, if the investigator cannot find the deleted partition in Disk Management, the investigator can use third-party tools such as R-Studio to scan the hard disk to discover and recover the deleted partition and its contents. Recovering Deleted Partitions: Using R-Studio Source: https://www.r-studio.com When a partition is deleted from the drive, it is marked as Unallocated in Disk Management. The perpetrator merges the unallocated partition with the primary partition of the system (or the existing partition), making it difficult for the investigator to identify the lost partition. In this scenario, the investigator should use automated tools, such as R-Studio, to retrieve the lost partition data. R-Studio is a data recovery tool for Windows, Linux, and macOS partitions, even if the partitions are deleted, damaged, or formatted.</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26</a:t>
            </a:fld>
            <a:endParaRPr lang="en-GB" altLang="en-US"/>
          </a:p>
        </p:txBody>
      </p:sp>
    </p:spTree>
    <p:extLst>
      <p:ext uri="{BB962C8B-B14F-4D97-AF65-F5344CB8AC3E}">
        <p14:creationId xmlns:p14="http://schemas.microsoft.com/office/powerpoint/2010/main" val="2024379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Investigators can use various tools to recover RAID recovery during forensic investigation. Some tools that can be used for this purpose include </a:t>
            </a:r>
            <a:r>
              <a:rPr lang="en-US" dirty="0" err="1"/>
              <a:t>DiskInternals</a:t>
            </a:r>
            <a:r>
              <a:rPr lang="en-US" dirty="0"/>
              <a:t> RAID Recovery, R-Studio, and RAID Reconstructor, as discussed below. </a:t>
            </a:r>
          </a:p>
          <a:p>
            <a:r>
              <a:rPr lang="en-US" dirty="0"/>
              <a:t>▪ </a:t>
            </a:r>
            <a:r>
              <a:rPr lang="en-US" dirty="0" err="1"/>
              <a:t>DiskInternals</a:t>
            </a:r>
            <a:r>
              <a:rPr lang="en-US" dirty="0"/>
              <a:t> RAID Recovery Source: https://www.diskinternals.com Investigators can use this tool to recover software and hardware RAID during an investigation. It can create disk images and recover files from damaged RAID 0, RAID 1, 0+1, 1+0, 1E, and so on. In addition, this tool can export the restored files and folders to local or remote locations using an FTP. In addition, virtual drives can be mounted as local disks that can be accessed via Windows Explorer.</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28</a:t>
            </a:fld>
            <a:endParaRPr lang="en-GB" altLang="en-US"/>
          </a:p>
        </p:txBody>
      </p:sp>
    </p:spTree>
    <p:extLst>
      <p:ext uri="{BB962C8B-B14F-4D97-AF65-F5344CB8AC3E}">
        <p14:creationId xmlns:p14="http://schemas.microsoft.com/office/powerpoint/2010/main" val="414085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Explore Password Cracking/Bypassing Techniques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29</a:t>
            </a:fld>
            <a:endParaRPr lang="en-GB" altLang="en-US"/>
          </a:p>
        </p:txBody>
      </p:sp>
    </p:spTree>
    <p:extLst>
      <p:ext uri="{BB962C8B-B14F-4D97-AF65-F5344CB8AC3E}">
        <p14:creationId xmlns:p14="http://schemas.microsoft.com/office/powerpoint/2010/main" val="33601708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Accessing password-protected resources and applications on a suspect’s computer while performing forensic investigations is a major challenge faced by forensic investigators. To bypass password protection for various resources/applications in a system, investigators either need to use specialized password-cracking tools or follow established step-by-step procedures. This section discusses how forensic investigators can crack or bypass password protection against user accounts and applications/resources in suspected systems.</a:t>
            </a:r>
          </a:p>
          <a:p>
            <a:endParaRPr lang="en-US" dirty="0"/>
          </a:p>
          <a:p>
            <a:r>
              <a:rPr lang="en-US" dirty="0"/>
              <a:t>Anti-Forensics Technique: Password Protection Passwords play a crucial role, as they serve as primary access keys to most computer systems. Password protection acts as a shield, safeguarding a wide array of assets such as information, networks, applications, files, and documents from unauthorized access. Whether organizations or individuals are concerned with preventing unauthorized entry and safeguarding valuable data, resources, and assets, passwords are often employed in conjunction with robust cryptographic algorithms as fundamental security measures. Attackers and intruders use these protection techniques to hide evidence data, prevent the reverse engineering of applications, hinder information extraction from network devices, and prevent access to systems and hard disks. This complicates the work of forensic investigators. Encryption is the preferred technique for forensic analysis. However, some tools can also recover passwords. Computing devices can store and transmit passwords as cleartext, obfuscated, and hashed passwords, of which only hashed passwords require cracking, whereas other password types can assist in the cracking phase. There are three popular techniques for password cracking and they are discussed below: ▪ Dictionary Attacks In a dictionary attack, a dictionary file is loaded into a cracking application that runs against user accounts. A dictionary is a text file that contains several dictionary words or predetermined character combinations. The program uses every word in a dictionary to locate a password. Dictionary attacks are more effective than brute-force attacks. However, this attack does not work against a system that uses passphrases or passwords that are not contained in the dictionary.</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30</a:t>
            </a:fld>
            <a:endParaRPr lang="en-GB" altLang="en-US"/>
          </a:p>
        </p:txBody>
      </p:sp>
    </p:spTree>
    <p:extLst>
      <p:ext uri="{BB962C8B-B14F-4D97-AF65-F5344CB8AC3E}">
        <p14:creationId xmlns:p14="http://schemas.microsoft.com/office/powerpoint/2010/main" val="37612900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r>
              <a:rPr lang="en-US" sz="1600" dirty="0">
                <a:latin typeface="Calibri" panose="020F0502020204030204" pitchFamily="34" charset="0"/>
                <a:ea typeface="Calibri" panose="020F0502020204030204" pitchFamily="34" charset="0"/>
                <a:cs typeface="Calibri" panose="020F0502020204030204" pitchFamily="34" charset="0"/>
              </a:rPr>
              <a:t>Bypass BIOS password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Bypass User Password by booting live USB/external HDD</a:t>
            </a:r>
          </a:p>
          <a:p>
            <a:endParaRPr lang="en-US" dirty="0"/>
          </a:p>
          <a:p>
            <a:endParaRPr lang="en-US" dirty="0"/>
          </a:p>
          <a:p>
            <a:endParaRPr lang="en-US" dirty="0"/>
          </a:p>
          <a:p>
            <a:r>
              <a:rPr lang="en-US" dirty="0"/>
              <a:t>Bypassing Passwords on Powered-off Computer ▪ During forensic investigations, investigators may encounter machines that have been powered off. In such cases, the investigator should access the machine and conduct a forensic examination.</a:t>
            </a:r>
          </a:p>
          <a:p>
            <a:r>
              <a:rPr lang="en-US" dirty="0"/>
              <a:t>▪ What investigator can do on a powered-off machine? o Bypass BIOS password o Bypass user password by booting live USB/external HDD</a:t>
            </a:r>
          </a:p>
          <a:p>
            <a:r>
              <a:rPr lang="en-US" dirty="0"/>
              <a:t>Note: The procedure for bypassing laptops/notebooks BIOS passwords is different for desktop computers because laptops/notebooks store BIOS passwords on a chip on the motherboard</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33</a:t>
            </a:fld>
            <a:endParaRPr lang="en-GB" altLang="en-US"/>
          </a:p>
        </p:txBody>
      </p:sp>
    </p:spTree>
    <p:extLst>
      <p:ext uri="{BB962C8B-B14F-4D97-AF65-F5344CB8AC3E}">
        <p14:creationId xmlns:p14="http://schemas.microsoft.com/office/powerpoint/2010/main" val="21802576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basic input output system (BIOS), a type of boot loader, refers to the firmware code that runs when the user switches on the system. The main function of the BIOS is to identify and initialize system component hardware, such as hard disks, video display cards, and other motherboard components.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34</a:t>
            </a:fld>
            <a:endParaRPr lang="en-GB" altLang="en-US"/>
          </a:p>
        </p:txBody>
      </p:sp>
    </p:spTree>
    <p:extLst>
      <p:ext uri="{BB962C8B-B14F-4D97-AF65-F5344CB8AC3E}">
        <p14:creationId xmlns:p14="http://schemas.microsoft.com/office/powerpoint/2010/main" val="9010905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indent="0">
              <a:buNone/>
            </a:pPr>
            <a:r>
              <a:rPr lang="en-GB" sz="1200" kern="1200" dirty="0">
                <a:solidFill>
                  <a:schemeClr val="tx1"/>
                </a:solidFill>
                <a:effectLst/>
                <a:latin typeface="Arial" charset="0"/>
                <a:ea typeface="+mn-ea"/>
                <a:cs typeface="+mn-cs"/>
              </a:rPr>
              <a:t>Hiding secret data inside:</a:t>
            </a:r>
          </a:p>
          <a:p>
            <a:pPr lvl="0"/>
            <a:r>
              <a:rPr lang="en-GB" sz="1200" kern="1200" dirty="0">
                <a:solidFill>
                  <a:schemeClr val="tx1"/>
                </a:solidFill>
                <a:effectLst/>
                <a:latin typeface="Arial" charset="0"/>
                <a:ea typeface="+mn-ea"/>
                <a:cs typeface="+mn-cs"/>
              </a:rPr>
              <a:t>Images</a:t>
            </a:r>
          </a:p>
          <a:p>
            <a:pPr lvl="0"/>
            <a:r>
              <a:rPr lang="en-GB" sz="1200" kern="1200" dirty="0">
                <a:solidFill>
                  <a:schemeClr val="tx1"/>
                </a:solidFill>
                <a:effectLst/>
                <a:latin typeface="Arial" charset="0"/>
                <a:ea typeface="+mn-ea"/>
                <a:cs typeface="+mn-cs"/>
              </a:rPr>
              <a:t>Audio</a:t>
            </a:r>
          </a:p>
          <a:p>
            <a:pPr lvl="0"/>
            <a:r>
              <a:rPr lang="en-GB" sz="1200" kern="1200" dirty="0">
                <a:solidFill>
                  <a:schemeClr val="tx1"/>
                </a:solidFill>
                <a:effectLst/>
                <a:latin typeface="Arial" charset="0"/>
                <a:ea typeface="+mn-ea"/>
                <a:cs typeface="+mn-cs"/>
              </a:rPr>
              <a:t>Video</a:t>
            </a:r>
          </a:p>
          <a:p>
            <a:pPr lvl="0"/>
            <a:r>
              <a:rPr lang="en-GB" sz="1200" kern="1200" dirty="0">
                <a:solidFill>
                  <a:schemeClr val="tx1"/>
                </a:solidFill>
                <a:effectLst/>
                <a:latin typeface="Arial" charset="0"/>
                <a:ea typeface="+mn-ea"/>
                <a:cs typeface="+mn-cs"/>
              </a:rPr>
              <a:t>Text</a:t>
            </a:r>
          </a:p>
          <a:p>
            <a:endParaRPr lang="en-US" dirty="0"/>
          </a:p>
          <a:p>
            <a:pPr lvl="0"/>
            <a:r>
              <a:rPr lang="en-GB" sz="1200" kern="1200" dirty="0">
                <a:solidFill>
                  <a:schemeClr val="tx1"/>
                </a:solidFill>
                <a:effectLst/>
                <a:latin typeface="Arial" charset="0"/>
                <a:ea typeface="+mn-ea"/>
                <a:cs typeface="+mn-cs"/>
              </a:rPr>
              <a:t>Hidden message may also be encrypted</a:t>
            </a:r>
          </a:p>
          <a:p>
            <a:r>
              <a:rPr lang="en-GB" sz="1200" kern="1200" dirty="0">
                <a:solidFill>
                  <a:schemeClr val="tx1"/>
                </a:solidFill>
                <a:effectLst/>
                <a:latin typeface="Arial" charset="0"/>
                <a:ea typeface="+mn-ea"/>
                <a:cs typeface="+mn-cs"/>
              </a:rPr>
              <a:t>Steganalysis is probabilistic</a:t>
            </a:r>
          </a:p>
          <a:p>
            <a:endParaRPr lang="en-US" dirty="0"/>
          </a:p>
          <a:p>
            <a:endParaRPr lang="en-US" dirty="0"/>
          </a:p>
          <a:p>
            <a:r>
              <a:rPr lang="en-US" dirty="0"/>
              <a:t>One shortcoming of various detection programs is their primary focus on streaming text data. What if an attacker bypasses normal surveillance techniques and still steals or transmits sensitive data? In a typical situation, after an attacker manages to enter a firm as a temporary or contract employee, he or she seeks sensitive information surreptitiously. While the organization may have a policy that does not allow removable electronic equipment in the facility, an attacker can still find ways to do so using techniques such as steganography. Steganography refers to the art of hiding data “behind” other data without the target’s knowledge, thereby hiding the existence of the message itself. It replaces bits of unused data in typical files, such as graphics, sound, text, audio, and video, with other surreptitious bits. The hidden data can be plaintext, ciphertext, or images. Using a graphic image as a cover is the most popular method for concealing data in files. Steganography is preferred by attackers because, unlike encryption, it is difficult to detect. For example, attackers can hide a keylogger inside a legitimate image. Therefore, when the victim clicks on the image, the keylogger captures the keystrokes of the victim. Attackers can also use steganography to hide information when encryption is unfeasible. In terms of security, it hides the file in an encrypted format, such that even if the attacker decrypts it, the message remains hidden. Attackers can insert information such as the source code for a hacking tool, a list of compromised servers, plans for future attacks, and communication and coordination channels.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40</a:t>
            </a:fld>
            <a:endParaRPr lang="en-GB" altLang="en-US"/>
          </a:p>
        </p:txBody>
      </p:sp>
    </p:spTree>
    <p:extLst>
      <p:ext uri="{BB962C8B-B14F-4D97-AF65-F5344CB8AC3E}">
        <p14:creationId xmlns:p14="http://schemas.microsoft.com/office/powerpoint/2010/main" val="1684675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Steganalysis is the process of discovering hidden information in a medium. Steganalysis is the reverse process of steganography, wherein a </a:t>
            </a:r>
            <a:r>
              <a:rPr lang="en-US" dirty="0" err="1"/>
              <a:t>steganalyst</a:t>
            </a:r>
            <a:r>
              <a:rPr lang="en-US" dirty="0"/>
              <a:t> attempts to detect hidden messages embedded in images, text, audio, and video carrier media. Steganalysis helps locate the encoded hidden message and recovers it, if recovery is possible. It can identify hidden messages by comparing the differences in the bit patterns of the files. Steganalysis consists of two aspects: detection and distortion of messages. In the detection phase, the forensic analyst observes the relationships among the steganography tools, </a:t>
            </a:r>
            <a:r>
              <a:rPr lang="en-US" dirty="0" err="1"/>
              <a:t>stegomedia</a:t>
            </a:r>
            <a:r>
              <a:rPr lang="en-US" dirty="0"/>
              <a:t>, covers, and messages. In the distortion phase, the forensic analyst manipulates the </a:t>
            </a:r>
            <a:r>
              <a:rPr lang="en-US" dirty="0" err="1"/>
              <a:t>stegomedia</a:t>
            </a:r>
            <a:r>
              <a:rPr lang="en-US" dirty="0"/>
              <a:t> to extract the embedded message and decides whether it is of any use or should be removed altogether. The first step in steganalysis is to discover suspicious images that may harbor a message. This can be considered as an attack on hidden information. There are other types of attacks on steganography, such as known-message and chosen-message attacks. In the former method, the </a:t>
            </a:r>
            <a:r>
              <a:rPr lang="en-US" dirty="0" err="1"/>
              <a:t>steganalyst</a:t>
            </a:r>
            <a:r>
              <a:rPr lang="en-US" dirty="0"/>
              <a:t> has a known hidden message in the corresponding </a:t>
            </a:r>
            <a:r>
              <a:rPr lang="en-US" dirty="0" err="1"/>
              <a:t>stego</a:t>
            </a:r>
            <a:r>
              <a:rPr lang="en-US" dirty="0"/>
              <a:t>-image. The </a:t>
            </a:r>
            <a:r>
              <a:rPr lang="en-US" dirty="0" err="1"/>
              <a:t>steganalyst</a:t>
            </a:r>
            <a:r>
              <a:rPr lang="en-US" dirty="0"/>
              <a:t> determines the patterns that arise from hiding messages and detects them. The </a:t>
            </a:r>
            <a:r>
              <a:rPr lang="en-US" dirty="0" err="1"/>
              <a:t>steganalyst</a:t>
            </a:r>
            <a:r>
              <a:rPr lang="en-US" dirty="0"/>
              <a:t> creates a message using a known steganography tool and analyzes the differences in the patterns. In a chosen-message attack, the attacker creates steganography media using known messages and steganography tools (or algorithms).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41</a:t>
            </a:fld>
            <a:endParaRPr lang="en-GB" altLang="en-US"/>
          </a:p>
        </p:txBody>
      </p:sp>
    </p:spTree>
    <p:extLst>
      <p:ext uri="{BB962C8B-B14F-4D97-AF65-F5344CB8AC3E}">
        <p14:creationId xmlns:p14="http://schemas.microsoft.com/office/powerpoint/2010/main" val="36892430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Steganography attacks operate according to the type of information available for </a:t>
            </a:r>
            <a:r>
              <a:rPr lang="en-US" dirty="0" err="1"/>
              <a:t>steganalysts</a:t>
            </a:r>
            <a:r>
              <a:rPr lang="en-US" dirty="0"/>
              <a:t> to perform the steganalysis. This information may include hidden messages, carrier (cover) media, </a:t>
            </a:r>
            <a:r>
              <a:rPr lang="en-US" dirty="0" err="1"/>
              <a:t>stego</a:t>
            </a:r>
            <a:r>
              <a:rPr lang="en-US" dirty="0"/>
              <a:t>-objects, steganography tools, or algorithms used to hide information.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42</a:t>
            </a:fld>
            <a:endParaRPr lang="en-GB" altLang="en-US"/>
          </a:p>
        </p:txBody>
      </p:sp>
    </p:spTree>
    <p:extLst>
      <p:ext uri="{BB962C8B-B14F-4D97-AF65-F5344CB8AC3E}">
        <p14:creationId xmlns:p14="http://schemas.microsoft.com/office/powerpoint/2010/main" val="28927621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Hidden storage areas include:</a:t>
            </a:r>
          </a:p>
          <a:p>
            <a:pPr lvl="0"/>
            <a:r>
              <a:rPr lang="en-GB" sz="1200" kern="1200" dirty="0">
                <a:solidFill>
                  <a:schemeClr val="tx1"/>
                </a:solidFill>
                <a:effectLst/>
                <a:latin typeface="Arial" charset="0"/>
                <a:ea typeface="+mn-ea"/>
                <a:cs typeface="+mn-cs"/>
              </a:rPr>
              <a:t>HPA (Host Protected Area)</a:t>
            </a:r>
          </a:p>
          <a:p>
            <a:pPr lvl="0"/>
            <a:r>
              <a:rPr lang="en-GB" sz="1200" kern="1200" dirty="0">
                <a:solidFill>
                  <a:schemeClr val="tx1"/>
                </a:solidFill>
                <a:effectLst/>
                <a:latin typeface="Arial" charset="0"/>
                <a:ea typeface="+mn-ea"/>
                <a:cs typeface="+mn-cs"/>
              </a:rPr>
              <a:t>DCO (Device Configuration Overlay)</a:t>
            </a:r>
          </a:p>
          <a:p>
            <a:pPr lvl="0"/>
            <a:r>
              <a:rPr lang="en-GB" sz="1200" kern="1200" dirty="0">
                <a:solidFill>
                  <a:schemeClr val="tx1"/>
                </a:solidFill>
                <a:effectLst/>
                <a:latin typeface="Arial" charset="0"/>
                <a:ea typeface="+mn-ea"/>
                <a:cs typeface="+mn-cs"/>
              </a:rPr>
              <a:t>Alternate Data Streams (NTFS)</a:t>
            </a:r>
          </a:p>
          <a:p>
            <a:endParaRPr lang="en-GB" dirty="0"/>
          </a:p>
          <a:p>
            <a:pPr marL="0" indent="0">
              <a:buNone/>
            </a:pPr>
            <a:r>
              <a:rPr lang="en-GB" sz="1200" kern="1200" dirty="0">
                <a:solidFill>
                  <a:schemeClr val="tx1"/>
                </a:solidFill>
                <a:effectLst/>
                <a:latin typeface="Arial" charset="0"/>
                <a:ea typeface="+mn-ea"/>
                <a:cs typeface="+mn-cs"/>
              </a:rPr>
              <a:t>Important:</a:t>
            </a:r>
          </a:p>
          <a:p>
            <a:pPr lvl="0"/>
            <a:r>
              <a:rPr lang="en-GB" sz="1200" kern="1200" dirty="0">
                <a:solidFill>
                  <a:schemeClr val="tx1"/>
                </a:solidFill>
                <a:effectLst/>
                <a:latin typeface="Arial" charset="0"/>
                <a:ea typeface="+mn-ea"/>
                <a:cs typeface="+mn-cs"/>
              </a:rPr>
              <a:t>OS may not report these areas</a:t>
            </a:r>
          </a:p>
          <a:p>
            <a:pPr lvl="0"/>
            <a:r>
              <a:rPr lang="en-GB" sz="1200" kern="1200" dirty="0">
                <a:solidFill>
                  <a:schemeClr val="tx1"/>
                </a:solidFill>
                <a:effectLst/>
                <a:latin typeface="Arial" charset="0"/>
                <a:ea typeface="+mn-ea"/>
                <a:cs typeface="+mn-cs"/>
              </a:rPr>
              <a:t>Specialised tools required</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45</a:t>
            </a:fld>
            <a:endParaRPr lang="en-GB" altLang="en-US"/>
          </a:p>
        </p:txBody>
      </p:sp>
    </p:spTree>
    <p:extLst>
      <p:ext uri="{BB962C8B-B14F-4D97-AF65-F5344CB8AC3E}">
        <p14:creationId xmlns:p14="http://schemas.microsoft.com/office/powerpoint/2010/main" val="24005266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charset="0"/>
                <a:ea typeface="+mn-ea"/>
                <a:cs typeface="+mn-cs"/>
              </a:rPr>
              <a:t>MAC times are critical in timeline reconstruction</a:t>
            </a:r>
          </a:p>
          <a:p>
            <a:r>
              <a:rPr lang="en-GB" sz="1200" kern="1200" dirty="0">
                <a:solidFill>
                  <a:schemeClr val="tx1"/>
                </a:solidFill>
                <a:effectLst/>
                <a:latin typeface="Arial" charset="0"/>
                <a:ea typeface="+mn-ea"/>
                <a:cs typeface="+mn-cs"/>
              </a:rPr>
              <a:t>Inconsistencies often reveal tampering</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50</a:t>
            </a:fld>
            <a:endParaRPr lang="en-GB" altLang="en-US"/>
          </a:p>
        </p:txBody>
      </p:sp>
    </p:spTree>
    <p:extLst>
      <p:ext uri="{BB962C8B-B14F-4D97-AF65-F5344CB8AC3E}">
        <p14:creationId xmlns:p14="http://schemas.microsoft.com/office/powerpoint/2010/main" val="17545481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Defeating Anti-forensics Technique: Detecting File Extension Mismatch Using Autopsy</a:t>
            </a:r>
          </a:p>
          <a:p>
            <a:r>
              <a:rPr lang="en-US" dirty="0"/>
              <a:t>Any digital file contains a file signature located in the first 20 bytes of the file. Tools such as Hex Editor Neo and Hex Workshop can be used to obtain a hex view of a file and identify the file signature by examining the first 20 bytes of the file. File signature analysis was performed to identify the file types. In signature analysis, the header of a file is compared with a known database of file headers and extensions to identify file extension mismatches.</a:t>
            </a:r>
          </a:p>
          <a:p>
            <a:r>
              <a:rPr lang="en-US" dirty="0"/>
              <a:t>Autopsy, a file-carving tool, contains the Extension Mismatch Detector Module, which identifies whether an attempt has been made to tamper with the file extension of known file types and lists them, thereby making the process easier for forensic investigations.</a:t>
            </a:r>
          </a:p>
          <a:p>
            <a:r>
              <a:rPr lang="en-US" dirty="0"/>
              <a:t>Mismatched files are listed in the module (as shown in the screenshot below), and the forensic investigator can recover these files using Autopsy.</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52</a:t>
            </a:fld>
            <a:endParaRPr lang="en-GB" altLang="en-US"/>
          </a:p>
        </p:txBody>
      </p:sp>
    </p:spTree>
    <p:extLst>
      <p:ext uri="{BB962C8B-B14F-4D97-AF65-F5344CB8AC3E}">
        <p14:creationId xmlns:p14="http://schemas.microsoft.com/office/powerpoint/2010/main" val="40839554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Clarify:</a:t>
            </a:r>
          </a:p>
          <a:p>
            <a:pPr lvl="0"/>
            <a:r>
              <a:rPr lang="en-GB" sz="1200" kern="1200" dirty="0">
                <a:solidFill>
                  <a:schemeClr val="tx1"/>
                </a:solidFill>
                <a:effectLst/>
                <a:latin typeface="Arial" charset="0"/>
                <a:ea typeface="+mn-ea"/>
                <a:cs typeface="+mn-cs"/>
              </a:rPr>
              <a:t>Formatting ≠ wiping</a:t>
            </a:r>
          </a:p>
          <a:p>
            <a:pPr lvl="0"/>
            <a:r>
              <a:rPr lang="en-GB" sz="1200" kern="1200" dirty="0">
                <a:solidFill>
                  <a:schemeClr val="tx1"/>
                </a:solidFill>
                <a:effectLst/>
                <a:latin typeface="Arial" charset="0"/>
                <a:ea typeface="+mn-ea"/>
                <a:cs typeface="+mn-cs"/>
              </a:rPr>
              <a:t>Metadata often more valuable than content</a:t>
            </a:r>
          </a:p>
          <a:p>
            <a:endParaRPr lang="en-US" dirty="0"/>
          </a:p>
          <a:p>
            <a:endParaRPr lang="en-US" dirty="0"/>
          </a:p>
          <a:p>
            <a:endParaRPr lang="en-US" dirty="0"/>
          </a:p>
          <a:p>
            <a:r>
              <a:rPr lang="en-US" dirty="0"/>
              <a:t>Anti-forensics Technique: Artifact Wiping Artifact wiping refers to the process of permanently deleting or destroying evidence files using file-wiping and disk-cleaning utilities, and disk degaussing/destruction techniques. The attacker permanently eliminates particular files or file systems. The main purpose is to destroy traces of unauthorized activities on a computer system or storage device, which can make it difficult for forensic investigators to accurately reconstruct events during an investigation.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53</a:t>
            </a:fld>
            <a:endParaRPr lang="en-GB" altLang="en-US"/>
          </a:p>
        </p:txBody>
      </p:sp>
    </p:spTree>
    <p:extLst>
      <p:ext uri="{BB962C8B-B14F-4D97-AF65-F5344CB8AC3E}">
        <p14:creationId xmlns:p14="http://schemas.microsoft.com/office/powerpoint/2010/main" val="2679834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charset="0"/>
                <a:ea typeface="+mn-ea"/>
                <a:cs typeface="+mn-cs"/>
              </a:rPr>
              <a:t>Memory acquisition may reveal encryption keys</a:t>
            </a:r>
          </a:p>
          <a:p>
            <a:pPr lvl="0"/>
            <a:r>
              <a:rPr lang="en-GB" sz="1200" kern="1200" dirty="0">
                <a:solidFill>
                  <a:schemeClr val="tx1"/>
                </a:solidFill>
                <a:effectLst/>
                <a:latin typeface="Arial" charset="0"/>
                <a:ea typeface="+mn-ea"/>
                <a:cs typeface="+mn-cs"/>
              </a:rPr>
              <a:t>Legal compulsion varies by jurisdiction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56</a:t>
            </a:fld>
            <a:endParaRPr lang="en-GB" altLang="en-US"/>
          </a:p>
        </p:txBody>
      </p:sp>
    </p:spTree>
    <p:extLst>
      <p:ext uri="{BB962C8B-B14F-4D97-AF65-F5344CB8AC3E}">
        <p14:creationId xmlns:p14="http://schemas.microsoft.com/office/powerpoint/2010/main" val="39902132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Elcomsoft</a:t>
            </a:r>
            <a:r>
              <a:rPr lang="en-US" dirty="0"/>
              <a:t> Forensic Disk </a:t>
            </a:r>
            <a:r>
              <a:rPr lang="en-US" dirty="0" err="1"/>
              <a:t>Decryptor</a:t>
            </a:r>
            <a:r>
              <a:rPr lang="en-US" dirty="0"/>
              <a:t> allows investigators to rapidly access data stored on encrypted BitLocker, </a:t>
            </a:r>
            <a:r>
              <a:rPr lang="en-US" dirty="0" err="1"/>
              <a:t>FileVault</a:t>
            </a:r>
            <a:r>
              <a:rPr lang="en-US" dirty="0"/>
              <a:t> 2, PGP Disk, TrueCrypt, and VeraCrypt disks and containers. This tool is compatible with Windows 10 and 11, as well as Windows Server 2022. It also allows the extraction of cryptographic keys from RAM captures, hibernation, and page files, or uses plaintext passwords or escrow keys to decrypt files and folders that are stored within crypto containers. In addition, it can mount encrypted volumes as new drive letters and provide quick real-time access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57</a:t>
            </a:fld>
            <a:endParaRPr lang="en-GB" altLang="en-US"/>
          </a:p>
        </p:txBody>
      </p:sp>
    </p:spTree>
    <p:extLst>
      <p:ext uri="{BB962C8B-B14F-4D97-AF65-F5344CB8AC3E}">
        <p14:creationId xmlns:p14="http://schemas.microsoft.com/office/powerpoint/2010/main" val="37388508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0" indent="0">
              <a:buNone/>
            </a:pPr>
            <a:r>
              <a:rPr lang="en-GB" sz="1200" kern="1200" dirty="0">
                <a:solidFill>
                  <a:schemeClr val="tx1"/>
                </a:solidFill>
                <a:effectLst/>
                <a:latin typeface="Arial" charset="0"/>
                <a:ea typeface="+mn-ea"/>
                <a:cs typeface="+mn-cs"/>
              </a:rPr>
              <a:t>Packers compress or encrypt executables to:</a:t>
            </a:r>
          </a:p>
          <a:p>
            <a:pPr lvl="0"/>
            <a:r>
              <a:rPr lang="en-GB" sz="1200" kern="1200" dirty="0">
                <a:solidFill>
                  <a:schemeClr val="tx1"/>
                </a:solidFill>
                <a:effectLst/>
                <a:latin typeface="Arial" charset="0"/>
                <a:ea typeface="+mn-ea"/>
                <a:cs typeface="+mn-cs"/>
              </a:rPr>
              <a:t>Avoid detection</a:t>
            </a:r>
          </a:p>
          <a:p>
            <a:pPr lvl="0"/>
            <a:r>
              <a:rPr lang="en-GB" sz="1200" kern="1200" dirty="0">
                <a:solidFill>
                  <a:schemeClr val="tx1"/>
                </a:solidFill>
                <a:effectLst/>
                <a:latin typeface="Arial" charset="0"/>
                <a:ea typeface="+mn-ea"/>
                <a:cs typeface="+mn-cs"/>
              </a:rPr>
              <a:t>Obscure malicious code</a:t>
            </a:r>
          </a:p>
          <a:p>
            <a:pPr lvl="0"/>
            <a:r>
              <a:rPr lang="en-GB" sz="1200" kern="1200" dirty="0">
                <a:solidFill>
                  <a:schemeClr val="tx1"/>
                </a:solidFill>
                <a:effectLst/>
                <a:latin typeface="Arial" charset="0"/>
                <a:ea typeface="+mn-ea"/>
                <a:cs typeface="+mn-cs"/>
              </a:rPr>
              <a:t>Prevent reverse engineering</a:t>
            </a:r>
          </a:p>
          <a:p>
            <a:pPr marL="0" indent="0">
              <a:buNone/>
            </a:pPr>
            <a:r>
              <a:rPr lang="en-GB" sz="1200" kern="1200" dirty="0">
                <a:solidFill>
                  <a:schemeClr val="tx1"/>
                </a:solidFill>
                <a:effectLst/>
                <a:latin typeface="Arial" charset="0"/>
                <a:ea typeface="+mn-ea"/>
                <a:cs typeface="+mn-cs"/>
              </a:rPr>
              <a:t>Detection Tools:</a:t>
            </a:r>
          </a:p>
          <a:p>
            <a:pPr lvl="0"/>
            <a:r>
              <a:rPr lang="en-GB" sz="1200" kern="1200" dirty="0">
                <a:solidFill>
                  <a:schemeClr val="tx1"/>
                </a:solidFill>
                <a:effectLst/>
                <a:latin typeface="Arial" charset="0"/>
                <a:ea typeface="+mn-ea"/>
                <a:cs typeface="+mn-cs"/>
              </a:rPr>
              <a:t>Detect It Easy (</a:t>
            </a:r>
            <a:r>
              <a:rPr lang="en-GB" sz="1200" kern="1200" dirty="0" err="1">
                <a:solidFill>
                  <a:schemeClr val="tx1"/>
                </a:solidFill>
                <a:effectLst/>
                <a:latin typeface="Arial" charset="0"/>
                <a:ea typeface="+mn-ea"/>
                <a:cs typeface="+mn-cs"/>
              </a:rPr>
              <a:t>DiE</a:t>
            </a:r>
            <a:r>
              <a:rPr lang="en-GB" sz="1200" kern="1200" dirty="0">
                <a:solidFill>
                  <a:schemeClr val="tx1"/>
                </a:solidFill>
                <a:effectLst/>
                <a:latin typeface="Arial" charset="0"/>
                <a:ea typeface="+mn-ea"/>
                <a:cs typeface="+mn-cs"/>
              </a:rPr>
              <a:t>)</a:t>
            </a:r>
          </a:p>
          <a:p>
            <a:pPr lvl="0"/>
            <a:r>
              <a:rPr lang="en-GB" sz="1200" kern="1200" dirty="0" err="1">
                <a:solidFill>
                  <a:schemeClr val="tx1"/>
                </a:solidFill>
                <a:effectLst/>
                <a:latin typeface="Arial" charset="0"/>
                <a:ea typeface="+mn-ea"/>
                <a:cs typeface="+mn-cs"/>
              </a:rPr>
              <a:t>Exeinfo</a:t>
            </a:r>
            <a:r>
              <a:rPr lang="en-GB" sz="1200" kern="1200" dirty="0">
                <a:solidFill>
                  <a:schemeClr val="tx1"/>
                </a:solidFill>
                <a:effectLst/>
                <a:latin typeface="Arial" charset="0"/>
                <a:ea typeface="+mn-ea"/>
                <a:cs typeface="+mn-cs"/>
              </a:rPr>
              <a:t> PE</a:t>
            </a:r>
          </a:p>
          <a:p>
            <a:endParaRPr lang="en-US" dirty="0"/>
          </a:p>
          <a:p>
            <a:endParaRPr lang="en-US" dirty="0"/>
          </a:p>
          <a:p>
            <a:pPr lvl="0"/>
            <a:r>
              <a:rPr lang="en-GB" sz="1200" kern="1200" dirty="0">
                <a:solidFill>
                  <a:schemeClr val="tx1"/>
                </a:solidFill>
                <a:effectLst/>
                <a:latin typeface="Arial" charset="0"/>
                <a:ea typeface="+mn-ea"/>
                <a:cs typeface="+mn-cs"/>
              </a:rPr>
              <a:t>Static analysis may fail</a:t>
            </a:r>
          </a:p>
          <a:p>
            <a:pPr lvl="0"/>
            <a:r>
              <a:rPr lang="en-GB" sz="1200" kern="1200" dirty="0">
                <a:solidFill>
                  <a:schemeClr val="tx1"/>
                </a:solidFill>
                <a:effectLst/>
                <a:latin typeface="Arial" charset="0"/>
                <a:ea typeface="+mn-ea"/>
                <a:cs typeface="+mn-cs"/>
              </a:rPr>
              <a:t>Unpacking required for examination</a:t>
            </a:r>
          </a:p>
          <a:p>
            <a:endParaRPr lang="en-US" dirty="0"/>
          </a:p>
          <a:p>
            <a:endParaRPr lang="en-US" dirty="0"/>
          </a:p>
          <a:p>
            <a:endParaRPr lang="en-US" dirty="0"/>
          </a:p>
          <a:p>
            <a:endParaRPr lang="en-US" dirty="0"/>
          </a:p>
          <a:p>
            <a:r>
              <a:rPr lang="en-US" dirty="0"/>
              <a:t>Attackers use program packers to hide their data. This technique is similar to cryptography. Packers compress the files using various algorithms. Hence, unless the investigators know the tool used to pack the file and have a tool to unpack it, they will not be able to access it. Using this technique, an attacker can hide evidence files in containers, making them difficult to detect. Therefore, during forensic investigations, the investigator’s first approach is to mount compound files. Program packers that are password-protected can pose a challenge during an investigation because investigators must first decrypt the password to unpack the file. Intruders use packers to hide attack tools by using reverse engineering or scanning techniques. Packers can carry executable files, malware, and other attack elements. In the case of executable files, these programs carry unpackers built into them as well, which unpack the file when the user tries to run it and install it on the host system. The most widely used packers include UPX, </a:t>
            </a:r>
            <a:r>
              <a:rPr lang="en-US" dirty="0" err="1"/>
              <a:t>PECompact</a:t>
            </a:r>
            <a:r>
              <a:rPr lang="en-US" dirty="0"/>
              <a:t>, </a:t>
            </a:r>
            <a:r>
              <a:rPr lang="en-US" dirty="0" err="1"/>
              <a:t>BurnEye</a:t>
            </a:r>
            <a:r>
              <a:rPr lang="en-US" dirty="0"/>
              <a:t>, Exe Stealth Packer, and Smart Packer Pro. Investigators can dynamically analyze these packed executables by running them in a controlled environment and observing their behaviors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58</a:t>
            </a:fld>
            <a:endParaRPr lang="en-GB" altLang="en-US"/>
          </a:p>
        </p:txBody>
      </p:sp>
    </p:spTree>
    <p:extLst>
      <p:ext uri="{BB962C8B-B14F-4D97-AF65-F5344CB8AC3E}">
        <p14:creationId xmlns:p14="http://schemas.microsoft.com/office/powerpoint/2010/main" val="24816441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Attackers mostly attempt to cover tracks after an attack to stifle the investigation process. The goal of the attackers is to perform the attack without raising an alarm and then eliminate all data sources that can help investigators recreate security incidents. There are a variety of techniques that attackers use to minimize footprints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61</a:t>
            </a:fld>
            <a:endParaRPr lang="en-GB" altLang="en-US"/>
          </a:p>
        </p:txBody>
      </p:sp>
    </p:spTree>
    <p:extLst>
      <p:ext uri="{BB962C8B-B14F-4D97-AF65-F5344CB8AC3E}">
        <p14:creationId xmlns:p14="http://schemas.microsoft.com/office/powerpoint/2010/main" val="2417972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69</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tellarinfo.com/" TargetMode="External"/><Relationship Id="rId2" Type="http://schemas.openxmlformats.org/officeDocument/2006/relationships/hyperlink" Target="https://www.file-recovery.com/"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ec-council.org/train-certify/chfi/"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s://www.cgsecurity.org/" TargetMode="External"/><Relationship Id="rId5" Type="http://schemas.openxmlformats.org/officeDocument/2006/relationships/hyperlink" Target="https://www.sleuthkit.org/" TargetMode="External"/><Relationship Id="rId4" Type="http://schemas.openxmlformats.org/officeDocument/2006/relationships/hyperlink" Target="https://www.exterro.com/ftk-digital-forensic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7-8</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0821E-E434-84BD-611A-663ECD666133}"/>
              </a:ext>
            </a:extLst>
          </p:cNvPr>
          <p:cNvSpPr>
            <a:spLocks noGrp="1"/>
          </p:cNvSpPr>
          <p:nvPr>
            <p:ph type="title"/>
          </p:nvPr>
        </p:nvSpPr>
        <p:spPr>
          <a:xfrm>
            <a:off x="381000" y="1447800"/>
            <a:ext cx="8229600" cy="1143000"/>
          </a:xfrm>
        </p:spPr>
        <p:txBody>
          <a:bodyPr/>
          <a:lstStyle/>
          <a:p>
            <a:r>
              <a:rPr lang="en-GB" dirty="0"/>
              <a:t>Defeating Anti-forensics Techniques</a:t>
            </a:r>
          </a:p>
        </p:txBody>
      </p:sp>
      <p:sp>
        <p:nvSpPr>
          <p:cNvPr id="3" name="Content Placeholder 2">
            <a:extLst>
              <a:ext uri="{FF2B5EF4-FFF2-40B4-BE49-F238E27FC236}">
                <a16:creationId xmlns:a16="http://schemas.microsoft.com/office/drawing/2014/main" id="{CA9A7595-8423-5EDB-5DF4-B86AF9E2D468}"/>
              </a:ext>
            </a:extLst>
          </p:cNvPr>
          <p:cNvSpPr>
            <a:spLocks noGrp="1"/>
          </p:cNvSpPr>
          <p:nvPr>
            <p:ph idx="1"/>
          </p:nvPr>
        </p:nvSpPr>
        <p:spPr>
          <a:xfrm>
            <a:off x="1562100" y="3657601"/>
            <a:ext cx="5867400" cy="609600"/>
          </a:xfrm>
        </p:spPr>
        <p:txBody>
          <a:bodyPr/>
          <a:lstStyle/>
          <a:p>
            <a:pPr marL="0" indent="0">
              <a:buNone/>
            </a:pPr>
            <a:r>
              <a:rPr lang="en-GB" dirty="0"/>
              <a:t>(Advanced Forensic Countermeasures)</a:t>
            </a:r>
          </a:p>
          <a:p>
            <a:endParaRPr lang="en-GB" dirty="0"/>
          </a:p>
          <a:p>
            <a:endParaRPr lang="en-GB" dirty="0"/>
          </a:p>
        </p:txBody>
      </p:sp>
    </p:spTree>
    <p:extLst>
      <p:ext uri="{BB962C8B-B14F-4D97-AF65-F5344CB8AC3E}">
        <p14:creationId xmlns:p14="http://schemas.microsoft.com/office/powerpoint/2010/main" val="331467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7AB32-9925-4017-5AB2-FA457F868276}"/>
              </a:ext>
            </a:extLst>
          </p:cNvPr>
          <p:cNvSpPr>
            <a:spLocks noGrp="1"/>
          </p:cNvSpPr>
          <p:nvPr>
            <p:ph type="title"/>
          </p:nvPr>
        </p:nvSpPr>
        <p:spPr>
          <a:xfrm>
            <a:off x="457200" y="76200"/>
            <a:ext cx="8229600" cy="655637"/>
          </a:xfrm>
        </p:spPr>
        <p:txBody>
          <a:bodyPr/>
          <a:lstStyle/>
          <a:p>
            <a:r>
              <a:rPr lang="en-GB" dirty="0"/>
              <a:t>What is Anti-forensics?</a:t>
            </a:r>
            <a:br>
              <a:rPr lang="en-GB" dirty="0"/>
            </a:br>
            <a:endParaRPr lang="en-GB" dirty="0"/>
          </a:p>
        </p:txBody>
      </p:sp>
      <p:sp>
        <p:nvSpPr>
          <p:cNvPr id="3" name="Content Placeholder 2">
            <a:extLst>
              <a:ext uri="{FF2B5EF4-FFF2-40B4-BE49-F238E27FC236}">
                <a16:creationId xmlns:a16="http://schemas.microsoft.com/office/drawing/2014/main" id="{39F2270C-EC3E-86EA-E42C-4A14F05FB04B}"/>
              </a:ext>
            </a:extLst>
          </p:cNvPr>
          <p:cNvSpPr>
            <a:spLocks noGrp="1"/>
          </p:cNvSpPr>
          <p:nvPr>
            <p:ph idx="1"/>
          </p:nvPr>
        </p:nvSpPr>
        <p:spPr>
          <a:xfrm>
            <a:off x="76200" y="838200"/>
            <a:ext cx="8991600" cy="1752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Anti-forensics (also known as counter forensics) is a common term for a set of techniques aimed at complicating or preventing a proper forensics investigation process </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en-GB" b="1" dirty="0">
                <a:latin typeface="Calibri" panose="020F0502020204030204" pitchFamily="34" charset="0"/>
                <a:ea typeface="Calibri" panose="020F0502020204030204" pitchFamily="34" charset="0"/>
                <a:cs typeface="Calibri" panose="020F0502020204030204" pitchFamily="34" charset="0"/>
              </a:rPr>
              <a:t>Anti-forensics Techniques designed to:</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2F8186B9-5E8D-70DA-78E0-16FC4866F4A1}"/>
              </a:ext>
            </a:extLst>
          </p:cNvPr>
          <p:cNvSpPr txBox="1"/>
          <p:nvPr/>
        </p:nvSpPr>
        <p:spPr>
          <a:xfrm>
            <a:off x="2209800" y="2971800"/>
            <a:ext cx="5181600" cy="2223750"/>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800" dirty="0">
                <a:effectLst/>
                <a:latin typeface="Calibri" panose="020F0502020204030204" pitchFamily="34" charset="0"/>
                <a:ea typeface="Calibri" panose="020F0502020204030204" pitchFamily="34" charset="0"/>
                <a:cs typeface="Arial" panose="020B0604020202020204" pitchFamily="34" charset="0"/>
              </a:rPr>
              <a:t>Obstruct forensic investigation</a:t>
            </a:r>
          </a:p>
          <a:p>
            <a:pPr marL="342900" lvl="0" indent="-342900">
              <a:lnSpc>
                <a:spcPct val="107000"/>
              </a:lnSpc>
              <a:spcAft>
                <a:spcPts val="800"/>
              </a:spcAft>
              <a:buSzPts val="1000"/>
              <a:buFont typeface="Symbol" panose="05050102010706020507" pitchFamily="18" charset="2"/>
              <a:buChar char=""/>
              <a:tabLst>
                <a:tab pos="457200" algn="l"/>
              </a:tabLst>
            </a:pPr>
            <a:r>
              <a:rPr lang="en-GB" sz="2800" dirty="0">
                <a:effectLst/>
                <a:latin typeface="Calibri" panose="020F0502020204030204" pitchFamily="34" charset="0"/>
                <a:ea typeface="Calibri" panose="020F0502020204030204" pitchFamily="34" charset="0"/>
                <a:cs typeface="Arial" panose="020B0604020202020204" pitchFamily="34" charset="0"/>
              </a:rPr>
              <a:t>Destroy or hide evidence</a:t>
            </a:r>
          </a:p>
          <a:p>
            <a:pPr marL="342900" lvl="0" indent="-342900">
              <a:lnSpc>
                <a:spcPct val="107000"/>
              </a:lnSpc>
              <a:spcAft>
                <a:spcPts val="800"/>
              </a:spcAft>
              <a:buSzPts val="1000"/>
              <a:buFont typeface="Symbol" panose="05050102010706020507" pitchFamily="18" charset="2"/>
              <a:buChar char=""/>
              <a:tabLst>
                <a:tab pos="457200" algn="l"/>
              </a:tabLst>
            </a:pPr>
            <a:r>
              <a:rPr lang="en-GB" sz="2800" dirty="0">
                <a:effectLst/>
                <a:latin typeface="Calibri" panose="020F0502020204030204" pitchFamily="34" charset="0"/>
                <a:ea typeface="Calibri" panose="020F0502020204030204" pitchFamily="34" charset="0"/>
                <a:cs typeface="Arial" panose="020B0604020202020204" pitchFamily="34" charset="0"/>
              </a:rPr>
              <a:t>Mislead investigators</a:t>
            </a:r>
          </a:p>
          <a:p>
            <a:pPr marL="342900" lvl="0" indent="-342900">
              <a:lnSpc>
                <a:spcPct val="107000"/>
              </a:lnSpc>
              <a:spcAft>
                <a:spcPts val="800"/>
              </a:spcAft>
              <a:buSzPts val="1000"/>
              <a:buFont typeface="Symbol" panose="05050102010706020507" pitchFamily="18" charset="2"/>
              <a:buChar char=""/>
              <a:tabLst>
                <a:tab pos="457200" algn="l"/>
              </a:tabLst>
            </a:pPr>
            <a:r>
              <a:rPr lang="en-GB" sz="2800" dirty="0">
                <a:effectLst/>
                <a:latin typeface="Calibri" panose="020F0502020204030204" pitchFamily="34" charset="0"/>
                <a:ea typeface="Calibri" panose="020F0502020204030204" pitchFamily="34" charset="0"/>
                <a:cs typeface="Arial" panose="020B0604020202020204" pitchFamily="34" charset="0"/>
              </a:rPr>
              <a:t>Reduce digital traceability</a:t>
            </a:r>
          </a:p>
        </p:txBody>
      </p:sp>
    </p:spTree>
    <p:extLst>
      <p:ext uri="{BB962C8B-B14F-4D97-AF65-F5344CB8AC3E}">
        <p14:creationId xmlns:p14="http://schemas.microsoft.com/office/powerpoint/2010/main" val="1217504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26ACC-1B8C-A7E5-4A3F-D7B23ED29175}"/>
              </a:ext>
            </a:extLst>
          </p:cNvPr>
          <p:cNvSpPr>
            <a:spLocks noGrp="1"/>
          </p:cNvSpPr>
          <p:nvPr>
            <p:ph type="title"/>
          </p:nvPr>
        </p:nvSpPr>
        <p:spPr>
          <a:xfrm>
            <a:off x="76200" y="76200"/>
            <a:ext cx="8991600" cy="609600"/>
          </a:xfrm>
        </p:spPr>
        <p:txBody>
          <a:bodyPr/>
          <a:lstStyle/>
          <a:p>
            <a:r>
              <a:rPr lang="en-US" sz="3200" dirty="0"/>
              <a:t>Challenges to Forensics from Anti-Forensics </a:t>
            </a:r>
            <a:endParaRPr lang="en-GB" sz="3200" dirty="0"/>
          </a:p>
        </p:txBody>
      </p:sp>
      <p:sp>
        <p:nvSpPr>
          <p:cNvPr id="3" name="Content Placeholder 2">
            <a:extLst>
              <a:ext uri="{FF2B5EF4-FFF2-40B4-BE49-F238E27FC236}">
                <a16:creationId xmlns:a16="http://schemas.microsoft.com/office/drawing/2014/main" id="{921A962C-42B7-D53C-1B8C-811AEB2C44D9}"/>
              </a:ext>
            </a:extLst>
          </p:cNvPr>
          <p:cNvSpPr>
            <a:spLocks noGrp="1"/>
          </p:cNvSpPr>
          <p:nvPr>
            <p:ph idx="1"/>
          </p:nvPr>
        </p:nvSpPr>
        <p:spPr>
          <a:xfrm>
            <a:off x="114300" y="685800"/>
            <a:ext cx="8915400" cy="4572000"/>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Makes it difficult to access the data without relevant decryption keys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Secure data deletion and overwriting prevents recovery of data</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Renaming files and file extensions can evade detection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Creating falsified evidence can redirect investigators to wrong conclusion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Files obfuscated with packer programs can avoid detection by anti-malware tools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Modifying timestamps eliminate server logging, thereby erasing digital footprints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Keeps the attacker’s identity anonymous, making it challenging to track</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Intentional data corruption weakens the integrity and reliability of digital evidence</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Masking the data within other files makes the data remain undetected</a:t>
            </a:r>
          </a:p>
          <a:p>
            <a:endParaRPr lang="en-GB" dirty="0"/>
          </a:p>
        </p:txBody>
      </p:sp>
      <p:sp>
        <p:nvSpPr>
          <p:cNvPr id="5" name="TextBox 4">
            <a:extLst>
              <a:ext uri="{FF2B5EF4-FFF2-40B4-BE49-F238E27FC236}">
                <a16:creationId xmlns:a16="http://schemas.microsoft.com/office/drawing/2014/main" id="{D48A402D-65D5-2D37-0594-37D654014604}"/>
              </a:ext>
            </a:extLst>
          </p:cNvPr>
          <p:cNvSpPr txBox="1"/>
          <p:nvPr/>
        </p:nvSpPr>
        <p:spPr>
          <a:xfrm>
            <a:off x="419100" y="5229225"/>
            <a:ext cx="8305800" cy="375552"/>
          </a:xfrm>
          <a:prstGeom prst="rect">
            <a:avLst/>
          </a:prstGeom>
          <a:noFill/>
          <a:ln>
            <a:solidFill>
              <a:schemeClr val="tx1"/>
            </a:solidFill>
          </a:ln>
        </p:spPr>
        <p:txBody>
          <a:bodyPr wrap="square">
            <a:spAutoFit/>
          </a:bodyPr>
          <a:lstStyle/>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“Anti-forensics does not eliminate evidence — it increases investigative difficulty.”</a:t>
            </a:r>
          </a:p>
        </p:txBody>
      </p:sp>
    </p:spTree>
    <p:extLst>
      <p:ext uri="{BB962C8B-B14F-4D97-AF65-F5344CB8AC3E}">
        <p14:creationId xmlns:p14="http://schemas.microsoft.com/office/powerpoint/2010/main" val="631049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9BA4B-4FFC-6B1C-4D1D-83F98906D74D}"/>
              </a:ext>
            </a:extLst>
          </p:cNvPr>
          <p:cNvSpPr>
            <a:spLocks noGrp="1"/>
          </p:cNvSpPr>
          <p:nvPr>
            <p:ph type="title"/>
          </p:nvPr>
        </p:nvSpPr>
        <p:spPr>
          <a:xfrm>
            <a:off x="152400" y="274638"/>
            <a:ext cx="8839200" cy="639762"/>
          </a:xfrm>
        </p:spPr>
        <p:txBody>
          <a:bodyPr/>
          <a:lstStyle/>
          <a:p>
            <a:r>
              <a:rPr lang="fr-FR" sz="3200" dirty="0"/>
              <a:t>Anti-</a:t>
            </a:r>
            <a:r>
              <a:rPr lang="fr-FR" sz="3200" dirty="0" err="1"/>
              <a:t>forensics</a:t>
            </a:r>
            <a:r>
              <a:rPr lang="fr-FR" sz="3200" dirty="0"/>
              <a:t> Technique: Data/File </a:t>
            </a:r>
            <a:r>
              <a:rPr lang="fr-FR" sz="3200" dirty="0" err="1"/>
              <a:t>Deletion</a:t>
            </a:r>
            <a:br>
              <a:rPr lang="fr-FR" dirty="0"/>
            </a:br>
            <a:endParaRPr lang="en-GB" dirty="0"/>
          </a:p>
        </p:txBody>
      </p:sp>
      <p:sp>
        <p:nvSpPr>
          <p:cNvPr id="3" name="Content Placeholder 2">
            <a:extLst>
              <a:ext uri="{FF2B5EF4-FFF2-40B4-BE49-F238E27FC236}">
                <a16:creationId xmlns:a16="http://schemas.microsoft.com/office/drawing/2014/main" id="{43077A68-3136-9D03-7F15-06FEBDD111DF}"/>
              </a:ext>
            </a:extLst>
          </p:cNvPr>
          <p:cNvSpPr>
            <a:spLocks noGrp="1"/>
          </p:cNvSpPr>
          <p:nvPr>
            <p:ph idx="1"/>
          </p:nvPr>
        </p:nvSpPr>
        <p:spPr>
          <a:xfrm>
            <a:off x="304800" y="10668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When a file is deleted from the hard drive, the pointer to the file gets deleted but the contents of file remain on the disk</a:t>
            </a:r>
          </a:p>
          <a:p>
            <a:pPr algn="just"/>
            <a:r>
              <a:rPr lang="en-US" dirty="0">
                <a:latin typeface="Calibri" panose="020F0502020204030204" pitchFamily="34" charset="0"/>
                <a:ea typeface="Calibri" panose="020F0502020204030204" pitchFamily="34" charset="0"/>
                <a:cs typeface="Calibri" panose="020F0502020204030204" pitchFamily="34" charset="0"/>
              </a:rPr>
              <a:t>In other words, the deleted files can be recovered from the hard disk until the sectors containing the contents of the file are overwritten with the new data</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use data recovery tools such as Autopsy, Recover My Files, Ease US Data Recovery Wizard, R-Studio, etc., to scan the hard drive and analyze the file system for successful data recovery</a:t>
            </a:r>
          </a:p>
          <a:p>
            <a:endParaRPr lang="en-GB" dirty="0"/>
          </a:p>
        </p:txBody>
      </p:sp>
    </p:spTree>
    <p:extLst>
      <p:ext uri="{BB962C8B-B14F-4D97-AF65-F5344CB8AC3E}">
        <p14:creationId xmlns:p14="http://schemas.microsoft.com/office/powerpoint/2010/main" val="1978100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3662-59A1-C4D7-1694-D0155A5EF5EB}"/>
              </a:ext>
            </a:extLst>
          </p:cNvPr>
          <p:cNvSpPr>
            <a:spLocks noGrp="1"/>
          </p:cNvSpPr>
          <p:nvPr>
            <p:ph type="title"/>
          </p:nvPr>
        </p:nvSpPr>
        <p:spPr>
          <a:xfrm>
            <a:off x="457200" y="274638"/>
            <a:ext cx="8229600" cy="639762"/>
          </a:xfrm>
        </p:spPr>
        <p:txBody>
          <a:bodyPr/>
          <a:lstStyle/>
          <a:p>
            <a:r>
              <a:rPr lang="en-GB" dirty="0"/>
              <a:t>Case Group Discussion </a:t>
            </a:r>
          </a:p>
        </p:txBody>
      </p:sp>
      <p:sp>
        <p:nvSpPr>
          <p:cNvPr id="5" name="Slide Number Placeholder 4">
            <a:extLst>
              <a:ext uri="{FF2B5EF4-FFF2-40B4-BE49-F238E27FC236}">
                <a16:creationId xmlns:a16="http://schemas.microsoft.com/office/drawing/2014/main" id="{C214914D-74B1-80FC-A86D-44AE9B9A9E29}"/>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6</a:t>
            </a:fld>
            <a:endParaRPr lang="en-US" altLang="en-US"/>
          </a:p>
        </p:txBody>
      </p:sp>
      <p:sp>
        <p:nvSpPr>
          <p:cNvPr id="4" name="TextBox 3">
            <a:extLst>
              <a:ext uri="{FF2B5EF4-FFF2-40B4-BE49-F238E27FC236}">
                <a16:creationId xmlns:a16="http://schemas.microsoft.com/office/drawing/2014/main" id="{91660F9D-C1AF-3888-5065-35777B4C4683}"/>
              </a:ext>
            </a:extLst>
          </p:cNvPr>
          <p:cNvSpPr txBox="1"/>
          <p:nvPr/>
        </p:nvSpPr>
        <p:spPr>
          <a:xfrm>
            <a:off x="4267200" y="2754778"/>
            <a:ext cx="4572000" cy="646331"/>
          </a:xfrm>
          <a:prstGeom prst="rect">
            <a:avLst/>
          </a:prstGeom>
          <a:noFill/>
        </p:spPr>
        <p:txBody>
          <a:bodyPr wrap="square">
            <a:spAutoFit/>
          </a:bodyPr>
          <a:lstStyle/>
          <a:p>
            <a:r>
              <a:rPr lang="en-GB" dirty="0"/>
              <a:t>https://uwtsd.display.vevox.com#/present/877733/WUO2JYTRAUDH43AYGUHO</a:t>
            </a:r>
          </a:p>
        </p:txBody>
      </p:sp>
      <p:pic>
        <p:nvPicPr>
          <p:cNvPr id="9" name="Content Placeholder 8">
            <a:extLst>
              <a:ext uri="{FF2B5EF4-FFF2-40B4-BE49-F238E27FC236}">
                <a16:creationId xmlns:a16="http://schemas.microsoft.com/office/drawing/2014/main" id="{7DC442F0-98CA-70E0-3D72-A17369352D35}"/>
              </a:ext>
            </a:extLst>
          </p:cNvPr>
          <p:cNvPicPr>
            <a:picLocks noGrp="1" noChangeAspect="1"/>
          </p:cNvPicPr>
          <p:nvPr>
            <p:ph idx="1"/>
          </p:nvPr>
        </p:nvPicPr>
        <p:blipFill>
          <a:blip r:embed="rId2"/>
          <a:stretch>
            <a:fillRect/>
          </a:stretch>
        </p:blipFill>
        <p:spPr bwMode="auto">
          <a:xfrm>
            <a:off x="457200" y="1191829"/>
            <a:ext cx="3340222" cy="4294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1199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088C1-BFE6-7A26-01D3-08F85EF1222D}"/>
              </a:ext>
            </a:extLst>
          </p:cNvPr>
          <p:cNvSpPr>
            <a:spLocks noGrp="1"/>
          </p:cNvSpPr>
          <p:nvPr>
            <p:ph type="title"/>
          </p:nvPr>
        </p:nvSpPr>
        <p:spPr>
          <a:xfrm>
            <a:off x="20053" y="160337"/>
            <a:ext cx="9144000" cy="525463"/>
          </a:xfrm>
        </p:spPr>
        <p:txBody>
          <a:bodyPr/>
          <a:lstStyle/>
          <a:p>
            <a:r>
              <a:rPr lang="en-US" sz="2800" dirty="0"/>
              <a:t>What Happens When a File is Deleted in Windows? </a:t>
            </a:r>
            <a:endParaRPr lang="en-GB" sz="2800" dirty="0"/>
          </a:p>
        </p:txBody>
      </p:sp>
      <p:pic>
        <p:nvPicPr>
          <p:cNvPr id="7" name="Picture 6">
            <a:extLst>
              <a:ext uri="{FF2B5EF4-FFF2-40B4-BE49-F238E27FC236}">
                <a16:creationId xmlns:a16="http://schemas.microsoft.com/office/drawing/2014/main" id="{3F19E851-D8E9-CA4E-A698-26BB5673F04E}"/>
              </a:ext>
            </a:extLst>
          </p:cNvPr>
          <p:cNvPicPr>
            <a:picLocks noChangeAspect="1"/>
          </p:cNvPicPr>
          <p:nvPr/>
        </p:nvPicPr>
        <p:blipFill>
          <a:blip r:embed="rId3"/>
          <a:stretch>
            <a:fillRect/>
          </a:stretch>
        </p:blipFill>
        <p:spPr>
          <a:xfrm>
            <a:off x="138112" y="1077331"/>
            <a:ext cx="3138488" cy="3223595"/>
          </a:xfrm>
          <a:prstGeom prst="rect">
            <a:avLst/>
          </a:prstGeom>
        </p:spPr>
      </p:pic>
      <p:pic>
        <p:nvPicPr>
          <p:cNvPr id="9" name="Picture 8">
            <a:extLst>
              <a:ext uri="{FF2B5EF4-FFF2-40B4-BE49-F238E27FC236}">
                <a16:creationId xmlns:a16="http://schemas.microsoft.com/office/drawing/2014/main" id="{C6798951-0626-D9D5-8305-52F7F90A6744}"/>
              </a:ext>
            </a:extLst>
          </p:cNvPr>
          <p:cNvPicPr>
            <a:picLocks noChangeAspect="1"/>
          </p:cNvPicPr>
          <p:nvPr/>
        </p:nvPicPr>
        <p:blipFill>
          <a:blip r:embed="rId4"/>
          <a:stretch>
            <a:fillRect/>
          </a:stretch>
        </p:blipFill>
        <p:spPr>
          <a:xfrm>
            <a:off x="3098858" y="1119187"/>
            <a:ext cx="2920942" cy="3242645"/>
          </a:xfrm>
          <a:prstGeom prst="rect">
            <a:avLst/>
          </a:prstGeom>
        </p:spPr>
      </p:pic>
      <p:sp>
        <p:nvSpPr>
          <p:cNvPr id="5" name="TextBox 4">
            <a:extLst>
              <a:ext uri="{FF2B5EF4-FFF2-40B4-BE49-F238E27FC236}">
                <a16:creationId xmlns:a16="http://schemas.microsoft.com/office/drawing/2014/main" id="{920FDD92-B948-DAB5-C4AE-40CB98A0563C}"/>
              </a:ext>
            </a:extLst>
          </p:cNvPr>
          <p:cNvSpPr txBox="1"/>
          <p:nvPr/>
        </p:nvSpPr>
        <p:spPr>
          <a:xfrm>
            <a:off x="6110288" y="1355782"/>
            <a:ext cx="2920942" cy="2895921"/>
          </a:xfrm>
          <a:prstGeom prst="rect">
            <a:avLst/>
          </a:prstGeom>
          <a:noFill/>
          <a:ln>
            <a:solidFill>
              <a:schemeClr val="tx1"/>
            </a:solidFill>
          </a:ln>
        </p:spPr>
        <p:txBody>
          <a:bodyPr wrap="square">
            <a:spAutoFit/>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Arial" panose="020B0604020202020204" pitchFamily="34" charset="0"/>
              </a:rPr>
              <a:t>Recycle Bin stores: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Arial" panose="020B0604020202020204" pitchFamily="34" charset="0"/>
              </a:rPr>
              <a:t>$R files (actual data)</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Arial" panose="020B0604020202020204" pitchFamily="34" charset="0"/>
              </a:rPr>
              <a:t>$I files (metadata)</a:t>
            </a:r>
          </a:p>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Arial" panose="020B0604020202020204" pitchFamily="34" charset="0"/>
              </a:rPr>
              <a:t>Investigators can:</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Arial" panose="020B0604020202020204" pitchFamily="34" charset="0"/>
              </a:rPr>
              <a:t>Recover $R files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Arial" panose="020B0604020202020204" pitchFamily="34" charset="0"/>
              </a:rPr>
              <a:t>Analyse deletion timestamps</a:t>
            </a:r>
          </a:p>
        </p:txBody>
      </p:sp>
    </p:spTree>
    <p:extLst>
      <p:ext uri="{BB962C8B-B14F-4D97-AF65-F5344CB8AC3E}">
        <p14:creationId xmlns:p14="http://schemas.microsoft.com/office/powerpoint/2010/main" val="132347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09E93-3576-BF34-C60B-A0E4E7BF871D}"/>
              </a:ext>
            </a:extLst>
          </p:cNvPr>
          <p:cNvSpPr>
            <a:spLocks noGrp="1"/>
          </p:cNvSpPr>
          <p:nvPr>
            <p:ph type="title"/>
          </p:nvPr>
        </p:nvSpPr>
        <p:spPr>
          <a:xfrm>
            <a:off x="457200" y="23812"/>
            <a:ext cx="8229600" cy="455805"/>
          </a:xfrm>
        </p:spPr>
        <p:txBody>
          <a:bodyPr/>
          <a:lstStyle/>
          <a:p>
            <a:r>
              <a:rPr lang="en-GB" dirty="0"/>
              <a:t>Recycle Bin in Windows</a:t>
            </a:r>
            <a:br>
              <a:rPr lang="en-GB" dirty="0"/>
            </a:br>
            <a:endParaRPr lang="en-GB" dirty="0"/>
          </a:p>
        </p:txBody>
      </p:sp>
      <p:pic>
        <p:nvPicPr>
          <p:cNvPr id="5" name="Content Placeholder 4">
            <a:extLst>
              <a:ext uri="{FF2B5EF4-FFF2-40B4-BE49-F238E27FC236}">
                <a16:creationId xmlns:a16="http://schemas.microsoft.com/office/drawing/2014/main" id="{34EF24DB-54ED-814D-8601-7C63919F83E6}"/>
              </a:ext>
            </a:extLst>
          </p:cNvPr>
          <p:cNvPicPr>
            <a:picLocks noGrp="1" noChangeAspect="1"/>
          </p:cNvPicPr>
          <p:nvPr>
            <p:ph idx="1"/>
          </p:nvPr>
        </p:nvPicPr>
        <p:blipFill>
          <a:blip r:embed="rId3"/>
          <a:stretch>
            <a:fillRect/>
          </a:stretch>
        </p:blipFill>
        <p:spPr>
          <a:xfrm>
            <a:off x="76200" y="871537"/>
            <a:ext cx="4477201" cy="3429000"/>
          </a:xfrm>
        </p:spPr>
      </p:pic>
      <p:pic>
        <p:nvPicPr>
          <p:cNvPr id="7" name="Picture 6">
            <a:extLst>
              <a:ext uri="{FF2B5EF4-FFF2-40B4-BE49-F238E27FC236}">
                <a16:creationId xmlns:a16="http://schemas.microsoft.com/office/drawing/2014/main" id="{53378552-C6EF-2206-1A9A-65990065BF71}"/>
              </a:ext>
            </a:extLst>
          </p:cNvPr>
          <p:cNvPicPr>
            <a:picLocks noChangeAspect="1"/>
          </p:cNvPicPr>
          <p:nvPr/>
        </p:nvPicPr>
        <p:blipFill>
          <a:blip r:embed="rId4"/>
          <a:stretch>
            <a:fillRect/>
          </a:stretch>
        </p:blipFill>
        <p:spPr>
          <a:xfrm>
            <a:off x="4553401" y="571499"/>
            <a:ext cx="4317399" cy="4038600"/>
          </a:xfrm>
          <a:prstGeom prst="rect">
            <a:avLst/>
          </a:prstGeom>
        </p:spPr>
      </p:pic>
      <p:sp>
        <p:nvSpPr>
          <p:cNvPr id="3" name="Content Placeholder 2">
            <a:extLst>
              <a:ext uri="{FF2B5EF4-FFF2-40B4-BE49-F238E27FC236}">
                <a16:creationId xmlns:a16="http://schemas.microsoft.com/office/drawing/2014/main" id="{AF35BBE9-FD14-3F4D-355C-A03747DBF97E}"/>
              </a:ext>
            </a:extLst>
          </p:cNvPr>
          <p:cNvSpPr txBox="1">
            <a:spLocks/>
          </p:cNvSpPr>
          <p:nvPr/>
        </p:nvSpPr>
        <p:spPr bwMode="auto">
          <a:xfrm>
            <a:off x="76200" y="4692457"/>
            <a:ext cx="8991600" cy="102254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just">
              <a:buFontTx/>
              <a:buNone/>
            </a:pPr>
            <a:r>
              <a:rPr lang="en-US" sz="2000" b="1" kern="0">
                <a:latin typeface="Calibri" panose="020F0502020204030204" pitchFamily="34" charset="0"/>
                <a:ea typeface="Calibri" panose="020F0502020204030204" pitchFamily="34" charset="0"/>
                <a:cs typeface="Calibri" panose="020F0502020204030204" pitchFamily="34" charset="0"/>
              </a:rPr>
              <a:t>Note</a:t>
            </a:r>
            <a:r>
              <a:rPr lang="en-US" sz="2000" kern="0">
                <a:latin typeface="Calibri" panose="020F0502020204030204" pitchFamily="34" charset="0"/>
                <a:ea typeface="Calibri" panose="020F0502020204030204" pitchFamily="34" charset="0"/>
                <a:cs typeface="Calibri" panose="020F0502020204030204" pitchFamily="34" charset="0"/>
              </a:rPr>
              <a:t>: On a Windows system, performing normal Delete operation sends the files to the Recycle Bin, whereas performing the Shift+Delete operation bypasses the Recycle Bin</a:t>
            </a:r>
            <a:endParaRPr lang="en-US" sz="2000" kern="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2838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bg/>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5862A-BDA2-7592-4DCD-B2528A16C3D5}"/>
              </a:ext>
            </a:extLst>
          </p:cNvPr>
          <p:cNvSpPr>
            <a:spLocks noGrp="1"/>
          </p:cNvSpPr>
          <p:nvPr>
            <p:ph type="title"/>
          </p:nvPr>
        </p:nvSpPr>
        <p:spPr>
          <a:xfrm>
            <a:off x="457200" y="160337"/>
            <a:ext cx="8229600" cy="571500"/>
          </a:xfrm>
        </p:spPr>
        <p:txBody>
          <a:bodyPr/>
          <a:lstStyle/>
          <a:p>
            <a:r>
              <a:rPr lang="en-GB" dirty="0"/>
              <a:t>Recycle Bin Forensics</a:t>
            </a:r>
            <a:br>
              <a:rPr lang="en-GB" dirty="0"/>
            </a:br>
            <a:endParaRPr lang="en-GB" dirty="0"/>
          </a:p>
        </p:txBody>
      </p:sp>
      <p:sp>
        <p:nvSpPr>
          <p:cNvPr id="3" name="Content Placeholder 2">
            <a:extLst>
              <a:ext uri="{FF2B5EF4-FFF2-40B4-BE49-F238E27FC236}">
                <a16:creationId xmlns:a16="http://schemas.microsoft.com/office/drawing/2014/main" id="{2721E3A4-3063-2C4E-9BC3-D90F9A482345}"/>
              </a:ext>
            </a:extLst>
          </p:cNvPr>
          <p:cNvSpPr>
            <a:spLocks noGrp="1"/>
          </p:cNvSpPr>
          <p:nvPr>
            <p:ph idx="1"/>
          </p:nvPr>
        </p:nvSpPr>
        <p:spPr>
          <a:xfrm>
            <a:off x="152400" y="914401"/>
            <a:ext cx="8534400" cy="838199"/>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Recycle Bin directory displaying both $I and $R files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Recycle Bin folder contain only files that have $I data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5F1AE0F-1ECA-ED82-8AC4-944E9C6A87CE}"/>
              </a:ext>
            </a:extLst>
          </p:cNvPr>
          <p:cNvPicPr>
            <a:picLocks noChangeAspect="1"/>
          </p:cNvPicPr>
          <p:nvPr/>
        </p:nvPicPr>
        <p:blipFill>
          <a:blip r:embed="rId2"/>
          <a:stretch>
            <a:fillRect/>
          </a:stretch>
        </p:blipFill>
        <p:spPr>
          <a:xfrm>
            <a:off x="0" y="1752600"/>
            <a:ext cx="9144000" cy="4034971"/>
          </a:xfrm>
          <a:prstGeom prst="rect">
            <a:avLst/>
          </a:prstGeom>
        </p:spPr>
      </p:pic>
    </p:spTree>
    <p:extLst>
      <p:ext uri="{BB962C8B-B14F-4D97-AF65-F5344CB8AC3E}">
        <p14:creationId xmlns:p14="http://schemas.microsoft.com/office/powerpoint/2010/main" val="2684480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1424B-AF44-02D7-130C-2008BBE41AD7}"/>
              </a:ext>
            </a:extLst>
          </p:cNvPr>
          <p:cNvSpPr>
            <a:spLocks noGrp="1"/>
          </p:cNvSpPr>
          <p:nvPr>
            <p:ph type="title"/>
          </p:nvPr>
        </p:nvSpPr>
        <p:spPr>
          <a:xfrm>
            <a:off x="457200" y="76200"/>
            <a:ext cx="8229600" cy="655637"/>
          </a:xfrm>
        </p:spPr>
        <p:txBody>
          <a:bodyPr/>
          <a:lstStyle/>
          <a:p>
            <a:r>
              <a:rPr lang="en-GB" dirty="0"/>
              <a:t>Recycle Bin Forensics (Cont’d)</a:t>
            </a:r>
            <a:br>
              <a:rPr lang="en-GB" dirty="0"/>
            </a:br>
            <a:endParaRPr lang="en-GB" dirty="0"/>
          </a:p>
        </p:txBody>
      </p:sp>
      <p:sp>
        <p:nvSpPr>
          <p:cNvPr id="3" name="Content Placeholder 2">
            <a:extLst>
              <a:ext uri="{FF2B5EF4-FFF2-40B4-BE49-F238E27FC236}">
                <a16:creationId xmlns:a16="http://schemas.microsoft.com/office/drawing/2014/main" id="{99F8394B-1617-9EC4-B2F7-B4BC43579B86}"/>
              </a:ext>
            </a:extLst>
          </p:cNvPr>
          <p:cNvSpPr>
            <a:spLocks noGrp="1"/>
          </p:cNvSpPr>
          <p:nvPr>
            <p:ph idx="1"/>
          </p:nvPr>
        </p:nvSpPr>
        <p:spPr>
          <a:xfrm>
            <a:off x="76200" y="685800"/>
            <a:ext cx="8991600" cy="1981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If the metadata files related to the original files are not present in the folder, then the investigator can use ‘copy’ command to recover the deleted files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a:t>
            </a:r>
            <a:r>
              <a:rPr lang="en-US" sz="2000" dirty="0">
                <a:latin typeface="Calibri" panose="020F0502020204030204" pitchFamily="34" charset="0"/>
                <a:ea typeface="Calibri" panose="020F0502020204030204" pitchFamily="34" charset="0"/>
                <a:cs typeface="Calibri" panose="020F0502020204030204" pitchFamily="34" charset="0"/>
              </a:rPr>
              <a:t> files)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copy &lt;$R*(or File name)&gt; &lt;Destination Directory&gt;</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case, the metadata of Recycle Bin is lost, or the data is hidden intentionally by the perpetrator, the investigator can follow above steps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recover the deleted files</a:t>
            </a:r>
            <a:r>
              <a:rPr lang="en-US" sz="2000" dirty="0">
                <a:latin typeface="Calibri" panose="020F0502020204030204" pitchFamily="34" charset="0"/>
                <a:ea typeface="Calibri" panose="020F0502020204030204" pitchFamily="34" charset="0"/>
                <a:cs typeface="Calibri" panose="020F0502020204030204" pitchFamily="34" charset="0"/>
              </a:rPr>
              <a:t> from Recycle Bin for further analysis</a:t>
            </a:r>
          </a:p>
        </p:txBody>
      </p:sp>
      <p:pic>
        <p:nvPicPr>
          <p:cNvPr id="5" name="Picture 4">
            <a:extLst>
              <a:ext uri="{FF2B5EF4-FFF2-40B4-BE49-F238E27FC236}">
                <a16:creationId xmlns:a16="http://schemas.microsoft.com/office/drawing/2014/main" id="{1B7B6024-29D7-4306-605B-2C23B23C9307}"/>
              </a:ext>
            </a:extLst>
          </p:cNvPr>
          <p:cNvPicPr>
            <a:picLocks noChangeAspect="1"/>
          </p:cNvPicPr>
          <p:nvPr/>
        </p:nvPicPr>
        <p:blipFill>
          <a:blip r:embed="rId3"/>
          <a:stretch>
            <a:fillRect/>
          </a:stretch>
        </p:blipFill>
        <p:spPr>
          <a:xfrm>
            <a:off x="0" y="2683042"/>
            <a:ext cx="9144000" cy="2955758"/>
          </a:xfrm>
          <a:prstGeom prst="rect">
            <a:avLst/>
          </a:prstGeom>
        </p:spPr>
      </p:pic>
    </p:spTree>
    <p:extLst>
      <p:ext uri="{BB962C8B-B14F-4D97-AF65-F5344CB8AC3E}">
        <p14:creationId xmlns:p14="http://schemas.microsoft.com/office/powerpoint/2010/main" val="248135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EA4E-D9AE-3C3D-EECA-B30285FC0CC4}"/>
              </a:ext>
            </a:extLst>
          </p:cNvPr>
          <p:cNvSpPr>
            <a:spLocks noGrp="1"/>
          </p:cNvSpPr>
          <p:nvPr>
            <p:ph type="title"/>
          </p:nvPr>
        </p:nvSpPr>
        <p:spPr>
          <a:xfrm>
            <a:off x="457200" y="76200"/>
            <a:ext cx="8229600" cy="655637"/>
          </a:xfrm>
        </p:spPr>
        <p:txBody>
          <a:bodyPr/>
          <a:lstStyle/>
          <a:p>
            <a:r>
              <a:rPr lang="en-GB" dirty="0"/>
              <a:t>Recycle Bin Forensics Using Python</a:t>
            </a:r>
            <a:br>
              <a:rPr lang="en-GB" dirty="0"/>
            </a:br>
            <a:endParaRPr lang="en-GB" dirty="0"/>
          </a:p>
        </p:txBody>
      </p:sp>
      <p:sp>
        <p:nvSpPr>
          <p:cNvPr id="3" name="Content Placeholder 2">
            <a:extLst>
              <a:ext uri="{FF2B5EF4-FFF2-40B4-BE49-F238E27FC236}">
                <a16:creationId xmlns:a16="http://schemas.microsoft.com/office/drawing/2014/main" id="{D10138BF-27D0-5D6C-E47D-74F6C637F226}"/>
              </a:ext>
            </a:extLst>
          </p:cNvPr>
          <p:cNvSpPr>
            <a:spLocks noGrp="1"/>
          </p:cNvSpPr>
          <p:nvPr>
            <p:ph idx="1"/>
          </p:nvPr>
        </p:nvSpPr>
        <p:spPr>
          <a:xfrm>
            <a:off x="228600" y="838201"/>
            <a:ext cx="8763000" cy="7619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Alternatively, you can use Recycle.py, a python script to perform Recycle Bin Forensics</a:t>
            </a:r>
          </a:p>
          <a:p>
            <a:endParaRPr lang="en-GB" dirty="0"/>
          </a:p>
        </p:txBody>
      </p:sp>
      <p:pic>
        <p:nvPicPr>
          <p:cNvPr id="5" name="Picture 4">
            <a:extLst>
              <a:ext uri="{FF2B5EF4-FFF2-40B4-BE49-F238E27FC236}">
                <a16:creationId xmlns:a16="http://schemas.microsoft.com/office/drawing/2014/main" id="{89C2CFC4-025C-238E-452E-5CE37E2E8FA6}"/>
              </a:ext>
            </a:extLst>
          </p:cNvPr>
          <p:cNvPicPr>
            <a:picLocks noChangeAspect="1"/>
          </p:cNvPicPr>
          <p:nvPr/>
        </p:nvPicPr>
        <p:blipFill>
          <a:blip r:embed="rId2"/>
          <a:stretch>
            <a:fillRect/>
          </a:stretch>
        </p:blipFill>
        <p:spPr>
          <a:xfrm>
            <a:off x="152400" y="1905000"/>
            <a:ext cx="8892186" cy="3276600"/>
          </a:xfrm>
          <a:prstGeom prst="rect">
            <a:avLst/>
          </a:prstGeom>
        </p:spPr>
      </p:pic>
    </p:spTree>
    <p:extLst>
      <p:ext uri="{BB962C8B-B14F-4D97-AF65-F5344CB8AC3E}">
        <p14:creationId xmlns:p14="http://schemas.microsoft.com/office/powerpoint/2010/main" val="114458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33DF-A69B-5525-17F6-63658C485395}"/>
              </a:ext>
            </a:extLst>
          </p:cNvPr>
          <p:cNvSpPr>
            <a:spLocks noGrp="1"/>
          </p:cNvSpPr>
          <p:nvPr>
            <p:ph type="title"/>
          </p:nvPr>
        </p:nvSpPr>
        <p:spPr>
          <a:xfrm>
            <a:off x="381000" y="0"/>
            <a:ext cx="8229600" cy="609600"/>
          </a:xfrm>
        </p:spPr>
        <p:txBody>
          <a:bodyPr/>
          <a:lstStyle/>
          <a:p>
            <a:r>
              <a:rPr lang="en-GB" dirty="0"/>
              <a:t>File Carving</a:t>
            </a:r>
            <a:br>
              <a:rPr lang="en-GB" dirty="0"/>
            </a:br>
            <a:endParaRPr lang="en-GB" dirty="0"/>
          </a:p>
        </p:txBody>
      </p:sp>
      <p:sp>
        <p:nvSpPr>
          <p:cNvPr id="3" name="Content Placeholder 2">
            <a:extLst>
              <a:ext uri="{FF2B5EF4-FFF2-40B4-BE49-F238E27FC236}">
                <a16:creationId xmlns:a16="http://schemas.microsoft.com/office/drawing/2014/main" id="{789E2F9D-2445-545A-3292-8BAB53F2F778}"/>
              </a:ext>
            </a:extLst>
          </p:cNvPr>
          <p:cNvSpPr>
            <a:spLocks noGrp="1"/>
          </p:cNvSpPr>
          <p:nvPr>
            <p:ph idx="1"/>
          </p:nvPr>
        </p:nvSpPr>
        <p:spPr>
          <a:xfrm>
            <a:off x="152400" y="609600"/>
            <a:ext cx="8839200" cy="3733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File carving is a technique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recover files </a:t>
            </a:r>
            <a:r>
              <a:rPr lang="en-US" sz="2000" dirty="0">
                <a:latin typeface="Calibri" panose="020F0502020204030204" pitchFamily="34" charset="0"/>
                <a:ea typeface="Calibri" panose="020F0502020204030204" pitchFamily="34" charset="0"/>
                <a:cs typeface="Calibri" panose="020F0502020204030204" pitchFamily="34" charset="0"/>
              </a:rPr>
              <a:t>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fragments of files </a:t>
            </a:r>
            <a:r>
              <a:rPr lang="en-US" sz="2000" dirty="0">
                <a:latin typeface="Calibri" panose="020F0502020204030204" pitchFamily="34" charset="0"/>
                <a:ea typeface="Calibri" panose="020F0502020204030204" pitchFamily="34" charset="0"/>
                <a:cs typeface="Calibri" panose="020F0502020204030204" pitchFamily="34" charset="0"/>
              </a:rPr>
              <a:t>from the hard disk in the absence of file system metadata using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certain characteristics</a:t>
            </a:r>
            <a:r>
              <a:rPr lang="en-US" sz="2000" dirty="0">
                <a:latin typeface="Calibri" panose="020F0502020204030204" pitchFamily="34" charset="0"/>
                <a:ea typeface="Calibri" panose="020F0502020204030204" pitchFamily="34" charset="0"/>
                <a:cs typeface="Calibri" panose="020F0502020204030204" pitchFamily="34" charset="0"/>
              </a:rPr>
              <a:t> such as file header (the first few bytes) and footer (the last few bytes)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 file header is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signature</a:t>
            </a:r>
            <a:r>
              <a:rPr lang="en-US" sz="2000" dirty="0">
                <a:latin typeface="Calibri" panose="020F0502020204030204" pitchFamily="34" charset="0"/>
                <a:ea typeface="Calibri" panose="020F0502020204030204" pitchFamily="34" charset="0"/>
                <a:cs typeface="Calibri" panose="020F0502020204030204" pitchFamily="34" charset="0"/>
              </a:rPr>
              <a:t> (also known as a magic number), which is a constant numeric or text value that determines a file format</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Example: A suspect may try to hide an image from being detected by investigators by changing the file extension from .</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jpg to .</a:t>
            </a:r>
            <a:r>
              <a:rPr lang="en-US" sz="1600" dirty="0" err="1">
                <a:solidFill>
                  <a:srgbClr val="FF0000"/>
                </a:solidFill>
                <a:latin typeface="Calibri" panose="020F0502020204030204" pitchFamily="34" charset="0"/>
                <a:ea typeface="Calibri" panose="020F0502020204030204" pitchFamily="34" charset="0"/>
                <a:cs typeface="Calibri" panose="020F0502020204030204" pitchFamily="34" charset="0"/>
              </a:rPr>
              <a:t>dll</a:t>
            </a:r>
            <a:r>
              <a:rPr lang="en-US" sz="1600" dirty="0">
                <a:solidFill>
                  <a:srgbClr val="FF0000"/>
                </a:solidFill>
                <a:latin typeface="Calibri" panose="020F0502020204030204" pitchFamily="34" charset="0"/>
                <a:ea typeface="Calibri" panose="020F0502020204030204" pitchFamily="34" charset="0"/>
                <a:cs typeface="Calibri" panose="020F0502020204030204" pitchFamily="34" charset="0"/>
              </a:rPr>
              <a:t>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However, changing the file extension does not change the file header, and analysis tells the actual file format</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can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analyze the file headers </a:t>
            </a:r>
            <a:r>
              <a:rPr lang="en-US" sz="2000" dirty="0">
                <a:latin typeface="Calibri" panose="020F0502020204030204" pitchFamily="34" charset="0"/>
                <a:ea typeface="Calibri" panose="020F0502020204030204" pitchFamily="34" charset="0"/>
                <a:cs typeface="Calibri" panose="020F0502020204030204" pitchFamily="34" charset="0"/>
              </a:rPr>
              <a:t>to verify the file format using tools such as 010 Editor, CI Hex Viewer, </a:t>
            </a:r>
            <a:r>
              <a:rPr lang="en-US" sz="2000" dirty="0" err="1">
                <a:latin typeface="Calibri" panose="020F0502020204030204" pitchFamily="34" charset="0"/>
                <a:ea typeface="Calibri" panose="020F0502020204030204" pitchFamily="34" charset="0"/>
                <a:cs typeface="Calibri" panose="020F0502020204030204" pitchFamily="34" charset="0"/>
              </a:rPr>
              <a:t>Hexinator</a:t>
            </a:r>
            <a:r>
              <a:rPr lang="en-US" sz="2000" dirty="0">
                <a:latin typeface="Calibri" panose="020F0502020204030204" pitchFamily="34" charset="0"/>
                <a:ea typeface="Calibri" panose="020F0502020204030204" pitchFamily="34" charset="0"/>
                <a:cs typeface="Calibri" panose="020F0502020204030204" pitchFamily="34" charset="0"/>
              </a:rPr>
              <a:t>, Hex Editor Neo, </a:t>
            </a:r>
            <a:r>
              <a:rPr lang="en-US" sz="2000" dirty="0" err="1">
                <a:latin typeface="Calibri" panose="020F0502020204030204" pitchFamily="34" charset="0"/>
                <a:ea typeface="Calibri" panose="020F0502020204030204" pitchFamily="34" charset="0"/>
                <a:cs typeface="Calibri" panose="020F0502020204030204" pitchFamily="34" charset="0"/>
              </a:rPr>
              <a:t>Qiew</a:t>
            </a:r>
            <a:r>
              <a:rPr lang="en-US" sz="2000" dirty="0">
                <a:latin typeface="Calibri" panose="020F0502020204030204" pitchFamily="34" charset="0"/>
                <a:ea typeface="Calibri" panose="020F0502020204030204" pitchFamily="34" charset="0"/>
                <a:cs typeface="Calibri" panose="020F0502020204030204" pitchFamily="34" charset="0"/>
              </a:rPr>
              <a:t>, </a:t>
            </a:r>
            <a:r>
              <a:rPr lang="en-US" sz="2000" dirty="0" err="1">
                <a:latin typeface="Calibri" panose="020F0502020204030204" pitchFamily="34" charset="0"/>
                <a:ea typeface="Calibri" panose="020F0502020204030204" pitchFamily="34" charset="0"/>
                <a:cs typeface="Calibri" panose="020F0502020204030204" pitchFamily="34" charset="0"/>
              </a:rPr>
              <a:t>WinHex</a:t>
            </a:r>
            <a:r>
              <a:rPr lang="en-US" sz="2000" dirty="0">
                <a:latin typeface="Calibri" panose="020F0502020204030204" pitchFamily="34" charset="0"/>
                <a:ea typeface="Calibri" panose="020F0502020204030204" pitchFamily="34" charset="0"/>
                <a:cs typeface="Calibri" panose="020F0502020204030204" pitchFamily="34" charset="0"/>
              </a:rPr>
              <a:t>, etc.</a:t>
            </a:r>
          </a:p>
          <a:p>
            <a:endParaRPr lang="en-GB" dirty="0"/>
          </a:p>
        </p:txBody>
      </p:sp>
      <p:sp>
        <p:nvSpPr>
          <p:cNvPr id="5" name="TextBox 4">
            <a:extLst>
              <a:ext uri="{FF2B5EF4-FFF2-40B4-BE49-F238E27FC236}">
                <a16:creationId xmlns:a16="http://schemas.microsoft.com/office/drawing/2014/main" id="{E2F348F5-480E-951A-5DDA-D44321494DFB}"/>
              </a:ext>
            </a:extLst>
          </p:cNvPr>
          <p:cNvSpPr txBox="1"/>
          <p:nvPr/>
        </p:nvSpPr>
        <p:spPr>
          <a:xfrm>
            <a:off x="2438400" y="4495800"/>
            <a:ext cx="4572000" cy="1173463"/>
          </a:xfrm>
          <a:prstGeom prst="rect">
            <a:avLst/>
          </a:prstGeom>
          <a:noFill/>
          <a:ln>
            <a:solidFill>
              <a:schemeClr val="tx1"/>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Important distinction:</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File recovery relies on file system</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File carving relies on data signatures</a:t>
            </a:r>
          </a:p>
        </p:txBody>
      </p:sp>
    </p:spTree>
    <p:extLst>
      <p:ext uri="{BB962C8B-B14F-4D97-AF65-F5344CB8AC3E}">
        <p14:creationId xmlns:p14="http://schemas.microsoft.com/office/powerpoint/2010/main" val="344148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47DFD-B2EA-F0A7-037B-387C6BB78724}"/>
              </a:ext>
            </a:extLst>
          </p:cNvPr>
          <p:cNvSpPr>
            <a:spLocks noGrp="1"/>
          </p:cNvSpPr>
          <p:nvPr>
            <p:ph type="title"/>
          </p:nvPr>
        </p:nvSpPr>
        <p:spPr>
          <a:xfrm>
            <a:off x="457200" y="42001"/>
            <a:ext cx="8229600" cy="715962"/>
          </a:xfrm>
        </p:spPr>
        <p:txBody>
          <a:bodyPr/>
          <a:lstStyle/>
          <a:p>
            <a:r>
              <a:rPr lang="en-GB" dirty="0"/>
              <a:t>File Carving on Windows</a:t>
            </a:r>
            <a:br>
              <a:rPr lang="en-GB" b="1" dirty="0"/>
            </a:br>
            <a:endParaRPr lang="en-GB" b="1" dirty="0"/>
          </a:p>
        </p:txBody>
      </p:sp>
      <p:sp>
        <p:nvSpPr>
          <p:cNvPr id="3" name="Content Placeholder 2">
            <a:extLst>
              <a:ext uri="{FF2B5EF4-FFF2-40B4-BE49-F238E27FC236}">
                <a16:creationId xmlns:a16="http://schemas.microsoft.com/office/drawing/2014/main" id="{145C7865-E5A6-F248-376E-7C98A4CFA561}"/>
              </a:ext>
            </a:extLst>
          </p:cNvPr>
          <p:cNvSpPr>
            <a:spLocks noGrp="1"/>
          </p:cNvSpPr>
          <p:nvPr>
            <p:ph idx="1"/>
          </p:nvPr>
        </p:nvSpPr>
        <p:spPr>
          <a:xfrm>
            <a:off x="152400" y="1066800"/>
            <a:ext cx="8839200" cy="401465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Windows tracks its files/folders on a hard drive using the pointers that tells the system where the file begins and ends</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a file is deleted from the hard drive, the pointer to the file gets deleted but the contents of file remains on the disk</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other words, the deleted files can be recovered from the hard disk until the sectors containing the contents of the file are overwritten with new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File carving in SSDs is different from HDDs since file deleted from the TRIM (enabled by default) enabled SSDs cannot be recovered</a:t>
            </a:r>
          </a:p>
          <a:p>
            <a:pPr algn="just"/>
            <a:r>
              <a:rPr lang="en-US" sz="2000" dirty="0">
                <a:latin typeface="Calibri" panose="020F0502020204030204" pitchFamily="34" charset="0"/>
                <a:ea typeface="Calibri" panose="020F0502020204030204" pitchFamily="34" charset="0"/>
                <a:cs typeface="Calibri" panose="020F0502020204030204" pitchFamily="34" charset="0"/>
              </a:rPr>
              <a:t>Data recovery tools such as Autopsy, Ease US Data Recovery, Handy Recovery, R-Studio for Windows, etc. can be used for recovering deleted files/folders from Windows</a:t>
            </a:r>
          </a:p>
          <a:p>
            <a:endParaRPr lang="en-GB" dirty="0"/>
          </a:p>
        </p:txBody>
      </p:sp>
    </p:spTree>
    <p:extLst>
      <p:ext uri="{BB962C8B-B14F-4D97-AF65-F5344CB8AC3E}">
        <p14:creationId xmlns:p14="http://schemas.microsoft.com/office/powerpoint/2010/main" val="339329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333B2-F6B7-EC14-7253-18CA18F53970}"/>
              </a:ext>
            </a:extLst>
          </p:cNvPr>
          <p:cNvSpPr>
            <a:spLocks noGrp="1"/>
          </p:cNvSpPr>
          <p:nvPr>
            <p:ph type="title"/>
          </p:nvPr>
        </p:nvSpPr>
        <p:spPr>
          <a:xfrm>
            <a:off x="114300" y="76200"/>
            <a:ext cx="8915400" cy="655637"/>
          </a:xfrm>
        </p:spPr>
        <p:txBody>
          <a:bodyPr/>
          <a:lstStyle/>
          <a:p>
            <a:r>
              <a:rPr lang="en-US" sz="3200" dirty="0"/>
              <a:t>SSD File Carving on Windows File System </a:t>
            </a:r>
            <a:endParaRPr lang="en-GB" sz="3200" dirty="0"/>
          </a:p>
        </p:txBody>
      </p:sp>
      <p:sp>
        <p:nvSpPr>
          <p:cNvPr id="3" name="Content Placeholder 2">
            <a:extLst>
              <a:ext uri="{FF2B5EF4-FFF2-40B4-BE49-F238E27FC236}">
                <a16:creationId xmlns:a16="http://schemas.microsoft.com/office/drawing/2014/main" id="{3FFF147A-D410-050E-0C43-DFC0FF381DDC}"/>
              </a:ext>
            </a:extLst>
          </p:cNvPr>
          <p:cNvSpPr>
            <a:spLocks noGrp="1"/>
          </p:cNvSpPr>
          <p:nvPr>
            <p:ph idx="1"/>
          </p:nvPr>
        </p:nvSpPr>
        <p:spPr>
          <a:xfrm>
            <a:off x="0" y="990600"/>
            <a:ext cx="4002677"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Windows 11</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a forensic investigator performs file carving on a forensic image file acquired from a TRIM enabled SSD, it is not possible to recover deleted data from the disk </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Autopsy is employed to perform file carving on an evidence file, the software lists the file names (can be seen in the screenshot) but the deleted data cannot be recovered</a:t>
            </a:r>
          </a:p>
          <a:p>
            <a:endParaRPr lang="en-GB" dirty="0"/>
          </a:p>
        </p:txBody>
      </p:sp>
      <p:pic>
        <p:nvPicPr>
          <p:cNvPr id="5" name="Picture 4">
            <a:extLst>
              <a:ext uri="{FF2B5EF4-FFF2-40B4-BE49-F238E27FC236}">
                <a16:creationId xmlns:a16="http://schemas.microsoft.com/office/drawing/2014/main" id="{B53571E0-452E-61C6-5C22-91A6D17B3611}"/>
              </a:ext>
            </a:extLst>
          </p:cNvPr>
          <p:cNvPicPr>
            <a:picLocks noChangeAspect="1"/>
          </p:cNvPicPr>
          <p:nvPr/>
        </p:nvPicPr>
        <p:blipFill>
          <a:blip r:embed="rId2"/>
          <a:stretch>
            <a:fillRect/>
          </a:stretch>
        </p:blipFill>
        <p:spPr>
          <a:xfrm>
            <a:off x="4079966" y="1219200"/>
            <a:ext cx="5002066" cy="3810000"/>
          </a:xfrm>
          <a:prstGeom prst="rect">
            <a:avLst/>
          </a:prstGeom>
        </p:spPr>
      </p:pic>
    </p:spTree>
    <p:extLst>
      <p:ext uri="{BB962C8B-B14F-4D97-AF65-F5344CB8AC3E}">
        <p14:creationId xmlns:p14="http://schemas.microsoft.com/office/powerpoint/2010/main" val="29239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191A4-FCF1-57B5-8FCA-8E8B39BC3EBE}"/>
              </a:ext>
            </a:extLst>
          </p:cNvPr>
          <p:cNvSpPr>
            <a:spLocks noGrp="1"/>
          </p:cNvSpPr>
          <p:nvPr>
            <p:ph type="title"/>
          </p:nvPr>
        </p:nvSpPr>
        <p:spPr>
          <a:xfrm>
            <a:off x="0" y="152400"/>
            <a:ext cx="9144000" cy="522514"/>
          </a:xfrm>
        </p:spPr>
        <p:txBody>
          <a:bodyPr/>
          <a:lstStyle/>
          <a:p>
            <a:r>
              <a:rPr lang="en-US" sz="2800" dirty="0"/>
              <a:t>SSD File Carving on Windows File System (Cont’d) </a:t>
            </a:r>
            <a:endParaRPr lang="en-GB" sz="2800" dirty="0"/>
          </a:p>
        </p:txBody>
      </p:sp>
      <p:sp>
        <p:nvSpPr>
          <p:cNvPr id="4" name="Content Placeholder 2">
            <a:extLst>
              <a:ext uri="{FF2B5EF4-FFF2-40B4-BE49-F238E27FC236}">
                <a16:creationId xmlns:a16="http://schemas.microsoft.com/office/drawing/2014/main" id="{CA917C44-2FCB-698A-F5FB-6F50685AB11A}"/>
              </a:ext>
            </a:extLst>
          </p:cNvPr>
          <p:cNvSpPr>
            <a:spLocks noGrp="1"/>
          </p:cNvSpPr>
          <p:nvPr>
            <p:ph idx="1"/>
          </p:nvPr>
        </p:nvSpPr>
        <p:spPr>
          <a:xfrm>
            <a:off x="0" y="1219200"/>
            <a:ext cx="3886200" cy="3759608"/>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Windows 11</a:t>
            </a:r>
          </a:p>
          <a:p>
            <a:pPr algn="just"/>
            <a:r>
              <a:rPr lang="en-US" sz="2000" dirty="0">
                <a:latin typeface="Calibri" panose="020F0502020204030204" pitchFamily="34" charset="0"/>
                <a:ea typeface="Calibri" panose="020F0502020204030204" pitchFamily="34" charset="0"/>
                <a:cs typeface="Calibri" panose="020F0502020204030204" pitchFamily="34" charset="0"/>
              </a:rPr>
              <a:t>When performing data acquisition, the investigator should check status of the SSD’s TRIM feature</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TRIM disabled SSD’s, the forensic investigator can perform file carving to recover lost data from the drive</a:t>
            </a:r>
          </a:p>
          <a:p>
            <a:pPr marL="0" indent="0" algn="just">
              <a:buNone/>
            </a:pPr>
            <a:endParaRPr lang="en-GB" dirty="0"/>
          </a:p>
        </p:txBody>
      </p:sp>
      <p:pic>
        <p:nvPicPr>
          <p:cNvPr id="6" name="Picture 5">
            <a:extLst>
              <a:ext uri="{FF2B5EF4-FFF2-40B4-BE49-F238E27FC236}">
                <a16:creationId xmlns:a16="http://schemas.microsoft.com/office/drawing/2014/main" id="{CEFD91A5-E095-FDD7-5084-52A0833CF0F2}"/>
              </a:ext>
            </a:extLst>
          </p:cNvPr>
          <p:cNvPicPr>
            <a:picLocks noChangeAspect="1"/>
          </p:cNvPicPr>
          <p:nvPr/>
        </p:nvPicPr>
        <p:blipFill>
          <a:blip r:embed="rId2"/>
          <a:stretch>
            <a:fillRect/>
          </a:stretch>
        </p:blipFill>
        <p:spPr>
          <a:xfrm>
            <a:off x="4038600" y="1014975"/>
            <a:ext cx="5030827" cy="3633225"/>
          </a:xfrm>
          <a:prstGeom prst="rect">
            <a:avLst/>
          </a:prstGeom>
        </p:spPr>
      </p:pic>
    </p:spTree>
    <p:extLst>
      <p:ext uri="{BB962C8B-B14F-4D97-AF65-F5344CB8AC3E}">
        <p14:creationId xmlns:p14="http://schemas.microsoft.com/office/powerpoint/2010/main" val="1006182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D8D71-63BA-B908-0168-847FA26EB5E1}"/>
              </a:ext>
            </a:extLst>
          </p:cNvPr>
          <p:cNvSpPr>
            <a:spLocks noGrp="1"/>
          </p:cNvSpPr>
          <p:nvPr>
            <p:ph type="title"/>
          </p:nvPr>
        </p:nvSpPr>
        <p:spPr>
          <a:xfrm>
            <a:off x="76200" y="118201"/>
            <a:ext cx="8991600" cy="639762"/>
          </a:xfrm>
        </p:spPr>
        <p:txBody>
          <a:bodyPr/>
          <a:lstStyle/>
          <a:p>
            <a:r>
              <a:rPr lang="en-US" sz="3200" dirty="0"/>
              <a:t>HDD File Carving on Windows File System </a:t>
            </a:r>
            <a:endParaRPr lang="en-GB" sz="3200" dirty="0"/>
          </a:p>
        </p:txBody>
      </p:sp>
      <p:sp>
        <p:nvSpPr>
          <p:cNvPr id="4" name="Content Placeholder 2">
            <a:extLst>
              <a:ext uri="{FF2B5EF4-FFF2-40B4-BE49-F238E27FC236}">
                <a16:creationId xmlns:a16="http://schemas.microsoft.com/office/drawing/2014/main" id="{66CC9846-CF94-7C6E-0962-189BFF7BCFCE}"/>
              </a:ext>
            </a:extLst>
          </p:cNvPr>
          <p:cNvSpPr>
            <a:spLocks noGrp="1"/>
          </p:cNvSpPr>
          <p:nvPr>
            <p:ph idx="1"/>
          </p:nvPr>
        </p:nvSpPr>
        <p:spPr>
          <a:xfrm>
            <a:off x="95250" y="757963"/>
            <a:ext cx="3352800" cy="3661637"/>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Windows 11</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 Image file is acquired using tools such as FTK Imager and DD utility and examined using Autopsy</a:t>
            </a:r>
          </a:p>
          <a:p>
            <a:pPr algn="just"/>
            <a:r>
              <a:rPr lang="en-US" sz="2000" dirty="0">
                <a:latin typeface="Calibri" panose="020F0502020204030204" pitchFamily="34" charset="0"/>
                <a:ea typeface="Calibri" panose="020F0502020204030204" pitchFamily="34" charset="0"/>
                <a:cs typeface="Calibri" panose="020F0502020204030204" pitchFamily="34" charset="0"/>
              </a:rPr>
              <a:t>Autopsy recovers the deleted data from the evidence file</a:t>
            </a:r>
          </a:p>
          <a:p>
            <a:pPr marL="0" indent="0" algn="just">
              <a:buNone/>
            </a:pPr>
            <a:endParaRPr lang="en-GB" dirty="0"/>
          </a:p>
        </p:txBody>
      </p:sp>
      <p:pic>
        <p:nvPicPr>
          <p:cNvPr id="6" name="Picture 5">
            <a:extLst>
              <a:ext uri="{FF2B5EF4-FFF2-40B4-BE49-F238E27FC236}">
                <a16:creationId xmlns:a16="http://schemas.microsoft.com/office/drawing/2014/main" id="{C708FE5F-CE09-33BA-05BE-3098C2A3263D}"/>
              </a:ext>
            </a:extLst>
          </p:cNvPr>
          <p:cNvPicPr>
            <a:picLocks noChangeAspect="1"/>
          </p:cNvPicPr>
          <p:nvPr/>
        </p:nvPicPr>
        <p:blipFill>
          <a:blip r:embed="rId3"/>
          <a:stretch>
            <a:fillRect/>
          </a:stretch>
        </p:blipFill>
        <p:spPr>
          <a:xfrm>
            <a:off x="3634279" y="757963"/>
            <a:ext cx="5128721" cy="3814945"/>
          </a:xfrm>
          <a:prstGeom prst="rect">
            <a:avLst/>
          </a:prstGeom>
        </p:spPr>
      </p:pic>
      <p:sp>
        <p:nvSpPr>
          <p:cNvPr id="8" name="TextBox 7">
            <a:extLst>
              <a:ext uri="{FF2B5EF4-FFF2-40B4-BE49-F238E27FC236}">
                <a16:creationId xmlns:a16="http://schemas.microsoft.com/office/drawing/2014/main" id="{564AF802-DFB2-54DC-CF5D-484D1ECFAF89}"/>
              </a:ext>
            </a:extLst>
          </p:cNvPr>
          <p:cNvSpPr txBox="1"/>
          <p:nvPr/>
        </p:nvSpPr>
        <p:spPr>
          <a:xfrm>
            <a:off x="3048000" y="4723155"/>
            <a:ext cx="3581400" cy="774507"/>
          </a:xfrm>
          <a:prstGeom prst="rect">
            <a:avLst/>
          </a:prstGeom>
          <a:noFill/>
          <a:ln>
            <a:solidFill>
              <a:schemeClr val="tx1"/>
            </a:solidFill>
          </a:ln>
        </p:spPr>
        <p:txBody>
          <a:bodyPr wrap="square">
            <a:spAutoFit/>
          </a:bodyPr>
          <a:lstStyle/>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HDD:</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Deleted files often recoverable</a:t>
            </a:r>
          </a:p>
        </p:txBody>
      </p:sp>
      <p:sp>
        <p:nvSpPr>
          <p:cNvPr id="10" name="TextBox 9">
            <a:extLst>
              <a:ext uri="{FF2B5EF4-FFF2-40B4-BE49-F238E27FC236}">
                <a16:creationId xmlns:a16="http://schemas.microsoft.com/office/drawing/2014/main" id="{EFE60DF6-C163-D081-F783-1595C0C4C278}"/>
              </a:ext>
            </a:extLst>
          </p:cNvPr>
          <p:cNvSpPr txBox="1"/>
          <p:nvPr/>
        </p:nvSpPr>
        <p:spPr>
          <a:xfrm>
            <a:off x="71437" y="4472630"/>
            <a:ext cx="2824163" cy="1173463"/>
          </a:xfrm>
          <a:prstGeom prst="rect">
            <a:avLst/>
          </a:prstGeom>
          <a:noFill/>
          <a:ln>
            <a:solidFill>
              <a:schemeClr val="tx1"/>
            </a:solidFill>
          </a:ln>
        </p:spPr>
        <p:txBody>
          <a:bodyPr wrap="square">
            <a:spAutoFit/>
          </a:bodyPr>
          <a:lstStyle/>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SSD (TRIM enabled):</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Blocks zeroed</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Carving frequently fails</a:t>
            </a:r>
          </a:p>
        </p:txBody>
      </p:sp>
    </p:spTree>
    <p:extLst>
      <p:ext uri="{BB962C8B-B14F-4D97-AF65-F5344CB8AC3E}">
        <p14:creationId xmlns:p14="http://schemas.microsoft.com/office/powerpoint/2010/main" val="80744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8"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2580-BA10-1BBB-5280-F28F7575124A}"/>
              </a:ext>
            </a:extLst>
          </p:cNvPr>
          <p:cNvSpPr>
            <a:spLocks noGrp="1"/>
          </p:cNvSpPr>
          <p:nvPr>
            <p:ph type="title"/>
          </p:nvPr>
        </p:nvSpPr>
        <p:spPr>
          <a:xfrm>
            <a:off x="457200" y="76200"/>
            <a:ext cx="8229600" cy="762000"/>
          </a:xfrm>
        </p:spPr>
        <p:txBody>
          <a:bodyPr/>
          <a:lstStyle/>
          <a:p>
            <a:r>
              <a:rPr lang="en-GB" dirty="0"/>
              <a:t>File Recovery Tools: Windows </a:t>
            </a:r>
          </a:p>
        </p:txBody>
      </p:sp>
      <p:sp>
        <p:nvSpPr>
          <p:cNvPr id="5" name="Content Placeholder 2">
            <a:extLst>
              <a:ext uri="{FF2B5EF4-FFF2-40B4-BE49-F238E27FC236}">
                <a16:creationId xmlns:a16="http://schemas.microsoft.com/office/drawing/2014/main" id="{6566BCFD-7AE8-9F9C-E6AC-C8D8C215DE7F}"/>
              </a:ext>
            </a:extLst>
          </p:cNvPr>
          <p:cNvSpPr>
            <a:spLocks noGrp="1"/>
          </p:cNvSpPr>
          <p:nvPr>
            <p:ph idx="1"/>
          </p:nvPr>
        </p:nvSpPr>
        <p:spPr>
          <a:xfrm>
            <a:off x="114300" y="814252"/>
            <a:ext cx="8915400" cy="1114696"/>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EaseUS</a:t>
            </a:r>
            <a:r>
              <a:rPr lang="en-US" sz="2000" b="1" dirty="0">
                <a:latin typeface="Calibri" panose="020F0502020204030204" pitchFamily="34" charset="0"/>
                <a:ea typeface="Calibri" panose="020F0502020204030204" pitchFamily="34" charset="0"/>
                <a:cs typeface="Calibri" panose="020F0502020204030204" pitchFamily="34" charset="0"/>
              </a:rPr>
              <a:t> Data Recovery Wizard </a:t>
            </a:r>
            <a:r>
              <a:rPr lang="en-US" sz="2000" dirty="0">
                <a:latin typeface="Calibri" panose="020F0502020204030204" pitchFamily="34" charset="0"/>
                <a:ea typeface="Calibri" panose="020F0502020204030204" pitchFamily="34" charset="0"/>
                <a:cs typeface="Calibri" panose="020F0502020204030204" pitchFamily="34" charset="0"/>
              </a:rPr>
              <a:t>is used to recover </a:t>
            </a:r>
            <a:r>
              <a:rPr lang="en-US" sz="2000" b="1" dirty="0">
                <a:latin typeface="Calibri" panose="020F0502020204030204" pitchFamily="34" charset="0"/>
                <a:ea typeface="Calibri" panose="020F0502020204030204" pitchFamily="34" charset="0"/>
                <a:cs typeface="Calibri" panose="020F0502020204030204" pitchFamily="34" charset="0"/>
              </a:rPr>
              <a:t>lost data </a:t>
            </a:r>
            <a:r>
              <a:rPr lang="en-US" sz="2000" dirty="0">
                <a:latin typeface="Calibri" panose="020F0502020204030204" pitchFamily="34" charset="0"/>
                <a:ea typeface="Calibri" panose="020F0502020204030204" pitchFamily="34" charset="0"/>
                <a:cs typeface="Calibri" panose="020F0502020204030204" pitchFamily="34" charset="0"/>
              </a:rPr>
              <a:t>due to deleting, formatting, partition loss, unbootable or crashed system, virus attack, etc. from PC, USB drive, SD card, cameras, and other devices</a:t>
            </a:r>
          </a:p>
          <a:p>
            <a:pPr marL="0" indent="0" algn="just">
              <a:buNone/>
            </a:pPr>
            <a:endParaRPr lang="en-GB" dirty="0"/>
          </a:p>
        </p:txBody>
      </p:sp>
      <p:sp>
        <p:nvSpPr>
          <p:cNvPr id="6" name="Content Placeholder 2">
            <a:extLst>
              <a:ext uri="{FF2B5EF4-FFF2-40B4-BE49-F238E27FC236}">
                <a16:creationId xmlns:a16="http://schemas.microsoft.com/office/drawing/2014/main" id="{EE827EE1-4D47-1201-E151-EAD090C8B8A1}"/>
              </a:ext>
            </a:extLst>
          </p:cNvPr>
          <p:cNvSpPr txBox="1">
            <a:spLocks/>
          </p:cNvSpPr>
          <p:nvPr/>
        </p:nvSpPr>
        <p:spPr bwMode="auto">
          <a:xfrm>
            <a:off x="5410200" y="1828801"/>
            <a:ext cx="37338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just">
              <a:buFontTx/>
              <a:buNone/>
            </a:pPr>
            <a:r>
              <a:rPr lang="en-US" sz="2000" b="1" kern="0" dirty="0">
                <a:latin typeface="Calibri" panose="020F0502020204030204" pitchFamily="34" charset="0"/>
                <a:ea typeface="Calibri" panose="020F0502020204030204" pitchFamily="34" charset="0"/>
                <a:cs typeface="Calibri" panose="020F0502020204030204" pitchFamily="34" charset="0"/>
              </a:rPr>
              <a:t>Other File recovery tools:</a:t>
            </a:r>
          </a:p>
          <a:p>
            <a:pPr algn="just"/>
            <a:r>
              <a:rPr lang="en-US" sz="1800" kern="0" dirty="0" err="1">
                <a:latin typeface="Calibri" panose="020F0502020204030204" pitchFamily="34" charset="0"/>
                <a:ea typeface="Calibri" panose="020F0502020204030204" pitchFamily="34" charset="0"/>
                <a:cs typeface="Calibri" panose="020F0502020204030204" pitchFamily="34" charset="0"/>
              </a:rPr>
              <a:t>DiskDigger</a:t>
            </a:r>
            <a:r>
              <a:rPr lang="en-US" sz="1800" kern="0" dirty="0">
                <a:latin typeface="Calibri" panose="020F0502020204030204" pitchFamily="34" charset="0"/>
                <a:ea typeface="Calibri" panose="020F0502020204030204" pitchFamily="34" charset="0"/>
                <a:cs typeface="Calibri" panose="020F0502020204030204" pitchFamily="34" charset="0"/>
              </a:rPr>
              <a:t> https://diskdigger.org</a:t>
            </a:r>
          </a:p>
          <a:p>
            <a:r>
              <a:rPr lang="en-US" sz="1800" kern="0" dirty="0">
                <a:latin typeface="Calibri" panose="020F0502020204030204" pitchFamily="34" charset="0"/>
                <a:ea typeface="Calibri" panose="020F0502020204030204" pitchFamily="34" charset="0"/>
                <a:cs typeface="Calibri" panose="020F0502020204030204" pitchFamily="34" charset="0"/>
              </a:rPr>
              <a:t>Handy Recovery https://www.handyrecovery.com</a:t>
            </a:r>
          </a:p>
          <a:p>
            <a:r>
              <a:rPr lang="en-US" sz="1800" kern="0" dirty="0">
                <a:latin typeface="Calibri" panose="020F0502020204030204" pitchFamily="34" charset="0"/>
                <a:ea typeface="Calibri" panose="020F0502020204030204" pitchFamily="34" charset="0"/>
                <a:cs typeface="Calibri" panose="020F0502020204030204" pitchFamily="34" charset="0"/>
              </a:rPr>
              <a:t>Active@ File Recovery </a:t>
            </a:r>
            <a:r>
              <a:rPr lang="en-US" sz="1800" kern="0" dirty="0">
                <a:latin typeface="Calibri" panose="020F0502020204030204" pitchFamily="34" charset="0"/>
                <a:ea typeface="Calibri" panose="020F0502020204030204" pitchFamily="34" charset="0"/>
                <a:cs typeface="Calibri" panose="020F0502020204030204" pitchFamily="34" charset="0"/>
                <a:hlinkClick r:id="rId2"/>
              </a:rPr>
              <a:t>https://www.file-recovery.com</a:t>
            </a:r>
            <a:endParaRPr lang="en-US" sz="1800" kern="0" dirty="0">
              <a:latin typeface="Calibri" panose="020F0502020204030204" pitchFamily="34" charset="0"/>
              <a:ea typeface="Calibri" panose="020F0502020204030204" pitchFamily="34" charset="0"/>
              <a:cs typeface="Calibri" panose="020F0502020204030204" pitchFamily="34" charset="0"/>
            </a:endParaRPr>
          </a:p>
          <a:p>
            <a:pPr algn="just"/>
            <a:r>
              <a:rPr lang="en-US" sz="1800" kern="0" dirty="0">
                <a:latin typeface="Calibri" panose="020F0502020204030204" pitchFamily="34" charset="0"/>
                <a:ea typeface="Calibri" panose="020F0502020204030204" pitchFamily="34" charset="0"/>
                <a:cs typeface="Calibri" panose="020F0502020204030204" pitchFamily="34" charset="0"/>
              </a:rPr>
              <a:t>Stellar Data Recovery for Windows </a:t>
            </a:r>
            <a:r>
              <a:rPr lang="en-US" sz="1800" kern="0" dirty="0">
                <a:latin typeface="Calibri" panose="020F0502020204030204" pitchFamily="34" charset="0"/>
                <a:ea typeface="Calibri" panose="020F0502020204030204" pitchFamily="34" charset="0"/>
                <a:cs typeface="Calibri" panose="020F0502020204030204" pitchFamily="34" charset="0"/>
                <a:hlinkClick r:id="rId3"/>
              </a:rPr>
              <a:t>https://www.stellarinfo.com</a:t>
            </a:r>
            <a:endParaRPr lang="en-US" sz="1800" kern="0" dirty="0">
              <a:latin typeface="Calibri" panose="020F0502020204030204" pitchFamily="34" charset="0"/>
              <a:ea typeface="Calibri" panose="020F0502020204030204" pitchFamily="34" charset="0"/>
              <a:cs typeface="Calibri" panose="020F0502020204030204" pitchFamily="34" charset="0"/>
            </a:endParaRPr>
          </a:p>
          <a:p>
            <a:pPr algn="just"/>
            <a:r>
              <a:rPr lang="en-US" sz="1800" kern="0" dirty="0" err="1">
                <a:latin typeface="Calibri" panose="020F0502020204030204" pitchFamily="34" charset="0"/>
                <a:ea typeface="Calibri" panose="020F0502020204030204" pitchFamily="34" charset="0"/>
                <a:cs typeface="Calibri" panose="020F0502020204030204" pitchFamily="34" charset="0"/>
              </a:rPr>
              <a:t>PhotoRec</a:t>
            </a:r>
            <a:r>
              <a:rPr lang="en-US" sz="1800" kern="0" dirty="0">
                <a:latin typeface="Calibri" panose="020F0502020204030204" pitchFamily="34" charset="0"/>
                <a:ea typeface="Calibri" panose="020F0502020204030204" pitchFamily="34" charset="0"/>
                <a:cs typeface="Calibri" panose="020F0502020204030204" pitchFamily="34" charset="0"/>
              </a:rPr>
              <a:t> https://www.cgsecurity.org </a:t>
            </a:r>
          </a:p>
          <a:p>
            <a:pPr algn="just"/>
            <a:endParaRPr lang="en-US" sz="2000" kern="0" dirty="0">
              <a:latin typeface="Calibri" panose="020F0502020204030204" pitchFamily="34" charset="0"/>
              <a:ea typeface="Calibri" panose="020F0502020204030204" pitchFamily="34" charset="0"/>
              <a:cs typeface="Calibri" panose="020F0502020204030204" pitchFamily="34" charset="0"/>
            </a:endParaRPr>
          </a:p>
          <a:p>
            <a:pPr marL="0" indent="0" algn="just">
              <a:buFontTx/>
              <a:buNone/>
            </a:pPr>
            <a:endParaRPr lang="en-GB" kern="0" dirty="0"/>
          </a:p>
        </p:txBody>
      </p:sp>
      <p:pic>
        <p:nvPicPr>
          <p:cNvPr id="8" name="Picture 7">
            <a:extLst>
              <a:ext uri="{FF2B5EF4-FFF2-40B4-BE49-F238E27FC236}">
                <a16:creationId xmlns:a16="http://schemas.microsoft.com/office/drawing/2014/main" id="{23757CFE-50EB-636F-2FB8-2E6B78B8E507}"/>
              </a:ext>
            </a:extLst>
          </p:cNvPr>
          <p:cNvPicPr>
            <a:picLocks noChangeAspect="1"/>
          </p:cNvPicPr>
          <p:nvPr/>
        </p:nvPicPr>
        <p:blipFill>
          <a:blip r:embed="rId4"/>
          <a:stretch>
            <a:fillRect/>
          </a:stretch>
        </p:blipFill>
        <p:spPr>
          <a:xfrm>
            <a:off x="228600" y="2125737"/>
            <a:ext cx="4482818" cy="3132063"/>
          </a:xfrm>
          <a:prstGeom prst="rect">
            <a:avLst/>
          </a:prstGeom>
        </p:spPr>
      </p:pic>
    </p:spTree>
    <p:extLst>
      <p:ext uri="{BB962C8B-B14F-4D97-AF65-F5344CB8AC3E}">
        <p14:creationId xmlns:p14="http://schemas.microsoft.com/office/powerpoint/2010/main" val="74951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CA523-E42E-FD73-9E4C-4E228E4A9641}"/>
              </a:ext>
            </a:extLst>
          </p:cNvPr>
          <p:cNvSpPr>
            <a:spLocks noGrp="1"/>
          </p:cNvSpPr>
          <p:nvPr>
            <p:ph type="title"/>
          </p:nvPr>
        </p:nvSpPr>
        <p:spPr>
          <a:xfrm>
            <a:off x="381000" y="26126"/>
            <a:ext cx="8229600" cy="705711"/>
          </a:xfrm>
        </p:spPr>
        <p:txBody>
          <a:bodyPr/>
          <a:lstStyle/>
          <a:p>
            <a:r>
              <a:rPr lang="en-GB" dirty="0"/>
              <a:t>File Carving on Linux </a:t>
            </a:r>
          </a:p>
        </p:txBody>
      </p:sp>
      <p:sp>
        <p:nvSpPr>
          <p:cNvPr id="3" name="Content Placeholder 2">
            <a:extLst>
              <a:ext uri="{FF2B5EF4-FFF2-40B4-BE49-F238E27FC236}">
                <a16:creationId xmlns:a16="http://schemas.microsoft.com/office/drawing/2014/main" id="{2E8FAD07-66E7-B943-4C88-E387AE2CE718}"/>
              </a:ext>
            </a:extLst>
          </p:cNvPr>
          <p:cNvSpPr>
            <a:spLocks noGrp="1"/>
          </p:cNvSpPr>
          <p:nvPr>
            <p:ph idx="1"/>
          </p:nvPr>
        </p:nvSpPr>
        <p:spPr>
          <a:xfrm>
            <a:off x="228600" y="1066800"/>
            <a:ext cx="8534400" cy="4297363"/>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When a file is deleted from Linux using the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rm</a:t>
            </a:r>
            <a:r>
              <a:rPr lang="en-US" sz="2000" dirty="0">
                <a:latin typeface="Calibri" panose="020F0502020204030204" pitchFamily="34" charset="0"/>
                <a:ea typeface="Calibri" panose="020F0502020204030204" pitchFamily="34" charset="0"/>
                <a:cs typeface="Calibri" panose="020F0502020204030204" pitchFamily="34" charset="0"/>
              </a:rPr>
              <a:t>, the </a:t>
            </a:r>
            <a:r>
              <a:rPr lang="en-US" sz="2000" dirty="0" err="1">
                <a:latin typeface="Calibri" panose="020F0502020204030204" pitchFamily="34" charset="0"/>
                <a:ea typeface="Calibri" panose="020F0502020204030204" pitchFamily="34" charset="0"/>
                <a:cs typeface="Calibri" panose="020F0502020204030204" pitchFamily="34" charset="0"/>
              </a:rPr>
              <a:t>inode</a:t>
            </a:r>
            <a:r>
              <a:rPr lang="en-US" sz="2000" dirty="0">
                <a:latin typeface="Calibri" panose="020F0502020204030204" pitchFamily="34" charset="0"/>
                <a:ea typeface="Calibri" panose="020F0502020204030204" pitchFamily="34" charset="0"/>
                <a:cs typeface="Calibri" panose="020F0502020204030204" pitchFamily="34" charset="0"/>
              </a:rPr>
              <a:t> pointing to the file gets removed but the file remains on the disk until it is overwritten with new data</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If a running process keeps a file open and then removes the file, the file contents are still on the disk, and other programs will not reclaim the space</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The second extended file system (ext2) is designed in such a way that it shows several places where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data can be hidden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It is required to note that if an executable erases itself, its contents can be retrieved from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/proc </a:t>
            </a:r>
            <a:r>
              <a:rPr lang="en-US" sz="2000" dirty="0">
                <a:latin typeface="Calibri" panose="020F0502020204030204" pitchFamily="34" charset="0"/>
                <a:ea typeface="Calibri" panose="020F0502020204030204" pitchFamily="34" charset="0"/>
                <a:cs typeface="Calibri" panose="020F0502020204030204" pitchFamily="34" charset="0"/>
              </a:rPr>
              <a:t>memory image. The command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cp /proc/$PID/exe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tmp</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/&lt;file name&gt;</a:t>
            </a:r>
            <a:r>
              <a:rPr lang="en-US" sz="2000" dirty="0">
                <a:latin typeface="Calibri" panose="020F0502020204030204" pitchFamily="34" charset="0"/>
                <a:ea typeface="Calibri" panose="020F0502020204030204" pitchFamily="34" charset="0"/>
                <a:cs typeface="Calibri" panose="020F0502020204030204" pitchFamily="34" charset="0"/>
              </a:rPr>
              <a:t> creates a copy of a file in /</a:t>
            </a:r>
            <a:r>
              <a:rPr lang="en-US" sz="2000" dirty="0" err="1">
                <a:latin typeface="Calibri" panose="020F0502020204030204" pitchFamily="34" charset="0"/>
                <a:ea typeface="Calibri" panose="020F0502020204030204" pitchFamily="34" charset="0"/>
                <a:cs typeface="Calibri" panose="020F0502020204030204" pitchFamily="34" charset="0"/>
              </a:rPr>
              <a:t>tmp</a:t>
            </a:r>
            <a:endParaRPr lang="en-US"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90330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6A6E5-CBDA-6BDA-AD5E-DB240A81DD6D}"/>
              </a:ext>
            </a:extLst>
          </p:cNvPr>
          <p:cNvSpPr>
            <a:spLocks noGrp="1"/>
          </p:cNvSpPr>
          <p:nvPr>
            <p:ph type="title"/>
          </p:nvPr>
        </p:nvSpPr>
        <p:spPr>
          <a:xfrm>
            <a:off x="-26126" y="100784"/>
            <a:ext cx="8686800" cy="639762"/>
          </a:xfrm>
        </p:spPr>
        <p:txBody>
          <a:bodyPr/>
          <a:lstStyle/>
          <a:p>
            <a:r>
              <a:rPr lang="en-US" dirty="0"/>
              <a:t>SSD File Carving on Linux File System</a:t>
            </a:r>
            <a:br>
              <a:rPr lang="en-US" dirty="0"/>
            </a:br>
            <a:endParaRPr lang="en-GB" dirty="0"/>
          </a:p>
        </p:txBody>
      </p:sp>
      <p:sp>
        <p:nvSpPr>
          <p:cNvPr id="3" name="Content Placeholder 2">
            <a:extLst>
              <a:ext uri="{FF2B5EF4-FFF2-40B4-BE49-F238E27FC236}">
                <a16:creationId xmlns:a16="http://schemas.microsoft.com/office/drawing/2014/main" id="{CA58E907-58EE-FF89-62F6-D8550C099D45}"/>
              </a:ext>
            </a:extLst>
          </p:cNvPr>
          <p:cNvSpPr>
            <a:spLocks noGrp="1"/>
          </p:cNvSpPr>
          <p:nvPr>
            <p:ph idx="1"/>
          </p:nvPr>
        </p:nvSpPr>
        <p:spPr>
          <a:xfrm>
            <a:off x="228600" y="838201"/>
            <a:ext cx="8839200" cy="1447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forensically acquired image from TRIM disabled SSD should be examined using file carving tools such as Autopsy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Autopsy, the carved data from the forensic evidence file is displayed under the appropriate data source with heading “$</a:t>
            </a:r>
            <a:r>
              <a:rPr lang="en-US" sz="2000" dirty="0" err="1">
                <a:latin typeface="Calibri" panose="020F0502020204030204" pitchFamily="34" charset="0"/>
                <a:ea typeface="Calibri" panose="020F0502020204030204" pitchFamily="34" charset="0"/>
                <a:cs typeface="Calibri" panose="020F0502020204030204" pitchFamily="34" charset="0"/>
              </a:rPr>
              <a:t>CarvedFiles</a:t>
            </a:r>
            <a:r>
              <a:rPr lang="en-US" sz="2000" dirty="0">
                <a:latin typeface="Calibri" panose="020F0502020204030204" pitchFamily="34" charset="0"/>
                <a:ea typeface="Calibri" panose="020F0502020204030204" pitchFamily="34" charset="0"/>
                <a:cs typeface="Calibri" panose="020F0502020204030204" pitchFamily="34" charset="0"/>
              </a:rPr>
              <a:t>”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3C6C2CCB-D755-3095-BD4E-EF4EABCD1FF7}"/>
              </a:ext>
            </a:extLst>
          </p:cNvPr>
          <p:cNvPicPr>
            <a:picLocks noChangeAspect="1"/>
          </p:cNvPicPr>
          <p:nvPr/>
        </p:nvPicPr>
        <p:blipFill>
          <a:blip r:embed="rId2"/>
          <a:stretch>
            <a:fillRect/>
          </a:stretch>
        </p:blipFill>
        <p:spPr>
          <a:xfrm>
            <a:off x="152400" y="2292532"/>
            <a:ext cx="4846740" cy="3086367"/>
          </a:xfrm>
          <a:prstGeom prst="rect">
            <a:avLst/>
          </a:prstGeom>
        </p:spPr>
      </p:pic>
      <p:sp>
        <p:nvSpPr>
          <p:cNvPr id="6" name="Content Placeholder 2">
            <a:extLst>
              <a:ext uri="{FF2B5EF4-FFF2-40B4-BE49-F238E27FC236}">
                <a16:creationId xmlns:a16="http://schemas.microsoft.com/office/drawing/2014/main" id="{6805F865-37BE-FF12-9F5D-BA3207249BE3}"/>
              </a:ext>
            </a:extLst>
          </p:cNvPr>
          <p:cNvSpPr txBox="1">
            <a:spLocks/>
          </p:cNvSpPr>
          <p:nvPr/>
        </p:nvSpPr>
        <p:spPr bwMode="auto">
          <a:xfrm>
            <a:off x="5105400" y="2192382"/>
            <a:ext cx="40386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just">
              <a:buFontTx/>
              <a:buNone/>
            </a:pPr>
            <a:r>
              <a:rPr lang="en-US" sz="2000" b="1" kern="0" dirty="0">
                <a:latin typeface="Calibri" panose="020F0502020204030204" pitchFamily="34" charset="0"/>
                <a:ea typeface="Calibri" panose="020F0502020204030204" pitchFamily="34" charset="0"/>
                <a:cs typeface="Calibri" panose="020F0502020204030204" pitchFamily="34" charset="0"/>
              </a:rPr>
              <a:t>File recovery tools: Linux</a:t>
            </a:r>
          </a:p>
          <a:p>
            <a:pPr algn="just"/>
            <a:r>
              <a:rPr lang="en-US" sz="1800" kern="0" dirty="0">
                <a:latin typeface="Calibri" panose="020F0502020204030204" pitchFamily="34" charset="0"/>
                <a:ea typeface="Calibri" panose="020F0502020204030204" pitchFamily="34" charset="0"/>
                <a:cs typeface="Calibri" panose="020F0502020204030204" pitchFamily="34" charset="0"/>
              </a:rPr>
              <a:t>R-Studio for Linux (https://www.r-studio.com) </a:t>
            </a:r>
          </a:p>
          <a:p>
            <a:pPr algn="just"/>
            <a:r>
              <a:rPr lang="en-US" sz="1800" kern="0" dirty="0" err="1">
                <a:latin typeface="Calibri" panose="020F0502020204030204" pitchFamily="34" charset="0"/>
                <a:ea typeface="Calibri" panose="020F0502020204030204" pitchFamily="34" charset="0"/>
                <a:cs typeface="Calibri" panose="020F0502020204030204" pitchFamily="34" charset="0"/>
              </a:rPr>
              <a:t>Recoverit</a:t>
            </a:r>
            <a:r>
              <a:rPr lang="en-US" sz="1800" kern="0" dirty="0">
                <a:latin typeface="Calibri" panose="020F0502020204030204" pitchFamily="34" charset="0"/>
                <a:ea typeface="Calibri" panose="020F0502020204030204" pitchFamily="34" charset="0"/>
                <a:cs typeface="Calibri" panose="020F0502020204030204" pitchFamily="34" charset="0"/>
              </a:rPr>
              <a:t> (https://recoverit.wondershare.com) </a:t>
            </a:r>
          </a:p>
          <a:p>
            <a:r>
              <a:rPr lang="en-US" sz="1800" kern="0" dirty="0">
                <a:latin typeface="Calibri" panose="020F0502020204030204" pitchFamily="34" charset="0"/>
                <a:ea typeface="Calibri" panose="020F0502020204030204" pitchFamily="34" charset="0"/>
                <a:cs typeface="Calibri" panose="020F0502020204030204" pitchFamily="34" charset="0"/>
              </a:rPr>
              <a:t>UFS Explorer (https://www.ufsexplorer.com) </a:t>
            </a:r>
          </a:p>
          <a:p>
            <a:r>
              <a:rPr lang="en-US" sz="1800" kern="0" dirty="0" err="1">
                <a:latin typeface="Calibri" panose="020F0502020204030204" pitchFamily="34" charset="0"/>
                <a:ea typeface="Calibri" panose="020F0502020204030204" pitchFamily="34" charset="0"/>
                <a:cs typeface="Calibri" panose="020F0502020204030204" pitchFamily="34" charset="0"/>
              </a:rPr>
              <a:t>TestDisk</a:t>
            </a:r>
            <a:r>
              <a:rPr lang="en-US" sz="1800" kern="0" dirty="0">
                <a:latin typeface="Calibri" panose="020F0502020204030204" pitchFamily="34" charset="0"/>
                <a:ea typeface="Calibri" panose="020F0502020204030204" pitchFamily="34" charset="0"/>
                <a:cs typeface="Calibri" panose="020F0502020204030204" pitchFamily="34" charset="0"/>
              </a:rPr>
              <a:t> (https://www.cgsecurity.org) </a:t>
            </a:r>
          </a:p>
          <a:p>
            <a:r>
              <a:rPr lang="en-US" sz="1800" kern="0" dirty="0">
                <a:latin typeface="Calibri" panose="020F0502020204030204" pitchFamily="34" charset="0"/>
                <a:ea typeface="Calibri" panose="020F0502020204030204" pitchFamily="34" charset="0"/>
                <a:cs typeface="Calibri" panose="020F0502020204030204" pitchFamily="34" charset="0"/>
              </a:rPr>
              <a:t>GNU </a:t>
            </a:r>
            <a:r>
              <a:rPr lang="en-US" sz="1800" kern="0" dirty="0" err="1">
                <a:latin typeface="Calibri" panose="020F0502020204030204" pitchFamily="34" charset="0"/>
                <a:ea typeface="Calibri" panose="020F0502020204030204" pitchFamily="34" charset="0"/>
                <a:cs typeface="Calibri" panose="020F0502020204030204" pitchFamily="34" charset="0"/>
              </a:rPr>
              <a:t>ddrescue</a:t>
            </a:r>
            <a:r>
              <a:rPr lang="en-US" sz="1800" kern="0" dirty="0">
                <a:latin typeface="Calibri" panose="020F0502020204030204" pitchFamily="34" charset="0"/>
                <a:ea typeface="Calibri" panose="020F0502020204030204" pitchFamily="34" charset="0"/>
                <a:cs typeface="Calibri" panose="020F0502020204030204" pitchFamily="34" charset="0"/>
              </a:rPr>
              <a:t> (https://www.gnu.org)</a:t>
            </a:r>
          </a:p>
          <a:p>
            <a:pPr algn="just"/>
            <a:endParaRPr lang="en-US" sz="2000" kern="0" dirty="0">
              <a:latin typeface="Calibri" panose="020F0502020204030204" pitchFamily="34" charset="0"/>
              <a:ea typeface="Calibri" panose="020F0502020204030204" pitchFamily="34" charset="0"/>
              <a:cs typeface="Calibri" panose="020F0502020204030204" pitchFamily="34" charset="0"/>
            </a:endParaRPr>
          </a:p>
          <a:p>
            <a:pPr marL="0" indent="0" algn="just">
              <a:buFontTx/>
              <a:buNone/>
            </a:pPr>
            <a:endParaRPr lang="en-GB" kern="0" dirty="0"/>
          </a:p>
        </p:txBody>
      </p:sp>
    </p:spTree>
    <p:extLst>
      <p:ext uri="{BB962C8B-B14F-4D97-AF65-F5344CB8AC3E}">
        <p14:creationId xmlns:p14="http://schemas.microsoft.com/office/powerpoint/2010/main" val="377669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A6C78-10B5-0221-B603-DB1D0F44D014}"/>
              </a:ext>
            </a:extLst>
          </p:cNvPr>
          <p:cNvSpPr>
            <a:spLocks noGrp="1"/>
          </p:cNvSpPr>
          <p:nvPr>
            <p:ph type="title"/>
          </p:nvPr>
        </p:nvSpPr>
        <p:spPr>
          <a:xfrm>
            <a:off x="457200" y="152400"/>
            <a:ext cx="8229600" cy="715962"/>
          </a:xfrm>
        </p:spPr>
        <p:txBody>
          <a:bodyPr/>
          <a:lstStyle/>
          <a:p>
            <a:r>
              <a:rPr lang="en-GB" dirty="0"/>
              <a:t>File Carving on macOS</a:t>
            </a:r>
            <a:br>
              <a:rPr lang="en-GB" dirty="0"/>
            </a:br>
            <a:endParaRPr lang="en-GB" dirty="0"/>
          </a:p>
        </p:txBody>
      </p:sp>
      <p:sp>
        <p:nvSpPr>
          <p:cNvPr id="3" name="Content Placeholder 2">
            <a:extLst>
              <a:ext uri="{FF2B5EF4-FFF2-40B4-BE49-F238E27FC236}">
                <a16:creationId xmlns:a16="http://schemas.microsoft.com/office/drawing/2014/main" id="{43D7C012-BB8E-6034-BA5F-7D0FBAD49915}"/>
              </a:ext>
            </a:extLst>
          </p:cNvPr>
          <p:cNvSpPr>
            <a:spLocks noGrp="1"/>
          </p:cNvSpPr>
          <p:nvPr>
            <p:ph idx="1"/>
          </p:nvPr>
        </p:nvSpPr>
        <p:spPr>
          <a:xfrm>
            <a:off x="304800" y="11430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use file-carving techniques to identify and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recover files </a:t>
            </a:r>
            <a:r>
              <a:rPr lang="en-US" dirty="0">
                <a:latin typeface="Calibri" panose="020F0502020204030204" pitchFamily="34" charset="0"/>
                <a:ea typeface="Calibri" panose="020F0502020204030204" pitchFamily="34" charset="0"/>
                <a:cs typeface="Calibri" panose="020F0502020204030204" pitchFamily="34" charset="0"/>
              </a:rPr>
              <a:t>or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their fragments </a:t>
            </a:r>
            <a:r>
              <a:rPr lang="en-US" dirty="0">
                <a:latin typeface="Calibri" panose="020F0502020204030204" pitchFamily="34" charset="0"/>
                <a:ea typeface="Calibri" panose="020F0502020204030204" pitchFamily="34" charset="0"/>
                <a:cs typeface="Calibri" panose="020F0502020204030204" pitchFamily="34" charset="0"/>
              </a:rPr>
              <a:t>in case their directory entries get corrupted or deleted from a macOS-based system</a:t>
            </a:r>
          </a:p>
          <a:p>
            <a:pPr algn="just"/>
            <a:r>
              <a:rPr lang="en-US" dirty="0">
                <a:latin typeface="Calibri" panose="020F0502020204030204" pitchFamily="34" charset="0"/>
                <a:ea typeface="Calibri" panose="020F0502020204030204" pitchFamily="34" charset="0"/>
                <a:cs typeface="Calibri" panose="020F0502020204030204" pitchFamily="34" charset="0"/>
              </a:rPr>
              <a:t>For this purpose, investigators can use some sophisticated tools such as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PhotoRec</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UFS Explorer Standard Recovery,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TestDisk</a:t>
            </a:r>
            <a:r>
              <a:rPr lang="en-US" dirty="0">
                <a:latin typeface="Calibri" panose="020F0502020204030204" pitchFamily="34" charset="0"/>
                <a:ea typeface="Calibri" panose="020F0502020204030204" pitchFamily="34" charset="0"/>
                <a:cs typeface="Calibri" panose="020F0502020204030204" pitchFamily="34" charset="0"/>
              </a:rPr>
              <a:t>, etc.</a:t>
            </a:r>
          </a:p>
          <a:p>
            <a:pPr algn="just"/>
            <a:r>
              <a:rPr lang="en-US" dirty="0">
                <a:latin typeface="Calibri" panose="020F0502020204030204" pitchFamily="34" charset="0"/>
                <a:ea typeface="Calibri" panose="020F0502020204030204" pitchFamily="34" charset="0"/>
                <a:cs typeface="Calibri" panose="020F0502020204030204" pitchFamily="34" charset="0"/>
              </a:rPr>
              <a:t>Investigators can select some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specific file formats </a:t>
            </a:r>
            <a:r>
              <a:rPr lang="en-US" dirty="0">
                <a:latin typeface="Calibri" panose="020F0502020204030204" pitchFamily="34" charset="0"/>
                <a:ea typeface="Calibri" panose="020F0502020204030204" pitchFamily="34" charset="0"/>
                <a:cs typeface="Calibri" panose="020F0502020204030204" pitchFamily="34" charset="0"/>
              </a:rPr>
              <a:t>such as JPEG, PDF, DOC, or select to recover all file types as per the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investigation requirements</a:t>
            </a:r>
          </a:p>
          <a:p>
            <a:endParaRPr lang="en-GB" dirty="0"/>
          </a:p>
        </p:txBody>
      </p:sp>
    </p:spTree>
    <p:extLst>
      <p:ext uri="{BB962C8B-B14F-4D97-AF65-F5344CB8AC3E}">
        <p14:creationId xmlns:p14="http://schemas.microsoft.com/office/powerpoint/2010/main" val="386284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C336A-9309-6520-4889-6E4D5CAAEE50}"/>
              </a:ext>
            </a:extLst>
          </p:cNvPr>
          <p:cNvSpPr>
            <a:spLocks noGrp="1"/>
          </p:cNvSpPr>
          <p:nvPr>
            <p:ph type="title"/>
          </p:nvPr>
        </p:nvSpPr>
        <p:spPr>
          <a:xfrm>
            <a:off x="515983" y="126909"/>
            <a:ext cx="8458200" cy="639762"/>
          </a:xfrm>
        </p:spPr>
        <p:txBody>
          <a:bodyPr/>
          <a:lstStyle/>
          <a:p>
            <a:r>
              <a:rPr lang="en-US" dirty="0"/>
              <a:t>SSD File Carving on Apple File System </a:t>
            </a:r>
            <a:endParaRPr lang="en-GB" dirty="0"/>
          </a:p>
        </p:txBody>
      </p:sp>
      <p:sp>
        <p:nvSpPr>
          <p:cNvPr id="3" name="Content Placeholder 2">
            <a:extLst>
              <a:ext uri="{FF2B5EF4-FFF2-40B4-BE49-F238E27FC236}">
                <a16:creationId xmlns:a16="http://schemas.microsoft.com/office/drawing/2014/main" id="{149FA4F7-9206-5DB2-B7E3-F32E8DC5CAAD}"/>
              </a:ext>
            </a:extLst>
          </p:cNvPr>
          <p:cNvSpPr>
            <a:spLocks noGrp="1"/>
          </p:cNvSpPr>
          <p:nvPr>
            <p:ph idx="1"/>
          </p:nvPr>
        </p:nvSpPr>
        <p:spPr>
          <a:xfrm>
            <a:off x="228600" y="1066800"/>
            <a:ext cx="35814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Forensic workstation: macOS</a:t>
            </a:r>
          </a:p>
          <a:p>
            <a:pPr algn="just"/>
            <a:r>
              <a:rPr lang="en-US" sz="2000" dirty="0">
                <a:latin typeface="Calibri" panose="020F0502020204030204" pitchFamily="34" charset="0"/>
                <a:ea typeface="Calibri" panose="020F0502020204030204" pitchFamily="34" charset="0"/>
                <a:cs typeface="Calibri" panose="020F0502020204030204" pitchFamily="34" charset="0"/>
              </a:rPr>
              <a:t>Acquire the disk image of APFS from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TRIM disabled SSD</a:t>
            </a:r>
            <a:r>
              <a:rPr lang="en-US" sz="2000" dirty="0">
                <a:latin typeface="Calibri" panose="020F0502020204030204" pitchFamily="34" charset="0"/>
                <a:ea typeface="Calibri" panose="020F0502020204030204" pitchFamily="34" charset="0"/>
                <a:cs typeface="Calibri" panose="020F0502020204030204" pitchFamily="34" charset="0"/>
              </a:rPr>
              <a:t> in a forensic manner</a:t>
            </a:r>
          </a:p>
          <a:p>
            <a:pPr algn="just"/>
            <a:r>
              <a:rPr lang="en-US" sz="2000" dirty="0">
                <a:latin typeface="Calibri" panose="020F0502020204030204" pitchFamily="34" charset="0"/>
                <a:ea typeface="Calibri" panose="020F0502020204030204" pitchFamily="34" charset="0"/>
                <a:cs typeface="Calibri" panose="020F0502020204030204" pitchFamily="34" charset="0"/>
              </a:rPr>
              <a:t>Examine the forensically acquired evidence file to recover deleted data (here,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R-Studio for Mac</a:t>
            </a:r>
            <a:r>
              <a:rPr lang="en-US" sz="2000" dirty="0">
                <a:latin typeface="Calibri" panose="020F0502020204030204" pitchFamily="34" charset="0"/>
                <a:ea typeface="Calibri" panose="020F0502020204030204" pitchFamily="34" charset="0"/>
                <a:cs typeface="Calibri" panose="020F0502020204030204" pitchFamily="34" charset="0"/>
              </a:rPr>
              <a:t>, a disk recovery tool is used for forensic analysis)</a:t>
            </a:r>
          </a:p>
          <a:p>
            <a:endParaRPr lang="en-GB" dirty="0"/>
          </a:p>
        </p:txBody>
      </p:sp>
      <p:pic>
        <p:nvPicPr>
          <p:cNvPr id="5" name="Picture 4">
            <a:extLst>
              <a:ext uri="{FF2B5EF4-FFF2-40B4-BE49-F238E27FC236}">
                <a16:creationId xmlns:a16="http://schemas.microsoft.com/office/drawing/2014/main" id="{F69A5395-92C2-A07D-6F33-94374728F051}"/>
              </a:ext>
            </a:extLst>
          </p:cNvPr>
          <p:cNvPicPr>
            <a:picLocks noChangeAspect="1"/>
          </p:cNvPicPr>
          <p:nvPr/>
        </p:nvPicPr>
        <p:blipFill>
          <a:blip r:embed="rId2"/>
          <a:stretch>
            <a:fillRect/>
          </a:stretch>
        </p:blipFill>
        <p:spPr>
          <a:xfrm>
            <a:off x="4096966" y="1219200"/>
            <a:ext cx="4952833" cy="3581400"/>
          </a:xfrm>
          <a:prstGeom prst="rect">
            <a:avLst/>
          </a:prstGeom>
        </p:spPr>
      </p:pic>
    </p:spTree>
    <p:extLst>
      <p:ext uri="{BB962C8B-B14F-4D97-AF65-F5344CB8AC3E}">
        <p14:creationId xmlns:p14="http://schemas.microsoft.com/office/powerpoint/2010/main" val="171241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B1341-B9D6-A48B-C1DE-F2B34B7A5785}"/>
              </a:ext>
            </a:extLst>
          </p:cNvPr>
          <p:cNvSpPr>
            <a:spLocks noGrp="1"/>
          </p:cNvSpPr>
          <p:nvPr>
            <p:ph type="title"/>
          </p:nvPr>
        </p:nvSpPr>
        <p:spPr>
          <a:xfrm>
            <a:off x="114300" y="84772"/>
            <a:ext cx="9067800" cy="677863"/>
          </a:xfrm>
        </p:spPr>
        <p:txBody>
          <a:bodyPr/>
          <a:lstStyle/>
          <a:p>
            <a:r>
              <a:rPr lang="en-US" dirty="0"/>
              <a:t>Recovering Deleted Files on Mac Machine</a:t>
            </a:r>
            <a:br>
              <a:rPr lang="en-US" dirty="0"/>
            </a:br>
            <a:endParaRPr lang="en-GB" dirty="0"/>
          </a:p>
        </p:txBody>
      </p:sp>
      <p:sp>
        <p:nvSpPr>
          <p:cNvPr id="3" name="Content Placeholder 2">
            <a:extLst>
              <a:ext uri="{FF2B5EF4-FFF2-40B4-BE49-F238E27FC236}">
                <a16:creationId xmlns:a16="http://schemas.microsoft.com/office/drawing/2014/main" id="{0848457B-E0E0-6569-BD80-29DF9F98DBA8}"/>
              </a:ext>
            </a:extLst>
          </p:cNvPr>
          <p:cNvSpPr>
            <a:spLocks noGrp="1"/>
          </p:cNvSpPr>
          <p:nvPr>
            <p:ph idx="1"/>
          </p:nvPr>
        </p:nvSpPr>
        <p:spPr>
          <a:xfrm>
            <a:off x="114300" y="755786"/>
            <a:ext cx="8915400" cy="920614"/>
          </a:xfrm>
        </p:spPr>
        <p:txBody>
          <a:bodyPr/>
          <a:lstStyle/>
          <a:p>
            <a:pPr marL="0" indent="0" algn="just">
              <a:buNone/>
            </a:pP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iBoysoft</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 Data Recovery </a:t>
            </a:r>
            <a:r>
              <a:rPr lang="en-US" sz="2000" dirty="0">
                <a:latin typeface="Calibri" panose="020F0502020204030204" pitchFamily="34" charset="0"/>
                <a:ea typeface="Calibri" panose="020F0502020204030204" pitchFamily="34" charset="0"/>
                <a:cs typeface="Calibri" panose="020F0502020204030204" pitchFamily="34" charset="0"/>
              </a:rPr>
              <a:t>software allows investigators to recover recently deleted files and permanently deleted files, lost data from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unreadable external disks on Mac</a:t>
            </a:r>
          </a:p>
        </p:txBody>
      </p:sp>
      <p:pic>
        <p:nvPicPr>
          <p:cNvPr id="5" name="Picture 4">
            <a:extLst>
              <a:ext uri="{FF2B5EF4-FFF2-40B4-BE49-F238E27FC236}">
                <a16:creationId xmlns:a16="http://schemas.microsoft.com/office/drawing/2014/main" id="{E875FBA8-A61B-97AE-1323-B3D60BF7FEED}"/>
              </a:ext>
            </a:extLst>
          </p:cNvPr>
          <p:cNvPicPr>
            <a:picLocks noChangeAspect="1"/>
          </p:cNvPicPr>
          <p:nvPr/>
        </p:nvPicPr>
        <p:blipFill>
          <a:blip r:embed="rId3"/>
          <a:stretch>
            <a:fillRect/>
          </a:stretch>
        </p:blipFill>
        <p:spPr>
          <a:xfrm>
            <a:off x="0" y="1897247"/>
            <a:ext cx="4023709" cy="3208153"/>
          </a:xfrm>
          <a:prstGeom prst="rect">
            <a:avLst/>
          </a:prstGeom>
        </p:spPr>
      </p:pic>
      <p:pic>
        <p:nvPicPr>
          <p:cNvPr id="7" name="Picture 6">
            <a:extLst>
              <a:ext uri="{FF2B5EF4-FFF2-40B4-BE49-F238E27FC236}">
                <a16:creationId xmlns:a16="http://schemas.microsoft.com/office/drawing/2014/main" id="{00803556-8AF8-1567-615B-19CDDA753927}"/>
              </a:ext>
            </a:extLst>
          </p:cNvPr>
          <p:cNvPicPr>
            <a:picLocks noChangeAspect="1"/>
          </p:cNvPicPr>
          <p:nvPr/>
        </p:nvPicPr>
        <p:blipFill>
          <a:blip r:embed="rId4"/>
          <a:stretch>
            <a:fillRect/>
          </a:stretch>
        </p:blipFill>
        <p:spPr>
          <a:xfrm>
            <a:off x="4114800" y="1897247"/>
            <a:ext cx="4899660" cy="3318916"/>
          </a:xfrm>
          <a:prstGeom prst="rect">
            <a:avLst/>
          </a:prstGeom>
        </p:spPr>
      </p:pic>
    </p:spTree>
    <p:extLst>
      <p:ext uri="{BB962C8B-B14F-4D97-AF65-F5344CB8AC3E}">
        <p14:creationId xmlns:p14="http://schemas.microsoft.com/office/powerpoint/2010/main" val="187645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8A3DC-1431-AEE7-33E9-1E2E9B26CD56}"/>
              </a:ext>
            </a:extLst>
          </p:cNvPr>
          <p:cNvSpPr>
            <a:spLocks noGrp="1"/>
          </p:cNvSpPr>
          <p:nvPr>
            <p:ph type="title"/>
          </p:nvPr>
        </p:nvSpPr>
        <p:spPr>
          <a:xfrm>
            <a:off x="190500" y="4354"/>
            <a:ext cx="8763000" cy="1143000"/>
          </a:xfrm>
        </p:spPr>
        <p:txBody>
          <a:bodyPr/>
          <a:lstStyle/>
          <a:p>
            <a:r>
              <a:rPr lang="en-US" sz="3200" dirty="0"/>
              <a:t>Recovering Deleted Files from USB on Mac Machine </a:t>
            </a:r>
            <a:endParaRPr lang="en-GB" sz="3200" dirty="0"/>
          </a:p>
        </p:txBody>
      </p:sp>
      <p:sp>
        <p:nvSpPr>
          <p:cNvPr id="3" name="Content Placeholder 2">
            <a:extLst>
              <a:ext uri="{FF2B5EF4-FFF2-40B4-BE49-F238E27FC236}">
                <a16:creationId xmlns:a16="http://schemas.microsoft.com/office/drawing/2014/main" id="{06EC4555-04A9-3DE9-BF78-B4D236F58461}"/>
              </a:ext>
            </a:extLst>
          </p:cNvPr>
          <p:cNvSpPr>
            <a:spLocks noGrp="1"/>
          </p:cNvSpPr>
          <p:nvPr>
            <p:ph idx="1"/>
          </p:nvPr>
        </p:nvSpPr>
        <p:spPr>
          <a:xfrm>
            <a:off x="190500" y="1060268"/>
            <a:ext cx="8648700" cy="1519646"/>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Disk Drill is a Mac data recovery software that helps the forensic investigators to recover deleted, lost, or damaged data, personal or business documents, music, photos, etc. </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can scan the USB drive and find files that have been deleted/lost</a:t>
            </a:r>
          </a:p>
          <a:p>
            <a:endParaRPr lang="en-GB" dirty="0"/>
          </a:p>
        </p:txBody>
      </p:sp>
      <p:pic>
        <p:nvPicPr>
          <p:cNvPr id="5" name="Picture 4">
            <a:extLst>
              <a:ext uri="{FF2B5EF4-FFF2-40B4-BE49-F238E27FC236}">
                <a16:creationId xmlns:a16="http://schemas.microsoft.com/office/drawing/2014/main" id="{76511F63-0E7F-6067-536D-CEE38EC627F8}"/>
              </a:ext>
            </a:extLst>
          </p:cNvPr>
          <p:cNvPicPr>
            <a:picLocks noChangeAspect="1"/>
          </p:cNvPicPr>
          <p:nvPr/>
        </p:nvPicPr>
        <p:blipFill>
          <a:blip r:embed="rId2"/>
          <a:stretch>
            <a:fillRect/>
          </a:stretch>
        </p:blipFill>
        <p:spPr>
          <a:xfrm>
            <a:off x="76200" y="2514600"/>
            <a:ext cx="5883150" cy="3314987"/>
          </a:xfrm>
          <a:prstGeom prst="rect">
            <a:avLst/>
          </a:prstGeom>
        </p:spPr>
      </p:pic>
      <p:pic>
        <p:nvPicPr>
          <p:cNvPr id="7" name="Picture 6">
            <a:extLst>
              <a:ext uri="{FF2B5EF4-FFF2-40B4-BE49-F238E27FC236}">
                <a16:creationId xmlns:a16="http://schemas.microsoft.com/office/drawing/2014/main" id="{03A8903B-E0E5-4A36-0B3E-F9B5A16E910D}"/>
              </a:ext>
            </a:extLst>
          </p:cNvPr>
          <p:cNvPicPr>
            <a:picLocks noChangeAspect="1"/>
          </p:cNvPicPr>
          <p:nvPr/>
        </p:nvPicPr>
        <p:blipFill>
          <a:blip r:embed="rId3"/>
          <a:stretch>
            <a:fillRect/>
          </a:stretch>
        </p:blipFill>
        <p:spPr>
          <a:xfrm>
            <a:off x="6241633" y="2514600"/>
            <a:ext cx="2720576" cy="3086367"/>
          </a:xfrm>
          <a:prstGeom prst="rect">
            <a:avLst/>
          </a:prstGeom>
        </p:spPr>
      </p:pic>
    </p:spTree>
    <p:extLst>
      <p:ext uri="{BB962C8B-B14F-4D97-AF65-F5344CB8AC3E}">
        <p14:creationId xmlns:p14="http://schemas.microsoft.com/office/powerpoint/2010/main" val="215911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D0E54-1A05-9B05-F5D9-D0AF4BA34FC5}"/>
              </a:ext>
            </a:extLst>
          </p:cNvPr>
          <p:cNvSpPr>
            <a:spLocks noGrp="1"/>
          </p:cNvSpPr>
          <p:nvPr>
            <p:ph type="title"/>
          </p:nvPr>
        </p:nvSpPr>
        <p:spPr>
          <a:xfrm>
            <a:off x="457200" y="160337"/>
            <a:ext cx="8229600" cy="677863"/>
          </a:xfrm>
        </p:spPr>
        <p:txBody>
          <a:bodyPr/>
          <a:lstStyle/>
          <a:p>
            <a:r>
              <a:rPr lang="en-GB" dirty="0"/>
              <a:t>Custom File Carving Signatures</a:t>
            </a:r>
            <a:br>
              <a:rPr lang="en-GB" dirty="0"/>
            </a:br>
            <a:endParaRPr lang="en-GB" dirty="0"/>
          </a:p>
        </p:txBody>
      </p:sp>
      <p:sp>
        <p:nvSpPr>
          <p:cNvPr id="3" name="Content Placeholder 2">
            <a:extLst>
              <a:ext uri="{FF2B5EF4-FFF2-40B4-BE49-F238E27FC236}">
                <a16:creationId xmlns:a16="http://schemas.microsoft.com/office/drawing/2014/main" id="{20CD6E5B-83D8-C5AC-4995-3C963336A27B}"/>
              </a:ext>
            </a:extLst>
          </p:cNvPr>
          <p:cNvSpPr>
            <a:spLocks noGrp="1"/>
          </p:cNvSpPr>
          <p:nvPr>
            <p:ph idx="1"/>
          </p:nvPr>
        </p:nvSpPr>
        <p:spPr>
          <a:xfrm>
            <a:off x="304800" y="1159646"/>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Attackers sometimes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wipe the directory area containing file headers</a:t>
            </a:r>
            <a:r>
              <a:rPr lang="en-US" dirty="0">
                <a:latin typeface="Calibri" panose="020F0502020204030204" pitchFamily="34" charset="0"/>
                <a:ea typeface="Calibri" panose="020F0502020204030204" pitchFamily="34" charset="0"/>
                <a:cs typeface="Calibri" panose="020F0502020204030204" pitchFamily="34" charset="0"/>
              </a:rPr>
              <a:t> or overwrite these contents with some other files which makes file carving using recovery software a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challenging</a:t>
            </a:r>
            <a:r>
              <a:rPr lang="en-US" dirty="0">
                <a:latin typeface="Calibri" panose="020F0502020204030204" pitchFamily="34" charset="0"/>
                <a:ea typeface="Calibri" panose="020F0502020204030204" pitchFamily="34" charset="0"/>
                <a:cs typeface="Calibri" panose="020F0502020204030204" pitchFamily="34" charset="0"/>
              </a:rPr>
              <a:t> process</a:t>
            </a:r>
          </a:p>
          <a:p>
            <a:pPr algn="just"/>
            <a:r>
              <a:rPr lang="en-US" dirty="0">
                <a:latin typeface="Calibri" panose="020F0502020204030204" pitchFamily="34" charset="0"/>
                <a:ea typeface="Calibri" panose="020F0502020204030204" pitchFamily="34" charset="0"/>
                <a:cs typeface="Calibri" panose="020F0502020204030204" pitchFamily="34" charset="0"/>
              </a:rPr>
              <a:t>Using custom carving signatures that involve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user-defined file signatures</a:t>
            </a:r>
            <a:r>
              <a:rPr lang="en-US" dirty="0">
                <a:latin typeface="Calibri" panose="020F0502020204030204" pitchFamily="34" charset="0"/>
                <a:ea typeface="Calibri" panose="020F0502020204030204" pitchFamily="34" charset="0"/>
                <a:cs typeface="Calibri" panose="020F0502020204030204" pitchFamily="34" charset="0"/>
              </a:rPr>
              <a:t> for recovery is an ideal solution for this issue</a:t>
            </a:r>
          </a:p>
          <a:p>
            <a:pPr algn="just"/>
            <a:r>
              <a:rPr lang="en-US" dirty="0">
                <a:latin typeface="Calibri" panose="020F0502020204030204" pitchFamily="34" charset="0"/>
                <a:ea typeface="Calibri" panose="020F0502020204030204" pitchFamily="34" charset="0"/>
                <a:cs typeface="Calibri" panose="020F0502020204030204" pitchFamily="34" charset="0"/>
              </a:rPr>
              <a:t>Customized file carving allows forensic investigators to identify and recover files efficiently by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minimizing the chances of recovery failure</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employ this technique only if the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signatures of the files </a:t>
            </a:r>
            <a:r>
              <a:rPr lang="en-US" dirty="0">
                <a:latin typeface="Calibri" panose="020F0502020204030204" pitchFamily="34" charset="0"/>
                <a:ea typeface="Calibri" panose="020F0502020204030204" pitchFamily="34" charset="0"/>
                <a:cs typeface="Calibri" panose="020F0502020204030204" pitchFamily="34" charset="0"/>
              </a:rPr>
              <a:t>to be recovered are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known</a:t>
            </a:r>
          </a:p>
        </p:txBody>
      </p:sp>
    </p:spTree>
    <p:extLst>
      <p:ext uri="{BB962C8B-B14F-4D97-AF65-F5344CB8AC3E}">
        <p14:creationId xmlns:p14="http://schemas.microsoft.com/office/powerpoint/2010/main" val="1728378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01798-4A49-7736-967D-ADED3D0131F1}"/>
              </a:ext>
            </a:extLst>
          </p:cNvPr>
          <p:cNvSpPr>
            <a:spLocks noGrp="1"/>
          </p:cNvSpPr>
          <p:nvPr>
            <p:ph type="title"/>
          </p:nvPr>
        </p:nvSpPr>
        <p:spPr>
          <a:xfrm>
            <a:off x="152400" y="160337"/>
            <a:ext cx="8686800" cy="677863"/>
          </a:xfrm>
        </p:spPr>
        <p:txBody>
          <a:bodyPr/>
          <a:lstStyle/>
          <a:p>
            <a:r>
              <a:rPr lang="en-US" dirty="0"/>
              <a:t>Custom File Carving Signatures (Cont’d) </a:t>
            </a:r>
            <a:endParaRPr lang="en-GB" dirty="0"/>
          </a:p>
        </p:txBody>
      </p:sp>
      <p:pic>
        <p:nvPicPr>
          <p:cNvPr id="5" name="Content Placeholder 4">
            <a:extLst>
              <a:ext uri="{FF2B5EF4-FFF2-40B4-BE49-F238E27FC236}">
                <a16:creationId xmlns:a16="http://schemas.microsoft.com/office/drawing/2014/main" id="{AAA1E0F1-DDCB-6AF3-189B-40767FF65882}"/>
              </a:ext>
            </a:extLst>
          </p:cNvPr>
          <p:cNvPicPr>
            <a:picLocks noGrp="1" noChangeAspect="1"/>
          </p:cNvPicPr>
          <p:nvPr>
            <p:ph idx="1"/>
          </p:nvPr>
        </p:nvPicPr>
        <p:blipFill>
          <a:blip r:embed="rId2"/>
          <a:stretch>
            <a:fillRect/>
          </a:stretch>
        </p:blipFill>
        <p:spPr>
          <a:xfrm>
            <a:off x="28303" y="1143000"/>
            <a:ext cx="4738245" cy="4473328"/>
          </a:xfrm>
        </p:spPr>
      </p:pic>
      <p:pic>
        <p:nvPicPr>
          <p:cNvPr id="7" name="Picture 6">
            <a:extLst>
              <a:ext uri="{FF2B5EF4-FFF2-40B4-BE49-F238E27FC236}">
                <a16:creationId xmlns:a16="http://schemas.microsoft.com/office/drawing/2014/main" id="{B57C4FE7-7F6B-0185-ECA9-B9EE291122BE}"/>
              </a:ext>
            </a:extLst>
          </p:cNvPr>
          <p:cNvPicPr>
            <a:picLocks noChangeAspect="1"/>
          </p:cNvPicPr>
          <p:nvPr/>
        </p:nvPicPr>
        <p:blipFill>
          <a:blip r:embed="rId3"/>
          <a:stretch>
            <a:fillRect/>
          </a:stretch>
        </p:blipFill>
        <p:spPr>
          <a:xfrm>
            <a:off x="4797028" y="1143000"/>
            <a:ext cx="4320914" cy="4473328"/>
          </a:xfrm>
          <a:prstGeom prst="rect">
            <a:avLst/>
          </a:prstGeom>
        </p:spPr>
      </p:pic>
    </p:spTree>
    <p:extLst>
      <p:ext uri="{BB962C8B-B14F-4D97-AF65-F5344CB8AC3E}">
        <p14:creationId xmlns:p14="http://schemas.microsoft.com/office/powerpoint/2010/main" val="400928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B37C2-B071-451C-5C2B-0D74FD4CA796}"/>
              </a:ext>
            </a:extLst>
          </p:cNvPr>
          <p:cNvSpPr>
            <a:spLocks noGrp="1"/>
          </p:cNvSpPr>
          <p:nvPr>
            <p:ph type="title"/>
          </p:nvPr>
        </p:nvSpPr>
        <p:spPr>
          <a:xfrm>
            <a:off x="561703" y="92075"/>
            <a:ext cx="8229600" cy="639762"/>
          </a:xfrm>
        </p:spPr>
        <p:txBody>
          <a:bodyPr/>
          <a:lstStyle/>
          <a:p>
            <a:r>
              <a:rPr lang="en-GB" dirty="0"/>
              <a:t>Recovering Deleted Partitions</a:t>
            </a:r>
            <a:br>
              <a:rPr lang="en-GB" dirty="0"/>
            </a:br>
            <a:endParaRPr lang="en-GB" dirty="0"/>
          </a:p>
        </p:txBody>
      </p:sp>
      <p:sp>
        <p:nvSpPr>
          <p:cNvPr id="3" name="Content Placeholder 2">
            <a:extLst>
              <a:ext uri="{FF2B5EF4-FFF2-40B4-BE49-F238E27FC236}">
                <a16:creationId xmlns:a16="http://schemas.microsoft.com/office/drawing/2014/main" id="{F313D29E-1E57-94E1-5E15-7890FF276B23}"/>
              </a:ext>
            </a:extLst>
          </p:cNvPr>
          <p:cNvSpPr>
            <a:spLocks noGrp="1"/>
          </p:cNvSpPr>
          <p:nvPr>
            <p:ph idx="1"/>
          </p:nvPr>
        </p:nvSpPr>
        <p:spPr>
          <a:xfrm>
            <a:off x="76200" y="731837"/>
            <a:ext cx="8991600" cy="30019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a user deletes a partition from the disk, the data allocated to the partition is lost, and the deleted partition is converted to unallocated space on the disk</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perpetrator merges the unallocated partition with system’s primary partition (or existing partition) to make it difficult for the investigator to identify the lost partition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the investigator should use automated tools such as R-Studio to retrieve the lost partition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R-Studio is a data recovery tool from Windows, Linux, and macOS partitions even if the partitions are deleted, damaged or formatted</a:t>
            </a:r>
          </a:p>
          <a:p>
            <a:endParaRPr lang="en-GB" dirty="0"/>
          </a:p>
        </p:txBody>
      </p:sp>
      <p:pic>
        <p:nvPicPr>
          <p:cNvPr id="5" name="Picture 4">
            <a:extLst>
              <a:ext uri="{FF2B5EF4-FFF2-40B4-BE49-F238E27FC236}">
                <a16:creationId xmlns:a16="http://schemas.microsoft.com/office/drawing/2014/main" id="{1665E5CE-4707-47B7-011B-A0EB74D02687}"/>
              </a:ext>
            </a:extLst>
          </p:cNvPr>
          <p:cNvPicPr>
            <a:picLocks noChangeAspect="1"/>
          </p:cNvPicPr>
          <p:nvPr/>
        </p:nvPicPr>
        <p:blipFill>
          <a:blip r:embed="rId3"/>
          <a:stretch>
            <a:fillRect/>
          </a:stretch>
        </p:blipFill>
        <p:spPr>
          <a:xfrm>
            <a:off x="54429" y="3886200"/>
            <a:ext cx="5195293" cy="2879725"/>
          </a:xfrm>
          <a:prstGeom prst="rect">
            <a:avLst/>
          </a:prstGeom>
        </p:spPr>
      </p:pic>
      <p:pic>
        <p:nvPicPr>
          <p:cNvPr id="7" name="Picture 6">
            <a:extLst>
              <a:ext uri="{FF2B5EF4-FFF2-40B4-BE49-F238E27FC236}">
                <a16:creationId xmlns:a16="http://schemas.microsoft.com/office/drawing/2014/main" id="{F44AC167-B160-ACF8-D1B9-A533A8B1CA9A}"/>
              </a:ext>
            </a:extLst>
          </p:cNvPr>
          <p:cNvPicPr>
            <a:picLocks noChangeAspect="1"/>
          </p:cNvPicPr>
          <p:nvPr/>
        </p:nvPicPr>
        <p:blipFill>
          <a:blip r:embed="rId4"/>
          <a:stretch>
            <a:fillRect/>
          </a:stretch>
        </p:blipFill>
        <p:spPr>
          <a:xfrm>
            <a:off x="5279571" y="4267200"/>
            <a:ext cx="3810000" cy="2498725"/>
          </a:xfrm>
          <a:prstGeom prst="rect">
            <a:avLst/>
          </a:prstGeom>
        </p:spPr>
      </p:pic>
    </p:spTree>
    <p:extLst>
      <p:ext uri="{BB962C8B-B14F-4D97-AF65-F5344CB8AC3E}">
        <p14:creationId xmlns:p14="http://schemas.microsoft.com/office/powerpoint/2010/main" val="280327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DA50-5043-7697-640D-42346F153461}"/>
              </a:ext>
            </a:extLst>
          </p:cNvPr>
          <p:cNvSpPr>
            <a:spLocks noGrp="1"/>
          </p:cNvSpPr>
          <p:nvPr>
            <p:ph type="title"/>
          </p:nvPr>
        </p:nvSpPr>
        <p:spPr>
          <a:xfrm>
            <a:off x="76200" y="160337"/>
            <a:ext cx="9063446" cy="677863"/>
          </a:xfrm>
        </p:spPr>
        <p:txBody>
          <a:bodyPr/>
          <a:lstStyle/>
          <a:p>
            <a:r>
              <a:rPr lang="en-US" dirty="0"/>
              <a:t>Recovering </a:t>
            </a:r>
            <a:r>
              <a:rPr lang="en-US" dirty="0" err="1"/>
              <a:t>ReFS</a:t>
            </a:r>
            <a:r>
              <a:rPr lang="en-US" dirty="0"/>
              <a:t> Volumes Using </a:t>
            </a:r>
            <a:r>
              <a:rPr lang="en-US" dirty="0" err="1"/>
              <a:t>ReFSUtil</a:t>
            </a:r>
            <a:br>
              <a:rPr lang="en-US" dirty="0"/>
            </a:br>
            <a:endParaRPr lang="en-GB" dirty="0"/>
          </a:p>
        </p:txBody>
      </p:sp>
      <p:sp>
        <p:nvSpPr>
          <p:cNvPr id="3" name="Content Placeholder 2">
            <a:extLst>
              <a:ext uri="{FF2B5EF4-FFF2-40B4-BE49-F238E27FC236}">
                <a16:creationId xmlns:a16="http://schemas.microsoft.com/office/drawing/2014/main" id="{3F3F0A99-2121-B910-A539-F50524893C27}"/>
              </a:ext>
            </a:extLst>
          </p:cNvPr>
          <p:cNvSpPr>
            <a:spLocks noGrp="1"/>
          </p:cNvSpPr>
          <p:nvPr>
            <p:ph idx="1"/>
          </p:nvPr>
        </p:nvSpPr>
        <p:spPr>
          <a:xfrm>
            <a:off x="76200" y="990601"/>
            <a:ext cx="8534400" cy="1371600"/>
          </a:xfrm>
        </p:spPr>
        <p:txBody>
          <a:bodyPr/>
          <a:lstStyle/>
          <a:p>
            <a:pPr marL="0" indent="0" algn="just">
              <a:buNone/>
            </a:pPr>
            <a:r>
              <a:rPr lang="en-US" sz="2000" dirty="0" err="1">
                <a:latin typeface="Calibri" panose="020F0502020204030204" pitchFamily="34" charset="0"/>
                <a:ea typeface="Calibri" panose="020F0502020204030204" pitchFamily="34" charset="0"/>
                <a:cs typeface="Calibri" panose="020F0502020204030204" pitchFamily="34" charset="0"/>
              </a:rPr>
              <a:t>ReFSUtil</a:t>
            </a:r>
            <a:r>
              <a:rPr lang="en-US" sz="2000" dirty="0">
                <a:latin typeface="Calibri" panose="020F0502020204030204" pitchFamily="34" charset="0"/>
                <a:ea typeface="Calibri" panose="020F0502020204030204" pitchFamily="34" charset="0"/>
                <a:cs typeface="Calibri" panose="020F0502020204030204" pitchFamily="34" charset="0"/>
              </a:rPr>
              <a:t> is a command line tool available in Windows and Windows Server to diagnose and investigate heavily damaged </a:t>
            </a:r>
            <a:r>
              <a:rPr lang="en-US" sz="2000" dirty="0" err="1">
                <a:latin typeface="Calibri" panose="020F0502020204030204" pitchFamily="34" charset="0"/>
                <a:ea typeface="Calibri" panose="020F0502020204030204" pitchFamily="34" charset="0"/>
                <a:cs typeface="Calibri" panose="020F0502020204030204" pitchFamily="34" charset="0"/>
              </a:rPr>
              <a:t>ReFS</a:t>
            </a:r>
            <a:r>
              <a:rPr lang="en-US" sz="2000" dirty="0">
                <a:latin typeface="Calibri" panose="020F0502020204030204" pitchFamily="34" charset="0"/>
                <a:ea typeface="Calibri" panose="020F0502020204030204" pitchFamily="34" charset="0"/>
                <a:cs typeface="Calibri" panose="020F0502020204030204" pitchFamily="34" charset="0"/>
              </a:rPr>
              <a:t> volumes such as identifying remaining files and copying those files to another volume </a:t>
            </a:r>
          </a:p>
          <a:p>
            <a:pPr marL="0" indent="0" algn="ctr">
              <a:buNone/>
            </a:pPr>
            <a:r>
              <a:rPr lang="en-US" sz="2000" b="1" dirty="0">
                <a:latin typeface="Calibri" panose="020F0502020204030204" pitchFamily="34" charset="0"/>
                <a:ea typeface="Calibri" panose="020F0502020204030204" pitchFamily="34" charset="0"/>
                <a:cs typeface="Calibri" panose="020F0502020204030204" pitchFamily="34" charset="0"/>
              </a:rPr>
              <a:t>Different Modes for Recovering Volumes</a:t>
            </a:r>
          </a:p>
        </p:txBody>
      </p:sp>
      <p:pic>
        <p:nvPicPr>
          <p:cNvPr id="5" name="Picture 4">
            <a:extLst>
              <a:ext uri="{FF2B5EF4-FFF2-40B4-BE49-F238E27FC236}">
                <a16:creationId xmlns:a16="http://schemas.microsoft.com/office/drawing/2014/main" id="{E42914C7-F52E-D883-C12E-0D0A9DF1688F}"/>
              </a:ext>
            </a:extLst>
          </p:cNvPr>
          <p:cNvPicPr>
            <a:picLocks noChangeAspect="1"/>
          </p:cNvPicPr>
          <p:nvPr/>
        </p:nvPicPr>
        <p:blipFill>
          <a:blip r:embed="rId2"/>
          <a:stretch>
            <a:fillRect/>
          </a:stretch>
        </p:blipFill>
        <p:spPr>
          <a:xfrm>
            <a:off x="76199" y="2514602"/>
            <a:ext cx="4947337" cy="3124198"/>
          </a:xfrm>
          <a:prstGeom prst="rect">
            <a:avLst/>
          </a:prstGeom>
        </p:spPr>
      </p:pic>
      <p:pic>
        <p:nvPicPr>
          <p:cNvPr id="7" name="Picture 6">
            <a:extLst>
              <a:ext uri="{FF2B5EF4-FFF2-40B4-BE49-F238E27FC236}">
                <a16:creationId xmlns:a16="http://schemas.microsoft.com/office/drawing/2014/main" id="{0BA453CD-C016-B192-2075-BA765EF6D266}"/>
              </a:ext>
            </a:extLst>
          </p:cNvPr>
          <p:cNvPicPr>
            <a:picLocks noChangeAspect="1"/>
          </p:cNvPicPr>
          <p:nvPr/>
        </p:nvPicPr>
        <p:blipFill>
          <a:blip r:embed="rId3"/>
          <a:stretch>
            <a:fillRect/>
          </a:stretch>
        </p:blipFill>
        <p:spPr>
          <a:xfrm>
            <a:off x="5029427" y="2743200"/>
            <a:ext cx="4038374" cy="2133600"/>
          </a:xfrm>
          <a:prstGeom prst="rect">
            <a:avLst/>
          </a:prstGeom>
        </p:spPr>
      </p:pic>
    </p:spTree>
    <p:extLst>
      <p:ext uri="{BB962C8B-B14F-4D97-AF65-F5344CB8AC3E}">
        <p14:creationId xmlns:p14="http://schemas.microsoft.com/office/powerpoint/2010/main" val="309179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71B96-504E-D69D-DBE1-91F592987E08}"/>
              </a:ext>
            </a:extLst>
          </p:cNvPr>
          <p:cNvSpPr>
            <a:spLocks noGrp="1"/>
          </p:cNvSpPr>
          <p:nvPr>
            <p:ph type="title"/>
          </p:nvPr>
        </p:nvSpPr>
        <p:spPr>
          <a:xfrm>
            <a:off x="457200" y="28303"/>
            <a:ext cx="8229600" cy="792162"/>
          </a:xfrm>
        </p:spPr>
        <p:txBody>
          <a:bodyPr/>
          <a:lstStyle/>
          <a:p>
            <a:r>
              <a:rPr lang="en-GB" dirty="0"/>
              <a:t>RAID Recovery Tools</a:t>
            </a:r>
            <a:br>
              <a:rPr lang="en-GB" dirty="0"/>
            </a:br>
            <a:endParaRPr lang="en-GB" dirty="0"/>
          </a:p>
        </p:txBody>
      </p:sp>
      <p:sp>
        <p:nvSpPr>
          <p:cNvPr id="3" name="Content Placeholder 2">
            <a:extLst>
              <a:ext uri="{FF2B5EF4-FFF2-40B4-BE49-F238E27FC236}">
                <a16:creationId xmlns:a16="http://schemas.microsoft.com/office/drawing/2014/main" id="{E3CE32A1-36F5-AD13-FDF3-AF3E46E35D47}"/>
              </a:ext>
            </a:extLst>
          </p:cNvPr>
          <p:cNvSpPr>
            <a:spLocks noGrp="1"/>
          </p:cNvSpPr>
          <p:nvPr>
            <p:ph idx="1"/>
          </p:nvPr>
        </p:nvSpPr>
        <p:spPr>
          <a:xfrm>
            <a:off x="2177" y="914400"/>
            <a:ext cx="6093823" cy="1143000"/>
          </a:xfrm>
        </p:spPr>
        <p:txBody>
          <a:bodyPr/>
          <a:lstStyle/>
          <a:p>
            <a:pPr marL="0" indent="0" algn="just">
              <a:buNone/>
            </a:pPr>
            <a:r>
              <a:rPr lang="en-US" sz="2000" dirty="0" err="1">
                <a:latin typeface="Calibri" panose="020F0502020204030204" pitchFamily="34" charset="0"/>
                <a:ea typeface="Calibri" panose="020F0502020204030204" pitchFamily="34" charset="0"/>
                <a:cs typeface="Calibri" panose="020F0502020204030204" pitchFamily="34" charset="0"/>
              </a:rPr>
              <a:t>DiskInternals</a:t>
            </a:r>
            <a:r>
              <a:rPr lang="en-US" sz="2000" dirty="0">
                <a:latin typeface="Calibri" panose="020F0502020204030204" pitchFamily="34" charset="0"/>
                <a:ea typeface="Calibri" panose="020F0502020204030204" pitchFamily="34" charset="0"/>
                <a:cs typeface="Calibri" panose="020F0502020204030204" pitchFamily="34" charset="0"/>
              </a:rPr>
              <a:t> RAID Recovery can create disk images and recover files from damaged RAID 0, RAID 1, 0+1, 1+0, 1E, and so on</a:t>
            </a:r>
          </a:p>
          <a:p>
            <a:pPr marL="0" indent="0" algn="just">
              <a:buNone/>
            </a:pPr>
            <a:endParaRPr lang="en-GB" dirty="0"/>
          </a:p>
        </p:txBody>
      </p:sp>
      <p:pic>
        <p:nvPicPr>
          <p:cNvPr id="5" name="Picture 4">
            <a:extLst>
              <a:ext uri="{FF2B5EF4-FFF2-40B4-BE49-F238E27FC236}">
                <a16:creationId xmlns:a16="http://schemas.microsoft.com/office/drawing/2014/main" id="{DCE55C50-740E-BE50-7B9A-72C7BAAC4696}"/>
              </a:ext>
            </a:extLst>
          </p:cNvPr>
          <p:cNvPicPr>
            <a:picLocks noChangeAspect="1"/>
          </p:cNvPicPr>
          <p:nvPr/>
        </p:nvPicPr>
        <p:blipFill>
          <a:blip r:embed="rId3"/>
          <a:stretch>
            <a:fillRect/>
          </a:stretch>
        </p:blipFill>
        <p:spPr>
          <a:xfrm>
            <a:off x="736217" y="1900975"/>
            <a:ext cx="4750183" cy="3756323"/>
          </a:xfrm>
          <a:prstGeom prst="rect">
            <a:avLst/>
          </a:prstGeom>
        </p:spPr>
      </p:pic>
      <p:pic>
        <p:nvPicPr>
          <p:cNvPr id="7" name="Picture 6">
            <a:extLst>
              <a:ext uri="{FF2B5EF4-FFF2-40B4-BE49-F238E27FC236}">
                <a16:creationId xmlns:a16="http://schemas.microsoft.com/office/drawing/2014/main" id="{50047447-160F-74AC-27D2-68EF94B22C31}"/>
              </a:ext>
            </a:extLst>
          </p:cNvPr>
          <p:cNvPicPr>
            <a:picLocks noChangeAspect="1"/>
          </p:cNvPicPr>
          <p:nvPr/>
        </p:nvPicPr>
        <p:blipFill>
          <a:blip r:embed="rId4"/>
          <a:stretch>
            <a:fillRect/>
          </a:stretch>
        </p:blipFill>
        <p:spPr>
          <a:xfrm>
            <a:off x="6934200" y="914400"/>
            <a:ext cx="1905000" cy="4644492"/>
          </a:xfrm>
          <a:prstGeom prst="rect">
            <a:avLst/>
          </a:prstGeom>
        </p:spPr>
      </p:pic>
    </p:spTree>
    <p:extLst>
      <p:ext uri="{BB962C8B-B14F-4D97-AF65-F5344CB8AC3E}">
        <p14:creationId xmlns:p14="http://schemas.microsoft.com/office/powerpoint/2010/main" val="84399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
        <p:nvSpPr>
          <p:cNvPr id="3" name="Content Placeholder 2">
            <a:extLst>
              <a:ext uri="{FF2B5EF4-FFF2-40B4-BE49-F238E27FC236}">
                <a16:creationId xmlns:a16="http://schemas.microsoft.com/office/drawing/2014/main" id="{69983BEA-25CE-D91B-4808-CDA8AC176495}"/>
              </a:ext>
            </a:extLst>
          </p:cNvPr>
          <p:cNvSpPr>
            <a:spLocks noGrp="1"/>
          </p:cNvSpPr>
          <p:nvPr>
            <p:ph idx="1"/>
          </p:nvPr>
        </p:nvSpPr>
        <p:spPr>
          <a:xfrm>
            <a:off x="122208" y="3449128"/>
            <a:ext cx="8534400" cy="2163763"/>
          </a:xfrm>
        </p:spPr>
        <p:txBody>
          <a:bodyPr/>
          <a:lstStyle/>
          <a:p>
            <a:endParaRPr lang="en-GB" dirty="0"/>
          </a:p>
        </p:txBody>
      </p:sp>
    </p:spTree>
    <p:extLst>
      <p:ext uri="{BB962C8B-B14F-4D97-AF65-F5344CB8AC3E}">
        <p14:creationId xmlns:p14="http://schemas.microsoft.com/office/powerpoint/2010/main" val="30003710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11FCB-8144-59D8-E352-2C77AD7F5BD9}"/>
              </a:ext>
            </a:extLst>
          </p:cNvPr>
          <p:cNvSpPr>
            <a:spLocks noGrp="1"/>
          </p:cNvSpPr>
          <p:nvPr>
            <p:ph type="title"/>
          </p:nvPr>
        </p:nvSpPr>
        <p:spPr>
          <a:xfrm>
            <a:off x="76200" y="34834"/>
            <a:ext cx="8991600" cy="650966"/>
          </a:xfrm>
        </p:spPr>
        <p:txBody>
          <a:bodyPr/>
          <a:lstStyle/>
          <a:p>
            <a:r>
              <a:rPr lang="en-GB" sz="2800" dirty="0"/>
              <a:t>Anti-forensics Technique: Password Protection</a:t>
            </a:r>
            <a:br>
              <a:rPr lang="en-GB" sz="2800" dirty="0"/>
            </a:br>
            <a:endParaRPr lang="en-GB" sz="2800" dirty="0"/>
          </a:p>
        </p:txBody>
      </p:sp>
      <p:sp>
        <p:nvSpPr>
          <p:cNvPr id="3" name="Content Placeholder 2">
            <a:extLst>
              <a:ext uri="{FF2B5EF4-FFF2-40B4-BE49-F238E27FC236}">
                <a16:creationId xmlns:a16="http://schemas.microsoft.com/office/drawing/2014/main" id="{BDCC2D19-1CF1-AB8D-04DB-E733164D2863}"/>
              </a:ext>
            </a:extLst>
          </p:cNvPr>
          <p:cNvSpPr>
            <a:spLocks noGrp="1"/>
          </p:cNvSpPr>
          <p:nvPr>
            <p:ph idx="1"/>
          </p:nvPr>
        </p:nvSpPr>
        <p:spPr>
          <a:xfrm>
            <a:off x="76200" y="685801"/>
            <a:ext cx="8915400" cy="3886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and intruders use these protection techniques to hide evidence data, prevent reverse engineering of applications, hinder information extraction from network devices, and prevent access to system and hard disk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such cases, investigators can use various password cracking tools and techniques to circumvent the password protection</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r>
              <a:rPr lang="en-US" sz="2000" dirty="0">
                <a:latin typeface="Calibri" panose="020F0502020204030204" pitchFamily="34" charset="0"/>
                <a:ea typeface="Calibri" panose="020F0502020204030204" pitchFamily="34" charset="0"/>
                <a:cs typeface="Calibri" panose="020F0502020204030204" pitchFamily="34" charset="0"/>
              </a:rPr>
              <a:t>Password Cracking Techniques:</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Dictionary attack: A dictionary file is loaded into the cracking application that runs against user accounts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Brute forcing attack: Tries every combination of characters until the password is broken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Rule-based attack: Used when some information about the password is known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Hybrid</a:t>
            </a:r>
          </a:p>
          <a:p>
            <a:endParaRPr lang="en-GB" dirty="0"/>
          </a:p>
        </p:txBody>
      </p:sp>
      <p:sp>
        <p:nvSpPr>
          <p:cNvPr id="5" name="TextBox 4">
            <a:extLst>
              <a:ext uri="{FF2B5EF4-FFF2-40B4-BE49-F238E27FC236}">
                <a16:creationId xmlns:a16="http://schemas.microsoft.com/office/drawing/2014/main" id="{F443DFDC-947E-636F-E606-F22FE2DB9B1F}"/>
              </a:ext>
            </a:extLst>
          </p:cNvPr>
          <p:cNvSpPr txBox="1"/>
          <p:nvPr/>
        </p:nvSpPr>
        <p:spPr>
          <a:xfrm>
            <a:off x="2247900" y="4419600"/>
            <a:ext cx="4572000" cy="1173463"/>
          </a:xfrm>
          <a:prstGeom prst="rect">
            <a:avLst/>
          </a:prstGeom>
          <a:noFill/>
          <a:ln>
            <a:solidFill>
              <a:schemeClr val="tx1"/>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Note: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Hash extraction required first</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GPU acceleration widely used today</a:t>
            </a:r>
          </a:p>
        </p:txBody>
      </p:sp>
    </p:spTree>
    <p:extLst>
      <p:ext uri="{BB962C8B-B14F-4D97-AF65-F5344CB8AC3E}">
        <p14:creationId xmlns:p14="http://schemas.microsoft.com/office/powerpoint/2010/main" val="32011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7659A-C8D6-E6DF-A33C-DA085DB0AE8D}"/>
              </a:ext>
            </a:extLst>
          </p:cNvPr>
          <p:cNvSpPr>
            <a:spLocks noGrp="1"/>
          </p:cNvSpPr>
          <p:nvPr>
            <p:ph type="title"/>
          </p:nvPr>
        </p:nvSpPr>
        <p:spPr>
          <a:xfrm>
            <a:off x="439783" y="76200"/>
            <a:ext cx="8534400" cy="715962"/>
          </a:xfrm>
        </p:spPr>
        <p:txBody>
          <a:bodyPr/>
          <a:lstStyle/>
          <a:p>
            <a:r>
              <a:rPr lang="en-US" dirty="0"/>
              <a:t>Tools to Extract the Password Hashes </a:t>
            </a:r>
            <a:endParaRPr lang="en-GB" dirty="0"/>
          </a:p>
        </p:txBody>
      </p:sp>
      <p:sp>
        <p:nvSpPr>
          <p:cNvPr id="3" name="Content Placeholder 2">
            <a:extLst>
              <a:ext uri="{FF2B5EF4-FFF2-40B4-BE49-F238E27FC236}">
                <a16:creationId xmlns:a16="http://schemas.microsoft.com/office/drawing/2014/main" id="{EDA949E7-53B7-9BE9-CCC3-E0DDD31D63D6}"/>
              </a:ext>
            </a:extLst>
          </p:cNvPr>
          <p:cNvSpPr>
            <a:spLocks noGrp="1"/>
          </p:cNvSpPr>
          <p:nvPr>
            <p:ph idx="1"/>
          </p:nvPr>
        </p:nvSpPr>
        <p:spPr>
          <a:xfrm>
            <a:off x="152400" y="990601"/>
            <a:ext cx="6247862" cy="1447800"/>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pwdump7 </a:t>
            </a:r>
            <a:r>
              <a:rPr lang="en-US" sz="2000" dirty="0">
                <a:latin typeface="Calibri" panose="020F0502020204030204" pitchFamily="34" charset="0"/>
                <a:ea typeface="Calibri" panose="020F0502020204030204" pitchFamily="34" charset="0"/>
                <a:cs typeface="Calibri" panose="020F0502020204030204" pitchFamily="34" charset="0"/>
              </a:rPr>
              <a:t>extracts LM and NTLM password hashes of local user accounts from the Security Account Manager (SAM) database</a:t>
            </a:r>
          </a:p>
          <a:p>
            <a:endParaRPr lang="en-GB" dirty="0"/>
          </a:p>
        </p:txBody>
      </p:sp>
      <p:pic>
        <p:nvPicPr>
          <p:cNvPr id="5" name="Picture 4">
            <a:extLst>
              <a:ext uri="{FF2B5EF4-FFF2-40B4-BE49-F238E27FC236}">
                <a16:creationId xmlns:a16="http://schemas.microsoft.com/office/drawing/2014/main" id="{A68D129C-4B88-D3BC-72BD-E970D59813C1}"/>
              </a:ext>
            </a:extLst>
          </p:cNvPr>
          <p:cNvPicPr>
            <a:picLocks noChangeAspect="1"/>
          </p:cNvPicPr>
          <p:nvPr/>
        </p:nvPicPr>
        <p:blipFill>
          <a:blip r:embed="rId2"/>
          <a:stretch>
            <a:fillRect/>
          </a:stretch>
        </p:blipFill>
        <p:spPr>
          <a:xfrm>
            <a:off x="113749" y="2286000"/>
            <a:ext cx="6363251" cy="2423370"/>
          </a:xfrm>
          <a:prstGeom prst="rect">
            <a:avLst/>
          </a:prstGeom>
        </p:spPr>
      </p:pic>
      <p:pic>
        <p:nvPicPr>
          <p:cNvPr id="7" name="Picture 6">
            <a:extLst>
              <a:ext uri="{FF2B5EF4-FFF2-40B4-BE49-F238E27FC236}">
                <a16:creationId xmlns:a16="http://schemas.microsoft.com/office/drawing/2014/main" id="{5978028D-2ECD-9DE5-21F2-FC8C7D9D2FA6}"/>
              </a:ext>
            </a:extLst>
          </p:cNvPr>
          <p:cNvPicPr>
            <a:picLocks noChangeAspect="1"/>
          </p:cNvPicPr>
          <p:nvPr/>
        </p:nvPicPr>
        <p:blipFill>
          <a:blip r:embed="rId3"/>
          <a:stretch>
            <a:fillRect/>
          </a:stretch>
        </p:blipFill>
        <p:spPr>
          <a:xfrm>
            <a:off x="6591851" y="1447800"/>
            <a:ext cx="2399749" cy="3530944"/>
          </a:xfrm>
          <a:prstGeom prst="rect">
            <a:avLst/>
          </a:prstGeom>
        </p:spPr>
      </p:pic>
      <p:sp>
        <p:nvSpPr>
          <p:cNvPr id="9" name="TextBox 8">
            <a:extLst>
              <a:ext uri="{FF2B5EF4-FFF2-40B4-BE49-F238E27FC236}">
                <a16:creationId xmlns:a16="http://schemas.microsoft.com/office/drawing/2014/main" id="{3921AEAB-3BC9-3089-E3A2-B3750A29B37F}"/>
              </a:ext>
            </a:extLst>
          </p:cNvPr>
          <p:cNvSpPr txBox="1"/>
          <p:nvPr/>
        </p:nvSpPr>
        <p:spPr>
          <a:xfrm>
            <a:off x="439783" y="5225534"/>
            <a:ext cx="6858000" cy="369332"/>
          </a:xfrm>
          <a:prstGeom prst="rect">
            <a:avLst/>
          </a:prstGeom>
          <a:noFill/>
          <a:ln>
            <a:solidFill>
              <a:schemeClr val="tx1"/>
            </a:solidFill>
          </a:ln>
        </p:spPr>
        <p:txBody>
          <a:bodyPr wrap="square">
            <a:spAutoFit/>
          </a:bodyPr>
          <a:lstStyle/>
          <a:p>
            <a:r>
              <a:rPr lang="en-GB" b="1" dirty="0">
                <a:solidFill>
                  <a:srgbClr val="FF0000"/>
                </a:solidFill>
              </a:rPr>
              <a:t>Note: </a:t>
            </a:r>
            <a:r>
              <a:rPr lang="en-GB" dirty="0"/>
              <a:t>These tools must be run with administrator privileges </a:t>
            </a:r>
          </a:p>
        </p:txBody>
      </p:sp>
    </p:spTree>
    <p:extLst>
      <p:ext uri="{BB962C8B-B14F-4D97-AF65-F5344CB8AC3E}">
        <p14:creationId xmlns:p14="http://schemas.microsoft.com/office/powerpoint/2010/main" val="157886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1375-FBFE-EA57-5013-3C9D5D45C271}"/>
              </a:ext>
            </a:extLst>
          </p:cNvPr>
          <p:cNvSpPr>
            <a:spLocks noGrp="1"/>
          </p:cNvSpPr>
          <p:nvPr>
            <p:ph type="title"/>
          </p:nvPr>
        </p:nvSpPr>
        <p:spPr>
          <a:xfrm>
            <a:off x="457200" y="30480"/>
            <a:ext cx="8229600" cy="525463"/>
          </a:xfrm>
        </p:spPr>
        <p:txBody>
          <a:bodyPr/>
          <a:lstStyle/>
          <a:p>
            <a:r>
              <a:rPr lang="en-GB" dirty="0"/>
              <a:t>Password Cracking Tools</a:t>
            </a:r>
            <a:br>
              <a:rPr lang="en-GB" dirty="0"/>
            </a:br>
            <a:endParaRPr lang="en-GB" dirty="0"/>
          </a:p>
        </p:txBody>
      </p:sp>
      <p:sp>
        <p:nvSpPr>
          <p:cNvPr id="3" name="Content Placeholder 2">
            <a:extLst>
              <a:ext uri="{FF2B5EF4-FFF2-40B4-BE49-F238E27FC236}">
                <a16:creationId xmlns:a16="http://schemas.microsoft.com/office/drawing/2014/main" id="{2A9454D0-7477-2910-B034-0119ED473DE7}"/>
              </a:ext>
            </a:extLst>
          </p:cNvPr>
          <p:cNvSpPr>
            <a:spLocks noGrp="1"/>
          </p:cNvSpPr>
          <p:nvPr>
            <p:ph idx="1"/>
          </p:nvPr>
        </p:nvSpPr>
        <p:spPr>
          <a:xfrm>
            <a:off x="76200" y="622730"/>
            <a:ext cx="6477000" cy="1587070"/>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Passware</a:t>
            </a:r>
            <a:r>
              <a:rPr lang="en-US" sz="2000" b="1" dirty="0">
                <a:latin typeface="Calibri" panose="020F0502020204030204" pitchFamily="34" charset="0"/>
                <a:ea typeface="Calibri" panose="020F0502020204030204" pitchFamily="34" charset="0"/>
                <a:cs typeface="Calibri" panose="020F0502020204030204" pitchFamily="34" charset="0"/>
              </a:rPr>
              <a:t> Kit Forensic</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is an encrypted electronic evidence discovery solution that allows the investigators report and decrypt all types of password-protected items on a computer system</a:t>
            </a:r>
          </a:p>
          <a:p>
            <a:endParaRPr lang="en-GB" dirty="0"/>
          </a:p>
        </p:txBody>
      </p:sp>
      <p:pic>
        <p:nvPicPr>
          <p:cNvPr id="5" name="Picture 4">
            <a:extLst>
              <a:ext uri="{FF2B5EF4-FFF2-40B4-BE49-F238E27FC236}">
                <a16:creationId xmlns:a16="http://schemas.microsoft.com/office/drawing/2014/main" id="{A1AC76DA-3232-3C56-BA4B-DE481B0F5F96}"/>
              </a:ext>
            </a:extLst>
          </p:cNvPr>
          <p:cNvPicPr>
            <a:picLocks noChangeAspect="1"/>
          </p:cNvPicPr>
          <p:nvPr/>
        </p:nvPicPr>
        <p:blipFill>
          <a:blip r:embed="rId2"/>
          <a:stretch>
            <a:fillRect/>
          </a:stretch>
        </p:blipFill>
        <p:spPr>
          <a:xfrm>
            <a:off x="60960" y="2057400"/>
            <a:ext cx="5023364" cy="3581400"/>
          </a:xfrm>
          <a:prstGeom prst="rect">
            <a:avLst/>
          </a:prstGeom>
        </p:spPr>
      </p:pic>
      <p:pic>
        <p:nvPicPr>
          <p:cNvPr id="7" name="Picture 6">
            <a:extLst>
              <a:ext uri="{FF2B5EF4-FFF2-40B4-BE49-F238E27FC236}">
                <a16:creationId xmlns:a16="http://schemas.microsoft.com/office/drawing/2014/main" id="{83393AFD-42AA-08F4-B734-ADE603B22607}"/>
              </a:ext>
            </a:extLst>
          </p:cNvPr>
          <p:cNvPicPr>
            <a:picLocks noChangeAspect="1"/>
          </p:cNvPicPr>
          <p:nvPr/>
        </p:nvPicPr>
        <p:blipFill>
          <a:blip r:embed="rId3"/>
          <a:stretch>
            <a:fillRect/>
          </a:stretch>
        </p:blipFill>
        <p:spPr>
          <a:xfrm>
            <a:off x="6858000" y="1066800"/>
            <a:ext cx="2057400" cy="4338952"/>
          </a:xfrm>
          <a:prstGeom prst="rect">
            <a:avLst/>
          </a:prstGeom>
        </p:spPr>
      </p:pic>
    </p:spTree>
    <p:extLst>
      <p:ext uri="{BB962C8B-B14F-4D97-AF65-F5344CB8AC3E}">
        <p14:creationId xmlns:p14="http://schemas.microsoft.com/office/powerpoint/2010/main" val="261480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3B08E-0C9C-1DB1-33B2-1A640BDF85C6}"/>
              </a:ext>
            </a:extLst>
          </p:cNvPr>
          <p:cNvSpPr>
            <a:spLocks noGrp="1"/>
          </p:cNvSpPr>
          <p:nvPr>
            <p:ph type="title"/>
          </p:nvPr>
        </p:nvSpPr>
        <p:spPr>
          <a:xfrm>
            <a:off x="228600" y="0"/>
            <a:ext cx="8991600" cy="563562"/>
          </a:xfrm>
        </p:spPr>
        <p:txBody>
          <a:bodyPr/>
          <a:lstStyle/>
          <a:p>
            <a:r>
              <a:rPr lang="en-US" sz="2900" dirty="0"/>
              <a:t>Bypassing Passwords on Powered-off Computer</a:t>
            </a:r>
            <a:br>
              <a:rPr lang="en-US" dirty="0"/>
            </a:br>
            <a:endParaRPr lang="en-GB" dirty="0"/>
          </a:p>
        </p:txBody>
      </p:sp>
      <p:sp>
        <p:nvSpPr>
          <p:cNvPr id="3" name="Content Placeholder 2">
            <a:extLst>
              <a:ext uri="{FF2B5EF4-FFF2-40B4-BE49-F238E27FC236}">
                <a16:creationId xmlns:a16="http://schemas.microsoft.com/office/drawing/2014/main" id="{31FA9806-1B56-9AF8-6713-721DBC991072}"/>
              </a:ext>
            </a:extLst>
          </p:cNvPr>
          <p:cNvSpPr>
            <a:spLocks noGrp="1"/>
          </p:cNvSpPr>
          <p:nvPr>
            <p:ph idx="1"/>
          </p:nvPr>
        </p:nvSpPr>
        <p:spPr>
          <a:xfrm>
            <a:off x="228600" y="685801"/>
            <a:ext cx="8686800" cy="38100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During forensic investigation, investigators might encounter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powered-off machines</a:t>
            </a:r>
            <a:r>
              <a:rPr lang="en-US" sz="2000" dirty="0">
                <a:latin typeface="Calibri" panose="020F0502020204030204" pitchFamily="34" charset="0"/>
                <a:ea typeface="Calibri" panose="020F0502020204030204" pitchFamily="34" charset="0"/>
                <a:cs typeface="Calibri" panose="020F0502020204030204" pitchFamily="34" charset="0"/>
              </a:rPr>
              <a:t> where they should get access to the machine and conduct forensic examination on it</a:t>
            </a:r>
          </a:p>
          <a:p>
            <a:pPr algn="just"/>
            <a:r>
              <a:rPr lang="en-US" sz="2000" dirty="0">
                <a:latin typeface="Calibri" panose="020F0502020204030204" pitchFamily="34" charset="0"/>
                <a:ea typeface="Calibri" panose="020F0502020204030204" pitchFamily="34" charset="0"/>
                <a:cs typeface="Calibri" panose="020F0502020204030204" pitchFamily="34" charset="0"/>
              </a:rPr>
              <a:t>What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investigator can do </a:t>
            </a:r>
            <a:r>
              <a:rPr lang="en-US" sz="2000" dirty="0">
                <a:latin typeface="Calibri" panose="020F0502020204030204" pitchFamily="34" charset="0"/>
                <a:ea typeface="Calibri" panose="020F0502020204030204" pitchFamily="34" charset="0"/>
                <a:cs typeface="Calibri" panose="020F0502020204030204" pitchFamily="34" charset="0"/>
              </a:rPr>
              <a:t>on a powered-off machine? </a:t>
            </a:r>
          </a:p>
          <a:p>
            <a:pPr lvl="1" algn="just"/>
            <a:r>
              <a:rPr lang="en-US" sz="1800" dirty="0">
                <a:latin typeface="Calibri" panose="020F0502020204030204" pitchFamily="34" charset="0"/>
                <a:ea typeface="Calibri" panose="020F0502020204030204" pitchFamily="34" charset="0"/>
                <a:cs typeface="Calibri" panose="020F0502020204030204" pitchFamily="34" charset="0"/>
              </a:rPr>
              <a:t>BIOS reset (hardware dependent)</a:t>
            </a:r>
          </a:p>
          <a:p>
            <a:pPr lvl="1" algn="just"/>
            <a:r>
              <a:rPr lang="en-US" sz="1800" dirty="0">
                <a:latin typeface="Calibri" panose="020F0502020204030204" pitchFamily="34" charset="0"/>
                <a:ea typeface="Calibri" panose="020F0502020204030204" pitchFamily="34" charset="0"/>
                <a:cs typeface="Calibri" panose="020F0502020204030204" pitchFamily="34" charset="0"/>
              </a:rPr>
              <a:t>Boot live forensic OS</a:t>
            </a:r>
          </a:p>
          <a:p>
            <a:pPr lvl="1" algn="just"/>
            <a:r>
              <a:rPr lang="en-US" sz="1800" dirty="0">
                <a:latin typeface="Calibri" panose="020F0502020204030204" pitchFamily="34" charset="0"/>
                <a:ea typeface="Calibri" panose="020F0502020204030204" pitchFamily="34" charset="0"/>
                <a:cs typeface="Calibri" panose="020F0502020204030204" pitchFamily="34" charset="0"/>
              </a:rPr>
              <a:t>Extract disk image before altering</a:t>
            </a:r>
          </a:p>
          <a:p>
            <a:pPr marL="457200" lvl="1" indent="0" algn="just">
              <a:buNone/>
            </a:pPr>
            <a:endParaRPr lang="en-US" sz="1800" dirty="0">
              <a:latin typeface="Calibri" panose="020F0502020204030204" pitchFamily="34" charset="0"/>
              <a:ea typeface="Calibri" panose="020F0502020204030204" pitchFamily="34" charset="0"/>
              <a:cs typeface="Calibri" panose="020F0502020204030204" pitchFamily="34" charset="0"/>
            </a:endParaRPr>
          </a:p>
          <a:p>
            <a:pPr algn="just"/>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The procedure for bypassing laptops/notebooks BIOS passwords is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different for desktop computers</a:t>
            </a:r>
            <a:r>
              <a:rPr lang="en-US" sz="2000" dirty="0">
                <a:latin typeface="Calibri" panose="020F0502020204030204" pitchFamily="34" charset="0"/>
                <a:ea typeface="Calibri" panose="020F0502020204030204" pitchFamily="34" charset="0"/>
                <a:cs typeface="Calibri" panose="020F0502020204030204" pitchFamily="34" charset="0"/>
              </a:rPr>
              <a:t> since laptops/notebooks store BIOS passwords in a chip on the motherboard</a:t>
            </a:r>
          </a:p>
        </p:txBody>
      </p:sp>
      <p:sp>
        <p:nvSpPr>
          <p:cNvPr id="5" name="TextBox 4">
            <a:extLst>
              <a:ext uri="{FF2B5EF4-FFF2-40B4-BE49-F238E27FC236}">
                <a16:creationId xmlns:a16="http://schemas.microsoft.com/office/drawing/2014/main" id="{5F61629D-4B59-E41B-35AA-32F571AE6BFD}"/>
              </a:ext>
            </a:extLst>
          </p:cNvPr>
          <p:cNvSpPr txBox="1"/>
          <p:nvPr/>
        </p:nvSpPr>
        <p:spPr>
          <a:xfrm>
            <a:off x="2268141" y="4467226"/>
            <a:ext cx="4607718" cy="1167243"/>
          </a:xfrm>
          <a:prstGeom prst="rect">
            <a:avLst/>
          </a:prstGeom>
          <a:noFill/>
          <a:ln>
            <a:solidFill>
              <a:schemeClr val="tx1"/>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Critical:</a:t>
            </a:r>
          </a:p>
          <a:p>
            <a:pPr marL="285750" lvl="0" indent="-285750">
              <a:lnSpc>
                <a:spcPct val="107000"/>
              </a:lnSpc>
              <a:spcAft>
                <a:spcPts val="800"/>
              </a:spcAft>
              <a:buSzPts val="1000"/>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Always image before altering system</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Document bypass steps carefully</a:t>
            </a:r>
            <a:endParaRPr lang="en-GB" dirty="0"/>
          </a:p>
        </p:txBody>
      </p:sp>
    </p:spTree>
    <p:extLst>
      <p:ext uri="{BB962C8B-B14F-4D97-AF65-F5344CB8AC3E}">
        <p14:creationId xmlns:p14="http://schemas.microsoft.com/office/powerpoint/2010/main" val="3853499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B429D-DD9C-E616-64BD-70BB853C12FE}"/>
              </a:ext>
            </a:extLst>
          </p:cNvPr>
          <p:cNvSpPr>
            <a:spLocks noGrp="1"/>
          </p:cNvSpPr>
          <p:nvPr>
            <p:ph type="title"/>
          </p:nvPr>
        </p:nvSpPr>
        <p:spPr>
          <a:xfrm>
            <a:off x="513804" y="30480"/>
            <a:ext cx="8229600" cy="563562"/>
          </a:xfrm>
        </p:spPr>
        <p:txBody>
          <a:bodyPr/>
          <a:lstStyle/>
          <a:p>
            <a:r>
              <a:rPr lang="en-GB" dirty="0"/>
              <a:t>Bypassing BIOS Passwords</a:t>
            </a:r>
            <a:br>
              <a:rPr lang="en-GB" dirty="0"/>
            </a:br>
            <a:endParaRPr lang="en-GB" dirty="0"/>
          </a:p>
        </p:txBody>
      </p:sp>
      <p:sp>
        <p:nvSpPr>
          <p:cNvPr id="3" name="Content Placeholder 2">
            <a:extLst>
              <a:ext uri="{FF2B5EF4-FFF2-40B4-BE49-F238E27FC236}">
                <a16:creationId xmlns:a16="http://schemas.microsoft.com/office/drawing/2014/main" id="{D889FB8A-6846-A74E-AFE5-31B96EC50087}"/>
              </a:ext>
            </a:extLst>
          </p:cNvPr>
          <p:cNvSpPr>
            <a:spLocks noGrp="1"/>
          </p:cNvSpPr>
          <p:nvPr>
            <p:ph idx="1"/>
          </p:nvPr>
        </p:nvSpPr>
        <p:spPr>
          <a:xfrm>
            <a:off x="76200" y="838200"/>
            <a:ext cx="8991599" cy="11430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main function of BIOS is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identify</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initialize</a:t>
            </a:r>
            <a:r>
              <a:rPr lang="en-US" sz="2000" dirty="0">
                <a:latin typeface="Calibri" panose="020F0502020204030204" pitchFamily="34" charset="0"/>
                <a:ea typeface="Calibri" panose="020F0502020204030204" pitchFamily="34" charset="0"/>
                <a:cs typeface="Calibri" panose="020F0502020204030204" pitchFamily="34" charset="0"/>
              </a:rPr>
              <a:t> system component hardware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procedure to bypass BIOS password depends on the manufacturer</a:t>
            </a:r>
          </a:p>
          <a:p>
            <a:endParaRPr lang="en-GB" dirty="0"/>
          </a:p>
        </p:txBody>
      </p:sp>
      <p:pic>
        <p:nvPicPr>
          <p:cNvPr id="5" name="Picture 4">
            <a:extLst>
              <a:ext uri="{FF2B5EF4-FFF2-40B4-BE49-F238E27FC236}">
                <a16:creationId xmlns:a16="http://schemas.microsoft.com/office/drawing/2014/main" id="{6D8A6B47-1E85-6A57-B2F4-13A123946667}"/>
              </a:ext>
            </a:extLst>
          </p:cNvPr>
          <p:cNvPicPr>
            <a:picLocks noChangeAspect="1"/>
          </p:cNvPicPr>
          <p:nvPr/>
        </p:nvPicPr>
        <p:blipFill>
          <a:blip r:embed="rId3"/>
          <a:stretch>
            <a:fillRect/>
          </a:stretch>
        </p:blipFill>
        <p:spPr>
          <a:xfrm>
            <a:off x="152400" y="2057400"/>
            <a:ext cx="3947199" cy="3276600"/>
          </a:xfrm>
          <a:prstGeom prst="rect">
            <a:avLst/>
          </a:prstGeom>
        </p:spPr>
      </p:pic>
      <p:pic>
        <p:nvPicPr>
          <p:cNvPr id="7" name="Picture 6">
            <a:extLst>
              <a:ext uri="{FF2B5EF4-FFF2-40B4-BE49-F238E27FC236}">
                <a16:creationId xmlns:a16="http://schemas.microsoft.com/office/drawing/2014/main" id="{DC0936CB-2225-22EB-537E-7CEBDA016EF2}"/>
              </a:ext>
            </a:extLst>
          </p:cNvPr>
          <p:cNvPicPr>
            <a:picLocks noChangeAspect="1"/>
          </p:cNvPicPr>
          <p:nvPr/>
        </p:nvPicPr>
        <p:blipFill>
          <a:blip r:embed="rId4"/>
          <a:stretch>
            <a:fillRect/>
          </a:stretch>
        </p:blipFill>
        <p:spPr>
          <a:xfrm>
            <a:off x="4876800" y="2207941"/>
            <a:ext cx="3974151" cy="3097756"/>
          </a:xfrm>
          <a:prstGeom prst="rect">
            <a:avLst/>
          </a:prstGeom>
        </p:spPr>
      </p:pic>
    </p:spTree>
    <p:extLst>
      <p:ext uri="{BB962C8B-B14F-4D97-AF65-F5344CB8AC3E}">
        <p14:creationId xmlns:p14="http://schemas.microsoft.com/office/powerpoint/2010/main" val="224407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9A339-B724-EB6E-A27D-8448C1934AB8}"/>
              </a:ext>
            </a:extLst>
          </p:cNvPr>
          <p:cNvSpPr>
            <a:spLocks noGrp="1"/>
          </p:cNvSpPr>
          <p:nvPr>
            <p:ph type="title"/>
          </p:nvPr>
        </p:nvSpPr>
        <p:spPr>
          <a:xfrm>
            <a:off x="76200" y="76200"/>
            <a:ext cx="9067800" cy="914400"/>
          </a:xfrm>
        </p:spPr>
        <p:txBody>
          <a:bodyPr/>
          <a:lstStyle/>
          <a:p>
            <a:r>
              <a:rPr lang="en-US" sz="2800" dirty="0"/>
              <a:t>Bypassing BIOS Passwords by Resetting CMOS Using Jumpers</a:t>
            </a:r>
            <a:br>
              <a:rPr lang="en-US" dirty="0"/>
            </a:br>
            <a:endParaRPr lang="en-GB" dirty="0"/>
          </a:p>
        </p:txBody>
      </p:sp>
      <p:sp>
        <p:nvSpPr>
          <p:cNvPr id="3" name="Content Placeholder 2">
            <a:extLst>
              <a:ext uri="{FF2B5EF4-FFF2-40B4-BE49-F238E27FC236}">
                <a16:creationId xmlns:a16="http://schemas.microsoft.com/office/drawing/2014/main" id="{E856B8D7-52C4-362C-6E0E-E20D50D637C6}"/>
              </a:ext>
            </a:extLst>
          </p:cNvPr>
          <p:cNvSpPr>
            <a:spLocks noGrp="1"/>
          </p:cNvSpPr>
          <p:nvPr>
            <p:ph idx="1"/>
          </p:nvPr>
        </p:nvSpPr>
        <p:spPr>
          <a:xfrm>
            <a:off x="76200" y="1143000"/>
            <a:ext cx="8915400" cy="4495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By adjusting the jumpers or dipswitches on a motherboard, all custom settings, including BIOS passwords (System and Admin passwords), will be cleared </a:t>
            </a:r>
          </a:p>
          <a:p>
            <a:pPr marL="0" indent="0" algn="just">
              <a:buNone/>
            </a:pPr>
            <a:endParaRPr lang="en-US" sz="2000"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Steps to Reset the CMOS Using Jumpers: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Check the computer or motherboard manufacturer’s documentation to locate the jumpers/DIP switches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If the document is not available, by default, the jumper position is across pins 1 and 2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Shut down the system and unplug the power cord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Move the jumper from its default position so that it is across pins 2 and 3; this clears the BIOS/CMOS settings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Now, place the jumper in the previous position and start the machine to load the OS </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1564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B956-00C7-6E76-F628-32263EDD7CB8}"/>
              </a:ext>
            </a:extLst>
          </p:cNvPr>
          <p:cNvSpPr>
            <a:spLocks noGrp="1"/>
          </p:cNvSpPr>
          <p:nvPr>
            <p:ph type="title"/>
          </p:nvPr>
        </p:nvSpPr>
        <p:spPr>
          <a:xfrm>
            <a:off x="20691" y="152400"/>
            <a:ext cx="9067800" cy="1143000"/>
          </a:xfrm>
        </p:spPr>
        <p:txBody>
          <a:bodyPr/>
          <a:lstStyle/>
          <a:p>
            <a:r>
              <a:rPr lang="en-US" sz="3200" dirty="0"/>
              <a:t>Bypassing BIOS Passwords by Removing CMOS Battery </a:t>
            </a:r>
            <a:endParaRPr lang="en-GB" sz="3200" dirty="0"/>
          </a:p>
        </p:txBody>
      </p:sp>
      <p:sp>
        <p:nvSpPr>
          <p:cNvPr id="3" name="Content Placeholder 2">
            <a:extLst>
              <a:ext uri="{FF2B5EF4-FFF2-40B4-BE49-F238E27FC236}">
                <a16:creationId xmlns:a16="http://schemas.microsoft.com/office/drawing/2014/main" id="{8C87A5AC-0B0F-8D2B-40D9-A02FF1618863}"/>
              </a:ext>
            </a:extLst>
          </p:cNvPr>
          <p:cNvSpPr>
            <a:spLocks noGrp="1"/>
          </p:cNvSpPr>
          <p:nvPr>
            <p:ph idx="1"/>
          </p:nvPr>
        </p:nvSpPr>
        <p:spPr>
          <a:xfrm>
            <a:off x="152400" y="4876800"/>
            <a:ext cx="8915400" cy="792163"/>
          </a:xfrm>
          <a:ln>
            <a:solidFill>
              <a:schemeClr val="tx1"/>
            </a:solidFill>
          </a:ln>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Sometimes, manufacturers use capacitors to provide backup power to the CMOS battery. Thus, if the first attempt fails, keep the battery out for 24 hours</a:t>
            </a:r>
          </a:p>
          <a:p>
            <a:endParaRPr lang="en-GB" dirty="0"/>
          </a:p>
        </p:txBody>
      </p:sp>
      <p:pic>
        <p:nvPicPr>
          <p:cNvPr id="7" name="Picture 6">
            <a:extLst>
              <a:ext uri="{FF2B5EF4-FFF2-40B4-BE49-F238E27FC236}">
                <a16:creationId xmlns:a16="http://schemas.microsoft.com/office/drawing/2014/main" id="{EDB1C4FC-A063-0677-835A-EE34222CD8DB}"/>
              </a:ext>
            </a:extLst>
          </p:cNvPr>
          <p:cNvPicPr>
            <a:picLocks noChangeAspect="1"/>
          </p:cNvPicPr>
          <p:nvPr/>
        </p:nvPicPr>
        <p:blipFill>
          <a:blip r:embed="rId2"/>
          <a:stretch>
            <a:fillRect/>
          </a:stretch>
        </p:blipFill>
        <p:spPr>
          <a:xfrm>
            <a:off x="209175" y="1417638"/>
            <a:ext cx="8690832" cy="3078162"/>
          </a:xfrm>
          <a:prstGeom prst="rect">
            <a:avLst/>
          </a:prstGeom>
        </p:spPr>
      </p:pic>
    </p:spTree>
    <p:extLst>
      <p:ext uri="{BB962C8B-B14F-4D97-AF65-F5344CB8AC3E}">
        <p14:creationId xmlns:p14="http://schemas.microsoft.com/office/powerpoint/2010/main" val="126479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D2485-83CE-5A79-2149-F7136C7758A1}"/>
              </a:ext>
            </a:extLst>
          </p:cNvPr>
          <p:cNvSpPr>
            <a:spLocks noGrp="1"/>
          </p:cNvSpPr>
          <p:nvPr>
            <p:ph type="title"/>
          </p:nvPr>
        </p:nvSpPr>
        <p:spPr>
          <a:xfrm>
            <a:off x="224245" y="12291"/>
            <a:ext cx="8839200" cy="1143000"/>
          </a:xfrm>
        </p:spPr>
        <p:txBody>
          <a:bodyPr/>
          <a:lstStyle/>
          <a:p>
            <a:r>
              <a:rPr lang="en-US" sz="3200" dirty="0"/>
              <a:t>Tool to Reset Admin and Local User Password: </a:t>
            </a:r>
            <a:r>
              <a:rPr lang="en-US" sz="3200" dirty="0" err="1"/>
              <a:t>PassFab</a:t>
            </a:r>
            <a:r>
              <a:rPr lang="en-US" sz="3200" dirty="0"/>
              <a:t> 4WinKey</a:t>
            </a:r>
            <a:br>
              <a:rPr lang="en-US" dirty="0"/>
            </a:br>
            <a:endParaRPr lang="en-GB" dirty="0"/>
          </a:p>
        </p:txBody>
      </p:sp>
      <p:sp>
        <p:nvSpPr>
          <p:cNvPr id="3" name="Content Placeholder 2">
            <a:extLst>
              <a:ext uri="{FF2B5EF4-FFF2-40B4-BE49-F238E27FC236}">
                <a16:creationId xmlns:a16="http://schemas.microsoft.com/office/drawing/2014/main" id="{56532320-E2F3-3C5D-B528-75C5EFF4CBBE}"/>
              </a:ext>
            </a:extLst>
          </p:cNvPr>
          <p:cNvSpPr>
            <a:spLocks noGrp="1"/>
          </p:cNvSpPr>
          <p:nvPr>
            <p:ph idx="1"/>
          </p:nvPr>
        </p:nvSpPr>
        <p:spPr>
          <a:xfrm>
            <a:off x="152400" y="1155291"/>
            <a:ext cx="8839200" cy="1143000"/>
          </a:xfrm>
        </p:spPr>
        <p:txBody>
          <a:bodyPr/>
          <a:lstStyle/>
          <a:p>
            <a:pPr algn="just"/>
            <a:r>
              <a:rPr lang="en-US" sz="2000" b="1" dirty="0" err="1">
                <a:latin typeface="Calibri" panose="020F0502020204030204" pitchFamily="34" charset="0"/>
                <a:ea typeface="Calibri" panose="020F0502020204030204" pitchFamily="34" charset="0"/>
                <a:cs typeface="Calibri" panose="020F0502020204030204" pitchFamily="34" charset="0"/>
              </a:rPr>
              <a:t>PassFab</a:t>
            </a:r>
            <a:r>
              <a:rPr lang="en-US" sz="2000" b="1" dirty="0">
                <a:latin typeface="Calibri" panose="020F0502020204030204" pitchFamily="34" charset="0"/>
                <a:ea typeface="Calibri" panose="020F0502020204030204" pitchFamily="34" charset="0"/>
                <a:cs typeface="Calibri" panose="020F0502020204030204" pitchFamily="34" charset="0"/>
              </a:rPr>
              <a:t> 4WinKey </a:t>
            </a:r>
            <a:r>
              <a:rPr lang="en-US" sz="2000" dirty="0">
                <a:latin typeface="Calibri" panose="020F0502020204030204" pitchFamily="34" charset="0"/>
                <a:ea typeface="Calibri" panose="020F0502020204030204" pitchFamily="34" charset="0"/>
                <a:cs typeface="Calibri" panose="020F0502020204030204" pitchFamily="34" charset="0"/>
              </a:rPr>
              <a:t>allows the investigators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reset administrator </a:t>
            </a:r>
            <a:r>
              <a:rPr lang="en-US" sz="2000" dirty="0">
                <a:latin typeface="Calibri" panose="020F0502020204030204" pitchFamily="34" charset="0"/>
                <a:ea typeface="Calibri" panose="020F0502020204030204" pitchFamily="34" charset="0"/>
                <a:cs typeface="Calibri" panose="020F0502020204030204" pitchFamily="34" charset="0"/>
              </a:rPr>
              <a:t>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user passwords</a:t>
            </a:r>
            <a:r>
              <a:rPr lang="en-US" sz="2000" dirty="0">
                <a:latin typeface="Calibri" panose="020F0502020204030204" pitchFamily="34" charset="0"/>
                <a:ea typeface="Calibri" panose="020F0502020204030204" pitchFamily="34" charset="0"/>
                <a:cs typeface="Calibri" panose="020F0502020204030204" pitchFamily="34" charset="0"/>
              </a:rPr>
              <a:t> on different Windows versions including 11/10, etc. along with Windows Server with no data loss</a:t>
            </a:r>
          </a:p>
          <a:p>
            <a:endParaRPr lang="en-GB" dirty="0"/>
          </a:p>
        </p:txBody>
      </p:sp>
      <p:pic>
        <p:nvPicPr>
          <p:cNvPr id="5" name="Picture 4">
            <a:extLst>
              <a:ext uri="{FF2B5EF4-FFF2-40B4-BE49-F238E27FC236}">
                <a16:creationId xmlns:a16="http://schemas.microsoft.com/office/drawing/2014/main" id="{A5293957-5877-6309-8DAF-5FC7E53D7BFB}"/>
              </a:ext>
            </a:extLst>
          </p:cNvPr>
          <p:cNvPicPr>
            <a:picLocks noChangeAspect="1"/>
          </p:cNvPicPr>
          <p:nvPr/>
        </p:nvPicPr>
        <p:blipFill>
          <a:blip r:embed="rId2"/>
          <a:stretch>
            <a:fillRect/>
          </a:stretch>
        </p:blipFill>
        <p:spPr>
          <a:xfrm>
            <a:off x="224244" y="2320062"/>
            <a:ext cx="3642055" cy="2937738"/>
          </a:xfrm>
          <a:prstGeom prst="rect">
            <a:avLst/>
          </a:prstGeom>
        </p:spPr>
      </p:pic>
      <p:pic>
        <p:nvPicPr>
          <p:cNvPr id="7" name="Picture 6">
            <a:extLst>
              <a:ext uri="{FF2B5EF4-FFF2-40B4-BE49-F238E27FC236}">
                <a16:creationId xmlns:a16="http://schemas.microsoft.com/office/drawing/2014/main" id="{D7D02D76-7886-E535-C7D4-A6EB9A0CECDF}"/>
              </a:ext>
            </a:extLst>
          </p:cNvPr>
          <p:cNvPicPr>
            <a:picLocks noChangeAspect="1"/>
          </p:cNvPicPr>
          <p:nvPr/>
        </p:nvPicPr>
        <p:blipFill>
          <a:blip r:embed="rId3"/>
          <a:stretch>
            <a:fillRect/>
          </a:stretch>
        </p:blipFill>
        <p:spPr>
          <a:xfrm>
            <a:off x="4040861" y="2320062"/>
            <a:ext cx="4865832" cy="3132276"/>
          </a:xfrm>
          <a:prstGeom prst="rect">
            <a:avLst/>
          </a:prstGeom>
        </p:spPr>
      </p:pic>
    </p:spTree>
    <p:extLst>
      <p:ext uri="{BB962C8B-B14F-4D97-AF65-F5344CB8AC3E}">
        <p14:creationId xmlns:p14="http://schemas.microsoft.com/office/powerpoint/2010/main" val="411792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EB2A5-D089-862A-7EF6-8A68BE1FD642}"/>
              </a:ext>
            </a:extLst>
          </p:cNvPr>
          <p:cNvSpPr>
            <a:spLocks noGrp="1"/>
          </p:cNvSpPr>
          <p:nvPr>
            <p:ph type="title"/>
          </p:nvPr>
        </p:nvSpPr>
        <p:spPr>
          <a:xfrm>
            <a:off x="76200" y="160337"/>
            <a:ext cx="8915400" cy="1143000"/>
          </a:xfrm>
        </p:spPr>
        <p:txBody>
          <a:bodyPr/>
          <a:lstStyle/>
          <a:p>
            <a:r>
              <a:rPr lang="en-US" sz="3200" dirty="0"/>
              <a:t>Bypassing Windows User Password by Booting Live USB</a:t>
            </a:r>
            <a:br>
              <a:rPr lang="en-US" dirty="0"/>
            </a:br>
            <a:endParaRPr lang="en-GB" dirty="0"/>
          </a:p>
        </p:txBody>
      </p:sp>
      <p:sp>
        <p:nvSpPr>
          <p:cNvPr id="3" name="Content Placeholder 2">
            <a:extLst>
              <a:ext uri="{FF2B5EF4-FFF2-40B4-BE49-F238E27FC236}">
                <a16:creationId xmlns:a16="http://schemas.microsoft.com/office/drawing/2014/main" id="{BEBB0CA6-0E4C-CEB8-7A3B-759510C3F1AA}"/>
              </a:ext>
            </a:extLst>
          </p:cNvPr>
          <p:cNvSpPr>
            <a:spLocks noGrp="1"/>
          </p:cNvSpPr>
          <p:nvPr>
            <p:ph idx="1"/>
          </p:nvPr>
        </p:nvSpPr>
        <p:spPr>
          <a:xfrm>
            <a:off x="130629" y="1164506"/>
            <a:ext cx="8763000" cy="146288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the user account of a windows machine is locked, the investigator should bypass the password to get access to the machine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such case, boot the machine from the Live USB using tools such as CAINE to get access to the hard disk and its contents</a:t>
            </a:r>
          </a:p>
          <a:p>
            <a:endParaRPr lang="en-GB" dirty="0"/>
          </a:p>
        </p:txBody>
      </p:sp>
      <p:pic>
        <p:nvPicPr>
          <p:cNvPr id="5" name="Picture 4">
            <a:extLst>
              <a:ext uri="{FF2B5EF4-FFF2-40B4-BE49-F238E27FC236}">
                <a16:creationId xmlns:a16="http://schemas.microsoft.com/office/drawing/2014/main" id="{F5822269-829C-41F1-CC63-9B3D15E202C1}"/>
              </a:ext>
            </a:extLst>
          </p:cNvPr>
          <p:cNvPicPr>
            <a:picLocks noChangeAspect="1"/>
          </p:cNvPicPr>
          <p:nvPr/>
        </p:nvPicPr>
        <p:blipFill>
          <a:blip r:embed="rId2"/>
          <a:stretch>
            <a:fillRect/>
          </a:stretch>
        </p:blipFill>
        <p:spPr>
          <a:xfrm>
            <a:off x="170905" y="2590787"/>
            <a:ext cx="4519052" cy="2575783"/>
          </a:xfrm>
          <a:prstGeom prst="rect">
            <a:avLst/>
          </a:prstGeom>
        </p:spPr>
      </p:pic>
      <p:pic>
        <p:nvPicPr>
          <p:cNvPr id="7" name="Picture 6">
            <a:extLst>
              <a:ext uri="{FF2B5EF4-FFF2-40B4-BE49-F238E27FC236}">
                <a16:creationId xmlns:a16="http://schemas.microsoft.com/office/drawing/2014/main" id="{F50148B7-CCB1-AE42-5500-097DAEFDB499}"/>
              </a:ext>
            </a:extLst>
          </p:cNvPr>
          <p:cNvPicPr>
            <a:picLocks noChangeAspect="1"/>
          </p:cNvPicPr>
          <p:nvPr/>
        </p:nvPicPr>
        <p:blipFill>
          <a:blip r:embed="rId3"/>
          <a:stretch>
            <a:fillRect/>
          </a:stretch>
        </p:blipFill>
        <p:spPr>
          <a:xfrm>
            <a:off x="5249856" y="2456674"/>
            <a:ext cx="3741744" cy="2880610"/>
          </a:xfrm>
          <a:prstGeom prst="rect">
            <a:avLst/>
          </a:prstGeom>
        </p:spPr>
      </p:pic>
      <p:sp>
        <p:nvSpPr>
          <p:cNvPr id="9" name="TextBox 8">
            <a:extLst>
              <a:ext uri="{FF2B5EF4-FFF2-40B4-BE49-F238E27FC236}">
                <a16:creationId xmlns:a16="http://schemas.microsoft.com/office/drawing/2014/main" id="{F1511673-C533-8591-F029-6D470EDE2304}"/>
              </a:ext>
            </a:extLst>
          </p:cNvPr>
          <p:cNvSpPr txBox="1"/>
          <p:nvPr/>
        </p:nvSpPr>
        <p:spPr>
          <a:xfrm>
            <a:off x="38100" y="5334000"/>
            <a:ext cx="9067800" cy="338554"/>
          </a:xfrm>
          <a:prstGeom prst="rect">
            <a:avLst/>
          </a:prstGeom>
          <a:noFill/>
          <a:ln>
            <a:solidFill>
              <a:schemeClr val="tx1"/>
            </a:solidFill>
          </a:ln>
        </p:spPr>
        <p:txBody>
          <a:bodyPr wrap="square">
            <a:spAutoFit/>
          </a:bodyPr>
          <a:lstStyle/>
          <a:p>
            <a:r>
              <a:rPr lang="en-GB" sz="1600" b="1" dirty="0">
                <a:latin typeface="Calibri" panose="020F0502020204030204" pitchFamily="34" charset="0"/>
                <a:ea typeface="Calibri" panose="020F0502020204030204" pitchFamily="34" charset="0"/>
                <a:cs typeface="Calibri" panose="020F0502020204030204" pitchFamily="34" charset="0"/>
              </a:rPr>
              <a:t>Note</a:t>
            </a:r>
            <a:r>
              <a:rPr lang="en-GB" sz="1600" dirty="0">
                <a:latin typeface="Calibri" panose="020F0502020204030204" pitchFamily="34" charset="0"/>
                <a:ea typeface="Calibri" panose="020F0502020204030204" pitchFamily="34" charset="0"/>
                <a:cs typeface="Calibri" panose="020F0502020204030204" pitchFamily="34" charset="0"/>
              </a:rPr>
              <a:t>: The investigator can use </a:t>
            </a:r>
            <a:r>
              <a:rPr lang="en-GB" sz="1600" dirty="0" err="1">
                <a:latin typeface="Calibri" panose="020F0502020204030204" pitchFamily="34" charset="0"/>
                <a:ea typeface="Calibri" panose="020F0502020204030204" pitchFamily="34" charset="0"/>
                <a:cs typeface="Calibri" panose="020F0502020204030204" pitchFamily="34" charset="0"/>
              </a:rPr>
              <a:t>Guymager</a:t>
            </a:r>
            <a:r>
              <a:rPr lang="en-GB" sz="1600" dirty="0">
                <a:latin typeface="Calibri" panose="020F0502020204030204" pitchFamily="34" charset="0"/>
                <a:ea typeface="Calibri" panose="020F0502020204030204" pitchFamily="34" charset="0"/>
                <a:cs typeface="Calibri" panose="020F0502020204030204" pitchFamily="34" charset="0"/>
              </a:rPr>
              <a:t> tool to capture forensic image of the hard disk </a:t>
            </a:r>
          </a:p>
        </p:txBody>
      </p:sp>
    </p:spTree>
    <p:extLst>
      <p:ext uri="{BB962C8B-B14F-4D97-AF65-F5344CB8AC3E}">
        <p14:creationId xmlns:p14="http://schemas.microsoft.com/office/powerpoint/2010/main" val="4278506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8A116-B584-F054-C002-B36A94931686}"/>
              </a:ext>
            </a:extLst>
          </p:cNvPr>
          <p:cNvSpPr>
            <a:spLocks noGrp="1"/>
          </p:cNvSpPr>
          <p:nvPr>
            <p:ph type="title"/>
          </p:nvPr>
        </p:nvSpPr>
        <p:spPr>
          <a:xfrm>
            <a:off x="457200" y="160337"/>
            <a:ext cx="8229600" cy="677863"/>
          </a:xfrm>
        </p:spPr>
        <p:txBody>
          <a:bodyPr/>
          <a:lstStyle/>
          <a:p>
            <a:r>
              <a:rPr lang="en-GB" dirty="0"/>
              <a:t>Application Password Cracking Tools </a:t>
            </a:r>
          </a:p>
        </p:txBody>
      </p:sp>
      <p:pic>
        <p:nvPicPr>
          <p:cNvPr id="5" name="Content Placeholder 4">
            <a:extLst>
              <a:ext uri="{FF2B5EF4-FFF2-40B4-BE49-F238E27FC236}">
                <a16:creationId xmlns:a16="http://schemas.microsoft.com/office/drawing/2014/main" id="{B7EC303F-0765-6F39-0282-CD502CED3DE8}"/>
              </a:ext>
            </a:extLst>
          </p:cNvPr>
          <p:cNvPicPr>
            <a:picLocks noGrp="1" noChangeAspect="1"/>
          </p:cNvPicPr>
          <p:nvPr>
            <p:ph idx="1"/>
          </p:nvPr>
        </p:nvPicPr>
        <p:blipFill>
          <a:blip r:embed="rId2"/>
          <a:stretch>
            <a:fillRect/>
          </a:stretch>
        </p:blipFill>
        <p:spPr>
          <a:xfrm>
            <a:off x="76200" y="1066800"/>
            <a:ext cx="8959159" cy="4343400"/>
          </a:xfrm>
        </p:spPr>
      </p:pic>
    </p:spTree>
    <p:extLst>
      <p:ext uri="{BB962C8B-B14F-4D97-AF65-F5344CB8AC3E}">
        <p14:creationId xmlns:p14="http://schemas.microsoft.com/office/powerpoint/2010/main" val="3034221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E2F4-C758-6D77-B53A-53C6C4876124}"/>
              </a:ext>
            </a:extLst>
          </p:cNvPr>
          <p:cNvSpPr>
            <a:spLocks noGrp="1"/>
          </p:cNvSpPr>
          <p:nvPr>
            <p:ph type="title"/>
          </p:nvPr>
        </p:nvSpPr>
        <p:spPr>
          <a:xfrm>
            <a:off x="0" y="76200"/>
            <a:ext cx="9067800" cy="715962"/>
          </a:xfrm>
        </p:spPr>
        <p:txBody>
          <a:bodyPr/>
          <a:lstStyle/>
          <a:p>
            <a:r>
              <a:rPr lang="en-GB" dirty="0"/>
              <a:t>Anti-forensics Technique: Steganography</a:t>
            </a:r>
            <a:br>
              <a:rPr lang="en-GB" dirty="0"/>
            </a:br>
            <a:endParaRPr lang="en-GB" dirty="0"/>
          </a:p>
        </p:txBody>
      </p:sp>
      <p:sp>
        <p:nvSpPr>
          <p:cNvPr id="3" name="Content Placeholder 2">
            <a:extLst>
              <a:ext uri="{FF2B5EF4-FFF2-40B4-BE49-F238E27FC236}">
                <a16:creationId xmlns:a16="http://schemas.microsoft.com/office/drawing/2014/main" id="{6FD144C0-ED6C-3FB7-93B6-A863C17BC8B9}"/>
              </a:ext>
            </a:extLst>
          </p:cNvPr>
          <p:cNvSpPr>
            <a:spLocks noGrp="1"/>
          </p:cNvSpPr>
          <p:nvPr>
            <p:ph idx="1"/>
          </p:nvPr>
        </p:nvSpPr>
        <p:spPr>
          <a:xfrm>
            <a:off x="152400" y="792163"/>
            <a:ext cx="8534400" cy="3475038"/>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Steganography is a technique of hiding a secret message within an ordinary message and extracting it at the destination to maintain confidentiality of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Utilizing a graphic image as a cover is the most popular method to conceal data in files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can use steganography to hide messages such as a list of the compromised servers, source code for the hacking tool, and plans for future attacks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 investigator examines the </a:t>
            </a:r>
            <a:r>
              <a:rPr lang="en-US" sz="2000" dirty="0" err="1">
                <a:latin typeface="Calibri" panose="020F0502020204030204" pitchFamily="34" charset="0"/>
                <a:ea typeface="Calibri" panose="020F0502020204030204" pitchFamily="34" charset="0"/>
                <a:cs typeface="Calibri" panose="020F0502020204030204" pitchFamily="34" charset="0"/>
              </a:rPr>
              <a:t>Stego</a:t>
            </a:r>
            <a:r>
              <a:rPr lang="en-US" sz="2000" dirty="0">
                <a:latin typeface="Calibri" panose="020F0502020204030204" pitchFamily="34" charset="0"/>
                <a:ea typeface="Calibri" panose="020F0502020204030204" pitchFamily="34" charset="0"/>
                <a:cs typeface="Calibri" panose="020F0502020204030204" pitchFamily="34" charset="0"/>
              </a:rPr>
              <a:t>-Object to extract the hidden information</a:t>
            </a:r>
          </a:p>
          <a:p>
            <a:endParaRPr lang="en-GB" dirty="0"/>
          </a:p>
        </p:txBody>
      </p:sp>
      <p:pic>
        <p:nvPicPr>
          <p:cNvPr id="5" name="Picture 4">
            <a:extLst>
              <a:ext uri="{FF2B5EF4-FFF2-40B4-BE49-F238E27FC236}">
                <a16:creationId xmlns:a16="http://schemas.microsoft.com/office/drawing/2014/main" id="{2B92967E-C8BE-6980-BC39-352C4E8A9A53}"/>
              </a:ext>
            </a:extLst>
          </p:cNvPr>
          <p:cNvPicPr>
            <a:picLocks noChangeAspect="1"/>
          </p:cNvPicPr>
          <p:nvPr/>
        </p:nvPicPr>
        <p:blipFill>
          <a:blip r:embed="rId3"/>
          <a:stretch>
            <a:fillRect/>
          </a:stretch>
        </p:blipFill>
        <p:spPr>
          <a:xfrm>
            <a:off x="304800" y="4309601"/>
            <a:ext cx="8229600" cy="2472199"/>
          </a:xfrm>
          <a:prstGeom prst="rect">
            <a:avLst/>
          </a:prstGeom>
        </p:spPr>
      </p:pic>
    </p:spTree>
    <p:extLst>
      <p:ext uri="{BB962C8B-B14F-4D97-AF65-F5344CB8AC3E}">
        <p14:creationId xmlns:p14="http://schemas.microsoft.com/office/powerpoint/2010/main" val="351395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6C0D-641B-6C50-78DF-3EEDFD2F5A9B}"/>
              </a:ext>
            </a:extLst>
          </p:cNvPr>
          <p:cNvSpPr>
            <a:spLocks noGrp="1"/>
          </p:cNvSpPr>
          <p:nvPr>
            <p:ph type="title"/>
          </p:nvPr>
        </p:nvSpPr>
        <p:spPr>
          <a:xfrm>
            <a:off x="76200" y="76200"/>
            <a:ext cx="8686800" cy="762000"/>
          </a:xfrm>
        </p:spPr>
        <p:txBody>
          <a:bodyPr/>
          <a:lstStyle/>
          <a:p>
            <a:r>
              <a:rPr lang="en-GB" dirty="0"/>
              <a:t>Defeating Anti-forensics: Steganalysis</a:t>
            </a:r>
            <a:br>
              <a:rPr lang="en-GB" dirty="0"/>
            </a:br>
            <a:endParaRPr lang="en-GB" dirty="0"/>
          </a:p>
        </p:txBody>
      </p:sp>
      <p:sp>
        <p:nvSpPr>
          <p:cNvPr id="3" name="Content Placeholder 2">
            <a:extLst>
              <a:ext uri="{FF2B5EF4-FFF2-40B4-BE49-F238E27FC236}">
                <a16:creationId xmlns:a16="http://schemas.microsoft.com/office/drawing/2014/main" id="{977B6F7B-E91A-E9BF-983C-A86ABF1DFF22}"/>
              </a:ext>
            </a:extLst>
          </p:cNvPr>
          <p:cNvSpPr>
            <a:spLocks noGrp="1"/>
          </p:cNvSpPr>
          <p:nvPr>
            <p:ph idx="1"/>
          </p:nvPr>
        </p:nvSpPr>
        <p:spPr>
          <a:xfrm>
            <a:off x="304800" y="914400"/>
            <a:ext cx="8686800" cy="4572000"/>
          </a:xfrm>
        </p:spPr>
        <p:txBody>
          <a:bodyPr/>
          <a:lstStyle/>
          <a:p>
            <a:pPr marL="0" indent="0" algn="just">
              <a:buNone/>
            </a:pPr>
            <a:r>
              <a:rPr lang="en-GB" sz="2000" b="1" dirty="0">
                <a:latin typeface="Calibri" panose="020F0502020204030204" pitchFamily="34" charset="0"/>
                <a:ea typeface="Calibri" panose="020F0502020204030204" pitchFamily="34" charset="0"/>
                <a:cs typeface="Calibri" panose="020F0502020204030204" pitchFamily="34" charset="0"/>
              </a:rPr>
              <a:t>Reverse Process of Steganography</a:t>
            </a:r>
          </a:p>
          <a:p>
            <a:pPr algn="just"/>
            <a:r>
              <a:rPr lang="en-US" sz="2000" dirty="0">
                <a:latin typeface="Calibri" panose="020F0502020204030204" pitchFamily="34" charset="0"/>
                <a:ea typeface="Calibri" panose="020F0502020204030204" pitchFamily="34" charset="0"/>
                <a:cs typeface="Calibri" panose="020F0502020204030204" pitchFamily="34" charset="0"/>
              </a:rPr>
              <a:t>Steganalysis is the process of discovering and rendering covert messages using steganography </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detects hidden messages embedded in images, text, audio, and video carrier mediums</a:t>
            </a:r>
          </a:p>
          <a:p>
            <a:pPr marL="0" indent="0" algn="just">
              <a:buNone/>
            </a:pPr>
            <a:endParaRPr lang="en-GB" sz="2000"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GB" sz="2000" b="1" dirty="0">
                <a:latin typeface="Calibri" panose="020F0502020204030204" pitchFamily="34" charset="0"/>
                <a:ea typeface="Calibri" panose="020F0502020204030204" pitchFamily="34" charset="0"/>
                <a:cs typeface="Calibri" panose="020F0502020204030204" pitchFamily="34" charset="0"/>
              </a:rPr>
              <a:t>Challenges of Steganalysis</a:t>
            </a:r>
          </a:p>
          <a:p>
            <a:pPr algn="just"/>
            <a:r>
              <a:rPr lang="en-US" sz="2000" dirty="0">
                <a:latin typeface="Calibri" panose="020F0502020204030204" pitchFamily="34" charset="0"/>
                <a:ea typeface="Calibri" panose="020F0502020204030204" pitchFamily="34" charset="0"/>
                <a:cs typeface="Calibri" panose="020F0502020204030204" pitchFamily="34" charset="0"/>
              </a:rPr>
              <a:t>Suspect information stream may or may not have encoded hidden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Efficient and accurate detection of hidden content within digital images is difficult</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message could be encrypted before being inserted into a file or signal</a:t>
            </a:r>
          </a:p>
          <a:p>
            <a:pPr algn="just"/>
            <a:r>
              <a:rPr lang="en-US" sz="2000" dirty="0">
                <a:latin typeface="Calibri" panose="020F0502020204030204" pitchFamily="34" charset="0"/>
                <a:ea typeface="Calibri" panose="020F0502020204030204" pitchFamily="34" charset="0"/>
                <a:cs typeface="Calibri" panose="020F0502020204030204" pitchFamily="34" charset="0"/>
              </a:rPr>
              <a:t>Some of the suspect signals or files may have irrelevant data or noise encoded into them</a:t>
            </a:r>
          </a:p>
          <a:p>
            <a:endParaRPr lang="en-GB" dirty="0"/>
          </a:p>
        </p:txBody>
      </p:sp>
    </p:spTree>
    <p:extLst>
      <p:ext uri="{BB962C8B-B14F-4D97-AF65-F5344CB8AC3E}">
        <p14:creationId xmlns:p14="http://schemas.microsoft.com/office/powerpoint/2010/main" val="261209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7742B-7D70-F413-FEFB-35CA4DEA986C}"/>
              </a:ext>
            </a:extLst>
          </p:cNvPr>
          <p:cNvSpPr>
            <a:spLocks noGrp="1"/>
          </p:cNvSpPr>
          <p:nvPr>
            <p:ph type="title"/>
          </p:nvPr>
        </p:nvSpPr>
        <p:spPr>
          <a:xfrm>
            <a:off x="457200" y="274638"/>
            <a:ext cx="8229600" cy="715962"/>
          </a:xfrm>
        </p:spPr>
        <p:txBody>
          <a:bodyPr/>
          <a:lstStyle/>
          <a:p>
            <a:r>
              <a:rPr lang="en-GB" sz="3200" dirty="0"/>
              <a:t>Steganalysis Methods on Steganography </a:t>
            </a:r>
          </a:p>
        </p:txBody>
      </p:sp>
      <p:pic>
        <p:nvPicPr>
          <p:cNvPr id="5" name="Content Placeholder 4">
            <a:extLst>
              <a:ext uri="{FF2B5EF4-FFF2-40B4-BE49-F238E27FC236}">
                <a16:creationId xmlns:a16="http://schemas.microsoft.com/office/drawing/2014/main" id="{2D4EBA0F-005B-1037-47D6-168D76A33B7D}"/>
              </a:ext>
            </a:extLst>
          </p:cNvPr>
          <p:cNvPicPr>
            <a:picLocks noGrp="1" noChangeAspect="1"/>
          </p:cNvPicPr>
          <p:nvPr>
            <p:ph idx="1"/>
          </p:nvPr>
        </p:nvPicPr>
        <p:blipFill>
          <a:blip r:embed="rId3"/>
          <a:stretch>
            <a:fillRect/>
          </a:stretch>
        </p:blipFill>
        <p:spPr>
          <a:xfrm>
            <a:off x="228600" y="1219200"/>
            <a:ext cx="8732418" cy="4191000"/>
          </a:xfrm>
        </p:spPr>
      </p:pic>
    </p:spTree>
    <p:extLst>
      <p:ext uri="{BB962C8B-B14F-4D97-AF65-F5344CB8AC3E}">
        <p14:creationId xmlns:p14="http://schemas.microsoft.com/office/powerpoint/2010/main" val="2700948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2E83-A773-23F0-7AB0-56074613E224}"/>
              </a:ext>
            </a:extLst>
          </p:cNvPr>
          <p:cNvSpPr>
            <a:spLocks noGrp="1"/>
          </p:cNvSpPr>
          <p:nvPr>
            <p:ph type="title"/>
          </p:nvPr>
        </p:nvSpPr>
        <p:spPr>
          <a:xfrm>
            <a:off x="114300" y="76200"/>
            <a:ext cx="8915400" cy="1143000"/>
          </a:xfrm>
        </p:spPr>
        <p:txBody>
          <a:bodyPr/>
          <a:lstStyle/>
          <a:p>
            <a:r>
              <a:rPr lang="en-US" sz="3200" dirty="0"/>
              <a:t>Detecting Steganography (Text, Image, Audio, and Video Files)</a:t>
            </a:r>
            <a:br>
              <a:rPr lang="en-US" sz="3200" dirty="0"/>
            </a:br>
            <a:endParaRPr lang="en-GB" sz="3200" dirty="0"/>
          </a:p>
        </p:txBody>
      </p:sp>
      <p:pic>
        <p:nvPicPr>
          <p:cNvPr id="5" name="Content Placeholder 4">
            <a:extLst>
              <a:ext uri="{FF2B5EF4-FFF2-40B4-BE49-F238E27FC236}">
                <a16:creationId xmlns:a16="http://schemas.microsoft.com/office/drawing/2014/main" id="{5E94A49B-5F63-818D-B350-B31665E9FAF8}"/>
              </a:ext>
            </a:extLst>
          </p:cNvPr>
          <p:cNvPicPr>
            <a:picLocks noGrp="1" noChangeAspect="1"/>
          </p:cNvPicPr>
          <p:nvPr>
            <p:ph idx="1"/>
          </p:nvPr>
        </p:nvPicPr>
        <p:blipFill>
          <a:blip r:embed="rId2"/>
          <a:stretch>
            <a:fillRect/>
          </a:stretch>
        </p:blipFill>
        <p:spPr>
          <a:xfrm>
            <a:off x="190114" y="1371600"/>
            <a:ext cx="8774224" cy="4190999"/>
          </a:xfrm>
        </p:spPr>
      </p:pic>
    </p:spTree>
    <p:extLst>
      <p:ext uri="{BB962C8B-B14F-4D97-AF65-F5344CB8AC3E}">
        <p14:creationId xmlns:p14="http://schemas.microsoft.com/office/powerpoint/2010/main" val="3172037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08CEA-B828-AE35-6A64-F197B3423481}"/>
              </a:ext>
            </a:extLst>
          </p:cNvPr>
          <p:cNvSpPr>
            <a:spLocks noGrp="1"/>
          </p:cNvSpPr>
          <p:nvPr>
            <p:ph type="title"/>
          </p:nvPr>
        </p:nvSpPr>
        <p:spPr>
          <a:xfrm>
            <a:off x="381000" y="76200"/>
            <a:ext cx="8305800" cy="639762"/>
          </a:xfrm>
        </p:spPr>
        <p:txBody>
          <a:bodyPr/>
          <a:lstStyle/>
          <a:p>
            <a:r>
              <a:rPr lang="en-GB" dirty="0"/>
              <a:t>Steganography Detection Tools </a:t>
            </a:r>
          </a:p>
        </p:txBody>
      </p:sp>
      <p:sp>
        <p:nvSpPr>
          <p:cNvPr id="3" name="Content Placeholder 2">
            <a:extLst>
              <a:ext uri="{FF2B5EF4-FFF2-40B4-BE49-F238E27FC236}">
                <a16:creationId xmlns:a16="http://schemas.microsoft.com/office/drawing/2014/main" id="{A4167834-782A-C010-D0D5-40705CD0B9E9}"/>
              </a:ext>
            </a:extLst>
          </p:cNvPr>
          <p:cNvSpPr>
            <a:spLocks noGrp="1"/>
          </p:cNvSpPr>
          <p:nvPr>
            <p:ph idx="1"/>
          </p:nvPr>
        </p:nvSpPr>
        <p:spPr>
          <a:xfrm>
            <a:off x="304800" y="1211262"/>
            <a:ext cx="4038600" cy="990600"/>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zsteg</a:t>
            </a:r>
            <a:r>
              <a:rPr lang="en-US" sz="2000" dirty="0">
                <a:latin typeface="Calibri" panose="020F0502020204030204" pitchFamily="34" charset="0"/>
                <a:ea typeface="Calibri" panose="020F0502020204030204" pitchFamily="34" charset="0"/>
                <a:cs typeface="Calibri" panose="020F0502020204030204" pitchFamily="34" charset="0"/>
              </a:rPr>
              <a:t> tool is used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detect </a:t>
            </a:r>
            <a:r>
              <a:rPr lang="en-US" sz="2000" dirty="0" err="1">
                <a:solidFill>
                  <a:srgbClr val="FF0000"/>
                </a:solidFill>
                <a:latin typeface="Calibri" panose="020F0502020204030204" pitchFamily="34" charset="0"/>
                <a:ea typeface="Calibri" panose="020F0502020204030204" pitchFamily="34" charset="0"/>
                <a:cs typeface="Calibri" panose="020F0502020204030204" pitchFamily="34" charset="0"/>
              </a:rPr>
              <a:t>stegano</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-hidden data </a:t>
            </a:r>
            <a:r>
              <a:rPr lang="en-US" sz="2000" dirty="0">
                <a:latin typeface="Calibri" panose="020F0502020204030204" pitchFamily="34" charset="0"/>
                <a:ea typeface="Calibri" panose="020F0502020204030204" pitchFamily="34" charset="0"/>
                <a:cs typeface="Calibri" panose="020F0502020204030204" pitchFamily="34" charset="0"/>
              </a:rPr>
              <a:t>in PNG and BMP image files</a:t>
            </a:r>
          </a:p>
          <a:p>
            <a:endParaRPr lang="en-GB" dirty="0"/>
          </a:p>
        </p:txBody>
      </p:sp>
      <p:pic>
        <p:nvPicPr>
          <p:cNvPr id="5" name="Picture 4">
            <a:extLst>
              <a:ext uri="{FF2B5EF4-FFF2-40B4-BE49-F238E27FC236}">
                <a16:creationId xmlns:a16="http://schemas.microsoft.com/office/drawing/2014/main" id="{A41FD421-D4D4-3CE9-8F8E-AEB3F88279E6}"/>
              </a:ext>
            </a:extLst>
          </p:cNvPr>
          <p:cNvPicPr>
            <a:picLocks noChangeAspect="1"/>
          </p:cNvPicPr>
          <p:nvPr/>
        </p:nvPicPr>
        <p:blipFill>
          <a:blip r:embed="rId2"/>
          <a:stretch>
            <a:fillRect/>
          </a:stretch>
        </p:blipFill>
        <p:spPr>
          <a:xfrm>
            <a:off x="100149" y="2354368"/>
            <a:ext cx="6091282" cy="2674831"/>
          </a:xfrm>
          <a:prstGeom prst="rect">
            <a:avLst/>
          </a:prstGeom>
        </p:spPr>
      </p:pic>
      <p:pic>
        <p:nvPicPr>
          <p:cNvPr id="7" name="Picture 6">
            <a:extLst>
              <a:ext uri="{FF2B5EF4-FFF2-40B4-BE49-F238E27FC236}">
                <a16:creationId xmlns:a16="http://schemas.microsoft.com/office/drawing/2014/main" id="{ABAA4CD5-D1D7-B17C-D089-FDAE141F0126}"/>
              </a:ext>
            </a:extLst>
          </p:cNvPr>
          <p:cNvPicPr>
            <a:picLocks noChangeAspect="1"/>
          </p:cNvPicPr>
          <p:nvPr/>
        </p:nvPicPr>
        <p:blipFill>
          <a:blip r:embed="rId3"/>
          <a:stretch>
            <a:fillRect/>
          </a:stretch>
        </p:blipFill>
        <p:spPr>
          <a:xfrm>
            <a:off x="7109323" y="1211262"/>
            <a:ext cx="1649683" cy="4351338"/>
          </a:xfrm>
          <a:prstGeom prst="rect">
            <a:avLst/>
          </a:prstGeom>
        </p:spPr>
      </p:pic>
    </p:spTree>
    <p:extLst>
      <p:ext uri="{BB962C8B-B14F-4D97-AF65-F5344CB8AC3E}">
        <p14:creationId xmlns:p14="http://schemas.microsoft.com/office/powerpoint/2010/main" val="279448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07C3A-1D46-F3D3-B4DE-8F00EC0D57A9}"/>
              </a:ext>
            </a:extLst>
          </p:cNvPr>
          <p:cNvSpPr>
            <a:spLocks noGrp="1"/>
          </p:cNvSpPr>
          <p:nvPr>
            <p:ph type="title"/>
          </p:nvPr>
        </p:nvSpPr>
        <p:spPr>
          <a:xfrm>
            <a:off x="457200" y="0"/>
            <a:ext cx="8229600" cy="1371600"/>
          </a:xfrm>
        </p:spPr>
        <p:txBody>
          <a:bodyPr/>
          <a:lstStyle/>
          <a:p>
            <a:r>
              <a:rPr lang="en-US" sz="2800" dirty="0"/>
              <a:t>Defeating Anti-forensics Technique: Detecting Data Hiding in File System Structures Using </a:t>
            </a:r>
            <a:r>
              <a:rPr lang="en-US" sz="2800" dirty="0" err="1"/>
              <a:t>OSForensics</a:t>
            </a:r>
            <a:br>
              <a:rPr lang="en-US" dirty="0"/>
            </a:br>
            <a:endParaRPr lang="en-GB" dirty="0"/>
          </a:p>
        </p:txBody>
      </p:sp>
      <p:sp>
        <p:nvSpPr>
          <p:cNvPr id="3" name="Content Placeholder 2">
            <a:extLst>
              <a:ext uri="{FF2B5EF4-FFF2-40B4-BE49-F238E27FC236}">
                <a16:creationId xmlns:a16="http://schemas.microsoft.com/office/drawing/2014/main" id="{33E17595-4741-F55B-032D-4710D6A053C4}"/>
              </a:ext>
            </a:extLst>
          </p:cNvPr>
          <p:cNvSpPr>
            <a:spLocks noGrp="1"/>
          </p:cNvSpPr>
          <p:nvPr>
            <p:ph idx="1"/>
          </p:nvPr>
        </p:nvSpPr>
        <p:spPr>
          <a:xfrm>
            <a:off x="-17417" y="1371600"/>
            <a:ext cx="41910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Host Protected Areas (HPA) and Device Configuration Overlay (DCO) are hidden areas on the hard drives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An attacker with a malicious intent can make use of these hidden areas to hide illegal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Data hidden in these areas is not accessible to the BIOS or OS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forensic investigators use tools such as </a:t>
            </a:r>
            <a:r>
              <a:rPr lang="en-US" sz="2000" dirty="0" err="1">
                <a:latin typeface="Calibri" panose="020F0502020204030204" pitchFamily="34" charset="0"/>
                <a:ea typeface="Calibri" panose="020F0502020204030204" pitchFamily="34" charset="0"/>
                <a:cs typeface="Calibri" panose="020F0502020204030204" pitchFamily="34" charset="0"/>
              </a:rPr>
              <a:t>OSForensics</a:t>
            </a:r>
            <a:r>
              <a:rPr lang="en-US" sz="2000" dirty="0">
                <a:latin typeface="Calibri" panose="020F0502020204030204" pitchFamily="34" charset="0"/>
                <a:ea typeface="Calibri" panose="020F0502020204030204" pitchFamily="34" charset="0"/>
                <a:cs typeface="Calibri" panose="020F0502020204030204" pitchFamily="34" charset="0"/>
              </a:rPr>
              <a:t> to detect and create a forensic image of the DCO and HPA hidden areas</a:t>
            </a:r>
          </a:p>
          <a:p>
            <a:endParaRPr lang="en-GB" dirty="0"/>
          </a:p>
        </p:txBody>
      </p:sp>
      <p:pic>
        <p:nvPicPr>
          <p:cNvPr id="5" name="Picture 4">
            <a:extLst>
              <a:ext uri="{FF2B5EF4-FFF2-40B4-BE49-F238E27FC236}">
                <a16:creationId xmlns:a16="http://schemas.microsoft.com/office/drawing/2014/main" id="{BEC254AA-D329-F349-B730-ABA5B1CC9FCB}"/>
              </a:ext>
            </a:extLst>
          </p:cNvPr>
          <p:cNvPicPr>
            <a:picLocks noChangeAspect="1"/>
          </p:cNvPicPr>
          <p:nvPr/>
        </p:nvPicPr>
        <p:blipFill>
          <a:blip r:embed="rId3"/>
          <a:stretch>
            <a:fillRect/>
          </a:stretch>
        </p:blipFill>
        <p:spPr>
          <a:xfrm>
            <a:off x="4258649" y="1341121"/>
            <a:ext cx="4880997" cy="3535680"/>
          </a:xfrm>
          <a:prstGeom prst="rect">
            <a:avLst/>
          </a:prstGeom>
        </p:spPr>
      </p:pic>
      <p:sp>
        <p:nvSpPr>
          <p:cNvPr id="7" name="TextBox 6">
            <a:extLst>
              <a:ext uri="{FF2B5EF4-FFF2-40B4-BE49-F238E27FC236}">
                <a16:creationId xmlns:a16="http://schemas.microsoft.com/office/drawing/2014/main" id="{E68656AC-CF83-D016-9BE3-C63400E4B698}"/>
              </a:ext>
            </a:extLst>
          </p:cNvPr>
          <p:cNvSpPr txBox="1"/>
          <p:nvPr/>
        </p:nvSpPr>
        <p:spPr>
          <a:xfrm>
            <a:off x="4391376" y="5105400"/>
            <a:ext cx="4615542" cy="523220"/>
          </a:xfrm>
          <a:prstGeom prst="rect">
            <a:avLst/>
          </a:prstGeom>
          <a:noFill/>
          <a:ln>
            <a:solidFill>
              <a:schemeClr val="tx1"/>
            </a:solidFill>
          </a:ln>
        </p:spPr>
        <p:txBody>
          <a:bodyPr wrap="square">
            <a:spAutoFit/>
          </a:bodyPr>
          <a:lstStyle/>
          <a:p>
            <a:pPr algn="just"/>
            <a:r>
              <a:rPr lang="en-GB" sz="1400" b="1" dirty="0">
                <a:latin typeface="Calibri" panose="020F0502020204030204" pitchFamily="34" charset="0"/>
                <a:ea typeface="Calibri" panose="020F0502020204030204" pitchFamily="34" charset="0"/>
                <a:cs typeface="Calibri" panose="020F0502020204030204" pitchFamily="34" charset="0"/>
              </a:rPr>
              <a:t>Note:</a:t>
            </a:r>
            <a:r>
              <a:rPr lang="en-GB" sz="1400" dirty="0">
                <a:latin typeface="Calibri" panose="020F0502020204030204" pitchFamily="34" charset="0"/>
                <a:ea typeface="Calibri" panose="020F0502020204030204" pitchFamily="34" charset="0"/>
                <a:cs typeface="Calibri" panose="020F0502020204030204" pitchFamily="34" charset="0"/>
              </a:rPr>
              <a:t> In the screenshot provided, the hidden area (HPA) do not have any data and hence it displays its size as 0Bytes </a:t>
            </a:r>
          </a:p>
        </p:txBody>
      </p:sp>
    </p:spTree>
    <p:extLst>
      <p:ext uri="{BB962C8B-B14F-4D97-AF65-F5344CB8AC3E}">
        <p14:creationId xmlns:p14="http://schemas.microsoft.com/office/powerpoint/2010/main" val="26170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51485-C715-1B24-5E97-C37DA2940047}"/>
              </a:ext>
            </a:extLst>
          </p:cNvPr>
          <p:cNvSpPr>
            <a:spLocks noGrp="1"/>
          </p:cNvSpPr>
          <p:nvPr>
            <p:ph type="title"/>
          </p:nvPr>
        </p:nvSpPr>
        <p:spPr>
          <a:xfrm>
            <a:off x="228600" y="76200"/>
            <a:ext cx="8763000" cy="1143000"/>
          </a:xfrm>
        </p:spPr>
        <p:txBody>
          <a:bodyPr/>
          <a:lstStyle/>
          <a:p>
            <a:r>
              <a:rPr lang="en-GB" sz="3200" dirty="0"/>
              <a:t>Anti-forensics Technique: Alternate Data Streams</a:t>
            </a:r>
            <a:br>
              <a:rPr lang="en-GB" dirty="0"/>
            </a:br>
            <a:endParaRPr lang="en-GB" dirty="0"/>
          </a:p>
        </p:txBody>
      </p:sp>
      <p:pic>
        <p:nvPicPr>
          <p:cNvPr id="5" name="Content Placeholder 4">
            <a:extLst>
              <a:ext uri="{FF2B5EF4-FFF2-40B4-BE49-F238E27FC236}">
                <a16:creationId xmlns:a16="http://schemas.microsoft.com/office/drawing/2014/main" id="{2F57F7B7-10DA-0839-8813-BA694C2B4E5B}"/>
              </a:ext>
            </a:extLst>
          </p:cNvPr>
          <p:cNvPicPr>
            <a:picLocks noGrp="1" noChangeAspect="1"/>
          </p:cNvPicPr>
          <p:nvPr>
            <p:ph idx="1"/>
          </p:nvPr>
        </p:nvPicPr>
        <p:blipFill>
          <a:blip r:embed="rId2"/>
          <a:stretch>
            <a:fillRect/>
          </a:stretch>
        </p:blipFill>
        <p:spPr>
          <a:xfrm>
            <a:off x="304800" y="1373193"/>
            <a:ext cx="8458200" cy="4109408"/>
          </a:xfrm>
        </p:spPr>
      </p:pic>
    </p:spTree>
    <p:extLst>
      <p:ext uri="{BB962C8B-B14F-4D97-AF65-F5344CB8AC3E}">
        <p14:creationId xmlns:p14="http://schemas.microsoft.com/office/powerpoint/2010/main" val="4151852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5394-1923-EA16-3296-7892C339F3FE}"/>
              </a:ext>
            </a:extLst>
          </p:cNvPr>
          <p:cNvSpPr>
            <a:spLocks noGrp="1"/>
          </p:cNvSpPr>
          <p:nvPr>
            <p:ph type="title"/>
          </p:nvPr>
        </p:nvSpPr>
        <p:spPr>
          <a:xfrm>
            <a:off x="76200" y="76200"/>
            <a:ext cx="8915400" cy="990600"/>
          </a:xfrm>
        </p:spPr>
        <p:txBody>
          <a:bodyPr/>
          <a:lstStyle/>
          <a:p>
            <a:r>
              <a:rPr lang="en-US" sz="2800" dirty="0"/>
              <a:t>Defeating Anti-forensics Technique: Detecting Alternate Data Streams </a:t>
            </a:r>
            <a:endParaRPr lang="en-GB" sz="2800" dirty="0"/>
          </a:p>
        </p:txBody>
      </p:sp>
      <p:pic>
        <p:nvPicPr>
          <p:cNvPr id="5" name="Content Placeholder 4">
            <a:extLst>
              <a:ext uri="{FF2B5EF4-FFF2-40B4-BE49-F238E27FC236}">
                <a16:creationId xmlns:a16="http://schemas.microsoft.com/office/drawing/2014/main" id="{26D1D044-C127-DE3B-C20F-D12D881E40B0}"/>
              </a:ext>
            </a:extLst>
          </p:cNvPr>
          <p:cNvPicPr>
            <a:picLocks noGrp="1" noChangeAspect="1"/>
          </p:cNvPicPr>
          <p:nvPr>
            <p:ph idx="1"/>
          </p:nvPr>
        </p:nvPicPr>
        <p:blipFill>
          <a:blip r:embed="rId2"/>
          <a:stretch>
            <a:fillRect/>
          </a:stretch>
        </p:blipFill>
        <p:spPr>
          <a:xfrm>
            <a:off x="133044" y="1143000"/>
            <a:ext cx="4438956" cy="4435244"/>
          </a:xfrm>
        </p:spPr>
      </p:pic>
      <p:pic>
        <p:nvPicPr>
          <p:cNvPr id="7" name="Picture 6">
            <a:extLst>
              <a:ext uri="{FF2B5EF4-FFF2-40B4-BE49-F238E27FC236}">
                <a16:creationId xmlns:a16="http://schemas.microsoft.com/office/drawing/2014/main" id="{F11A7E25-CB7E-B9D2-35AF-3989F8BB2D5D}"/>
              </a:ext>
            </a:extLst>
          </p:cNvPr>
          <p:cNvPicPr>
            <a:picLocks noChangeAspect="1"/>
          </p:cNvPicPr>
          <p:nvPr/>
        </p:nvPicPr>
        <p:blipFill>
          <a:blip r:embed="rId3"/>
          <a:stretch>
            <a:fillRect/>
          </a:stretch>
        </p:blipFill>
        <p:spPr>
          <a:xfrm>
            <a:off x="4724400" y="1062196"/>
            <a:ext cx="4390602" cy="4516048"/>
          </a:xfrm>
          <a:prstGeom prst="rect">
            <a:avLst/>
          </a:prstGeom>
        </p:spPr>
      </p:pic>
    </p:spTree>
    <p:extLst>
      <p:ext uri="{BB962C8B-B14F-4D97-AF65-F5344CB8AC3E}">
        <p14:creationId xmlns:p14="http://schemas.microsoft.com/office/powerpoint/2010/main" val="1679281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66922-DDE4-B28F-CF59-1C4A83500BC0}"/>
              </a:ext>
            </a:extLst>
          </p:cNvPr>
          <p:cNvSpPr>
            <a:spLocks noGrp="1"/>
          </p:cNvSpPr>
          <p:nvPr>
            <p:ph type="title"/>
          </p:nvPr>
        </p:nvSpPr>
        <p:spPr>
          <a:xfrm>
            <a:off x="152400" y="160337"/>
            <a:ext cx="8839200" cy="1143000"/>
          </a:xfrm>
        </p:spPr>
        <p:txBody>
          <a:bodyPr/>
          <a:lstStyle/>
          <a:p>
            <a:r>
              <a:rPr lang="en-US" sz="2800" dirty="0"/>
              <a:t>Defeating Anti-forensics Technique: Detecting Alternate Data Streams (Cont’d)</a:t>
            </a:r>
            <a:endParaRPr lang="en-GB" dirty="0"/>
          </a:p>
        </p:txBody>
      </p:sp>
      <p:pic>
        <p:nvPicPr>
          <p:cNvPr id="5" name="Content Placeholder 4">
            <a:extLst>
              <a:ext uri="{FF2B5EF4-FFF2-40B4-BE49-F238E27FC236}">
                <a16:creationId xmlns:a16="http://schemas.microsoft.com/office/drawing/2014/main" id="{086B5BB8-4ADE-5931-78A1-69B1185FE866}"/>
              </a:ext>
            </a:extLst>
          </p:cNvPr>
          <p:cNvPicPr>
            <a:picLocks noGrp="1" noChangeAspect="1"/>
          </p:cNvPicPr>
          <p:nvPr>
            <p:ph idx="1"/>
          </p:nvPr>
        </p:nvPicPr>
        <p:blipFill>
          <a:blip r:embed="rId2"/>
          <a:stretch>
            <a:fillRect/>
          </a:stretch>
        </p:blipFill>
        <p:spPr>
          <a:xfrm>
            <a:off x="152400" y="1371600"/>
            <a:ext cx="8525189" cy="4297363"/>
          </a:xfrm>
        </p:spPr>
      </p:pic>
    </p:spTree>
    <p:extLst>
      <p:ext uri="{BB962C8B-B14F-4D97-AF65-F5344CB8AC3E}">
        <p14:creationId xmlns:p14="http://schemas.microsoft.com/office/powerpoint/2010/main" val="882857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4F13B-F1DB-04DB-9CD8-433BCF52CB5E}"/>
              </a:ext>
            </a:extLst>
          </p:cNvPr>
          <p:cNvSpPr>
            <a:spLocks noGrp="1"/>
          </p:cNvSpPr>
          <p:nvPr>
            <p:ph type="title"/>
          </p:nvPr>
        </p:nvSpPr>
        <p:spPr>
          <a:xfrm>
            <a:off x="114300" y="0"/>
            <a:ext cx="8915400" cy="1143000"/>
          </a:xfrm>
        </p:spPr>
        <p:txBody>
          <a:bodyPr/>
          <a:lstStyle/>
          <a:p>
            <a:r>
              <a:rPr lang="en-US" sz="3200" dirty="0"/>
              <a:t>Defeating Anti-forensics Technique: Tools for Detecting Alternate Data Streams</a:t>
            </a:r>
            <a:br>
              <a:rPr lang="en-US" dirty="0"/>
            </a:br>
            <a:endParaRPr lang="en-GB" dirty="0"/>
          </a:p>
        </p:txBody>
      </p:sp>
      <p:sp>
        <p:nvSpPr>
          <p:cNvPr id="3" name="Content Placeholder 2">
            <a:extLst>
              <a:ext uri="{FF2B5EF4-FFF2-40B4-BE49-F238E27FC236}">
                <a16:creationId xmlns:a16="http://schemas.microsoft.com/office/drawing/2014/main" id="{148D0A6E-48E9-298D-2342-BF58EA823837}"/>
              </a:ext>
            </a:extLst>
          </p:cNvPr>
          <p:cNvSpPr>
            <a:spLocks noGrp="1"/>
          </p:cNvSpPr>
          <p:nvPr>
            <p:ph idx="1"/>
          </p:nvPr>
        </p:nvSpPr>
        <p:spPr>
          <a:xfrm>
            <a:off x="304800" y="1160417"/>
            <a:ext cx="5181600" cy="104938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Stream Detector </a:t>
            </a:r>
            <a:r>
              <a:rPr lang="en-US" sz="2000" dirty="0">
                <a:latin typeface="Calibri" panose="020F0502020204030204" pitchFamily="34" charset="0"/>
                <a:ea typeface="Calibri" panose="020F0502020204030204" pitchFamily="34" charset="0"/>
                <a:cs typeface="Calibri" panose="020F0502020204030204" pitchFamily="34" charset="0"/>
              </a:rPr>
              <a:t>identifies all hidden files such as images, videos, text, and executables within ADS present on NTFS drives</a:t>
            </a:r>
          </a:p>
          <a:p>
            <a:endParaRPr lang="en-GB" dirty="0"/>
          </a:p>
        </p:txBody>
      </p:sp>
      <p:pic>
        <p:nvPicPr>
          <p:cNvPr id="5" name="Picture 4">
            <a:extLst>
              <a:ext uri="{FF2B5EF4-FFF2-40B4-BE49-F238E27FC236}">
                <a16:creationId xmlns:a16="http://schemas.microsoft.com/office/drawing/2014/main" id="{11DDA5D4-67D3-4A31-DE87-A6B17468A591}"/>
              </a:ext>
            </a:extLst>
          </p:cNvPr>
          <p:cNvPicPr>
            <a:picLocks noChangeAspect="1"/>
          </p:cNvPicPr>
          <p:nvPr/>
        </p:nvPicPr>
        <p:blipFill>
          <a:blip r:embed="rId2"/>
          <a:stretch>
            <a:fillRect/>
          </a:stretch>
        </p:blipFill>
        <p:spPr>
          <a:xfrm>
            <a:off x="304800" y="2204797"/>
            <a:ext cx="5029200" cy="3501496"/>
          </a:xfrm>
          <a:prstGeom prst="rect">
            <a:avLst/>
          </a:prstGeom>
        </p:spPr>
      </p:pic>
      <p:pic>
        <p:nvPicPr>
          <p:cNvPr id="7" name="Picture 6">
            <a:extLst>
              <a:ext uri="{FF2B5EF4-FFF2-40B4-BE49-F238E27FC236}">
                <a16:creationId xmlns:a16="http://schemas.microsoft.com/office/drawing/2014/main" id="{B4B12C6A-583F-8C5B-E4B7-7BD946491654}"/>
              </a:ext>
            </a:extLst>
          </p:cNvPr>
          <p:cNvPicPr>
            <a:picLocks noChangeAspect="1"/>
          </p:cNvPicPr>
          <p:nvPr/>
        </p:nvPicPr>
        <p:blipFill>
          <a:blip r:embed="rId3"/>
          <a:stretch>
            <a:fillRect/>
          </a:stretch>
        </p:blipFill>
        <p:spPr>
          <a:xfrm>
            <a:off x="6400800" y="1158240"/>
            <a:ext cx="1828800" cy="4395681"/>
          </a:xfrm>
          <a:prstGeom prst="rect">
            <a:avLst/>
          </a:prstGeom>
        </p:spPr>
      </p:pic>
    </p:spTree>
    <p:extLst>
      <p:ext uri="{BB962C8B-B14F-4D97-AF65-F5344CB8AC3E}">
        <p14:creationId xmlns:p14="http://schemas.microsoft.com/office/powerpoint/2010/main" val="3657271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1BA2-9FC4-4934-9301-13C135D18870}"/>
              </a:ext>
            </a:extLst>
          </p:cNvPr>
          <p:cNvSpPr>
            <a:spLocks noGrp="1"/>
          </p:cNvSpPr>
          <p:nvPr>
            <p:ph type="title"/>
          </p:nvPr>
        </p:nvSpPr>
        <p:spPr>
          <a:xfrm>
            <a:off x="38100" y="17417"/>
            <a:ext cx="8915400" cy="714420"/>
          </a:xfrm>
        </p:spPr>
        <p:txBody>
          <a:bodyPr/>
          <a:lstStyle/>
          <a:p>
            <a:r>
              <a:rPr lang="en-GB" sz="3200" dirty="0"/>
              <a:t>Anti-forensics Technique: Trail Obfuscation </a:t>
            </a:r>
          </a:p>
        </p:txBody>
      </p:sp>
      <p:sp>
        <p:nvSpPr>
          <p:cNvPr id="3" name="Content Placeholder 2">
            <a:extLst>
              <a:ext uri="{FF2B5EF4-FFF2-40B4-BE49-F238E27FC236}">
                <a16:creationId xmlns:a16="http://schemas.microsoft.com/office/drawing/2014/main" id="{54D555AB-53CF-6708-B8C3-3F4195925185}"/>
              </a:ext>
            </a:extLst>
          </p:cNvPr>
          <p:cNvSpPr>
            <a:spLocks noGrp="1"/>
          </p:cNvSpPr>
          <p:nvPr>
            <p:ph idx="1"/>
          </p:nvPr>
        </p:nvSpPr>
        <p:spPr>
          <a:xfrm>
            <a:off x="185737" y="677861"/>
            <a:ext cx="8534400" cy="1447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purpose of trail obfuscation is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confuse</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mislead</a:t>
            </a:r>
            <a:r>
              <a:rPr lang="en-US" sz="2000" dirty="0">
                <a:latin typeface="Calibri" panose="020F0502020204030204" pitchFamily="34" charset="0"/>
                <a:ea typeface="Calibri" panose="020F0502020204030204" pitchFamily="34" charset="0"/>
                <a:cs typeface="Calibri" panose="020F0502020204030204" pitchFamily="34" charset="0"/>
              </a:rPr>
              <a:t> the forensics investigation process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mislead investigators </a:t>
            </a:r>
            <a:r>
              <a:rPr lang="en-US" sz="2000" dirty="0">
                <a:latin typeface="Calibri" panose="020F0502020204030204" pitchFamily="34" charset="0"/>
                <a:ea typeface="Calibri" panose="020F0502020204030204" pitchFamily="34" charset="0"/>
                <a:cs typeface="Calibri" panose="020F0502020204030204" pitchFamily="34" charset="0"/>
              </a:rPr>
              <a:t>via log tampering, false e-mail header generation, timestamp modification, and various file headers’ modification</a:t>
            </a:r>
          </a:p>
          <a:p>
            <a:endParaRPr lang="en-GB" dirty="0"/>
          </a:p>
        </p:txBody>
      </p:sp>
      <p:pic>
        <p:nvPicPr>
          <p:cNvPr id="5" name="Picture 4">
            <a:extLst>
              <a:ext uri="{FF2B5EF4-FFF2-40B4-BE49-F238E27FC236}">
                <a16:creationId xmlns:a16="http://schemas.microsoft.com/office/drawing/2014/main" id="{D0A5817E-5F31-80A9-CD55-71C38F72996F}"/>
              </a:ext>
            </a:extLst>
          </p:cNvPr>
          <p:cNvPicPr>
            <a:picLocks noChangeAspect="1"/>
          </p:cNvPicPr>
          <p:nvPr/>
        </p:nvPicPr>
        <p:blipFill>
          <a:blip r:embed="rId3"/>
          <a:stretch>
            <a:fillRect/>
          </a:stretch>
        </p:blipFill>
        <p:spPr>
          <a:xfrm>
            <a:off x="38100" y="2163761"/>
            <a:ext cx="7162800" cy="2826202"/>
          </a:xfrm>
          <a:prstGeom prst="rect">
            <a:avLst/>
          </a:prstGeom>
        </p:spPr>
      </p:pic>
      <p:sp>
        <p:nvSpPr>
          <p:cNvPr id="6" name="TextBox 5">
            <a:extLst>
              <a:ext uri="{FF2B5EF4-FFF2-40B4-BE49-F238E27FC236}">
                <a16:creationId xmlns:a16="http://schemas.microsoft.com/office/drawing/2014/main" id="{97294F2E-E3AE-AFC6-FE45-3B53FCBD23AF}"/>
              </a:ext>
            </a:extLst>
          </p:cNvPr>
          <p:cNvSpPr txBox="1"/>
          <p:nvPr/>
        </p:nvSpPr>
        <p:spPr>
          <a:xfrm>
            <a:off x="6619875" y="2999582"/>
            <a:ext cx="2476500" cy="1572418"/>
          </a:xfrm>
          <a:prstGeom prst="rect">
            <a:avLst/>
          </a:prstGeom>
          <a:noFill/>
          <a:ln>
            <a:solidFill>
              <a:schemeClr val="tx1"/>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Attackers may alter:</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Created time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Modified time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Accessed time</a:t>
            </a:r>
          </a:p>
        </p:txBody>
      </p:sp>
      <p:sp>
        <p:nvSpPr>
          <p:cNvPr id="10" name="TextBox 9">
            <a:extLst>
              <a:ext uri="{FF2B5EF4-FFF2-40B4-BE49-F238E27FC236}">
                <a16:creationId xmlns:a16="http://schemas.microsoft.com/office/drawing/2014/main" id="{0B1B576A-AEA8-25D6-DE94-909F60C39F96}"/>
              </a:ext>
            </a:extLst>
          </p:cNvPr>
          <p:cNvSpPr txBox="1"/>
          <p:nvPr/>
        </p:nvSpPr>
        <p:spPr>
          <a:xfrm>
            <a:off x="762000" y="5181600"/>
            <a:ext cx="5715000" cy="375552"/>
          </a:xfrm>
          <a:prstGeom prst="rect">
            <a:avLst/>
          </a:prstGeom>
          <a:noFill/>
          <a:ln>
            <a:solidFill>
              <a:schemeClr val="tx1"/>
            </a:solidFill>
          </a:ln>
        </p:spPr>
        <p:txBody>
          <a:bodyPr wrap="square">
            <a:spAutoFit/>
          </a:bodyPr>
          <a:lstStyle/>
          <a:p>
            <a:pPr>
              <a:lnSpc>
                <a:spcPct val="107000"/>
              </a:lnSpc>
              <a:spcAft>
                <a:spcPts val="8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Tools such as Timestomp modify NTFS timestamps.</a:t>
            </a:r>
          </a:p>
        </p:txBody>
      </p:sp>
    </p:spTree>
    <p:extLst>
      <p:ext uri="{BB962C8B-B14F-4D97-AF65-F5344CB8AC3E}">
        <p14:creationId xmlns:p14="http://schemas.microsoft.com/office/powerpoint/2010/main" val="191655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10"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C522C-837D-0D93-0DDC-DC2A8913B8D1}"/>
              </a:ext>
            </a:extLst>
          </p:cNvPr>
          <p:cNvSpPr>
            <a:spLocks noGrp="1"/>
          </p:cNvSpPr>
          <p:nvPr>
            <p:ph type="title"/>
          </p:nvPr>
        </p:nvSpPr>
        <p:spPr>
          <a:xfrm>
            <a:off x="152400" y="76200"/>
            <a:ext cx="8839200" cy="1143000"/>
          </a:xfrm>
        </p:spPr>
        <p:txBody>
          <a:bodyPr/>
          <a:lstStyle/>
          <a:p>
            <a:r>
              <a:rPr lang="fr-FR" sz="3200" dirty="0"/>
              <a:t>Anti-</a:t>
            </a:r>
            <a:r>
              <a:rPr lang="fr-FR" sz="3200" dirty="0" err="1"/>
              <a:t>forensics</a:t>
            </a:r>
            <a:r>
              <a:rPr lang="fr-FR" sz="3200" dirty="0"/>
              <a:t> Technique: Trail Obfuscation (</a:t>
            </a:r>
            <a:r>
              <a:rPr lang="fr-FR" sz="3200" dirty="0" err="1"/>
              <a:t>Cont’d</a:t>
            </a:r>
            <a:r>
              <a:rPr lang="fr-FR" sz="3200" dirty="0"/>
              <a:t>)</a:t>
            </a:r>
            <a:br>
              <a:rPr lang="fr-FR" dirty="0"/>
            </a:br>
            <a:endParaRPr lang="en-GB" dirty="0"/>
          </a:p>
        </p:txBody>
      </p:sp>
      <p:sp>
        <p:nvSpPr>
          <p:cNvPr id="3" name="Content Placeholder 2">
            <a:extLst>
              <a:ext uri="{FF2B5EF4-FFF2-40B4-BE49-F238E27FC236}">
                <a16:creationId xmlns:a16="http://schemas.microsoft.com/office/drawing/2014/main" id="{BCB66E24-5F40-B650-EC0B-39EFBC974AB2}"/>
              </a:ext>
            </a:extLst>
          </p:cNvPr>
          <p:cNvSpPr>
            <a:spLocks noGrp="1"/>
          </p:cNvSpPr>
          <p:nvPr>
            <p:ph idx="1"/>
          </p:nvPr>
        </p:nvSpPr>
        <p:spPr>
          <a:xfrm>
            <a:off x="152400" y="1143000"/>
            <a:ext cx="8991600" cy="762000"/>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Timestomp</a:t>
            </a:r>
            <a:r>
              <a:rPr lang="en-US" sz="2000" dirty="0">
                <a:latin typeface="Calibri" panose="020F0502020204030204" pitchFamily="34" charset="0"/>
                <a:ea typeface="Calibri" panose="020F0502020204030204" pitchFamily="34" charset="0"/>
                <a:cs typeface="Calibri" panose="020F0502020204030204" pitchFamily="34" charset="0"/>
              </a:rPr>
              <a:t> is one of the most widely used trail obfuscation tools that allow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deletion</a:t>
            </a:r>
            <a:r>
              <a:rPr lang="en-US" sz="2000" dirty="0">
                <a:latin typeface="Calibri" panose="020F0502020204030204" pitchFamily="34" charset="0"/>
                <a:ea typeface="Calibri" panose="020F0502020204030204" pitchFamily="34" charset="0"/>
                <a:cs typeface="Calibri" panose="020F0502020204030204" pitchFamily="34" charset="0"/>
              </a:rPr>
              <a:t> 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modification</a:t>
            </a:r>
            <a:r>
              <a:rPr lang="en-US" sz="2000" dirty="0">
                <a:latin typeface="Calibri" panose="020F0502020204030204" pitchFamily="34" charset="0"/>
                <a:ea typeface="Calibri" panose="020F0502020204030204" pitchFamily="34" charset="0"/>
                <a:cs typeface="Calibri" panose="020F0502020204030204" pitchFamily="34" charset="0"/>
              </a:rPr>
              <a:t> of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timestamp-related</a:t>
            </a:r>
            <a:r>
              <a:rPr lang="en-US" sz="2000" dirty="0">
                <a:latin typeface="Calibri" panose="020F0502020204030204" pitchFamily="34" charset="0"/>
                <a:ea typeface="Calibri" panose="020F0502020204030204" pitchFamily="34" charset="0"/>
                <a:cs typeface="Calibri" panose="020F0502020204030204" pitchFamily="34" charset="0"/>
              </a:rPr>
              <a:t> information on files. </a:t>
            </a:r>
          </a:p>
          <a:p>
            <a:endParaRPr lang="en-GB" dirty="0"/>
          </a:p>
        </p:txBody>
      </p:sp>
      <p:pic>
        <p:nvPicPr>
          <p:cNvPr id="5" name="Picture 4">
            <a:extLst>
              <a:ext uri="{FF2B5EF4-FFF2-40B4-BE49-F238E27FC236}">
                <a16:creationId xmlns:a16="http://schemas.microsoft.com/office/drawing/2014/main" id="{EE4F8FE5-4867-9A17-29D7-C63E8FE8F0C7}"/>
              </a:ext>
            </a:extLst>
          </p:cNvPr>
          <p:cNvPicPr>
            <a:picLocks noChangeAspect="1"/>
          </p:cNvPicPr>
          <p:nvPr/>
        </p:nvPicPr>
        <p:blipFill>
          <a:blip r:embed="rId2"/>
          <a:stretch>
            <a:fillRect/>
          </a:stretch>
        </p:blipFill>
        <p:spPr>
          <a:xfrm>
            <a:off x="304800" y="1905000"/>
            <a:ext cx="8283658" cy="3901778"/>
          </a:xfrm>
          <a:prstGeom prst="rect">
            <a:avLst/>
          </a:prstGeom>
        </p:spPr>
      </p:pic>
    </p:spTree>
    <p:extLst>
      <p:ext uri="{BB962C8B-B14F-4D97-AF65-F5344CB8AC3E}">
        <p14:creationId xmlns:p14="http://schemas.microsoft.com/office/powerpoint/2010/main" val="127655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8AE3A-01AB-664E-2397-2EB2005471D3}"/>
              </a:ext>
            </a:extLst>
          </p:cNvPr>
          <p:cNvSpPr>
            <a:spLocks noGrp="1"/>
          </p:cNvSpPr>
          <p:nvPr>
            <p:ph type="title"/>
          </p:nvPr>
        </p:nvSpPr>
        <p:spPr>
          <a:xfrm>
            <a:off x="76200" y="76200"/>
            <a:ext cx="8991599" cy="982663"/>
          </a:xfrm>
        </p:spPr>
        <p:txBody>
          <a:bodyPr/>
          <a:lstStyle/>
          <a:p>
            <a:r>
              <a:rPr lang="en-US" sz="2800" dirty="0"/>
              <a:t>Defeating Anti-forensics Technique: Detecting File Extension Mismatch Using Autopsy</a:t>
            </a:r>
            <a:br>
              <a:rPr lang="en-US" dirty="0"/>
            </a:br>
            <a:endParaRPr lang="en-GB" dirty="0"/>
          </a:p>
        </p:txBody>
      </p:sp>
      <p:pic>
        <p:nvPicPr>
          <p:cNvPr id="5" name="Content Placeholder 4">
            <a:extLst>
              <a:ext uri="{FF2B5EF4-FFF2-40B4-BE49-F238E27FC236}">
                <a16:creationId xmlns:a16="http://schemas.microsoft.com/office/drawing/2014/main" id="{6D450E13-8760-B953-CD30-0FFA7CFBA49C}"/>
              </a:ext>
            </a:extLst>
          </p:cNvPr>
          <p:cNvPicPr>
            <a:picLocks noGrp="1" noChangeAspect="1"/>
          </p:cNvPicPr>
          <p:nvPr>
            <p:ph idx="1"/>
          </p:nvPr>
        </p:nvPicPr>
        <p:blipFill>
          <a:blip r:embed="rId3"/>
          <a:stretch>
            <a:fillRect/>
          </a:stretch>
        </p:blipFill>
        <p:spPr>
          <a:xfrm>
            <a:off x="63137" y="1215231"/>
            <a:ext cx="3918911" cy="4427537"/>
          </a:xfrm>
        </p:spPr>
      </p:pic>
      <p:pic>
        <p:nvPicPr>
          <p:cNvPr id="7" name="Picture 6">
            <a:extLst>
              <a:ext uri="{FF2B5EF4-FFF2-40B4-BE49-F238E27FC236}">
                <a16:creationId xmlns:a16="http://schemas.microsoft.com/office/drawing/2014/main" id="{99B90F99-E872-41BB-181F-6EAC7C4F97C3}"/>
              </a:ext>
            </a:extLst>
          </p:cNvPr>
          <p:cNvPicPr>
            <a:picLocks noChangeAspect="1"/>
          </p:cNvPicPr>
          <p:nvPr/>
        </p:nvPicPr>
        <p:blipFill>
          <a:blip r:embed="rId4"/>
          <a:stretch>
            <a:fillRect/>
          </a:stretch>
        </p:blipFill>
        <p:spPr>
          <a:xfrm>
            <a:off x="4155625" y="1687666"/>
            <a:ext cx="4912174" cy="3482668"/>
          </a:xfrm>
          <a:prstGeom prst="rect">
            <a:avLst/>
          </a:prstGeom>
        </p:spPr>
      </p:pic>
    </p:spTree>
    <p:extLst>
      <p:ext uri="{BB962C8B-B14F-4D97-AF65-F5344CB8AC3E}">
        <p14:creationId xmlns:p14="http://schemas.microsoft.com/office/powerpoint/2010/main" val="317564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7EFA2-E109-7F55-B895-A158930D1C46}"/>
              </a:ext>
            </a:extLst>
          </p:cNvPr>
          <p:cNvSpPr>
            <a:spLocks noGrp="1"/>
          </p:cNvSpPr>
          <p:nvPr>
            <p:ph type="title"/>
          </p:nvPr>
        </p:nvSpPr>
        <p:spPr>
          <a:xfrm>
            <a:off x="180703" y="0"/>
            <a:ext cx="8839200" cy="571500"/>
          </a:xfrm>
        </p:spPr>
        <p:txBody>
          <a:bodyPr/>
          <a:lstStyle/>
          <a:p>
            <a:r>
              <a:rPr lang="en-GB" sz="3200" dirty="0"/>
              <a:t>Anti-forensics Technique: Artifact Wiping</a:t>
            </a:r>
            <a:br>
              <a:rPr lang="en-GB" dirty="0"/>
            </a:br>
            <a:endParaRPr lang="en-GB" dirty="0"/>
          </a:p>
        </p:txBody>
      </p:sp>
      <p:sp>
        <p:nvSpPr>
          <p:cNvPr id="3" name="Content Placeholder 2">
            <a:extLst>
              <a:ext uri="{FF2B5EF4-FFF2-40B4-BE49-F238E27FC236}">
                <a16:creationId xmlns:a16="http://schemas.microsoft.com/office/drawing/2014/main" id="{9239153D-224C-1561-CB16-9AD853347B16}"/>
              </a:ext>
            </a:extLst>
          </p:cNvPr>
          <p:cNvSpPr>
            <a:spLocks noGrp="1"/>
          </p:cNvSpPr>
          <p:nvPr>
            <p:ph idx="1"/>
          </p:nvPr>
        </p:nvSpPr>
        <p:spPr>
          <a:xfrm>
            <a:off x="180703" y="597626"/>
            <a:ext cx="8839200" cy="1506266"/>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Artifact wiping involves various methods aimed at permanent deletion of particular files or entire file systems </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main purpose of this is to destroy the traces of unauthorized activities on a computer system or storage device</a:t>
            </a:r>
          </a:p>
          <a:p>
            <a:pPr marL="0" indent="0" algn="just">
              <a:buNone/>
            </a:pPr>
            <a:endParaRPr lang="en-US" sz="1800" b="1"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1800" b="1" dirty="0">
                <a:latin typeface="Calibri" panose="020F0502020204030204" pitchFamily="34" charset="0"/>
                <a:ea typeface="Calibri" panose="020F0502020204030204" pitchFamily="34" charset="0"/>
                <a:cs typeface="Calibri" panose="020F0502020204030204" pitchFamily="34" charset="0"/>
              </a:rPr>
              <a:t>Artifact Wiping Methods: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F5FA795A-706B-4832-73D8-802A16541A22}"/>
              </a:ext>
            </a:extLst>
          </p:cNvPr>
          <p:cNvSpPr txBox="1"/>
          <p:nvPr/>
        </p:nvSpPr>
        <p:spPr>
          <a:xfrm>
            <a:off x="37828" y="2514600"/>
            <a:ext cx="4572000" cy="3046988"/>
          </a:xfrm>
          <a:prstGeom prst="rect">
            <a:avLst/>
          </a:prstGeom>
          <a:noFill/>
        </p:spPr>
        <p:txBody>
          <a:bodyPr wrap="square">
            <a:spAutoFit/>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 </a:t>
            </a:r>
            <a:r>
              <a:rPr lang="en-US" sz="1800" dirty="0">
                <a:latin typeface="Calibri" panose="020F0502020204030204" pitchFamily="34" charset="0"/>
                <a:ea typeface="Calibri" panose="020F0502020204030204" pitchFamily="34" charset="0"/>
                <a:cs typeface="Calibri" panose="020F0502020204030204" pitchFamily="34" charset="0"/>
              </a:rPr>
              <a:t>Disk-wiping Utilities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Involves erasing data from the disk by deleting its links to memory blocks and overwriting the memory contents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Disk wiping utilities include </a:t>
            </a:r>
            <a:r>
              <a:rPr lang="en-US" sz="1400" dirty="0" err="1">
                <a:latin typeface="Calibri" panose="020F0502020204030204" pitchFamily="34" charset="0"/>
                <a:ea typeface="Calibri" panose="020F0502020204030204" pitchFamily="34" charset="0"/>
                <a:cs typeface="Calibri" panose="020F0502020204030204" pitchFamily="34" charset="0"/>
              </a:rPr>
              <a:t>BCWipe</a:t>
            </a:r>
            <a:r>
              <a:rPr lang="en-US" sz="1400" dirty="0">
                <a:latin typeface="Calibri" panose="020F0502020204030204" pitchFamily="34" charset="0"/>
                <a:ea typeface="Calibri" panose="020F0502020204030204" pitchFamily="34" charset="0"/>
                <a:cs typeface="Calibri" panose="020F0502020204030204" pitchFamily="34" charset="0"/>
              </a:rPr>
              <a:t> Total </a:t>
            </a:r>
            <a:r>
              <a:rPr lang="en-US" sz="1400" dirty="0" err="1">
                <a:latin typeface="Calibri" panose="020F0502020204030204" pitchFamily="34" charset="0"/>
                <a:ea typeface="Calibri" panose="020F0502020204030204" pitchFamily="34" charset="0"/>
                <a:cs typeface="Calibri" panose="020F0502020204030204" pitchFamily="34" charset="0"/>
              </a:rPr>
              <a:t>WipeOut</a:t>
            </a:r>
            <a:r>
              <a:rPr lang="en-US" sz="1400" dirty="0">
                <a:latin typeface="Calibri" panose="020F0502020204030204" pitchFamily="34" charset="0"/>
                <a:ea typeface="Calibri" panose="020F0502020204030204" pitchFamily="34" charset="0"/>
                <a:cs typeface="Calibri" panose="020F0502020204030204" pitchFamily="34" charset="0"/>
              </a:rPr>
              <a:t>, </a:t>
            </a:r>
            <a:r>
              <a:rPr lang="en-US" sz="1400" dirty="0" err="1">
                <a:latin typeface="Calibri" panose="020F0502020204030204" pitchFamily="34" charset="0"/>
                <a:ea typeface="Calibri" panose="020F0502020204030204" pitchFamily="34" charset="0"/>
                <a:cs typeface="Calibri" panose="020F0502020204030204" pitchFamily="34" charset="0"/>
              </a:rPr>
              <a:t>DriveScrubber</a:t>
            </a:r>
            <a:r>
              <a:rPr lang="en-US" sz="1400" dirty="0">
                <a:latin typeface="Calibri" panose="020F0502020204030204" pitchFamily="34" charset="0"/>
                <a:ea typeface="Calibri" panose="020F0502020204030204" pitchFamily="34" charset="0"/>
                <a:cs typeface="Calibri" panose="020F0502020204030204" pitchFamily="34" charset="0"/>
              </a:rPr>
              <a:t>, etc.</a:t>
            </a:r>
          </a:p>
          <a:p>
            <a:pPr lvl="1" algn="just">
              <a:buFont typeface="Wingdings" panose="05000000000000000000" pitchFamily="2" charset="2"/>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marL="342900" indent="-342900" algn="just">
              <a:buFont typeface="+mj-lt"/>
              <a:buAutoNum type="arabicPeriod"/>
            </a:pPr>
            <a:r>
              <a:rPr lang="en-US" sz="1800" dirty="0">
                <a:latin typeface="Calibri" panose="020F0502020204030204" pitchFamily="34" charset="0"/>
                <a:ea typeface="Calibri" panose="020F0502020204030204" pitchFamily="34" charset="0"/>
                <a:cs typeface="Calibri" panose="020F0502020204030204" pitchFamily="34" charset="0"/>
              </a:rPr>
              <a:t>File-wiping Utilities </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Deletes individual files from an OS in a short span and leave a much smaller signature when compared with the disk-cleaning utilities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File-wiping utilities include </a:t>
            </a:r>
            <a:r>
              <a:rPr lang="en-US" sz="1400" dirty="0" err="1">
                <a:latin typeface="Calibri" panose="020F0502020204030204" pitchFamily="34" charset="0"/>
                <a:ea typeface="Calibri" panose="020F0502020204030204" pitchFamily="34" charset="0"/>
                <a:cs typeface="Calibri" panose="020F0502020204030204" pitchFamily="34" charset="0"/>
              </a:rPr>
              <a:t>BCWipe</a:t>
            </a:r>
            <a:r>
              <a:rPr lang="en-US" sz="1400" dirty="0">
                <a:latin typeface="Calibri" panose="020F0502020204030204" pitchFamily="34" charset="0"/>
                <a:ea typeface="Calibri" panose="020F0502020204030204" pitchFamily="34" charset="0"/>
                <a:cs typeface="Calibri" panose="020F0502020204030204" pitchFamily="34" charset="0"/>
              </a:rPr>
              <a:t>, R-Wipe &amp; Clean, </a:t>
            </a:r>
            <a:r>
              <a:rPr lang="en-US" sz="1400" dirty="0" err="1">
                <a:latin typeface="Calibri" panose="020F0502020204030204" pitchFamily="34" charset="0"/>
                <a:ea typeface="Calibri" panose="020F0502020204030204" pitchFamily="34" charset="0"/>
                <a:cs typeface="Calibri" panose="020F0502020204030204" pitchFamily="34" charset="0"/>
              </a:rPr>
              <a:t>BitRaser</a:t>
            </a:r>
            <a:r>
              <a:rPr lang="en-US" sz="1400" dirty="0">
                <a:latin typeface="Calibri" panose="020F0502020204030204" pitchFamily="34" charset="0"/>
                <a:ea typeface="Calibri" panose="020F0502020204030204" pitchFamily="34" charset="0"/>
                <a:cs typeface="Calibri" panose="020F0502020204030204" pitchFamily="34" charset="0"/>
              </a:rPr>
              <a:t>® File Eraser</a:t>
            </a:r>
          </a:p>
        </p:txBody>
      </p:sp>
      <p:sp>
        <p:nvSpPr>
          <p:cNvPr id="7" name="TextBox 6">
            <a:extLst>
              <a:ext uri="{FF2B5EF4-FFF2-40B4-BE49-F238E27FC236}">
                <a16:creationId xmlns:a16="http://schemas.microsoft.com/office/drawing/2014/main" id="{B58920DB-7550-5AAF-FF17-7E1C710CB621}"/>
              </a:ext>
            </a:extLst>
          </p:cNvPr>
          <p:cNvSpPr txBox="1"/>
          <p:nvPr/>
        </p:nvSpPr>
        <p:spPr>
          <a:xfrm>
            <a:off x="4724400" y="2443162"/>
            <a:ext cx="4134394" cy="3293209"/>
          </a:xfrm>
          <a:prstGeom prst="rect">
            <a:avLst/>
          </a:prstGeom>
          <a:noFill/>
        </p:spPr>
        <p:txBody>
          <a:bodyPr wrap="square">
            <a:spAutoFit/>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4. Disk Degaussing Techniques</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A process by which a strong magnetic field is applied to a storage device, resulting in an entirely clean device of any previously stored data</a:t>
            </a:r>
          </a:p>
          <a:p>
            <a:pPr marL="742950" lvl="1" indent="-285750" algn="just">
              <a:buFont typeface="Wingdings" panose="05000000000000000000" pitchFamily="2" charset="2"/>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algn="just"/>
            <a:r>
              <a:rPr lang="en-US" sz="1800" dirty="0">
                <a:latin typeface="Calibri" panose="020F0502020204030204" pitchFamily="34" charset="0"/>
                <a:ea typeface="Calibri" panose="020F0502020204030204" pitchFamily="34" charset="0"/>
                <a:cs typeface="Calibri" panose="020F0502020204030204" pitchFamily="34" charset="0"/>
              </a:rPr>
              <a:t>5. Disk Formatting </a:t>
            </a:r>
          </a:p>
          <a:p>
            <a:pPr marL="742950" lvl="1" indent="-285750" algn="just">
              <a:buFont typeface="Wingdings" panose="05000000000000000000" pitchFamily="2" charset="2"/>
              <a:buChar char="§"/>
            </a:pPr>
            <a:r>
              <a:rPr lang="en-US" sz="1400" dirty="0">
                <a:latin typeface="Calibri" panose="020F0502020204030204" pitchFamily="34" charset="0"/>
                <a:ea typeface="Calibri" panose="020F0502020204030204" pitchFamily="34" charset="0"/>
                <a:cs typeface="Calibri" panose="020F0502020204030204" pitchFamily="34" charset="0"/>
              </a:rPr>
              <a:t>Does not erase the data present on the disk but wipes its address tables and unlinks all the files in the file system and later, a new file tree is set up to use with OS</a:t>
            </a:r>
          </a:p>
          <a:p>
            <a:pPr marL="742950" lvl="1" indent="-285750" algn="just">
              <a:buFont typeface="Wingdings" panose="05000000000000000000" pitchFamily="2" charset="2"/>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algn="just"/>
            <a:r>
              <a:rPr lang="en-US" dirty="0">
                <a:latin typeface="Calibri" panose="020F0502020204030204" pitchFamily="34" charset="0"/>
                <a:ea typeface="Calibri" panose="020F0502020204030204" pitchFamily="34" charset="0"/>
                <a:cs typeface="Calibri" panose="020F0502020204030204" pitchFamily="34" charset="0"/>
              </a:rPr>
              <a:t>6. Multiple overwrites</a:t>
            </a:r>
          </a:p>
          <a:p>
            <a:pPr algn="just"/>
            <a:endParaRPr lang="en-US"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95274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891A2-BA76-1C36-01A2-263EE8C339F4}"/>
              </a:ext>
            </a:extLst>
          </p:cNvPr>
          <p:cNvSpPr>
            <a:spLocks noGrp="1"/>
          </p:cNvSpPr>
          <p:nvPr>
            <p:ph type="title"/>
          </p:nvPr>
        </p:nvSpPr>
        <p:spPr>
          <a:xfrm>
            <a:off x="269966" y="76200"/>
            <a:ext cx="8839200" cy="1058863"/>
          </a:xfrm>
        </p:spPr>
        <p:txBody>
          <a:bodyPr/>
          <a:lstStyle/>
          <a:p>
            <a:r>
              <a:rPr lang="en-GB" sz="3200" dirty="0"/>
              <a:t>Anti-forensics Technique: Overwriting Data/Metadata</a:t>
            </a:r>
            <a:br>
              <a:rPr lang="en-GB" sz="3200" dirty="0"/>
            </a:br>
            <a:endParaRPr lang="en-GB" sz="3200" dirty="0"/>
          </a:p>
        </p:txBody>
      </p:sp>
      <p:sp>
        <p:nvSpPr>
          <p:cNvPr id="3" name="Content Placeholder 2">
            <a:extLst>
              <a:ext uri="{FF2B5EF4-FFF2-40B4-BE49-F238E27FC236}">
                <a16:creationId xmlns:a16="http://schemas.microsoft.com/office/drawing/2014/main" id="{99635509-3998-EA44-9536-354EC4B4F2B3}"/>
              </a:ext>
            </a:extLst>
          </p:cNvPr>
          <p:cNvSpPr>
            <a:spLocks noGrp="1"/>
          </p:cNvSpPr>
          <p:nvPr>
            <p:ph idx="1"/>
          </p:nvPr>
        </p:nvSpPr>
        <p:spPr>
          <a:xfrm>
            <a:off x="182880" y="1280318"/>
            <a:ext cx="8839200" cy="4297363"/>
          </a:xfrm>
        </p:spPr>
        <p:txBody>
          <a:bodyPr/>
          <a:lstStyle/>
          <a:p>
            <a:pPr algn="just"/>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Data overwriting </a:t>
            </a:r>
            <a:r>
              <a:rPr lang="en-US" sz="2000" dirty="0">
                <a:latin typeface="Calibri" panose="020F0502020204030204" pitchFamily="34" charset="0"/>
                <a:ea typeface="Calibri" panose="020F0502020204030204" pitchFamily="34" charset="0"/>
                <a:cs typeface="Calibri" panose="020F0502020204030204" pitchFamily="34" charset="0"/>
              </a:rPr>
              <a:t>is one of the most common and widely used anti-forensics techniques where perpetrators overwrite all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addressable locations </a:t>
            </a:r>
            <a:r>
              <a:rPr lang="en-US" sz="2000" dirty="0">
                <a:latin typeface="Calibri" panose="020F0502020204030204" pitchFamily="34" charset="0"/>
                <a:ea typeface="Calibri" panose="020F0502020204030204" pitchFamily="34" charset="0"/>
                <a:cs typeface="Calibri" panose="020F0502020204030204" pitchFamily="34" charset="0"/>
              </a:rPr>
              <a:t>of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digital storage media </a:t>
            </a:r>
            <a:r>
              <a:rPr lang="en-US" sz="2000" dirty="0">
                <a:latin typeface="Calibri" panose="020F0502020204030204" pitchFamily="34" charset="0"/>
                <a:ea typeface="Calibri" panose="020F0502020204030204" pitchFamily="34" charset="0"/>
                <a:cs typeface="Calibri" panose="020F0502020204030204" pitchFamily="34" charset="0"/>
              </a:rPr>
              <a:t>with some random characters</a:t>
            </a:r>
          </a:p>
          <a:p>
            <a:pPr algn="just"/>
            <a:r>
              <a:rPr lang="en-US" sz="2000" dirty="0">
                <a:latin typeface="Calibri" panose="020F0502020204030204" pitchFamily="34" charset="0"/>
                <a:ea typeface="Calibri" panose="020F0502020204030204" pitchFamily="34" charset="0"/>
                <a:cs typeface="Calibri" panose="020F0502020204030204" pitchFamily="34" charset="0"/>
              </a:rPr>
              <a:t>Perpetrators may use standard data wiping tools and techniques for this purpose which perform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multiple data overwrites </a:t>
            </a:r>
            <a:r>
              <a:rPr lang="en-US" sz="2000" dirty="0">
                <a:latin typeface="Calibri" panose="020F0502020204030204" pitchFamily="34" charset="0"/>
                <a:ea typeface="Calibri" panose="020F0502020204030204" pitchFamily="34" charset="0"/>
                <a:cs typeface="Calibri" panose="020F0502020204030204" pitchFamily="34" charset="0"/>
              </a:rPr>
              <a:t>on the media to make it difficult for the forensic investigators to retrieve any data of evidentiary value</a:t>
            </a:r>
          </a:p>
          <a:p>
            <a:pPr algn="just"/>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Metadata</a:t>
            </a:r>
            <a:r>
              <a:rPr lang="en-US" sz="2000" dirty="0">
                <a:latin typeface="Calibri" panose="020F0502020204030204" pitchFamily="34" charset="0"/>
                <a:ea typeface="Calibri" panose="020F0502020204030204" pitchFamily="34" charset="0"/>
                <a:cs typeface="Calibri" panose="020F0502020204030204" pitchFamily="34" charset="0"/>
              </a:rPr>
              <a:t> is often more i</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mportant</a:t>
            </a:r>
            <a:r>
              <a:rPr lang="en-US" sz="2000" dirty="0">
                <a:latin typeface="Calibri" panose="020F0502020204030204" pitchFamily="34" charset="0"/>
                <a:ea typeface="Calibri" panose="020F0502020204030204" pitchFamily="34" charset="0"/>
                <a:cs typeface="Calibri" panose="020F0502020204030204" pitchFamily="34" charset="0"/>
              </a:rPr>
              <a:t> than the data to prove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culpability</a:t>
            </a:r>
            <a:r>
              <a:rPr lang="en-US" sz="2000" dirty="0">
                <a:latin typeface="Calibri" panose="020F0502020204030204" pitchFamily="34" charset="0"/>
                <a:ea typeface="Calibri" panose="020F0502020204030204" pitchFamily="34" charset="0"/>
                <a:cs typeface="Calibri" panose="020F0502020204030204" pitchFamily="34" charset="0"/>
              </a:rPr>
              <a:t> of a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suspect</a:t>
            </a:r>
            <a:r>
              <a:rPr lang="en-US" sz="2000" dirty="0">
                <a:latin typeface="Calibri" panose="020F0502020204030204" pitchFamily="34" charset="0"/>
                <a:ea typeface="Calibri" panose="020F0502020204030204" pitchFamily="34" charset="0"/>
                <a:cs typeface="Calibri" panose="020F0502020204030204" pitchFamily="34" charset="0"/>
              </a:rPr>
              <a:t>. It helps investigators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create</a:t>
            </a:r>
            <a:r>
              <a:rPr lang="en-US" sz="2000" dirty="0">
                <a:latin typeface="Calibri" panose="020F0502020204030204" pitchFamily="34" charset="0"/>
                <a:ea typeface="Calibri" panose="020F0502020204030204" pitchFamily="34" charset="0"/>
                <a:cs typeface="Calibri" panose="020F0502020204030204" pitchFamily="34" charset="0"/>
              </a:rPr>
              <a:t> attack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timeline, recreate </a:t>
            </a:r>
            <a:r>
              <a:rPr lang="en-US" sz="2000" dirty="0">
                <a:latin typeface="Calibri" panose="020F0502020204030204" pitchFamily="34" charset="0"/>
                <a:ea typeface="Calibri" panose="020F0502020204030204" pitchFamily="34" charset="0"/>
                <a:cs typeface="Calibri" panose="020F0502020204030204" pitchFamily="34" charset="0"/>
              </a:rPr>
              <a:t>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attack scenes</a:t>
            </a:r>
            <a:r>
              <a:rPr lang="en-US" sz="2000" dirty="0">
                <a:latin typeface="Calibri" panose="020F0502020204030204" pitchFamily="34" charset="0"/>
                <a:ea typeface="Calibri" panose="020F0502020204030204" pitchFamily="34" charset="0"/>
                <a:cs typeface="Calibri" panose="020F0502020204030204" pitchFamily="34" charset="0"/>
              </a:rPr>
              <a:t>, and fix the ownership of an action or information on the target</a:t>
            </a:r>
          </a:p>
          <a:p>
            <a:pPr algn="just"/>
            <a:r>
              <a:rPr lang="en-US" sz="2000" dirty="0">
                <a:latin typeface="Calibri" panose="020F0502020204030204" pitchFamily="34" charset="0"/>
                <a:ea typeface="Calibri" panose="020F0502020204030204" pitchFamily="34" charset="0"/>
                <a:cs typeface="Calibri" panose="020F0502020204030204" pitchFamily="34" charset="0"/>
              </a:rPr>
              <a:t>Cybercriminals use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different techniques </a:t>
            </a:r>
            <a:r>
              <a:rPr lang="en-US" sz="2000" dirty="0">
                <a:latin typeface="Calibri" panose="020F0502020204030204" pitchFamily="34" charset="0"/>
                <a:ea typeface="Calibri" panose="020F0502020204030204" pitchFamily="34" charset="0"/>
                <a:cs typeface="Calibri" panose="020F0502020204030204" pitchFamily="34" charset="0"/>
              </a:rPr>
              <a:t>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tools</a:t>
            </a:r>
            <a:r>
              <a:rPr lang="en-US" sz="2000" dirty="0">
                <a:latin typeface="Calibri" panose="020F0502020204030204" pitchFamily="34" charset="0"/>
                <a:ea typeface="Calibri" panose="020F0502020204030204" pitchFamily="34" charset="0"/>
                <a:cs typeface="Calibri" panose="020F0502020204030204" pitchFamily="34" charset="0"/>
              </a:rPr>
              <a:t> to either completely wipe or manipulate the metadata to avoid and mislead the investigation</a:t>
            </a:r>
          </a:p>
          <a:p>
            <a:endParaRPr lang="en-GB" dirty="0"/>
          </a:p>
        </p:txBody>
      </p:sp>
    </p:spTree>
    <p:extLst>
      <p:ext uri="{BB962C8B-B14F-4D97-AF65-F5344CB8AC3E}">
        <p14:creationId xmlns:p14="http://schemas.microsoft.com/office/powerpoint/2010/main" val="25748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80D5-ACCB-30F6-C58A-FD5DCC6D5A52}"/>
              </a:ext>
            </a:extLst>
          </p:cNvPr>
          <p:cNvSpPr>
            <a:spLocks noGrp="1"/>
          </p:cNvSpPr>
          <p:nvPr>
            <p:ph type="title"/>
          </p:nvPr>
        </p:nvSpPr>
        <p:spPr>
          <a:xfrm>
            <a:off x="228600" y="76200"/>
            <a:ext cx="8763000" cy="1143000"/>
          </a:xfrm>
        </p:spPr>
        <p:txBody>
          <a:bodyPr/>
          <a:lstStyle/>
          <a:p>
            <a:r>
              <a:rPr lang="en-US" sz="3200" dirty="0"/>
              <a:t>Defeating Anti-forensics Technique: Detecting Overwritten Data/Metadata</a:t>
            </a:r>
            <a:br>
              <a:rPr lang="en-US" dirty="0"/>
            </a:br>
            <a:endParaRPr lang="en-GB" dirty="0"/>
          </a:p>
        </p:txBody>
      </p:sp>
      <p:pic>
        <p:nvPicPr>
          <p:cNvPr id="5" name="Content Placeholder 4">
            <a:extLst>
              <a:ext uri="{FF2B5EF4-FFF2-40B4-BE49-F238E27FC236}">
                <a16:creationId xmlns:a16="http://schemas.microsoft.com/office/drawing/2014/main" id="{86FDA60F-F808-6DCD-7631-ECAFDCE84049}"/>
              </a:ext>
            </a:extLst>
          </p:cNvPr>
          <p:cNvPicPr>
            <a:picLocks noGrp="1" noChangeAspect="1"/>
          </p:cNvPicPr>
          <p:nvPr>
            <p:ph idx="1"/>
          </p:nvPr>
        </p:nvPicPr>
        <p:blipFill>
          <a:blip r:embed="rId2"/>
          <a:stretch>
            <a:fillRect/>
          </a:stretch>
        </p:blipFill>
        <p:spPr>
          <a:xfrm>
            <a:off x="228600" y="1406154"/>
            <a:ext cx="8763000" cy="4156446"/>
          </a:xfrm>
        </p:spPr>
      </p:pic>
    </p:spTree>
    <p:extLst>
      <p:ext uri="{BB962C8B-B14F-4D97-AF65-F5344CB8AC3E}">
        <p14:creationId xmlns:p14="http://schemas.microsoft.com/office/powerpoint/2010/main" val="279219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F12A8-B0C7-5595-D766-16CE4325D322}"/>
              </a:ext>
            </a:extLst>
          </p:cNvPr>
          <p:cNvSpPr>
            <a:spLocks noGrp="1"/>
          </p:cNvSpPr>
          <p:nvPr>
            <p:ph type="title"/>
          </p:nvPr>
        </p:nvSpPr>
        <p:spPr>
          <a:xfrm>
            <a:off x="457200" y="1"/>
            <a:ext cx="8229600" cy="533400"/>
          </a:xfrm>
        </p:spPr>
        <p:txBody>
          <a:bodyPr/>
          <a:lstStyle/>
          <a:p>
            <a:r>
              <a:rPr lang="en-GB" dirty="0"/>
              <a:t>Anti-forensics Technique: Encryption</a:t>
            </a:r>
            <a:br>
              <a:rPr lang="en-GB" dirty="0"/>
            </a:br>
            <a:endParaRPr lang="en-GB" dirty="0"/>
          </a:p>
        </p:txBody>
      </p:sp>
      <p:sp>
        <p:nvSpPr>
          <p:cNvPr id="3" name="Content Placeholder 2">
            <a:extLst>
              <a:ext uri="{FF2B5EF4-FFF2-40B4-BE49-F238E27FC236}">
                <a16:creationId xmlns:a16="http://schemas.microsoft.com/office/drawing/2014/main" id="{951037D3-84B4-6DE0-849D-740730D9B08D}"/>
              </a:ext>
            </a:extLst>
          </p:cNvPr>
          <p:cNvSpPr>
            <a:spLocks noGrp="1"/>
          </p:cNvSpPr>
          <p:nvPr>
            <p:ph idx="1"/>
          </p:nvPr>
        </p:nvSpPr>
        <p:spPr>
          <a:xfrm>
            <a:off x="304800" y="609601"/>
            <a:ext cx="8534400" cy="41148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Encryption is an effective way to secure data that involves the process of translating data into a secret code that only authorized personnel can access</a:t>
            </a:r>
          </a:p>
          <a:p>
            <a:pPr algn="just"/>
            <a:r>
              <a:rPr lang="en-US" dirty="0">
                <a:latin typeface="Calibri" panose="020F0502020204030204" pitchFamily="34" charset="0"/>
                <a:ea typeface="Calibri" panose="020F0502020204030204" pitchFamily="34" charset="0"/>
                <a:cs typeface="Calibri" panose="020F0502020204030204" pitchFamily="34" charset="0"/>
              </a:rPr>
              <a:t>Intruders use strong encryption algorithms to encrypt data of investigative value, which renders it virtually unreadable without the designated key</a:t>
            </a:r>
          </a:p>
          <a:p>
            <a:pPr algn="just"/>
            <a:r>
              <a:rPr lang="en-US" dirty="0">
                <a:latin typeface="Calibri" panose="020F0502020204030204" pitchFamily="34" charset="0"/>
                <a:ea typeface="Calibri" panose="020F0502020204030204" pitchFamily="34" charset="0"/>
                <a:cs typeface="Calibri" panose="020F0502020204030204" pitchFamily="34" charset="0"/>
              </a:rPr>
              <a:t>Forensic investigators can use various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cryptanalysis tools </a:t>
            </a:r>
            <a:r>
              <a:rPr lang="en-US" dirty="0">
                <a:latin typeface="Calibri" panose="020F0502020204030204" pitchFamily="34" charset="0"/>
                <a:ea typeface="Calibri" panose="020F0502020204030204" pitchFamily="34" charset="0"/>
                <a:cs typeface="Calibri" panose="020F0502020204030204" pitchFamily="34" charset="0"/>
              </a:rPr>
              <a:t>to decrypt encrypted data during an investigation. Example: </a:t>
            </a:r>
            <a:r>
              <a:rPr lang="en-US" dirty="0" err="1">
                <a:latin typeface="Calibri" panose="020F0502020204030204" pitchFamily="34" charset="0"/>
                <a:ea typeface="Calibri" panose="020F0502020204030204" pitchFamily="34" charset="0"/>
                <a:cs typeface="Calibri" panose="020F0502020204030204" pitchFamily="34" charset="0"/>
              </a:rPr>
              <a:t>CrypTool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Cryptosense</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RsaCtfTool</a:t>
            </a:r>
            <a:r>
              <a:rPr lang="en-US" dirty="0">
                <a:latin typeface="Calibri" panose="020F0502020204030204" pitchFamily="34" charset="0"/>
                <a:ea typeface="Calibri" panose="020F0502020204030204" pitchFamily="34" charset="0"/>
                <a:cs typeface="Calibri" panose="020F0502020204030204" pitchFamily="34" charset="0"/>
              </a:rPr>
              <a:t>, etc.</a:t>
            </a:r>
          </a:p>
          <a:p>
            <a:pPr algn="just"/>
            <a:r>
              <a:rPr lang="en-US" dirty="0">
                <a:latin typeface="Calibri" panose="020F0502020204030204" pitchFamily="34" charset="0"/>
                <a:ea typeface="Calibri" panose="020F0502020204030204" pitchFamily="34" charset="0"/>
                <a:cs typeface="Calibri" panose="020F0502020204030204" pitchFamily="34" charset="0"/>
              </a:rPr>
              <a:t>Encryption prevents access without keys.</a:t>
            </a:r>
          </a:p>
          <a:p>
            <a:endParaRPr lang="en-US" dirty="0"/>
          </a:p>
        </p:txBody>
      </p:sp>
      <p:sp>
        <p:nvSpPr>
          <p:cNvPr id="5" name="TextBox 4">
            <a:extLst>
              <a:ext uri="{FF2B5EF4-FFF2-40B4-BE49-F238E27FC236}">
                <a16:creationId xmlns:a16="http://schemas.microsoft.com/office/drawing/2014/main" id="{F6853D71-D516-B74D-278C-B99CE11D7DA1}"/>
              </a:ext>
            </a:extLst>
          </p:cNvPr>
          <p:cNvSpPr txBox="1"/>
          <p:nvPr/>
        </p:nvSpPr>
        <p:spPr>
          <a:xfrm>
            <a:off x="6096000" y="4014392"/>
            <a:ext cx="2895600" cy="1572418"/>
          </a:xfrm>
          <a:prstGeom prst="rect">
            <a:avLst/>
          </a:prstGeom>
          <a:noFill/>
          <a:ln>
            <a:solidFill>
              <a:schemeClr val="tx1"/>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Challenges: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Full disk encryption</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Encrypted containers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Encrypted cloud storage</a:t>
            </a:r>
          </a:p>
        </p:txBody>
      </p:sp>
    </p:spTree>
    <p:extLst>
      <p:ext uri="{BB962C8B-B14F-4D97-AF65-F5344CB8AC3E}">
        <p14:creationId xmlns:p14="http://schemas.microsoft.com/office/powerpoint/2010/main" val="239806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37F6D-31E2-591F-7F2D-D4C342228E24}"/>
              </a:ext>
            </a:extLst>
          </p:cNvPr>
          <p:cNvSpPr>
            <a:spLocks noGrp="1"/>
          </p:cNvSpPr>
          <p:nvPr>
            <p:ph type="title"/>
          </p:nvPr>
        </p:nvSpPr>
        <p:spPr>
          <a:xfrm>
            <a:off x="457200" y="13063"/>
            <a:ext cx="8229600" cy="1143000"/>
          </a:xfrm>
        </p:spPr>
        <p:txBody>
          <a:bodyPr/>
          <a:lstStyle/>
          <a:p>
            <a:r>
              <a:rPr lang="en-GB" dirty="0"/>
              <a:t>Recover Encrypted Files Using </a:t>
            </a:r>
            <a:r>
              <a:rPr lang="en-GB" dirty="0" err="1"/>
              <a:t>Elcomsoft</a:t>
            </a:r>
            <a:r>
              <a:rPr lang="en-GB" dirty="0"/>
              <a:t> Forensic Disk </a:t>
            </a:r>
            <a:r>
              <a:rPr lang="en-GB" dirty="0" err="1"/>
              <a:t>Decryptor</a:t>
            </a:r>
            <a:br>
              <a:rPr lang="en-GB" dirty="0"/>
            </a:br>
            <a:endParaRPr lang="en-GB" dirty="0"/>
          </a:p>
        </p:txBody>
      </p:sp>
      <p:pic>
        <p:nvPicPr>
          <p:cNvPr id="5" name="Content Placeholder 4">
            <a:extLst>
              <a:ext uri="{FF2B5EF4-FFF2-40B4-BE49-F238E27FC236}">
                <a16:creationId xmlns:a16="http://schemas.microsoft.com/office/drawing/2014/main" id="{A52EB44B-89E2-1639-5B2C-49140AB27B32}"/>
              </a:ext>
            </a:extLst>
          </p:cNvPr>
          <p:cNvPicPr>
            <a:picLocks noGrp="1" noChangeAspect="1"/>
          </p:cNvPicPr>
          <p:nvPr>
            <p:ph idx="1"/>
          </p:nvPr>
        </p:nvPicPr>
        <p:blipFill>
          <a:blip r:embed="rId3"/>
          <a:stretch>
            <a:fillRect/>
          </a:stretch>
        </p:blipFill>
        <p:spPr>
          <a:xfrm>
            <a:off x="396920" y="1371600"/>
            <a:ext cx="8350160" cy="4297363"/>
          </a:xfrm>
        </p:spPr>
      </p:pic>
    </p:spTree>
    <p:extLst>
      <p:ext uri="{BB962C8B-B14F-4D97-AF65-F5344CB8AC3E}">
        <p14:creationId xmlns:p14="http://schemas.microsoft.com/office/powerpoint/2010/main" val="359569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65CE-B7B9-C332-4893-0D20A846586B}"/>
              </a:ext>
            </a:extLst>
          </p:cNvPr>
          <p:cNvSpPr>
            <a:spLocks noGrp="1"/>
          </p:cNvSpPr>
          <p:nvPr>
            <p:ph type="title"/>
          </p:nvPr>
        </p:nvSpPr>
        <p:spPr>
          <a:xfrm>
            <a:off x="76200" y="274638"/>
            <a:ext cx="8915400" cy="639762"/>
          </a:xfrm>
        </p:spPr>
        <p:txBody>
          <a:bodyPr/>
          <a:lstStyle/>
          <a:p>
            <a:r>
              <a:rPr lang="en-GB" sz="3200" dirty="0"/>
              <a:t>Anti-forensics Technique: Program Packers </a:t>
            </a:r>
          </a:p>
        </p:txBody>
      </p:sp>
      <p:sp>
        <p:nvSpPr>
          <p:cNvPr id="3" name="Content Placeholder 2">
            <a:extLst>
              <a:ext uri="{FF2B5EF4-FFF2-40B4-BE49-F238E27FC236}">
                <a16:creationId xmlns:a16="http://schemas.microsoft.com/office/drawing/2014/main" id="{F8B3EB03-14AF-1C9B-E726-636D79C7F44C}"/>
              </a:ext>
            </a:extLst>
          </p:cNvPr>
          <p:cNvSpPr>
            <a:spLocks noGrp="1"/>
          </p:cNvSpPr>
          <p:nvPr>
            <p:ph idx="1"/>
          </p:nvPr>
        </p:nvSpPr>
        <p:spPr>
          <a:xfrm>
            <a:off x="228600" y="1280318"/>
            <a:ext cx="8534400" cy="4297363"/>
          </a:xfrm>
        </p:spPr>
        <p:txBody>
          <a:bodyPr/>
          <a:lstStyle/>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Packer is a program used to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compress or encrypt the executable programs</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Intruders use packers to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hide attack tools </a:t>
            </a:r>
            <a:r>
              <a:rPr lang="en-US" dirty="0">
                <a:latin typeface="Calibri" panose="020F0502020204030204" pitchFamily="34" charset="0"/>
                <a:ea typeface="Calibri" panose="020F0502020204030204" pitchFamily="34" charset="0"/>
                <a:cs typeface="Calibri" panose="020F0502020204030204" pitchFamily="34" charset="0"/>
              </a:rPr>
              <a:t>from being detected through reverse-engineering by modifying the original entry point of the executable</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Some of the widely used packers are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UPX,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PECompact</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Exe Stealth Packer etc. </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Packed programs that are password-protected can pose a challenge during investigation. Whereas, those that do not require a password are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vulnerable to static analysis</a:t>
            </a:r>
          </a:p>
          <a:p>
            <a:endParaRPr lang="en-GB" dirty="0"/>
          </a:p>
        </p:txBody>
      </p:sp>
    </p:spTree>
    <p:extLst>
      <p:ext uri="{BB962C8B-B14F-4D97-AF65-F5344CB8AC3E}">
        <p14:creationId xmlns:p14="http://schemas.microsoft.com/office/powerpoint/2010/main" val="225577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4FB6-B15C-B79B-D8A5-64AE84E13169}"/>
              </a:ext>
            </a:extLst>
          </p:cNvPr>
          <p:cNvSpPr>
            <a:spLocks noGrp="1"/>
          </p:cNvSpPr>
          <p:nvPr>
            <p:ph type="title"/>
          </p:nvPr>
        </p:nvSpPr>
        <p:spPr>
          <a:xfrm>
            <a:off x="76200" y="109492"/>
            <a:ext cx="8991600" cy="639762"/>
          </a:xfrm>
        </p:spPr>
        <p:txBody>
          <a:bodyPr/>
          <a:lstStyle/>
          <a:p>
            <a:r>
              <a:rPr lang="en-US" sz="3200" dirty="0"/>
              <a:t>Detecting and Unpacking Program Packers</a:t>
            </a:r>
            <a:br>
              <a:rPr lang="en-US" dirty="0"/>
            </a:br>
            <a:endParaRPr lang="en-GB" dirty="0"/>
          </a:p>
        </p:txBody>
      </p:sp>
      <p:sp>
        <p:nvSpPr>
          <p:cNvPr id="3" name="Content Placeholder 2">
            <a:extLst>
              <a:ext uri="{FF2B5EF4-FFF2-40B4-BE49-F238E27FC236}">
                <a16:creationId xmlns:a16="http://schemas.microsoft.com/office/drawing/2014/main" id="{634CF2F4-DA5A-2198-07B3-9663014FFC69}"/>
              </a:ext>
            </a:extLst>
          </p:cNvPr>
          <p:cNvSpPr>
            <a:spLocks noGrp="1"/>
          </p:cNvSpPr>
          <p:nvPr>
            <p:ph idx="1"/>
          </p:nvPr>
        </p:nvSpPr>
        <p:spPr>
          <a:xfrm>
            <a:off x="76200" y="914400"/>
            <a:ext cx="44196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Consider a scenario where the investigator identifies a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packer</a:t>
            </a:r>
            <a:r>
              <a:rPr lang="en-US" dirty="0">
                <a:latin typeface="Calibri" panose="020F0502020204030204" pitchFamily="34" charset="0"/>
                <a:ea typeface="Calibri" panose="020F0502020204030204" pitchFamily="34" charset="0"/>
                <a:cs typeface="Calibri" panose="020F0502020204030204" pitchFamily="34" charset="0"/>
              </a:rPr>
              <a:t> during forensic investigation</a:t>
            </a:r>
          </a:p>
          <a:p>
            <a:pPr algn="just"/>
            <a:r>
              <a:rPr lang="en-US" dirty="0">
                <a:latin typeface="Calibri" panose="020F0502020204030204" pitchFamily="34" charset="0"/>
                <a:ea typeface="Calibri" panose="020F0502020204030204" pitchFamily="34" charset="0"/>
                <a:cs typeface="Calibri" panose="020F0502020204030204" pitchFamily="34" charset="0"/>
              </a:rPr>
              <a:t>To </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unpack/extract </a:t>
            </a:r>
            <a:r>
              <a:rPr lang="en-US" dirty="0">
                <a:latin typeface="Calibri" panose="020F0502020204030204" pitchFamily="34" charset="0"/>
                <a:ea typeface="Calibri" panose="020F0502020204030204" pitchFamily="34" charset="0"/>
                <a:cs typeface="Calibri" panose="020F0502020204030204" pitchFamily="34" charset="0"/>
              </a:rPr>
              <a:t>the original program executable file from the packer, the investigator should identify the tool used to pack the executable file</a:t>
            </a:r>
          </a:p>
          <a:p>
            <a:pPr algn="just"/>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Detect it Easy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DiE</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dirty="0">
                <a:latin typeface="Calibri" panose="020F0502020204030204" pitchFamily="34" charset="0"/>
                <a:ea typeface="Calibri" panose="020F0502020204030204" pitchFamily="34" charset="0"/>
                <a:cs typeface="Calibri" panose="020F0502020204030204" pitchFamily="34" charset="0"/>
              </a:rPr>
              <a:t>and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Exeinfo</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PE</a:t>
            </a:r>
            <a:r>
              <a:rPr lang="en-US" dirty="0">
                <a:latin typeface="Calibri" panose="020F0502020204030204" pitchFamily="34" charset="0"/>
                <a:ea typeface="Calibri" panose="020F0502020204030204" pitchFamily="34" charset="0"/>
                <a:cs typeface="Calibri" panose="020F0502020204030204" pitchFamily="34" charset="0"/>
              </a:rPr>
              <a:t> tool can analyze the code to identify the packer tool</a:t>
            </a:r>
          </a:p>
          <a:p>
            <a:endParaRPr lang="en-GB" dirty="0"/>
          </a:p>
        </p:txBody>
      </p:sp>
      <p:pic>
        <p:nvPicPr>
          <p:cNvPr id="5" name="Picture 4">
            <a:extLst>
              <a:ext uri="{FF2B5EF4-FFF2-40B4-BE49-F238E27FC236}">
                <a16:creationId xmlns:a16="http://schemas.microsoft.com/office/drawing/2014/main" id="{FA5C5D80-01D9-5B0A-8486-874D1EE4BC57}"/>
              </a:ext>
            </a:extLst>
          </p:cNvPr>
          <p:cNvPicPr>
            <a:picLocks noChangeAspect="1"/>
          </p:cNvPicPr>
          <p:nvPr/>
        </p:nvPicPr>
        <p:blipFill>
          <a:blip r:embed="rId2"/>
          <a:stretch>
            <a:fillRect/>
          </a:stretch>
        </p:blipFill>
        <p:spPr>
          <a:xfrm>
            <a:off x="4572000" y="914400"/>
            <a:ext cx="4458086" cy="4610500"/>
          </a:xfrm>
          <a:prstGeom prst="rect">
            <a:avLst/>
          </a:prstGeom>
        </p:spPr>
      </p:pic>
    </p:spTree>
    <p:extLst>
      <p:ext uri="{BB962C8B-B14F-4D97-AF65-F5344CB8AC3E}">
        <p14:creationId xmlns:p14="http://schemas.microsoft.com/office/powerpoint/2010/main" val="312989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A356-D4A5-797A-62EB-074116CCE581}"/>
              </a:ext>
            </a:extLst>
          </p:cNvPr>
          <p:cNvSpPr>
            <a:spLocks noGrp="1"/>
          </p:cNvSpPr>
          <p:nvPr>
            <p:ph type="title"/>
          </p:nvPr>
        </p:nvSpPr>
        <p:spPr>
          <a:xfrm>
            <a:off x="152400" y="76200"/>
            <a:ext cx="8991600" cy="1143000"/>
          </a:xfrm>
        </p:spPr>
        <p:txBody>
          <a:bodyPr/>
          <a:lstStyle/>
          <a:p>
            <a:r>
              <a:rPr lang="en-US" sz="3200" dirty="0"/>
              <a:t>Detecting and Unpacking Program Packers (Cont’d) </a:t>
            </a:r>
            <a:endParaRPr lang="en-GB" sz="3200" dirty="0"/>
          </a:p>
        </p:txBody>
      </p:sp>
      <p:pic>
        <p:nvPicPr>
          <p:cNvPr id="5" name="Content Placeholder 4">
            <a:extLst>
              <a:ext uri="{FF2B5EF4-FFF2-40B4-BE49-F238E27FC236}">
                <a16:creationId xmlns:a16="http://schemas.microsoft.com/office/drawing/2014/main" id="{AE74B1EE-D389-0D03-C685-1D653ABCE390}"/>
              </a:ext>
            </a:extLst>
          </p:cNvPr>
          <p:cNvPicPr>
            <a:picLocks noGrp="1" noChangeAspect="1"/>
          </p:cNvPicPr>
          <p:nvPr>
            <p:ph idx="1"/>
          </p:nvPr>
        </p:nvPicPr>
        <p:blipFill>
          <a:blip r:embed="rId2"/>
          <a:stretch>
            <a:fillRect/>
          </a:stretch>
        </p:blipFill>
        <p:spPr>
          <a:xfrm>
            <a:off x="180703" y="1261475"/>
            <a:ext cx="8534400" cy="2252734"/>
          </a:xfrm>
        </p:spPr>
      </p:pic>
      <p:pic>
        <p:nvPicPr>
          <p:cNvPr id="7" name="Picture 6">
            <a:extLst>
              <a:ext uri="{FF2B5EF4-FFF2-40B4-BE49-F238E27FC236}">
                <a16:creationId xmlns:a16="http://schemas.microsoft.com/office/drawing/2014/main" id="{B2956C08-3B83-F413-A94C-6CB07916C913}"/>
              </a:ext>
            </a:extLst>
          </p:cNvPr>
          <p:cNvPicPr>
            <a:picLocks noChangeAspect="1"/>
          </p:cNvPicPr>
          <p:nvPr/>
        </p:nvPicPr>
        <p:blipFill>
          <a:blip r:embed="rId3"/>
          <a:stretch>
            <a:fillRect/>
          </a:stretch>
        </p:blipFill>
        <p:spPr>
          <a:xfrm>
            <a:off x="162508" y="3505200"/>
            <a:ext cx="8977138" cy="2065199"/>
          </a:xfrm>
          <a:prstGeom prst="rect">
            <a:avLst/>
          </a:prstGeom>
        </p:spPr>
      </p:pic>
    </p:spTree>
    <p:extLst>
      <p:ext uri="{BB962C8B-B14F-4D97-AF65-F5344CB8AC3E}">
        <p14:creationId xmlns:p14="http://schemas.microsoft.com/office/powerpoint/2010/main" val="343564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C91CB-347F-3EB9-CD91-38B1A9E7569E}"/>
              </a:ext>
            </a:extLst>
          </p:cNvPr>
          <p:cNvSpPr>
            <a:spLocks noGrp="1"/>
          </p:cNvSpPr>
          <p:nvPr>
            <p:ph type="title"/>
          </p:nvPr>
        </p:nvSpPr>
        <p:spPr>
          <a:xfrm>
            <a:off x="114300" y="76200"/>
            <a:ext cx="8915400" cy="1143000"/>
          </a:xfrm>
        </p:spPr>
        <p:txBody>
          <a:bodyPr/>
          <a:lstStyle/>
          <a:p>
            <a:r>
              <a:rPr lang="en-GB" dirty="0"/>
              <a:t>Anti-forensics Techniques that Minimize Footprint</a:t>
            </a:r>
            <a:br>
              <a:rPr lang="en-GB" dirty="0"/>
            </a:br>
            <a:endParaRPr lang="en-GB" dirty="0"/>
          </a:p>
        </p:txBody>
      </p:sp>
      <p:pic>
        <p:nvPicPr>
          <p:cNvPr id="5" name="Content Placeholder 4">
            <a:extLst>
              <a:ext uri="{FF2B5EF4-FFF2-40B4-BE49-F238E27FC236}">
                <a16:creationId xmlns:a16="http://schemas.microsoft.com/office/drawing/2014/main" id="{F45A75EF-0CC8-0A50-054E-BD054DD36D8B}"/>
              </a:ext>
            </a:extLst>
          </p:cNvPr>
          <p:cNvPicPr>
            <a:picLocks noGrp="1" noChangeAspect="1"/>
          </p:cNvPicPr>
          <p:nvPr>
            <p:ph idx="1"/>
          </p:nvPr>
        </p:nvPicPr>
        <p:blipFill>
          <a:blip r:embed="rId3"/>
          <a:stretch>
            <a:fillRect/>
          </a:stretch>
        </p:blipFill>
        <p:spPr>
          <a:xfrm>
            <a:off x="107563" y="1415792"/>
            <a:ext cx="8898208" cy="4070608"/>
          </a:xfrm>
        </p:spPr>
      </p:pic>
    </p:spTree>
    <p:extLst>
      <p:ext uri="{BB962C8B-B14F-4D97-AF65-F5344CB8AC3E}">
        <p14:creationId xmlns:p14="http://schemas.microsoft.com/office/powerpoint/2010/main" val="332503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5713-7050-5F9F-6416-7DDFDFAA39A2}"/>
              </a:ext>
            </a:extLst>
          </p:cNvPr>
          <p:cNvSpPr>
            <a:spLocks noGrp="1"/>
          </p:cNvSpPr>
          <p:nvPr>
            <p:ph type="title"/>
          </p:nvPr>
        </p:nvSpPr>
        <p:spPr>
          <a:xfrm>
            <a:off x="228600" y="160337"/>
            <a:ext cx="8915400" cy="1143000"/>
          </a:xfrm>
        </p:spPr>
        <p:txBody>
          <a:bodyPr/>
          <a:lstStyle/>
          <a:p>
            <a:r>
              <a:rPr lang="en-US" dirty="0"/>
              <a:t>Defeating Anti-forensics Technique: Detecting USB Devices</a:t>
            </a:r>
            <a:br>
              <a:rPr lang="en-US" dirty="0"/>
            </a:br>
            <a:endParaRPr lang="en-GB" dirty="0"/>
          </a:p>
        </p:txBody>
      </p:sp>
      <p:pic>
        <p:nvPicPr>
          <p:cNvPr id="5" name="Content Placeholder 4">
            <a:extLst>
              <a:ext uri="{FF2B5EF4-FFF2-40B4-BE49-F238E27FC236}">
                <a16:creationId xmlns:a16="http://schemas.microsoft.com/office/drawing/2014/main" id="{3A5815C8-FA78-FA2C-0421-D5AB8B78E0DE}"/>
              </a:ext>
            </a:extLst>
          </p:cNvPr>
          <p:cNvPicPr>
            <a:picLocks noGrp="1" noChangeAspect="1"/>
          </p:cNvPicPr>
          <p:nvPr>
            <p:ph idx="1"/>
          </p:nvPr>
        </p:nvPicPr>
        <p:blipFill>
          <a:blip r:embed="rId2"/>
          <a:stretch>
            <a:fillRect/>
          </a:stretch>
        </p:blipFill>
        <p:spPr>
          <a:xfrm>
            <a:off x="228600" y="1676400"/>
            <a:ext cx="8534400" cy="1719618"/>
          </a:xfrm>
        </p:spPr>
      </p:pic>
      <p:pic>
        <p:nvPicPr>
          <p:cNvPr id="7" name="Picture 6">
            <a:extLst>
              <a:ext uri="{FF2B5EF4-FFF2-40B4-BE49-F238E27FC236}">
                <a16:creationId xmlns:a16="http://schemas.microsoft.com/office/drawing/2014/main" id="{5927E91B-A5EF-5511-FFA8-F62A7BE0DD2F}"/>
              </a:ext>
            </a:extLst>
          </p:cNvPr>
          <p:cNvPicPr>
            <a:picLocks noChangeAspect="1"/>
          </p:cNvPicPr>
          <p:nvPr/>
        </p:nvPicPr>
        <p:blipFill>
          <a:blip r:embed="rId3"/>
          <a:stretch>
            <a:fillRect/>
          </a:stretch>
        </p:blipFill>
        <p:spPr>
          <a:xfrm>
            <a:off x="125513" y="3611797"/>
            <a:ext cx="8779001" cy="1920406"/>
          </a:xfrm>
          <a:prstGeom prst="rect">
            <a:avLst/>
          </a:prstGeom>
        </p:spPr>
      </p:pic>
    </p:spTree>
    <p:extLst>
      <p:ext uri="{BB962C8B-B14F-4D97-AF65-F5344CB8AC3E}">
        <p14:creationId xmlns:p14="http://schemas.microsoft.com/office/powerpoint/2010/main" val="337638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E721-8CBC-5147-0702-5D317CD3D8AE}"/>
              </a:ext>
            </a:extLst>
          </p:cNvPr>
          <p:cNvSpPr>
            <a:spLocks noGrp="1"/>
          </p:cNvSpPr>
          <p:nvPr>
            <p:ph type="title"/>
          </p:nvPr>
        </p:nvSpPr>
        <p:spPr>
          <a:xfrm>
            <a:off x="457200" y="0"/>
            <a:ext cx="8229600" cy="1143000"/>
          </a:xfrm>
        </p:spPr>
        <p:txBody>
          <a:bodyPr/>
          <a:lstStyle/>
          <a:p>
            <a:r>
              <a:rPr lang="en-US" dirty="0"/>
              <a:t>Defeating Anti-forensics Technique: Detecting USB Devices (Cont’d)</a:t>
            </a:r>
            <a:br>
              <a:rPr lang="en-US" dirty="0"/>
            </a:br>
            <a:endParaRPr lang="en-GB" dirty="0"/>
          </a:p>
        </p:txBody>
      </p:sp>
      <p:pic>
        <p:nvPicPr>
          <p:cNvPr id="5" name="Content Placeholder 4">
            <a:extLst>
              <a:ext uri="{FF2B5EF4-FFF2-40B4-BE49-F238E27FC236}">
                <a16:creationId xmlns:a16="http://schemas.microsoft.com/office/drawing/2014/main" id="{78629BC4-B980-78C2-97A3-043D3B2CDDD2}"/>
              </a:ext>
            </a:extLst>
          </p:cNvPr>
          <p:cNvPicPr>
            <a:picLocks noGrp="1" noChangeAspect="1"/>
          </p:cNvPicPr>
          <p:nvPr>
            <p:ph idx="1"/>
          </p:nvPr>
        </p:nvPicPr>
        <p:blipFill>
          <a:blip r:embed="rId2"/>
          <a:stretch>
            <a:fillRect/>
          </a:stretch>
        </p:blipFill>
        <p:spPr>
          <a:xfrm>
            <a:off x="4354" y="1682931"/>
            <a:ext cx="3909399" cy="3932261"/>
          </a:xfrm>
        </p:spPr>
      </p:pic>
      <p:pic>
        <p:nvPicPr>
          <p:cNvPr id="7" name="Picture 6">
            <a:extLst>
              <a:ext uri="{FF2B5EF4-FFF2-40B4-BE49-F238E27FC236}">
                <a16:creationId xmlns:a16="http://schemas.microsoft.com/office/drawing/2014/main" id="{204DC64A-D5AD-BB20-C57D-31E73C82942F}"/>
              </a:ext>
            </a:extLst>
          </p:cNvPr>
          <p:cNvPicPr>
            <a:picLocks noChangeAspect="1"/>
          </p:cNvPicPr>
          <p:nvPr/>
        </p:nvPicPr>
        <p:blipFill>
          <a:blip r:embed="rId3"/>
          <a:stretch>
            <a:fillRect/>
          </a:stretch>
        </p:blipFill>
        <p:spPr>
          <a:xfrm>
            <a:off x="4112187" y="1447430"/>
            <a:ext cx="4955613" cy="4267570"/>
          </a:xfrm>
          <a:prstGeom prst="rect">
            <a:avLst/>
          </a:prstGeom>
        </p:spPr>
      </p:pic>
    </p:spTree>
    <p:extLst>
      <p:ext uri="{BB962C8B-B14F-4D97-AF65-F5344CB8AC3E}">
        <p14:creationId xmlns:p14="http://schemas.microsoft.com/office/powerpoint/2010/main" val="110258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F4DBC-21FC-926E-74DD-EBB62E23CD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AAACF-61C5-4417-A45D-718E18AF5B42}"/>
              </a:ext>
            </a:extLst>
          </p:cNvPr>
          <p:cNvSpPr>
            <a:spLocks noGrp="1"/>
          </p:cNvSpPr>
          <p:nvPr>
            <p:ph type="title"/>
          </p:nvPr>
        </p:nvSpPr>
        <p:spPr>
          <a:xfrm>
            <a:off x="457200" y="274638"/>
            <a:ext cx="8229600" cy="639762"/>
          </a:xfrm>
        </p:spPr>
        <p:txBody>
          <a:bodyPr/>
          <a:lstStyle/>
          <a:p>
            <a:r>
              <a:rPr lang="en-GB" dirty="0"/>
              <a:t>Case Group Discussion </a:t>
            </a:r>
          </a:p>
        </p:txBody>
      </p:sp>
      <p:sp>
        <p:nvSpPr>
          <p:cNvPr id="5" name="Slide Number Placeholder 4">
            <a:extLst>
              <a:ext uri="{FF2B5EF4-FFF2-40B4-BE49-F238E27FC236}">
                <a16:creationId xmlns:a16="http://schemas.microsoft.com/office/drawing/2014/main" id="{20860B41-88A9-2B67-343B-1DE9BB36AC30}"/>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64</a:t>
            </a:fld>
            <a:endParaRPr lang="en-US" altLang="en-US"/>
          </a:p>
        </p:txBody>
      </p:sp>
      <p:sp>
        <p:nvSpPr>
          <p:cNvPr id="4" name="TextBox 3">
            <a:extLst>
              <a:ext uri="{FF2B5EF4-FFF2-40B4-BE49-F238E27FC236}">
                <a16:creationId xmlns:a16="http://schemas.microsoft.com/office/drawing/2014/main" id="{9BB09C4C-CC4D-7688-7D48-DA8EE27C14B2}"/>
              </a:ext>
            </a:extLst>
          </p:cNvPr>
          <p:cNvSpPr txBox="1"/>
          <p:nvPr/>
        </p:nvSpPr>
        <p:spPr>
          <a:xfrm>
            <a:off x="4267200" y="2754778"/>
            <a:ext cx="4572000" cy="646331"/>
          </a:xfrm>
          <a:prstGeom prst="rect">
            <a:avLst/>
          </a:prstGeom>
          <a:noFill/>
        </p:spPr>
        <p:txBody>
          <a:bodyPr wrap="square">
            <a:spAutoFit/>
          </a:bodyPr>
          <a:lstStyle/>
          <a:p>
            <a:r>
              <a:rPr lang="en-GB" dirty="0"/>
              <a:t>https://uwtsd.display.vevox.com#/present/877733/WUO2JYTRAUDH43AYGUHO</a:t>
            </a:r>
          </a:p>
        </p:txBody>
      </p:sp>
      <p:pic>
        <p:nvPicPr>
          <p:cNvPr id="9" name="Content Placeholder 8">
            <a:extLst>
              <a:ext uri="{FF2B5EF4-FFF2-40B4-BE49-F238E27FC236}">
                <a16:creationId xmlns:a16="http://schemas.microsoft.com/office/drawing/2014/main" id="{7A3CF10B-5717-B80B-F078-9EDC58492089}"/>
              </a:ext>
            </a:extLst>
          </p:cNvPr>
          <p:cNvPicPr>
            <a:picLocks noGrp="1" noChangeAspect="1"/>
          </p:cNvPicPr>
          <p:nvPr>
            <p:ph idx="1"/>
          </p:nvPr>
        </p:nvPicPr>
        <p:blipFill>
          <a:blip r:embed="rId2"/>
          <a:stretch>
            <a:fillRect/>
          </a:stretch>
        </p:blipFill>
        <p:spPr bwMode="auto">
          <a:xfrm>
            <a:off x="457200" y="1191829"/>
            <a:ext cx="3340222" cy="4294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77140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3C30-1F29-DA93-A50C-AA296771F3DC}"/>
              </a:ext>
            </a:extLst>
          </p:cNvPr>
          <p:cNvSpPr>
            <a:spLocks noGrp="1"/>
          </p:cNvSpPr>
          <p:nvPr>
            <p:ph type="title"/>
          </p:nvPr>
        </p:nvSpPr>
        <p:spPr>
          <a:xfrm>
            <a:off x="457200" y="0"/>
            <a:ext cx="8229600" cy="533400"/>
          </a:xfrm>
        </p:spPr>
        <p:txBody>
          <a:bodyPr/>
          <a:lstStyle/>
          <a:p>
            <a:r>
              <a:rPr lang="en-GB" dirty="0"/>
              <a:t>Anti-forensics Countermeasures </a:t>
            </a:r>
          </a:p>
        </p:txBody>
      </p:sp>
      <p:pic>
        <p:nvPicPr>
          <p:cNvPr id="5" name="Content Placeholder 4">
            <a:extLst>
              <a:ext uri="{FF2B5EF4-FFF2-40B4-BE49-F238E27FC236}">
                <a16:creationId xmlns:a16="http://schemas.microsoft.com/office/drawing/2014/main" id="{28DE21EC-F018-4D2B-0033-EA60EB247E77}"/>
              </a:ext>
            </a:extLst>
          </p:cNvPr>
          <p:cNvPicPr>
            <a:picLocks noGrp="1" noChangeAspect="1"/>
          </p:cNvPicPr>
          <p:nvPr>
            <p:ph idx="1"/>
          </p:nvPr>
        </p:nvPicPr>
        <p:blipFill>
          <a:blip r:embed="rId2"/>
          <a:stretch>
            <a:fillRect/>
          </a:stretch>
        </p:blipFill>
        <p:spPr>
          <a:xfrm>
            <a:off x="208218" y="533400"/>
            <a:ext cx="8751376" cy="4191000"/>
          </a:xfrm>
          <a:ln>
            <a:solidFill>
              <a:schemeClr val="tx1"/>
            </a:solidFill>
          </a:ln>
        </p:spPr>
      </p:pic>
      <p:sp>
        <p:nvSpPr>
          <p:cNvPr id="4" name="TextBox 3">
            <a:extLst>
              <a:ext uri="{FF2B5EF4-FFF2-40B4-BE49-F238E27FC236}">
                <a16:creationId xmlns:a16="http://schemas.microsoft.com/office/drawing/2014/main" id="{EBA08A64-658C-7ABB-E074-70276AAF3743}"/>
              </a:ext>
            </a:extLst>
          </p:cNvPr>
          <p:cNvSpPr txBox="1"/>
          <p:nvPr/>
        </p:nvSpPr>
        <p:spPr>
          <a:xfrm>
            <a:off x="208218" y="4800600"/>
            <a:ext cx="8751376" cy="923330"/>
          </a:xfrm>
          <a:prstGeom prst="rect">
            <a:avLst/>
          </a:prstGeom>
          <a:noFill/>
          <a:ln>
            <a:solidFill>
              <a:schemeClr val="tx1"/>
            </a:solidFill>
          </a:ln>
        </p:spPr>
        <p:txBody>
          <a:bodyPr wrap="square">
            <a:spAutoFit/>
          </a:bodyPr>
          <a:lstStyle/>
          <a:p>
            <a:pPr>
              <a:spcAft>
                <a:spcPts val="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Investigators should:</a:t>
            </a:r>
          </a:p>
          <a:p>
            <a:pPr lvl="0">
              <a:spcAft>
                <a:spcPts val="0"/>
              </a:spcAft>
              <a:buSzPts val="1000"/>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Validate integrity early, Examine metadata, inconsistencies, Analyse hidden areas, Verify file signatures, Correlate multiple artefacts</a:t>
            </a:r>
          </a:p>
        </p:txBody>
      </p:sp>
    </p:spTree>
    <p:extLst>
      <p:ext uri="{BB962C8B-B14F-4D97-AF65-F5344CB8AC3E}">
        <p14:creationId xmlns:p14="http://schemas.microsoft.com/office/powerpoint/2010/main" val="86150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BDDD9-7FD8-C7AD-A85D-FA41FF4210B2}"/>
              </a:ext>
            </a:extLst>
          </p:cNvPr>
          <p:cNvSpPr>
            <a:spLocks noGrp="1"/>
          </p:cNvSpPr>
          <p:nvPr>
            <p:ph type="title"/>
          </p:nvPr>
        </p:nvSpPr>
        <p:spPr>
          <a:xfrm>
            <a:off x="457200" y="152400"/>
            <a:ext cx="8229600" cy="792162"/>
          </a:xfrm>
        </p:spPr>
        <p:txBody>
          <a:bodyPr/>
          <a:lstStyle/>
          <a:p>
            <a:r>
              <a:rPr lang="en-GB" dirty="0"/>
              <a:t>Summary</a:t>
            </a:r>
          </a:p>
        </p:txBody>
      </p:sp>
      <p:sp>
        <p:nvSpPr>
          <p:cNvPr id="3" name="Content Placeholder 2">
            <a:extLst>
              <a:ext uri="{FF2B5EF4-FFF2-40B4-BE49-F238E27FC236}">
                <a16:creationId xmlns:a16="http://schemas.microsoft.com/office/drawing/2014/main" id="{DBC28FC9-1324-D135-A10F-11E4214692C0}"/>
              </a:ext>
            </a:extLst>
          </p:cNvPr>
          <p:cNvSpPr>
            <a:spLocks noGrp="1"/>
          </p:cNvSpPr>
          <p:nvPr>
            <p:ph idx="1"/>
          </p:nvPr>
        </p:nvSpPr>
        <p:spPr>
          <a:xfrm>
            <a:off x="228600" y="944562"/>
            <a:ext cx="8534400" cy="4297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 this lecture, discussed various anti-forensics techniques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lecture explained data deletion and Recycle Bin forensics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illustrated file carving techniques and ways to recover evidence from deleted partitions </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also elaborated various password cracking/bypassing techniques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also discussed how to detect steganography, hidden data in the file system structures, trail obfuscation, and file extension mismatch</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explored artifact wiping, overwritten data/metadata detection, and encryption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also demonstrated how to detect program packers and footprint minimizing techniques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lecture ended with a discussion on anti-forensics countermeasures </a:t>
            </a:r>
          </a:p>
          <a:p>
            <a:endParaRPr lang="en-US" sz="20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2591654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CC2FC-8D57-B126-4CE3-53320BEFF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EA6A7F-DB10-5EE3-0FBA-DB993004B112}"/>
              </a:ext>
            </a:extLst>
          </p:cNvPr>
          <p:cNvSpPr>
            <a:spLocks noGrp="1"/>
          </p:cNvSpPr>
          <p:nvPr>
            <p:ph type="title"/>
          </p:nvPr>
        </p:nvSpPr>
        <p:spPr>
          <a:xfrm>
            <a:off x="457200" y="274638"/>
            <a:ext cx="8229600" cy="639762"/>
          </a:xfrm>
        </p:spPr>
        <p:txBody>
          <a:bodyPr/>
          <a:lstStyle/>
          <a:p>
            <a:r>
              <a:rPr lang="en-GB" dirty="0"/>
              <a:t>How much do you remember?</a:t>
            </a:r>
          </a:p>
        </p:txBody>
      </p:sp>
      <p:sp>
        <p:nvSpPr>
          <p:cNvPr id="5" name="Slide Number Placeholder 4">
            <a:extLst>
              <a:ext uri="{FF2B5EF4-FFF2-40B4-BE49-F238E27FC236}">
                <a16:creationId xmlns:a16="http://schemas.microsoft.com/office/drawing/2014/main" id="{FAAB763D-BCBF-6AD2-EBA1-29E4EB9DDDCE}"/>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67</a:t>
            </a:fld>
            <a:endParaRPr lang="en-US" altLang="en-US"/>
          </a:p>
        </p:txBody>
      </p:sp>
      <p:sp>
        <p:nvSpPr>
          <p:cNvPr id="6" name="TextBox 5">
            <a:extLst>
              <a:ext uri="{FF2B5EF4-FFF2-40B4-BE49-F238E27FC236}">
                <a16:creationId xmlns:a16="http://schemas.microsoft.com/office/drawing/2014/main" id="{10923239-D763-268C-1570-5AADD2B862F0}"/>
              </a:ext>
            </a:extLst>
          </p:cNvPr>
          <p:cNvSpPr txBox="1"/>
          <p:nvPr/>
        </p:nvSpPr>
        <p:spPr>
          <a:xfrm>
            <a:off x="4267200" y="2754778"/>
            <a:ext cx="4572000" cy="646331"/>
          </a:xfrm>
          <a:prstGeom prst="rect">
            <a:avLst/>
          </a:prstGeom>
          <a:noFill/>
        </p:spPr>
        <p:txBody>
          <a:bodyPr wrap="square">
            <a:spAutoFit/>
          </a:bodyPr>
          <a:lstStyle/>
          <a:p>
            <a:r>
              <a:rPr lang="en-GB" dirty="0"/>
              <a:t>https://uwtsd.display.vevox.com#/present/877733/WUO2JYTRAUDH43AYGUHO</a:t>
            </a:r>
          </a:p>
        </p:txBody>
      </p:sp>
      <p:pic>
        <p:nvPicPr>
          <p:cNvPr id="7" name="Content Placeholder 8">
            <a:extLst>
              <a:ext uri="{FF2B5EF4-FFF2-40B4-BE49-F238E27FC236}">
                <a16:creationId xmlns:a16="http://schemas.microsoft.com/office/drawing/2014/main" id="{F48B45A1-3884-8A5F-4E61-3ADE814E3773}"/>
              </a:ext>
            </a:extLst>
          </p:cNvPr>
          <p:cNvPicPr>
            <a:picLocks noGrp="1" noChangeAspect="1"/>
          </p:cNvPicPr>
          <p:nvPr>
            <p:ph idx="1"/>
          </p:nvPr>
        </p:nvPicPr>
        <p:blipFill>
          <a:blip r:embed="rId2"/>
          <a:stretch>
            <a:fillRect/>
          </a:stretch>
        </p:blipFill>
        <p:spPr bwMode="auto">
          <a:xfrm>
            <a:off x="457200" y="1191829"/>
            <a:ext cx="3340222" cy="4294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277998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57200" y="0"/>
            <a:ext cx="8229600" cy="457200"/>
          </a:xfrm>
        </p:spPr>
        <p:txBody>
          <a:bodyPr/>
          <a:lstStyle/>
          <a:p>
            <a:r>
              <a:rPr lang="en-GB" sz="3200"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163285" y="457200"/>
            <a:ext cx="8817429" cy="5227638"/>
          </a:xfrm>
        </p:spPr>
        <p:txBody>
          <a:bodyPr/>
          <a:lstStyle/>
          <a:p>
            <a:r>
              <a:rPr lang="en-GB" sz="1700" dirty="0">
                <a:latin typeface="Calibri" panose="020F0502020204030204" pitchFamily="34" charset="0"/>
                <a:ea typeface="Calibri" panose="020F0502020204030204" pitchFamily="34" charset="0"/>
                <a:cs typeface="Calibri" panose="020F0502020204030204" pitchFamily="34" charset="0"/>
              </a:rPr>
              <a:t>National Institute of Standards and Technology (NIST). </a:t>
            </a:r>
            <a:r>
              <a:rPr lang="en-GB" sz="1700" i="1" dirty="0">
                <a:latin typeface="Calibri" panose="020F0502020204030204" pitchFamily="34" charset="0"/>
                <a:ea typeface="Calibri" panose="020F0502020204030204" pitchFamily="34" charset="0"/>
                <a:cs typeface="Calibri" panose="020F0502020204030204" pitchFamily="34" charset="0"/>
              </a:rPr>
              <a:t>Guide to Integrating Forensic Techniques into Incident Response (SP 800-86).</a:t>
            </a:r>
            <a:br>
              <a:rPr lang="en-GB" sz="1700" dirty="0">
                <a:latin typeface="Calibri" panose="020F0502020204030204" pitchFamily="34" charset="0"/>
                <a:ea typeface="Calibri" panose="020F0502020204030204" pitchFamily="34" charset="0"/>
                <a:cs typeface="Calibri" panose="020F0502020204030204" pitchFamily="34" charset="0"/>
              </a:rPr>
            </a:br>
            <a:r>
              <a:rPr lang="en-GB" sz="1700" dirty="0">
                <a:latin typeface="Calibri" panose="020F0502020204030204" pitchFamily="34" charset="0"/>
                <a:ea typeface="Calibri" panose="020F0502020204030204" pitchFamily="34" charset="0"/>
                <a:cs typeface="Calibri" panose="020F0502020204030204" pitchFamily="34" charset="0"/>
              </a:rPr>
              <a:t>https://csrc.nist.gov/publications/detail/sp/800-86/final</a:t>
            </a:r>
          </a:p>
          <a:p>
            <a:r>
              <a:rPr lang="en-GB" sz="1700" dirty="0">
                <a:latin typeface="Calibri" panose="020F0502020204030204" pitchFamily="34" charset="0"/>
                <a:ea typeface="Calibri" panose="020F0502020204030204" pitchFamily="34" charset="0"/>
                <a:cs typeface="Calibri" panose="020F0502020204030204" pitchFamily="34" charset="0"/>
              </a:rPr>
              <a:t>National Police Chiefs’ Council (NPCC). </a:t>
            </a:r>
            <a:r>
              <a:rPr lang="de-CH" sz="1700" i="1" dirty="0">
                <a:latin typeface="Calibri" panose="020F0502020204030204" pitchFamily="34" charset="0"/>
                <a:ea typeface="Calibri" panose="020F0502020204030204" pitchFamily="34" charset="0"/>
                <a:cs typeface="Calibri" panose="020F0502020204030204" pitchFamily="34" charset="0"/>
              </a:rPr>
              <a:t>Digital Forensics Guidance.</a:t>
            </a:r>
            <a:br>
              <a:rPr lang="de-CH" sz="1700" dirty="0">
                <a:latin typeface="Calibri" panose="020F0502020204030204" pitchFamily="34" charset="0"/>
                <a:ea typeface="Calibri" panose="020F0502020204030204" pitchFamily="34" charset="0"/>
                <a:cs typeface="Calibri" panose="020F0502020204030204" pitchFamily="34" charset="0"/>
              </a:rPr>
            </a:br>
            <a:r>
              <a:rPr lang="de-CH" sz="1700" dirty="0">
                <a:latin typeface="Calibri" panose="020F0502020204030204" pitchFamily="34" charset="0"/>
                <a:ea typeface="Calibri" panose="020F0502020204030204" pitchFamily="34" charset="0"/>
                <a:cs typeface="Calibri" panose="020F0502020204030204" pitchFamily="34" charset="0"/>
              </a:rPr>
              <a:t>https://www.college.police.uk/guidance/digital-forensics</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GB" sz="1700" dirty="0">
                <a:latin typeface="Calibri" panose="020F0502020204030204" pitchFamily="34" charset="0"/>
                <a:ea typeface="Calibri" panose="020F0502020204030204" pitchFamily="34" charset="0"/>
                <a:cs typeface="Calibri" panose="020F0502020204030204" pitchFamily="34" charset="0"/>
              </a:rPr>
              <a:t>EC-Council. </a:t>
            </a:r>
            <a:r>
              <a:rPr lang="en-GB" sz="1700" i="1" dirty="0">
                <a:latin typeface="Calibri" panose="020F0502020204030204" pitchFamily="34" charset="0"/>
                <a:ea typeface="Calibri" panose="020F0502020204030204" pitchFamily="34" charset="0"/>
                <a:cs typeface="Calibri" panose="020F0502020204030204" pitchFamily="34" charset="0"/>
              </a:rPr>
              <a:t>Computer Hacking Forensic Investigator (CHFI).</a:t>
            </a:r>
            <a:br>
              <a:rPr lang="en-GB" sz="1700" dirty="0">
                <a:latin typeface="Calibri" panose="020F0502020204030204" pitchFamily="34" charset="0"/>
                <a:ea typeface="Calibri" panose="020F0502020204030204" pitchFamily="34" charset="0"/>
                <a:cs typeface="Calibri" panose="020F0502020204030204" pitchFamily="34" charset="0"/>
              </a:rPr>
            </a:br>
            <a:r>
              <a:rPr lang="en-GB" sz="1700" dirty="0">
                <a:latin typeface="Calibri" panose="020F0502020204030204" pitchFamily="34" charset="0"/>
                <a:ea typeface="Calibri" panose="020F0502020204030204" pitchFamily="34" charset="0"/>
                <a:cs typeface="Calibri" panose="020F0502020204030204" pitchFamily="34" charset="0"/>
                <a:hlinkClick r:id="rId3"/>
              </a:rPr>
              <a:t>https://www.ec-council.org/train-certify/chfi/</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GB" sz="1700" dirty="0">
                <a:latin typeface="Calibri" panose="020F0502020204030204" pitchFamily="34" charset="0"/>
                <a:ea typeface="Calibri" panose="020F0502020204030204" pitchFamily="34" charset="0"/>
                <a:cs typeface="Calibri" panose="020F0502020204030204" pitchFamily="34" charset="0"/>
              </a:rPr>
              <a:t>Exterro. FTK® Digital Forensics Platform.</a:t>
            </a:r>
          </a:p>
          <a:p>
            <a:pPr marL="0" indent="0">
              <a:buNone/>
            </a:pPr>
            <a:r>
              <a:rPr lang="en-GB" sz="17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hlinkClick r:id="rId4"/>
              </a:rPr>
              <a:t>https://www.exterro.com/ftk-digital-forensics</a:t>
            </a:r>
            <a:r>
              <a:rPr lang="en-GB" sz="1700" dirty="0">
                <a:latin typeface="Calibri" panose="020F0502020204030204" pitchFamily="34" charset="0"/>
                <a:ea typeface="Calibri" panose="020F0502020204030204" pitchFamily="34" charset="0"/>
                <a:cs typeface="Calibri" panose="020F0502020204030204" pitchFamily="34" charset="0"/>
              </a:rPr>
              <a:t> </a:t>
            </a:r>
          </a:p>
          <a:p>
            <a:r>
              <a:rPr lang="en-GB" sz="1700" dirty="0" err="1">
                <a:latin typeface="Calibri" panose="020F0502020204030204" pitchFamily="34" charset="0"/>
                <a:ea typeface="Calibri" panose="020F0502020204030204" pitchFamily="34" charset="0"/>
                <a:cs typeface="Calibri" panose="020F0502020204030204" pitchFamily="34" charset="0"/>
              </a:rPr>
              <a:t>SleuthKit</a:t>
            </a:r>
            <a:r>
              <a:rPr lang="en-GB" sz="1700" dirty="0">
                <a:latin typeface="Calibri" panose="020F0502020204030204" pitchFamily="34" charset="0"/>
                <a:ea typeface="Calibri" panose="020F0502020204030204" pitchFamily="34" charset="0"/>
                <a:cs typeface="Calibri" panose="020F0502020204030204" pitchFamily="34" charset="0"/>
              </a:rPr>
              <a:t>.</a:t>
            </a:r>
            <a:br>
              <a:rPr lang="en-GB" sz="1700" dirty="0">
                <a:latin typeface="Calibri" panose="020F0502020204030204" pitchFamily="34" charset="0"/>
                <a:ea typeface="Calibri" panose="020F0502020204030204" pitchFamily="34" charset="0"/>
                <a:cs typeface="Calibri" panose="020F0502020204030204" pitchFamily="34" charset="0"/>
              </a:rPr>
            </a:br>
            <a:r>
              <a:rPr lang="en-GB" sz="1700" u="sng" dirty="0">
                <a:latin typeface="Calibri" panose="020F0502020204030204" pitchFamily="34" charset="0"/>
                <a:ea typeface="Calibri" panose="020F0502020204030204" pitchFamily="34" charset="0"/>
                <a:cs typeface="Calibri" panose="020F0502020204030204" pitchFamily="34" charset="0"/>
                <a:hlinkClick r:id="rId5"/>
              </a:rPr>
              <a:t>https://www.sleuthkit.org</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GB" sz="1700" dirty="0" err="1">
                <a:latin typeface="Calibri" panose="020F0502020204030204" pitchFamily="34" charset="0"/>
                <a:ea typeface="Calibri" panose="020F0502020204030204" pitchFamily="34" charset="0"/>
                <a:cs typeface="Calibri" panose="020F0502020204030204" pitchFamily="34" charset="0"/>
              </a:rPr>
              <a:t>PhotoRec</a:t>
            </a:r>
            <a:r>
              <a:rPr lang="en-GB" sz="1700" dirty="0">
                <a:latin typeface="Calibri" panose="020F0502020204030204" pitchFamily="34" charset="0"/>
                <a:ea typeface="Calibri" panose="020F0502020204030204" pitchFamily="34" charset="0"/>
                <a:cs typeface="Calibri" panose="020F0502020204030204" pitchFamily="34" charset="0"/>
              </a:rPr>
              <a:t> &amp; </a:t>
            </a:r>
            <a:r>
              <a:rPr lang="en-GB" sz="1700" dirty="0" err="1">
                <a:latin typeface="Calibri" panose="020F0502020204030204" pitchFamily="34" charset="0"/>
                <a:ea typeface="Calibri" panose="020F0502020204030204" pitchFamily="34" charset="0"/>
                <a:cs typeface="Calibri" panose="020F0502020204030204" pitchFamily="34" charset="0"/>
              </a:rPr>
              <a:t>TestDisk</a:t>
            </a:r>
            <a:r>
              <a:rPr lang="en-GB" sz="1700" dirty="0">
                <a:latin typeface="Calibri" panose="020F0502020204030204" pitchFamily="34" charset="0"/>
                <a:ea typeface="Calibri" panose="020F0502020204030204" pitchFamily="34" charset="0"/>
                <a:cs typeface="Calibri" panose="020F0502020204030204" pitchFamily="34" charset="0"/>
              </a:rPr>
              <a:t>.</a:t>
            </a:r>
            <a:br>
              <a:rPr lang="en-GB" sz="1700" dirty="0">
                <a:latin typeface="Calibri" panose="020F0502020204030204" pitchFamily="34" charset="0"/>
                <a:ea typeface="Calibri" panose="020F0502020204030204" pitchFamily="34" charset="0"/>
                <a:cs typeface="Calibri" panose="020F0502020204030204" pitchFamily="34" charset="0"/>
              </a:rPr>
            </a:br>
            <a:r>
              <a:rPr lang="en-GB" sz="1700" u="sng" dirty="0">
                <a:latin typeface="Calibri" panose="020F0502020204030204" pitchFamily="34" charset="0"/>
                <a:ea typeface="Calibri" panose="020F0502020204030204" pitchFamily="34" charset="0"/>
                <a:cs typeface="Calibri" panose="020F0502020204030204" pitchFamily="34" charset="0"/>
                <a:hlinkClick r:id="rId6"/>
              </a:rPr>
              <a:t>https://www.cgsecurity.org</a:t>
            </a:r>
            <a:endParaRPr lang="en-GB" sz="1700" dirty="0">
              <a:latin typeface="Calibri" panose="020F0502020204030204" pitchFamily="34" charset="0"/>
              <a:ea typeface="Calibri" panose="020F0502020204030204" pitchFamily="34" charset="0"/>
              <a:cs typeface="Calibri" panose="020F0502020204030204" pitchFamily="34" charset="0"/>
            </a:endParaRPr>
          </a:p>
          <a:p>
            <a:r>
              <a:rPr lang="en-GB" sz="1700" dirty="0">
                <a:latin typeface="Calibri" panose="020F0502020204030204" pitchFamily="34" charset="0"/>
                <a:ea typeface="Calibri" panose="020F0502020204030204" pitchFamily="34" charset="0"/>
                <a:cs typeface="Calibri" panose="020F0502020204030204" pitchFamily="34" charset="0"/>
              </a:rPr>
              <a:t>Computer Hacking Forensic Investigator (CHFI) – EC Council certified</a:t>
            </a:r>
          </a:p>
          <a:p>
            <a:r>
              <a:rPr lang="en-GB" sz="1700" i="1" dirty="0">
                <a:latin typeface="Calibri" panose="020F0502020204030204" pitchFamily="34" charset="0"/>
                <a:ea typeface="Calibri" panose="020F0502020204030204" pitchFamily="34" charset="0"/>
                <a:cs typeface="Calibri" panose="020F0502020204030204" pitchFamily="34" charset="0"/>
              </a:rPr>
              <a:t>System Forensics, Investigation and Response, Third Edition </a:t>
            </a:r>
            <a:r>
              <a:rPr lang="en-GB" sz="1700" dirty="0">
                <a:latin typeface="Calibri" panose="020F0502020204030204" pitchFamily="34" charset="0"/>
                <a:ea typeface="Calibri" panose="020F0502020204030204" pitchFamily="34" charset="0"/>
                <a:cs typeface="Calibri" panose="020F0502020204030204" pitchFamily="34" charset="0"/>
              </a:rPr>
              <a:t>by Chuck </a:t>
            </a:r>
            <a:r>
              <a:rPr lang="en-GB" sz="1700" dirty="0" err="1">
                <a:latin typeface="Calibri" panose="020F0502020204030204" pitchFamily="34" charset="0"/>
                <a:ea typeface="Calibri" panose="020F0502020204030204" pitchFamily="34" charset="0"/>
                <a:cs typeface="Calibri" panose="020F0502020204030204" pitchFamily="34" charset="0"/>
              </a:rPr>
              <a:t>Easttom</a:t>
            </a:r>
            <a:r>
              <a:rPr lang="en-GB" sz="1700" dirty="0">
                <a:latin typeface="Calibri" panose="020F0502020204030204" pitchFamily="34" charset="0"/>
                <a:ea typeface="Calibri" panose="020F0502020204030204" pitchFamily="34" charset="0"/>
                <a:cs typeface="Calibri" panose="020F0502020204030204" pitchFamily="34" charset="0"/>
              </a:rPr>
              <a:t>. ISBN: 978-1-284-12184-1 Paperback 400 pages ● © 2019</a:t>
            </a:r>
          </a:p>
          <a:p>
            <a:r>
              <a:rPr lang="en-GB" sz="1700" dirty="0">
                <a:latin typeface="Calibri" panose="020F0502020204030204" pitchFamily="34" charset="0"/>
                <a:ea typeface="Calibri" panose="020F0502020204030204" pitchFamily="34" charset="0"/>
                <a:cs typeface="Calibri" panose="020F0502020204030204" pitchFamily="34" charset="0"/>
              </a:rPr>
              <a:t>Computer Forensics,  Cybercriminals, Laws, and Evidence, Second edition by Marie-Helen Maras. ISBN: 978-1-4496-9222-3 © 2015.</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8149</Words>
  <Application>Microsoft Office PowerPoint</Application>
  <PresentationFormat>On-screen Show (4:3)</PresentationFormat>
  <Paragraphs>475</Paragraphs>
  <Slides>69</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69</vt:i4>
      </vt:variant>
    </vt:vector>
  </HeadingPairs>
  <TitlesOfParts>
    <vt:vector size="76" baseType="lpstr">
      <vt:lpstr>Arial</vt:lpstr>
      <vt:lpstr>Calibri</vt:lpstr>
      <vt:lpstr>Comic Sans MS</vt:lpstr>
      <vt:lpstr>Symbol</vt:lpstr>
      <vt:lpstr>Times New Roman</vt:lpstr>
      <vt:lpstr>Wingdings</vt:lpstr>
      <vt:lpstr>Default Design</vt:lpstr>
      <vt:lpstr>PowerPoint Presentation</vt:lpstr>
      <vt:lpstr>Defeating Anti-forensics Techniques</vt:lpstr>
      <vt:lpstr>What is Anti-forensics? </vt:lpstr>
      <vt:lpstr>Challenges to Forensics from Anti-Forensics </vt:lpstr>
      <vt:lpstr>Anti-forensics Technique: Data/File Deletion </vt:lpstr>
      <vt:lpstr>Case Group Discussion </vt:lpstr>
      <vt:lpstr>What Happens When a File is Deleted in Windows? </vt:lpstr>
      <vt:lpstr>Recycle Bin in Windows </vt:lpstr>
      <vt:lpstr>Recycle Bin Forensics </vt:lpstr>
      <vt:lpstr>Recycle Bin Forensics (Cont’d) </vt:lpstr>
      <vt:lpstr>Recycle Bin Forensics Using Python </vt:lpstr>
      <vt:lpstr>File Carving </vt:lpstr>
      <vt:lpstr>File Carving on Windows </vt:lpstr>
      <vt:lpstr>SSD File Carving on Windows File System </vt:lpstr>
      <vt:lpstr>SSD File Carving on Windows File System (Cont’d) </vt:lpstr>
      <vt:lpstr>HDD File Carving on Windows File System </vt:lpstr>
      <vt:lpstr>File Recovery Tools: Windows </vt:lpstr>
      <vt:lpstr>File Carving on Linux </vt:lpstr>
      <vt:lpstr>SSD File Carving on Linux File System </vt:lpstr>
      <vt:lpstr>File Carving on macOS </vt:lpstr>
      <vt:lpstr>SSD File Carving on Apple File System </vt:lpstr>
      <vt:lpstr>Recovering Deleted Files on Mac Machine </vt:lpstr>
      <vt:lpstr>Recovering Deleted Files from USB on Mac Machine </vt:lpstr>
      <vt:lpstr>Custom File Carving Signatures </vt:lpstr>
      <vt:lpstr>Custom File Carving Signatures (Cont’d) </vt:lpstr>
      <vt:lpstr>Recovering Deleted Partitions </vt:lpstr>
      <vt:lpstr>Recovering ReFS Volumes Using ReFSUtil </vt:lpstr>
      <vt:lpstr>RAID Recovery Tools </vt:lpstr>
      <vt:lpstr>Take a break We’ll rejoin in 10 minutes</vt:lpstr>
      <vt:lpstr>Anti-forensics Technique: Password Protection </vt:lpstr>
      <vt:lpstr>Tools to Extract the Password Hashes </vt:lpstr>
      <vt:lpstr>Password Cracking Tools </vt:lpstr>
      <vt:lpstr>Bypassing Passwords on Powered-off Computer </vt:lpstr>
      <vt:lpstr>Bypassing BIOS Passwords </vt:lpstr>
      <vt:lpstr>Bypassing BIOS Passwords by Resetting CMOS Using Jumpers </vt:lpstr>
      <vt:lpstr>Bypassing BIOS Passwords by Removing CMOS Battery </vt:lpstr>
      <vt:lpstr>Tool to Reset Admin and Local User Password: PassFab 4WinKey </vt:lpstr>
      <vt:lpstr>Bypassing Windows User Password by Booting Live USB </vt:lpstr>
      <vt:lpstr>Application Password Cracking Tools </vt:lpstr>
      <vt:lpstr>Anti-forensics Technique: Steganography </vt:lpstr>
      <vt:lpstr>Defeating Anti-forensics: Steganalysis </vt:lpstr>
      <vt:lpstr>Steganalysis Methods on Steganography </vt:lpstr>
      <vt:lpstr>Detecting Steganography (Text, Image, Audio, and Video Files) </vt:lpstr>
      <vt:lpstr>Steganography Detection Tools </vt:lpstr>
      <vt:lpstr>Defeating Anti-forensics Technique: Detecting Data Hiding in File System Structures Using OSForensics </vt:lpstr>
      <vt:lpstr>Anti-forensics Technique: Alternate Data Streams </vt:lpstr>
      <vt:lpstr>Defeating Anti-forensics Technique: Detecting Alternate Data Streams </vt:lpstr>
      <vt:lpstr>Defeating Anti-forensics Technique: Detecting Alternate Data Streams (Cont’d)</vt:lpstr>
      <vt:lpstr>Defeating Anti-forensics Technique: Tools for Detecting Alternate Data Streams </vt:lpstr>
      <vt:lpstr>Anti-forensics Technique: Trail Obfuscation </vt:lpstr>
      <vt:lpstr>Anti-forensics Technique: Trail Obfuscation (Cont’d) </vt:lpstr>
      <vt:lpstr>Defeating Anti-forensics Technique: Detecting File Extension Mismatch Using Autopsy </vt:lpstr>
      <vt:lpstr>Anti-forensics Technique: Artifact Wiping </vt:lpstr>
      <vt:lpstr>Anti-forensics Technique: Overwriting Data/Metadata </vt:lpstr>
      <vt:lpstr>Defeating Anti-forensics Technique: Detecting Overwritten Data/Metadata </vt:lpstr>
      <vt:lpstr>Anti-forensics Technique: Encryption </vt:lpstr>
      <vt:lpstr>Recover Encrypted Files Using Elcomsoft Forensic Disk Decryptor </vt:lpstr>
      <vt:lpstr>Anti-forensics Technique: Program Packers </vt:lpstr>
      <vt:lpstr>Detecting and Unpacking Program Packers </vt:lpstr>
      <vt:lpstr>Detecting and Unpacking Program Packers (Cont’d) </vt:lpstr>
      <vt:lpstr>Anti-forensics Techniques that Minimize Footprint </vt:lpstr>
      <vt:lpstr>Defeating Anti-forensics Technique: Detecting USB Devices </vt:lpstr>
      <vt:lpstr>Defeating Anti-forensics Technique: Detecting USB Devices (Cont’d) </vt:lpstr>
      <vt:lpstr>Case Group Discussion </vt:lpstr>
      <vt:lpstr>Anti-forensics Countermeasures </vt:lpstr>
      <vt:lpstr>Summary</vt:lpstr>
      <vt:lpstr>How much do you remember?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2026-02-22T16:12:38Z</dcterms:modified>
</cp:coreProperties>
</file>