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69" r:id="rId4"/>
    <p:sldId id="271" r:id="rId5"/>
    <p:sldId id="270" r:id="rId6"/>
    <p:sldId id="258" r:id="rId7"/>
    <p:sldId id="264" r:id="rId8"/>
    <p:sldId id="267" r:id="rId9"/>
    <p:sldId id="259" r:id="rId10"/>
    <p:sldId id="260" r:id="rId11"/>
    <p:sldId id="268" r:id="rId12"/>
    <p:sldId id="261" r:id="rId13"/>
    <p:sldId id="262" r:id="rId14"/>
    <p:sldId id="263" r:id="rId15"/>
    <p:sldId id="265" r:id="rId16"/>
    <p:sldId id="266" r:id="rId17"/>
    <p:sldId id="273"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0" d="100"/>
          <a:sy n="80" d="100"/>
        </p:scale>
        <p:origin x="-1086" y="3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415742-9C4D-46D6-A505-7CB1E5AFDB6C}" type="datetimeFigureOut">
              <a:rPr lang="en-US" smtClean="0"/>
              <a:pPr/>
              <a:t>3/8/2013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B70C5E-532F-498B-A06E-AD6080FBF3C6}" type="slidenum">
              <a:rPr lang="en-GB" smtClean="0"/>
              <a:pPr/>
              <a:t>‹#›</a:t>
            </a:fld>
            <a:endParaRPr lang="en-GB"/>
          </a:p>
        </p:txBody>
      </p:sp>
    </p:spTree>
    <p:extLst>
      <p:ext uri="{BB962C8B-B14F-4D97-AF65-F5344CB8AC3E}">
        <p14:creationId xmlns:p14="http://schemas.microsoft.com/office/powerpoint/2010/main" val="3626126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9A030A9A-1707-4212-817C-4CBC52BF967D}" type="datetime1">
              <a:rPr lang="en-US" smtClean="0"/>
              <a:pPr/>
              <a:t>3/8/2013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E48BE-83B3-4925-BB81-E3AECDE04B87}"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39107FF-D70F-4416-8907-B880713A6D11}" type="datetime1">
              <a:rPr lang="en-US" smtClean="0"/>
              <a:pPr/>
              <a:t>3/8/2013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E48BE-83B3-4925-BB81-E3AECDE04B8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732C610-02F9-4916-AC8D-82E48102B5FF}" type="datetime1">
              <a:rPr lang="en-US" smtClean="0"/>
              <a:pPr/>
              <a:t>3/8/2013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E48BE-83B3-4925-BB81-E3AECDE04B8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124121D-BC3F-4F75-BDAF-D14CBC969891}" type="datetime1">
              <a:rPr lang="en-US" smtClean="0"/>
              <a:pPr/>
              <a:t>3/8/2013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E48BE-83B3-4925-BB81-E3AECDE04B8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587F8A7-2E66-4908-BA64-8D339B989034}" type="datetime1">
              <a:rPr lang="en-US" smtClean="0"/>
              <a:pPr/>
              <a:t>3/8/2013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DE48BE-83B3-4925-BB81-E3AECDE04B8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E00EB37-D281-4F24-8BE8-9895A9283949}" type="datetime1">
              <a:rPr lang="en-US" smtClean="0"/>
              <a:pPr/>
              <a:t>3/8/2013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DE48BE-83B3-4925-BB81-E3AECDE04B8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5DD586-3691-4E47-ABC8-C81B51B25D10}" type="datetime1">
              <a:rPr lang="en-US" smtClean="0"/>
              <a:pPr/>
              <a:t>3/8/2013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DE48BE-83B3-4925-BB81-E3AECDE04B8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D25C9B6-6F33-4A56-8C15-6EB706FBEB4A}" type="datetime1">
              <a:rPr lang="en-US" smtClean="0"/>
              <a:pPr/>
              <a:t>3/8/2013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E48BE-83B3-4925-BB81-E3AECDE04B87}"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983BBC22-E509-4C3F-B0C8-FC88CC7FC4B0}" type="datetime1">
              <a:rPr lang="en-US" smtClean="0"/>
              <a:pPr/>
              <a:t>3/8/2013</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2EDE48BE-83B3-4925-BB81-E3AECDE04B8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1A3300F-7BD1-4350-BBFD-F4834D1AF63E}" type="datetime1">
              <a:rPr lang="en-US" smtClean="0"/>
              <a:pPr/>
              <a:t>3/8/2013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E48BE-83B3-4925-BB81-E3AECDE04B8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3E47C83-6BF0-427E-9245-674A529835B7}" type="datetime1">
              <a:rPr lang="en-US" smtClean="0"/>
              <a:pPr/>
              <a:t>3/8/2013</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2EDE48BE-83B3-4925-BB81-E3AECDE04B8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6182C201-FED5-4052-A285-C25B93DBA449}" type="datetime1">
              <a:rPr lang="en-US" smtClean="0"/>
              <a:pPr/>
              <a:t>3/8/2013</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2EDE48BE-83B3-4925-BB81-E3AECDE04B8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en.wikipedia.org/wiki/International_Nuclear_Event_Scale" TargetMode="External"/><Relationship Id="rId3" Type="http://schemas.openxmlformats.org/officeDocument/2006/relationships/hyperlink" Target="http://en.wikipedia.org/wiki/Nuclear_accident" TargetMode="External"/><Relationship Id="rId7" Type="http://schemas.openxmlformats.org/officeDocument/2006/relationships/hyperlink" Target="http://en.wikipedia.org/wiki/Nuclear_power" TargetMode="External"/><Relationship Id="rId2" Type="http://schemas.openxmlformats.org/officeDocument/2006/relationships/hyperlink" Target="http://en.wikipedia.org/wiki/Nuclear_reactor" TargetMode="External"/><Relationship Id="rId1" Type="http://schemas.openxmlformats.org/officeDocument/2006/relationships/slideLayout" Target="../slideLayouts/slideLayout2.xml"/><Relationship Id="rId6" Type="http://schemas.openxmlformats.org/officeDocument/2006/relationships/hyperlink" Target="http://en.wikipedia.org/wiki/Soviet_Union" TargetMode="External"/><Relationship Id="rId5" Type="http://schemas.openxmlformats.org/officeDocument/2006/relationships/hyperlink" Target="http://en.wikipedia.org/wiki/Ukraine" TargetMode="External"/><Relationship Id="rId10" Type="http://schemas.openxmlformats.org/officeDocument/2006/relationships/hyperlink" Target="http://en.wikipedia.org/wiki/Radiation_poisoning" TargetMode="External"/><Relationship Id="rId4" Type="http://schemas.openxmlformats.org/officeDocument/2006/relationships/hyperlink" Target="http://en.wikipedia.org/wiki/Chernobyl_Nuclear_Power_Plant" TargetMode="External"/><Relationship Id="rId9" Type="http://schemas.openxmlformats.org/officeDocument/2006/relationships/hyperlink" Target="http://en.wikipedia.org/wiki/Power_excursion"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rft1"/><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Socialist Environmenta</a:t>
            </a:r>
            <a:r>
              <a:rPr lang="en-GB" dirty="0"/>
              <a:t>l</a:t>
            </a:r>
            <a:r>
              <a:rPr lang="en-GB" dirty="0" smtClean="0"/>
              <a:t> Management</a:t>
            </a:r>
            <a:endParaRPr lang="en-GB" dirty="0"/>
          </a:p>
        </p:txBody>
      </p:sp>
      <p:sp>
        <p:nvSpPr>
          <p:cNvPr id="3" name="Subtitle 2"/>
          <p:cNvSpPr>
            <a:spLocks noGrp="1"/>
          </p:cNvSpPr>
          <p:nvPr>
            <p:ph type="subTitle" idx="1"/>
          </p:nvPr>
        </p:nvSpPr>
        <p:spPr/>
        <p:txBody>
          <a:bodyPr/>
          <a:lstStyle/>
          <a:p>
            <a:r>
              <a:rPr lang="en-GB" dirty="0" smtClean="0"/>
              <a:t>The case of Russia</a:t>
            </a:r>
            <a:endParaRPr lang="en-GB" dirty="0"/>
          </a:p>
        </p:txBody>
      </p:sp>
      <p:sp>
        <p:nvSpPr>
          <p:cNvPr id="4" name="Slide Number Placeholder 3"/>
          <p:cNvSpPr>
            <a:spLocks noGrp="1"/>
          </p:cNvSpPr>
          <p:nvPr>
            <p:ph type="sldNum" sz="quarter" idx="12"/>
          </p:nvPr>
        </p:nvSpPr>
        <p:spPr/>
        <p:txBody>
          <a:bodyPr/>
          <a:lstStyle/>
          <a:p>
            <a:fld id="{2EDE48BE-83B3-4925-BB81-E3AECDE04B87}" type="slidenum">
              <a:rPr lang="en-GB" smtClean="0"/>
              <a:pPr/>
              <a:t>1</a:t>
            </a:fld>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6" name="Picture 2" descr="http://www.dni.gov/nic/PDF_GIF_otherprod/Russoutlook/fig13_russia.gif"/>
          <p:cNvPicPr>
            <a:picLocks noChangeAspect="1" noChangeArrowheads="1"/>
          </p:cNvPicPr>
          <p:nvPr/>
        </p:nvPicPr>
        <p:blipFill>
          <a:blip r:embed="rId2" cstate="print"/>
          <a:srcRect/>
          <a:stretch>
            <a:fillRect/>
          </a:stretch>
        </p:blipFill>
        <p:spPr bwMode="auto">
          <a:xfrm>
            <a:off x="150263" y="0"/>
            <a:ext cx="8944947" cy="6215082"/>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a:xfrm>
            <a:off x="0" y="1775191"/>
            <a:ext cx="2428860" cy="4625609"/>
          </a:xfrm>
        </p:spPr>
        <p:txBody>
          <a:bodyPr>
            <a:normAutofit fontScale="92500"/>
          </a:bodyPr>
          <a:lstStyle/>
          <a:p>
            <a:r>
              <a:rPr lang="en-GB" dirty="0" smtClean="0"/>
              <a:t>Tsar Russia</a:t>
            </a:r>
          </a:p>
          <a:p>
            <a:r>
              <a:rPr lang="en-GB" dirty="0" smtClean="0"/>
              <a:t>1919 Marxism</a:t>
            </a:r>
          </a:p>
          <a:p>
            <a:r>
              <a:rPr lang="en-GB" dirty="0" smtClean="0"/>
              <a:t>Stalin</a:t>
            </a:r>
          </a:p>
          <a:p>
            <a:r>
              <a:rPr lang="en-GB" dirty="0" smtClean="0"/>
              <a:t>Gorbachev</a:t>
            </a:r>
          </a:p>
          <a:p>
            <a:pPr lvl="1"/>
            <a:r>
              <a:rPr lang="en-GB" dirty="0" smtClean="0"/>
              <a:t>Perestroika</a:t>
            </a:r>
          </a:p>
          <a:p>
            <a:pPr lvl="1"/>
            <a:r>
              <a:rPr lang="en-GB" dirty="0" smtClean="0"/>
              <a:t>Glasnost</a:t>
            </a:r>
          </a:p>
          <a:p>
            <a:r>
              <a:rPr lang="en-GB" dirty="0" smtClean="0"/>
              <a:t>Yeltsin</a:t>
            </a:r>
          </a:p>
          <a:p>
            <a:r>
              <a:rPr lang="en-GB" dirty="0" smtClean="0"/>
              <a:t>Putin</a:t>
            </a:r>
          </a:p>
        </p:txBody>
      </p:sp>
      <p:pic>
        <p:nvPicPr>
          <p:cNvPr id="15362" name="Picture 2" descr="http://www.catastrophemap.com/images/russia_master.gif"/>
          <p:cNvPicPr>
            <a:picLocks noChangeAspect="1" noChangeArrowheads="1"/>
          </p:cNvPicPr>
          <p:nvPr/>
        </p:nvPicPr>
        <p:blipFill>
          <a:blip r:embed="rId2" cstate="print"/>
          <a:srcRect/>
          <a:stretch>
            <a:fillRect/>
          </a:stretch>
        </p:blipFill>
        <p:spPr bwMode="auto">
          <a:xfrm>
            <a:off x="2500298" y="1714488"/>
            <a:ext cx="6429375" cy="4638675"/>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Chernobyl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b="1" dirty="0" smtClean="0"/>
              <a:t>Chernobyl disaster</a:t>
            </a:r>
            <a:r>
              <a:rPr lang="en-GB" dirty="0" smtClean="0"/>
              <a:t> was a </a:t>
            </a:r>
            <a:r>
              <a:rPr lang="en-GB" dirty="0" smtClean="0">
                <a:hlinkClick r:id="rId2" tooltip="Nuclear reactor"/>
              </a:rPr>
              <a:t>nuclear reactor</a:t>
            </a:r>
            <a:r>
              <a:rPr lang="en-GB" dirty="0" smtClean="0"/>
              <a:t> </a:t>
            </a:r>
            <a:r>
              <a:rPr lang="en-GB" dirty="0" smtClean="0">
                <a:hlinkClick r:id="rId3" tooltip="Nuclear accident"/>
              </a:rPr>
              <a:t>accident</a:t>
            </a:r>
            <a:r>
              <a:rPr lang="en-GB" dirty="0" smtClean="0"/>
              <a:t> that occurred on 26 April 1986 at the </a:t>
            </a:r>
            <a:r>
              <a:rPr lang="en-GB" dirty="0" smtClean="0">
                <a:hlinkClick r:id="rId4" tooltip="Chernobyl Nuclear Power Plant"/>
              </a:rPr>
              <a:t>Chernobyl Nuclear Power Plant</a:t>
            </a:r>
            <a:r>
              <a:rPr lang="en-GB" dirty="0" smtClean="0"/>
              <a:t> in </a:t>
            </a:r>
            <a:r>
              <a:rPr lang="en-GB" dirty="0" smtClean="0">
                <a:hlinkClick r:id="rId5" tooltip="Ukraine"/>
              </a:rPr>
              <a:t>Ukraine</a:t>
            </a:r>
            <a:r>
              <a:rPr lang="en-GB" dirty="0" smtClean="0"/>
              <a:t> (then part of the </a:t>
            </a:r>
            <a:r>
              <a:rPr lang="en-GB" dirty="0" smtClean="0">
                <a:hlinkClick r:id="rId6" tooltip="Soviet Union"/>
              </a:rPr>
              <a:t>Soviet Union</a:t>
            </a:r>
            <a:r>
              <a:rPr lang="en-GB" dirty="0" smtClean="0"/>
              <a:t>). It is considered to be the worst </a:t>
            </a:r>
            <a:r>
              <a:rPr lang="en-GB" dirty="0" smtClean="0">
                <a:hlinkClick r:id="rId7" tooltip="Nuclear power"/>
              </a:rPr>
              <a:t>nuclear power</a:t>
            </a:r>
            <a:r>
              <a:rPr lang="en-GB" dirty="0" smtClean="0"/>
              <a:t> plant disaster in history and the only level 7 event on the </a:t>
            </a:r>
            <a:r>
              <a:rPr lang="en-GB" dirty="0" smtClean="0">
                <a:hlinkClick r:id="rId8" tooltip="International Nuclear Event Scale"/>
              </a:rPr>
              <a:t>International Nuclear Event Scale</a:t>
            </a:r>
            <a:r>
              <a:rPr lang="en-GB" dirty="0" smtClean="0"/>
              <a:t>. It resulted in a severe release of radioactivity following a massive </a:t>
            </a:r>
            <a:r>
              <a:rPr lang="en-GB" dirty="0" smtClean="0">
                <a:hlinkClick r:id="rId9" tooltip="Power excursion"/>
              </a:rPr>
              <a:t>power excursion</a:t>
            </a:r>
            <a:r>
              <a:rPr lang="en-GB" dirty="0" smtClean="0"/>
              <a:t> that destroyed the reactor. Most deaths from the accident were caused by </a:t>
            </a:r>
            <a:r>
              <a:rPr lang="en-GB" dirty="0" smtClean="0">
                <a:hlinkClick r:id="rId10" tooltip="Radiation poisoning"/>
              </a:rPr>
              <a:t>radiation poisoning</a:t>
            </a:r>
            <a:r>
              <a:rPr lang="en-GB" dirty="0" smtClean="0"/>
              <a:t>.</a:t>
            </a:r>
          </a:p>
          <a:p>
            <a:endParaRPr lang="en-GB" dirty="0"/>
          </a:p>
        </p:txBody>
      </p:sp>
      <p:sp>
        <p:nvSpPr>
          <p:cNvPr id="4" name="Slide Number Placeholder 3"/>
          <p:cNvSpPr>
            <a:spLocks noGrp="1"/>
          </p:cNvSpPr>
          <p:nvPr>
            <p:ph type="sldNum" sz="quarter" idx="12"/>
          </p:nvPr>
        </p:nvSpPr>
        <p:spPr/>
        <p:txBody>
          <a:bodyPr/>
          <a:lstStyle/>
          <a:p>
            <a:fld id="{2EDE48BE-83B3-4925-BB81-E3AECDE04B87}" type="slidenum">
              <a:rPr lang="en-GB" smtClean="0"/>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Chernobyl</a:t>
            </a:r>
            <a:endParaRPr lang="en-GB" dirty="0"/>
          </a:p>
        </p:txBody>
      </p:sp>
      <p:sp>
        <p:nvSpPr>
          <p:cNvPr id="3" name="Content Placeholder 2"/>
          <p:cNvSpPr>
            <a:spLocks noGrp="1"/>
          </p:cNvSpPr>
          <p:nvPr>
            <p:ph idx="1"/>
          </p:nvPr>
        </p:nvSpPr>
        <p:spPr/>
        <p:txBody>
          <a:bodyPr/>
          <a:lstStyle/>
          <a:p>
            <a:endParaRPr lang="en-GB" dirty="0"/>
          </a:p>
        </p:txBody>
      </p:sp>
      <p:pic>
        <p:nvPicPr>
          <p:cNvPr id="51202" name="Picture 2" descr="http://www.the-two-malcontents.com/wp-content/uploads/chernobyl.jpg"/>
          <p:cNvPicPr>
            <a:picLocks noChangeAspect="1" noChangeArrowheads="1"/>
          </p:cNvPicPr>
          <p:nvPr/>
        </p:nvPicPr>
        <p:blipFill>
          <a:blip r:embed="rId2" cstate="print"/>
          <a:srcRect/>
          <a:stretch>
            <a:fillRect/>
          </a:stretch>
        </p:blipFill>
        <p:spPr bwMode="auto">
          <a:xfrm>
            <a:off x="4429124" y="1785926"/>
            <a:ext cx="4548186" cy="4584571"/>
          </a:xfrm>
          <a:prstGeom prst="rect">
            <a:avLst/>
          </a:prstGeom>
          <a:noFill/>
        </p:spPr>
      </p:pic>
      <p:pic>
        <p:nvPicPr>
          <p:cNvPr id="51204" name="Picture 4" descr="http://www.stsci.edu/~inr/observ/dpics/chernobyl.jpg"/>
          <p:cNvPicPr>
            <a:picLocks noChangeAspect="1" noChangeArrowheads="1"/>
          </p:cNvPicPr>
          <p:nvPr/>
        </p:nvPicPr>
        <p:blipFill>
          <a:blip r:embed="rId3" cstate="print"/>
          <a:srcRect/>
          <a:stretch>
            <a:fillRect/>
          </a:stretch>
        </p:blipFill>
        <p:spPr bwMode="auto">
          <a:xfrm>
            <a:off x="0" y="1785926"/>
            <a:ext cx="4257705" cy="4572032"/>
          </a:xfrm>
          <a:prstGeom prst="rect">
            <a:avLst/>
          </a:prstGeom>
          <a:noFill/>
        </p:spPr>
      </p:pic>
      <p:sp>
        <p:nvSpPr>
          <p:cNvPr id="6" name="Slide Number Placeholder 5"/>
          <p:cNvSpPr>
            <a:spLocks noGrp="1"/>
          </p:cNvSpPr>
          <p:nvPr>
            <p:ph type="sldNum" sz="quarter" idx="12"/>
          </p:nvPr>
        </p:nvSpPr>
        <p:spPr/>
        <p:txBody>
          <a:bodyPr/>
          <a:lstStyle/>
          <a:p>
            <a:fld id="{2EDE48BE-83B3-4925-BB81-E3AECDE04B87}" type="slidenum">
              <a:rPr lang="en-GB" smtClean="0"/>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Problems</a:t>
            </a:r>
            <a:endParaRPr lang="en-GB" dirty="0"/>
          </a:p>
        </p:txBody>
      </p:sp>
      <p:sp>
        <p:nvSpPr>
          <p:cNvPr id="3" name="Content Placeholder 2"/>
          <p:cNvSpPr>
            <a:spLocks noGrp="1"/>
          </p:cNvSpPr>
          <p:nvPr>
            <p:ph idx="1"/>
          </p:nvPr>
        </p:nvSpPr>
        <p:spPr/>
        <p:txBody>
          <a:bodyPr>
            <a:normAutofit fontScale="47500" lnSpcReduction="20000"/>
          </a:bodyPr>
          <a:lstStyle/>
          <a:p>
            <a:r>
              <a:rPr lang="en-GB" sz="3400" dirty="0" smtClean="0"/>
              <a:t>Among Russia's most important environmental problems: </a:t>
            </a:r>
          </a:p>
          <a:p>
            <a:pPr>
              <a:buNone/>
            </a:pPr>
            <a:endParaRPr lang="en-GB" sz="3400" dirty="0" smtClean="0"/>
          </a:p>
          <a:p>
            <a:r>
              <a:rPr lang="en-GB" sz="3400" b="1" i="1" dirty="0" smtClean="0">
                <a:solidFill>
                  <a:schemeClr val="accent6">
                    <a:lumMod val="75000"/>
                  </a:schemeClr>
                </a:solidFill>
              </a:rPr>
              <a:t>Water pollution is the most serious concern</a:t>
            </a:r>
            <a:r>
              <a:rPr lang="en-GB" sz="3400" i="1" dirty="0" smtClean="0"/>
              <a:t>.</a:t>
            </a:r>
            <a:r>
              <a:rPr lang="en-GB" sz="3400" dirty="0" smtClean="0"/>
              <a:t> Less than half of Russia's population has access to safe drinking water. While water pollution from industrial sources has diminished because of the decline in manufacturing, municipal wastes increasingly threaten key water supply sources, and nuclear contamination could leach into key water sources as well. The head of Russia's environmental protection committee estimates that the cost of raising the quality of Russia's entire drinking water supply to official standards could be as high as $200 billion. </a:t>
            </a:r>
          </a:p>
          <a:p>
            <a:r>
              <a:rPr lang="en-GB" sz="3400" b="1" i="1" dirty="0" smtClean="0">
                <a:solidFill>
                  <a:schemeClr val="accent6">
                    <a:lumMod val="75000"/>
                  </a:schemeClr>
                </a:solidFill>
              </a:rPr>
              <a:t>Air quality is almost as poor as water quality, with over 200 cities often exceeding Russian pollution limits, and is likely to worsen.</a:t>
            </a:r>
            <a:r>
              <a:rPr lang="en-GB" sz="3400" b="1" dirty="0" smtClean="0">
                <a:solidFill>
                  <a:schemeClr val="accent6">
                    <a:lumMod val="75000"/>
                  </a:schemeClr>
                </a:solidFill>
              </a:rPr>
              <a:t> </a:t>
            </a:r>
            <a:r>
              <a:rPr lang="en-GB" sz="3400" dirty="0" smtClean="0"/>
              <a:t>The number of vehicles on the road has increased rapidly, and their emissions will offset reductions in industrial air pollution owing to reduced economic activity and greater reliance on natural gas. </a:t>
            </a:r>
          </a:p>
          <a:p>
            <a:r>
              <a:rPr lang="en-GB" sz="3400" b="1" i="1" dirty="0" smtClean="0">
                <a:solidFill>
                  <a:schemeClr val="accent6">
                    <a:lumMod val="75000"/>
                  </a:schemeClr>
                </a:solidFill>
              </a:rPr>
              <a:t>Solid waste generation has increased substantially due to adoption of Western-style consumption patterns.</a:t>
            </a:r>
            <a:r>
              <a:rPr lang="en-GB" sz="3400" b="1" dirty="0" smtClean="0">
                <a:solidFill>
                  <a:schemeClr val="accent6">
                    <a:lumMod val="75000"/>
                  </a:schemeClr>
                </a:solidFill>
              </a:rPr>
              <a:t> </a:t>
            </a:r>
            <a:r>
              <a:rPr lang="en-GB" sz="3400" dirty="0" smtClean="0"/>
              <a:t>Russian municipalities, however, lack management expertise and landfill capacity to cope with disposal problems. </a:t>
            </a:r>
          </a:p>
          <a:p>
            <a:r>
              <a:rPr lang="en-GB" sz="3400" b="1" i="1" dirty="0" smtClean="0">
                <a:solidFill>
                  <a:schemeClr val="accent6">
                    <a:lumMod val="75000"/>
                  </a:schemeClr>
                </a:solidFill>
              </a:rPr>
              <a:t>Hazardous waste disposal problems are extensive and growing.</a:t>
            </a:r>
            <a:r>
              <a:rPr lang="en-GB" sz="3400" b="1" dirty="0" smtClean="0">
                <a:solidFill>
                  <a:schemeClr val="accent6">
                    <a:lumMod val="75000"/>
                  </a:schemeClr>
                </a:solidFill>
              </a:rPr>
              <a:t> </a:t>
            </a:r>
            <a:r>
              <a:rPr lang="en-GB" sz="3400" dirty="0" smtClean="0"/>
              <a:t>Russian officials estimate that about 200 metric tons of the most highly toxic and hazardous wastes are dumped illegally each year in locations that lack effective environmental or public health protections or oversight. </a:t>
            </a:r>
          </a:p>
          <a:p>
            <a:r>
              <a:rPr lang="en-GB" sz="3400" b="1" i="1" dirty="0" smtClean="0">
                <a:solidFill>
                  <a:schemeClr val="accent6">
                    <a:lumMod val="75000"/>
                  </a:schemeClr>
                </a:solidFill>
              </a:rPr>
              <a:t>Nuclear waste and chemical munitions</a:t>
            </a:r>
            <a:r>
              <a:rPr lang="en-GB" sz="3400" b="1" dirty="0" smtClean="0">
                <a:solidFill>
                  <a:schemeClr val="accent6">
                    <a:lumMod val="75000"/>
                  </a:schemeClr>
                </a:solidFill>
              </a:rPr>
              <a:t> </a:t>
            </a:r>
            <a:r>
              <a:rPr lang="en-GB" sz="3400" b="1" i="1" dirty="0" smtClean="0">
                <a:solidFill>
                  <a:schemeClr val="accent6">
                    <a:lumMod val="75000"/>
                  </a:schemeClr>
                </a:solidFill>
              </a:rPr>
              <a:t>contamination</a:t>
            </a:r>
            <a:r>
              <a:rPr lang="en-GB" sz="3400" b="1" dirty="0" smtClean="0">
                <a:solidFill>
                  <a:schemeClr val="accent6">
                    <a:lumMod val="75000"/>
                  </a:schemeClr>
                </a:solidFill>
              </a:rPr>
              <a:t> </a:t>
            </a:r>
            <a:r>
              <a:rPr lang="en-GB" sz="3400" dirty="0" smtClean="0"/>
              <a:t>is so extensive and costly to reverse that remediation efforts are likely to continue to be limited largely to merely fencing off affected areas.</a:t>
            </a:r>
          </a:p>
          <a:p>
            <a:endParaRPr lang="en-GB" dirty="0"/>
          </a:p>
        </p:txBody>
      </p:sp>
      <p:sp>
        <p:nvSpPr>
          <p:cNvPr id="4" name="Slide Number Placeholder 3"/>
          <p:cNvSpPr>
            <a:spLocks noGrp="1"/>
          </p:cNvSpPr>
          <p:nvPr>
            <p:ph type="sldNum" sz="quarter" idx="12"/>
          </p:nvPr>
        </p:nvSpPr>
        <p:spPr/>
        <p:txBody>
          <a:bodyPr/>
          <a:lstStyle/>
          <a:p>
            <a:fld id="{2EDE48BE-83B3-4925-BB81-E3AECDE04B87}" type="slidenum">
              <a:rPr lang="en-GB" smtClean="0"/>
              <a:pPr/>
              <a:t>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circle(in)">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circle(in)">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6146" name="Picture 2" descr="http://www.dni.gov/nic/PDF_GIF_otherprod/Russoutlook/fig1_russia.gif"/>
          <p:cNvPicPr>
            <a:picLocks noChangeAspect="1" noChangeArrowheads="1"/>
          </p:cNvPicPr>
          <p:nvPr/>
        </p:nvPicPr>
        <p:blipFill>
          <a:blip r:embed="rId2" cstate="print"/>
          <a:srcRect/>
          <a:stretch>
            <a:fillRect/>
          </a:stretch>
        </p:blipFill>
        <p:spPr bwMode="auto">
          <a:xfrm>
            <a:off x="1" y="-1"/>
            <a:ext cx="9144000" cy="6692053"/>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ttp://www.dni.gov/nic/PDF_GIF_otherprod/Russoutlook/fig5_russia.gif"/>
          <p:cNvPicPr>
            <a:picLocks noChangeAspect="1" noChangeArrowheads="1"/>
          </p:cNvPicPr>
          <p:nvPr/>
        </p:nvPicPr>
        <p:blipFill>
          <a:blip r:embed="rId2" cstate="print"/>
          <a:srcRect/>
          <a:stretch>
            <a:fillRect/>
          </a:stretch>
        </p:blipFill>
        <p:spPr bwMode="auto">
          <a:xfrm>
            <a:off x="1840984" y="214290"/>
            <a:ext cx="5359901" cy="6643710"/>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8</a:t>
            </a:fld>
            <a:endParaRPr lang="en-GB"/>
          </a:p>
        </p:txBody>
      </p:sp>
      <p:sp>
        <p:nvSpPr>
          <p:cNvPr id="2" name="Rectangle 1"/>
          <p:cNvSpPr/>
          <p:nvPr/>
        </p:nvSpPr>
        <p:spPr>
          <a:xfrm>
            <a:off x="2987824" y="980728"/>
            <a:ext cx="648072"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&amp; Economy</a:t>
            </a:r>
            <a:endParaRPr lang="en-GB" dirty="0"/>
          </a:p>
        </p:txBody>
      </p:sp>
      <p:sp>
        <p:nvSpPr>
          <p:cNvPr id="3" name="Content Placeholder 2"/>
          <p:cNvSpPr>
            <a:spLocks noGrp="1"/>
          </p:cNvSpPr>
          <p:nvPr>
            <p:ph idx="1"/>
          </p:nvPr>
        </p:nvSpPr>
        <p:spPr>
          <a:xfrm>
            <a:off x="0" y="1643050"/>
            <a:ext cx="8229600" cy="4625609"/>
          </a:xfrm>
        </p:spPr>
        <p:txBody>
          <a:bodyPr>
            <a:normAutofit fontScale="55000" lnSpcReduction="20000"/>
          </a:bodyPr>
          <a:lstStyle/>
          <a:p>
            <a:r>
              <a:rPr lang="en-GB" dirty="0" smtClean="0"/>
              <a:t>Environmental problems are harming both the health of Russia's citizens and the economy: </a:t>
            </a:r>
          </a:p>
          <a:p>
            <a:pPr>
              <a:buNone/>
            </a:pPr>
            <a:endParaRPr lang="en-GB" dirty="0" smtClean="0"/>
          </a:p>
          <a:p>
            <a:r>
              <a:rPr lang="en-GB" b="1" dirty="0" smtClean="0">
                <a:solidFill>
                  <a:schemeClr val="accent6">
                    <a:lumMod val="75000"/>
                  </a:schemeClr>
                </a:solidFill>
              </a:rPr>
              <a:t>US, Russian, and World Bank studies link an increase in respiratory and gastrointestinal illnesses and developmental problems among children in several Russian cities in part to environmental factors. </a:t>
            </a:r>
            <a:r>
              <a:rPr lang="en-GB" dirty="0" smtClean="0"/>
              <a:t>A 2011 joint US-Russian government study found that one-quarter of kindergarten pupils in one city had lead concentrations above the threshold at which intelligence is impaired, while a US government study noted a rise in the incidence of waterborne diseases and environmentally related birth defects. A Russian government report cited air pollution as a contributing factor to 17 percent of childhood and 10 percent of adult illnesses. </a:t>
            </a:r>
          </a:p>
          <a:p>
            <a:r>
              <a:rPr lang="en-GB" b="1" dirty="0" smtClean="0">
                <a:solidFill>
                  <a:schemeClr val="accent6">
                    <a:lumMod val="75000"/>
                  </a:schemeClr>
                </a:solidFill>
              </a:rPr>
              <a:t>Pollution is adding to budgetary strains, reducing labour productivity through illness and absenteeism, and damaging natural resources. </a:t>
            </a:r>
            <a:r>
              <a:rPr lang="en-GB" dirty="0" smtClean="0"/>
              <a:t>It also is deterring some domestic and foreign investors concerned about cleanup and liability issues. A team of Russian experts has pegged overall economic losses from environmental degradation at 10 to 12 percent of GDP--roughly similar to estimated losses in East European countries and substantially higher than estimates of 1 to 2 percent in developed countries.</a:t>
            </a:r>
          </a:p>
          <a:p>
            <a:endParaRPr lang="en-GB" dirty="0" smtClean="0"/>
          </a:p>
          <a:p>
            <a:pPr>
              <a:buNone/>
            </a:pPr>
            <a:endParaRPr lang="en-GB" dirty="0" smtClean="0">
              <a:solidFill>
                <a:schemeClr val="accent6">
                  <a:lumMod val="75000"/>
                </a:schemeClr>
              </a:solidFill>
            </a:endParaRPr>
          </a:p>
          <a:p>
            <a:pPr>
              <a:buNone/>
            </a:pPr>
            <a:endParaRPr lang="en-GB" b="1" dirty="0" smtClean="0">
              <a:solidFill>
                <a:schemeClr val="accent6">
                  <a:lumMod val="75000"/>
                </a:schemeClr>
              </a:solidFill>
            </a:endParaRPr>
          </a:p>
          <a:p>
            <a:pPr>
              <a:buNone/>
            </a:pPr>
            <a:endParaRPr lang="en-GB" dirty="0" smtClean="0"/>
          </a:p>
          <a:p>
            <a:endParaRPr lang="en-GB" dirty="0"/>
          </a:p>
        </p:txBody>
      </p:sp>
      <p:pic>
        <p:nvPicPr>
          <p:cNvPr id="9218" name="Picture 2" descr="http://www.nesdisia.noaa.gov/Images/Flags/Russia.png"/>
          <p:cNvPicPr>
            <a:picLocks noChangeAspect="1" noChangeArrowheads="1"/>
          </p:cNvPicPr>
          <p:nvPr/>
        </p:nvPicPr>
        <p:blipFill>
          <a:blip r:embed="rId2" cstate="print"/>
          <a:srcRect/>
          <a:stretch>
            <a:fillRect/>
          </a:stretch>
        </p:blipFill>
        <p:spPr bwMode="auto">
          <a:xfrm>
            <a:off x="7000892" y="0"/>
            <a:ext cx="2143108" cy="1428738"/>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Transboundary</a:t>
            </a:r>
            <a:endParaRPr lang="en-GB" dirty="0"/>
          </a:p>
        </p:txBody>
      </p:sp>
      <p:sp>
        <p:nvSpPr>
          <p:cNvPr id="3" name="Content Placeholder 2"/>
          <p:cNvSpPr>
            <a:spLocks noGrp="1"/>
          </p:cNvSpPr>
          <p:nvPr>
            <p:ph idx="1"/>
          </p:nvPr>
        </p:nvSpPr>
        <p:spPr>
          <a:xfrm>
            <a:off x="457200" y="1775191"/>
            <a:ext cx="3971924" cy="4625609"/>
          </a:xfrm>
        </p:spPr>
        <p:txBody>
          <a:bodyPr>
            <a:normAutofit fontScale="55000" lnSpcReduction="20000"/>
          </a:bodyPr>
          <a:lstStyle/>
          <a:p>
            <a:r>
              <a:rPr lang="en-GB" dirty="0" smtClean="0"/>
              <a:t>Russia's environmental problems also pose substantial threats to other regions and are likely to continue to do so during the next decade: </a:t>
            </a:r>
          </a:p>
          <a:p>
            <a:endParaRPr lang="en-GB" dirty="0" smtClean="0"/>
          </a:p>
          <a:p>
            <a:r>
              <a:rPr lang="en-GB" b="1" dirty="0" smtClean="0">
                <a:solidFill>
                  <a:schemeClr val="accent6">
                    <a:lumMod val="75000"/>
                  </a:schemeClr>
                </a:solidFill>
              </a:rPr>
              <a:t>Russia is a polluter of adjacent seas</a:t>
            </a:r>
            <a:r>
              <a:rPr lang="en-GB" dirty="0" smtClean="0"/>
              <a:t>, dumping industrial and municipal wastes, chemical munitions, and, until the mid-1990s, solid and liquid radioactive wastes. </a:t>
            </a:r>
          </a:p>
          <a:p>
            <a:pPr>
              <a:buNone/>
            </a:pPr>
            <a:endParaRPr lang="en-GB" dirty="0" smtClean="0"/>
          </a:p>
          <a:p>
            <a:r>
              <a:rPr lang="en-GB" dirty="0" smtClean="0"/>
              <a:t>It is likely to continue to be a major producer and exporter of illicit ozone-depleting substances because of widespread black-market activity and also will remain a major emitter of carbon dioxide.</a:t>
            </a:r>
          </a:p>
          <a:p>
            <a:endParaRPr lang="en-GB" dirty="0"/>
          </a:p>
        </p:txBody>
      </p:sp>
      <p:pic>
        <p:nvPicPr>
          <p:cNvPr id="8194" name="Picture 2" descr="http://static.guim.co.uk/sys-images/Guardian/Pix/pictures/2009/7/3/1246634241628/Pollution-in-Russia---smo-001.jpg"/>
          <p:cNvPicPr>
            <a:picLocks noChangeAspect="1" noChangeArrowheads="1"/>
          </p:cNvPicPr>
          <p:nvPr/>
        </p:nvPicPr>
        <p:blipFill>
          <a:blip r:embed="rId2" cstate="print"/>
          <a:srcRect/>
          <a:stretch>
            <a:fillRect/>
          </a:stretch>
        </p:blipFill>
        <p:spPr bwMode="auto">
          <a:xfrm>
            <a:off x="4572000" y="2500306"/>
            <a:ext cx="4381500" cy="2628900"/>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10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heel(1)">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www.dni.gov/nic/PDF_GIF_otherprod/Russoutlook/fig7_russia.gif"/>
          <p:cNvPicPr>
            <a:picLocks noChangeAspect="1" noChangeArrowheads="1"/>
          </p:cNvPicPr>
          <p:nvPr/>
        </p:nvPicPr>
        <p:blipFill>
          <a:blip r:embed="rId2" cstate="print"/>
          <a:srcRect/>
          <a:stretch>
            <a:fillRect/>
          </a:stretch>
        </p:blipFill>
        <p:spPr bwMode="auto">
          <a:xfrm>
            <a:off x="857224" y="0"/>
            <a:ext cx="7286676" cy="6858000"/>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11</a:t>
            </a:fld>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Although Russian Government officials decry the economic and social costs of environmental degradation, they lack the commitment, resources, and organizational capacity to address environmental problems: </a:t>
            </a:r>
          </a:p>
          <a:p>
            <a:endParaRPr lang="en-GB" dirty="0" smtClean="0"/>
          </a:p>
          <a:p>
            <a:r>
              <a:rPr lang="en-GB" b="1" dirty="0" smtClean="0">
                <a:solidFill>
                  <a:schemeClr val="accent6">
                    <a:lumMod val="75000"/>
                  </a:schemeClr>
                </a:solidFill>
              </a:rPr>
              <a:t>Policymakers are focusing on stopping Russia's economic deterioration and stabilising the country's financial markets, not on the environmental impact of their actions. </a:t>
            </a:r>
            <a:r>
              <a:rPr lang="en-GB" dirty="0" smtClean="0"/>
              <a:t>Spending on the environment was less than 0.5 percent of total federal budget spending, or about $480 million annual in 2001-2011-a significant drop from the modest levels of the late Soviet period. Spending on drinking water quality, for example, was down 90 percent from levels of the 1980s. </a:t>
            </a:r>
          </a:p>
          <a:p>
            <a:r>
              <a:rPr lang="en-GB" b="1" dirty="0" smtClean="0">
                <a:solidFill>
                  <a:schemeClr val="accent6">
                    <a:lumMod val="75000"/>
                  </a:schemeClr>
                </a:solidFill>
              </a:rPr>
              <a:t>Russia has a comprehensive legal and regulatory framework in the environmental area, </a:t>
            </a:r>
            <a:r>
              <a:rPr lang="en-GB" dirty="0" smtClean="0"/>
              <a:t>but government institutions responsible for environmental protection lack the authority and capability to enforce legislation. </a:t>
            </a:r>
          </a:p>
          <a:p>
            <a:r>
              <a:rPr lang="en-GB" b="1" dirty="0" smtClean="0">
                <a:solidFill>
                  <a:schemeClr val="accent6">
                    <a:lumMod val="75000"/>
                  </a:schemeClr>
                </a:solidFill>
              </a:rPr>
              <a:t>A continued Russian tendency to treat certain nuclear waste and chemical weapons information as a state secret will complicate Western cleanup assistance programs. </a:t>
            </a:r>
            <a:r>
              <a:rPr lang="en-GB" dirty="0" smtClean="0"/>
              <a:t>The Russian government recently made broad new categories of environment-related information subject to secret classification in response to revelations about environmental problems at Russian military bases by former military officers. </a:t>
            </a:r>
          </a:p>
          <a:p>
            <a:r>
              <a:rPr lang="en-GB" b="1" dirty="0" smtClean="0">
                <a:solidFill>
                  <a:schemeClr val="accent6">
                    <a:lumMod val="75000"/>
                  </a:schemeClr>
                </a:solidFill>
              </a:rPr>
              <a:t>Environmental activism has been on the wane since the breakup of the Soviet Union. </a:t>
            </a:r>
            <a:r>
              <a:rPr lang="en-GB" dirty="0" smtClean="0"/>
              <a:t>Despite growing concerns about environmentally related health problems, the Russian public is preoccupied with economic survival and accords much less priority to environmental issues.  However there are some notable successes.</a:t>
            </a:r>
          </a:p>
          <a:p>
            <a:pPr>
              <a:buNone/>
            </a:pPr>
            <a:endParaRPr lang="en-GB" dirty="0"/>
          </a:p>
        </p:txBody>
      </p:sp>
      <p:pic>
        <p:nvPicPr>
          <p:cNvPr id="9218" name="Picture 2" descr="http://farm1.static.flickr.com/153/377441742_05e243d634.jpg"/>
          <p:cNvPicPr>
            <a:picLocks noChangeAspect="1" noChangeArrowheads="1"/>
          </p:cNvPicPr>
          <p:nvPr/>
        </p:nvPicPr>
        <p:blipFill>
          <a:blip r:embed="rId2" cstate="print"/>
          <a:srcRect/>
          <a:stretch>
            <a:fillRect/>
          </a:stretch>
        </p:blipFill>
        <p:spPr bwMode="auto">
          <a:xfrm>
            <a:off x="6929454" y="0"/>
            <a:ext cx="2214546" cy="1474888"/>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Carbon Trading</a:t>
            </a:r>
            <a:endParaRPr lang="en-GB" dirty="0"/>
          </a:p>
        </p:txBody>
      </p:sp>
      <p:sp>
        <p:nvSpPr>
          <p:cNvPr id="3" name="Content Placeholder 2"/>
          <p:cNvSpPr>
            <a:spLocks noGrp="1"/>
          </p:cNvSpPr>
          <p:nvPr>
            <p:ph idx="1"/>
          </p:nvPr>
        </p:nvSpPr>
        <p:spPr>
          <a:xfrm>
            <a:off x="214282" y="1571612"/>
            <a:ext cx="4643470" cy="4625609"/>
          </a:xfrm>
        </p:spPr>
        <p:txBody>
          <a:bodyPr>
            <a:noAutofit/>
          </a:bodyPr>
          <a:lstStyle/>
          <a:p>
            <a:r>
              <a:rPr lang="en-GB" sz="1400" dirty="0" smtClean="0"/>
              <a:t>Russia is widely expected to be the major financial beneficiary of the carbon-trading scheme associated with the Kyoto Protocol to the UN Framework Convention on Climate Change, mainly because the sharp decline in Russian economic activity has reduced emissions nearly 30 percent below the target level Russia set for the period 2008-12. Under the Protocol, countries exceeding their targeted cuts were able to sell emission-reduction credits to those unable to meet their targets: </a:t>
            </a:r>
          </a:p>
          <a:p>
            <a:pPr>
              <a:buNone/>
            </a:pPr>
            <a:endParaRPr lang="en-GB" sz="1400" dirty="0" smtClean="0"/>
          </a:p>
          <a:p>
            <a:r>
              <a:rPr lang="en-GB" sz="1400" b="1" dirty="0" smtClean="0">
                <a:solidFill>
                  <a:schemeClr val="accent6">
                    <a:lumMod val="75000"/>
                  </a:schemeClr>
                </a:solidFill>
              </a:rPr>
              <a:t>Even if a future sustained economic recovery increases emissions, Russian officials are convinced that the extensive boreal forest covering most of the country will act as a major carbon absorber that will earn them substantial revenues well beyond the 2008-12 period if effectively managed. </a:t>
            </a:r>
          </a:p>
          <a:p>
            <a:pPr>
              <a:buNone/>
            </a:pPr>
            <a:endParaRPr lang="en-GB" sz="1400" dirty="0" smtClean="0"/>
          </a:p>
          <a:p>
            <a:r>
              <a:rPr lang="en-GB" sz="1400" dirty="0" smtClean="0"/>
              <a:t>According to a MEDEA (Group of Scientists) study sponsored by the National Intelligence Council, however, current carbon flow models contain significant uncertainties, and it is not clear whether Russia's boreal forest is a net absorber or emitter of atmospheric carbon.</a:t>
            </a:r>
            <a:r>
              <a:rPr lang="en-GB" sz="1400" b="1" baseline="30000" dirty="0" smtClean="0">
                <a:hlinkClick r:id="rId2"/>
              </a:rPr>
              <a:t>(1)</a:t>
            </a:r>
            <a:endParaRPr lang="en-GB" sz="1400" dirty="0" smtClean="0"/>
          </a:p>
          <a:p>
            <a:endParaRPr lang="en-GB" sz="1200" dirty="0"/>
          </a:p>
        </p:txBody>
      </p:sp>
      <p:pic>
        <p:nvPicPr>
          <p:cNvPr id="5122" name="Picture 2" descr="http://www.russiablog.org/RussiaGasPipe.jpg"/>
          <p:cNvPicPr>
            <a:picLocks noChangeAspect="1" noChangeArrowheads="1"/>
          </p:cNvPicPr>
          <p:nvPr/>
        </p:nvPicPr>
        <p:blipFill>
          <a:blip r:embed="rId3" cstate="print"/>
          <a:srcRect/>
          <a:stretch>
            <a:fillRect/>
          </a:stretch>
        </p:blipFill>
        <p:spPr bwMode="auto">
          <a:xfrm>
            <a:off x="4857752" y="1714488"/>
            <a:ext cx="3857620" cy="2380234"/>
          </a:xfrm>
          <a:prstGeom prst="rect">
            <a:avLst/>
          </a:prstGeom>
          <a:noFill/>
        </p:spPr>
      </p:pic>
      <p:pic>
        <p:nvPicPr>
          <p:cNvPr id="5124" name="Picture 4" descr="http://static.guim.co.uk/sys-images/Guardian/Pix/pictures/2009/3/13/1236967266316/dead-seals.jpg"/>
          <p:cNvPicPr>
            <a:picLocks noChangeAspect="1" noChangeArrowheads="1"/>
          </p:cNvPicPr>
          <p:nvPr/>
        </p:nvPicPr>
        <p:blipFill>
          <a:blip r:embed="rId4" cstate="print"/>
          <a:srcRect/>
          <a:stretch>
            <a:fillRect/>
          </a:stretch>
        </p:blipFill>
        <p:spPr bwMode="auto">
          <a:xfrm>
            <a:off x="4857752" y="4143380"/>
            <a:ext cx="3857620" cy="2314572"/>
          </a:xfrm>
          <a:prstGeom prst="rect">
            <a:avLst/>
          </a:prstGeom>
          <a:noFill/>
        </p:spPr>
      </p:pic>
      <p:sp>
        <p:nvSpPr>
          <p:cNvPr id="6" name="Slide Number Placeholder 5"/>
          <p:cNvSpPr>
            <a:spLocks noGrp="1"/>
          </p:cNvSpPr>
          <p:nvPr>
            <p:ph type="sldNum" sz="quarter" idx="12"/>
          </p:nvPr>
        </p:nvSpPr>
        <p:spPr/>
        <p:txBody>
          <a:bodyPr/>
          <a:lstStyle/>
          <a:p>
            <a:fld id="{2EDE48BE-83B3-4925-BB81-E3AECDE04B87}" type="slidenum">
              <a:rPr lang="en-GB" smtClean="0"/>
              <a:pPr/>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1"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wipe(down)">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1"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1"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Pressure</a:t>
            </a:r>
            <a:endParaRPr lang="en-GB" dirty="0"/>
          </a:p>
        </p:txBody>
      </p:sp>
      <p:sp>
        <p:nvSpPr>
          <p:cNvPr id="3" name="Content Placeholder 2"/>
          <p:cNvSpPr>
            <a:spLocks noGrp="1"/>
          </p:cNvSpPr>
          <p:nvPr>
            <p:ph idx="1"/>
          </p:nvPr>
        </p:nvSpPr>
        <p:spPr>
          <a:xfrm>
            <a:off x="457200" y="1775191"/>
            <a:ext cx="7901014" cy="4625609"/>
          </a:xfrm>
        </p:spPr>
        <p:txBody>
          <a:bodyPr>
            <a:normAutofit fontScale="47500" lnSpcReduction="20000"/>
          </a:bodyPr>
          <a:lstStyle/>
          <a:p>
            <a:r>
              <a:rPr lang="en-GB" dirty="0" smtClean="0"/>
              <a:t>Even minor improvements in Russia's environment during the next few years will require continued international pressure, aid, management expertise, and foreign investment to compensate for Russian shortcomings, but any government shift toward greater state control of the economy to deal with the ongoing economic crisis would jeopardize at least some of this assistance: </a:t>
            </a:r>
          </a:p>
          <a:p>
            <a:pPr>
              <a:buNone/>
            </a:pPr>
            <a:endParaRPr lang="en-GB" dirty="0" smtClean="0"/>
          </a:p>
          <a:p>
            <a:r>
              <a:rPr lang="en-GB" b="1" dirty="0" smtClean="0">
                <a:solidFill>
                  <a:schemeClr val="accent6">
                    <a:lumMod val="75000"/>
                  </a:schemeClr>
                </a:solidFill>
              </a:rPr>
              <a:t>A number of international institutions and environmental nongovernmental organizations (NGOs) are providing Russia with substantial aid and technical training, as well as assistance on policy priorities, reform, and institution-building. </a:t>
            </a:r>
          </a:p>
          <a:p>
            <a:pPr>
              <a:buNone/>
            </a:pPr>
            <a:endParaRPr lang="en-GB" dirty="0" smtClean="0"/>
          </a:p>
          <a:p>
            <a:r>
              <a:rPr lang="en-GB" dirty="0" smtClean="0"/>
              <a:t>Although Russia's latest economic crisis has slowed foreign investment considerably, multinational corporations that have invested in Russia generally have introduced new and more efficient equipment and employ more environmentally friendly practices than Russian firms.</a:t>
            </a:r>
          </a:p>
          <a:p>
            <a:endParaRPr lang="en-GB" b="1" dirty="0" smtClean="0"/>
          </a:p>
          <a:p>
            <a:r>
              <a:rPr lang="en-GB" dirty="0" smtClean="0">
                <a:solidFill>
                  <a:schemeClr val="accent6">
                    <a:lumMod val="75000"/>
                  </a:schemeClr>
                </a:solidFill>
              </a:rPr>
              <a:t>EURAL European Union and Russia Link for S&amp;T co-operation in the area of the environment </a:t>
            </a:r>
          </a:p>
          <a:p>
            <a:pPr lvl="1" fontAlgn="t"/>
            <a:r>
              <a:rPr lang="en-GB" dirty="0" smtClean="0"/>
              <a:t>map research expertise and needs in Russia in the field of environment </a:t>
            </a:r>
          </a:p>
          <a:p>
            <a:pPr lvl="1" fontAlgn="t"/>
            <a:r>
              <a:rPr lang="en-GB" dirty="0" smtClean="0"/>
              <a:t>raise awareness and provide capacity building for multipliers and researchers in Russia through training activities and staff exchanges </a:t>
            </a:r>
          </a:p>
          <a:p>
            <a:pPr lvl="1" fontAlgn="t"/>
            <a:r>
              <a:rPr lang="en-GB" dirty="0" smtClean="0"/>
              <a:t>promote co-operation opportunities between EU and Russia in the field of environment </a:t>
            </a:r>
          </a:p>
          <a:p>
            <a:pPr lvl="1" fontAlgn="t"/>
            <a:r>
              <a:rPr lang="en-GB" dirty="0" smtClean="0"/>
              <a:t>Link Russian and European stakeholders in the field of environment and of research policies</a:t>
            </a:r>
          </a:p>
          <a:p>
            <a:pPr lvl="1"/>
            <a:endParaRPr lang="en-GB" dirty="0" smtClean="0">
              <a:solidFill>
                <a:schemeClr val="accent6">
                  <a:lumMod val="75000"/>
                </a:schemeClr>
              </a:solidFill>
            </a:endParaRPr>
          </a:p>
          <a:p>
            <a:endParaRPr lang="en-GB" dirty="0" smtClean="0"/>
          </a:p>
          <a:p>
            <a:endParaRPr lang="en-GB" dirty="0"/>
          </a:p>
        </p:txBody>
      </p:sp>
      <p:pic>
        <p:nvPicPr>
          <p:cNvPr id="4098" name="Picture 2" descr="E-URAL"/>
          <p:cNvPicPr>
            <a:picLocks noChangeAspect="1" noChangeArrowheads="1"/>
          </p:cNvPicPr>
          <p:nvPr/>
        </p:nvPicPr>
        <p:blipFill>
          <a:blip r:embed="rId2" cstate="print"/>
          <a:srcRect/>
          <a:stretch>
            <a:fillRect/>
          </a:stretch>
        </p:blipFill>
        <p:spPr bwMode="auto">
          <a:xfrm>
            <a:off x="3643306" y="5857892"/>
            <a:ext cx="1524000" cy="762000"/>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14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down)">
                                      <p:cBhvr>
                                        <p:cTn id="22" dur="500"/>
                                        <p:tgtEl>
                                          <p:spTgt spid="3">
                                            <p:txEl>
                                              <p:pRg st="6" end="6"/>
                                            </p:txEl>
                                          </p:spTgt>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wipe(down)">
                                      <p:cBhvr>
                                        <p:cTn id="25" dur="500"/>
                                        <p:tgtEl>
                                          <p:spTgt spid="3">
                                            <p:txEl>
                                              <p:pRg st="7" end="7"/>
                                            </p:txEl>
                                          </p:spTgt>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wipe(down)">
                                      <p:cBhvr>
                                        <p:cTn id="28" dur="500"/>
                                        <p:tgtEl>
                                          <p:spTgt spid="3">
                                            <p:txEl>
                                              <p:pRg st="8" end="8"/>
                                            </p:tx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wipe(down)">
                                      <p:cBhvr>
                                        <p:cTn id="31" dur="500"/>
                                        <p:tgtEl>
                                          <p:spTgt spid="3">
                                            <p:txEl>
                                              <p:pRg st="9" end="9"/>
                                            </p:txEl>
                                          </p:spTgt>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wipe(down)">
                                      <p:cBhvr>
                                        <p:cTn id="34"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Soviet Legacy</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Some of the problems are primarily a legacy of Russia's Soviet past. Among the factors most responsible for environmental destruction:</a:t>
            </a:r>
          </a:p>
          <a:p>
            <a:pPr>
              <a:buNone/>
            </a:pPr>
            <a:r>
              <a:rPr lang="en-GB" dirty="0" smtClean="0"/>
              <a:t> </a:t>
            </a:r>
          </a:p>
          <a:p>
            <a:r>
              <a:rPr lang="en-GB" dirty="0" smtClean="0">
                <a:solidFill>
                  <a:schemeClr val="accent6">
                    <a:lumMod val="75000"/>
                  </a:schemeClr>
                </a:solidFill>
              </a:rPr>
              <a:t>Soviet planners strongly emphasised the development of heavy industries over other sectors of the economy, and Russia is now burdened with a large stock of aged, inefficient, and highly polluting plant and equipment, the bulk of which requires repair or replacement. </a:t>
            </a:r>
          </a:p>
          <a:p>
            <a:pPr>
              <a:buNone/>
            </a:pPr>
            <a:endParaRPr lang="en-GB" dirty="0" smtClean="0">
              <a:solidFill>
                <a:schemeClr val="accent6">
                  <a:lumMod val="75000"/>
                </a:schemeClr>
              </a:solidFill>
            </a:endParaRPr>
          </a:p>
          <a:p>
            <a:r>
              <a:rPr lang="en-GB" dirty="0" smtClean="0"/>
              <a:t>Soviet production criteria led to inefficient use of Russia's abundant natural resources and energy, which were treated as free or heavily subsidized goods. This encouraged waste. </a:t>
            </a:r>
          </a:p>
          <a:p>
            <a:pPr>
              <a:buNone/>
            </a:pPr>
            <a:endParaRPr lang="en-GB" dirty="0" smtClean="0"/>
          </a:p>
          <a:p>
            <a:r>
              <a:rPr lang="en-GB" dirty="0" smtClean="0">
                <a:solidFill>
                  <a:schemeClr val="accent6">
                    <a:lumMod val="75000"/>
                  </a:schemeClr>
                </a:solidFill>
              </a:rPr>
              <a:t>The priority of defence and the security surrounding defence industries and military installations allowed authorities to be extraordinarily reckless in their treatment of the environment--including simply dumping radioactive and other hazardous wastes onto nearby land and in waterways. </a:t>
            </a:r>
          </a:p>
          <a:p>
            <a:pPr>
              <a:buNone/>
            </a:pPr>
            <a:endParaRPr lang="en-GB" dirty="0" smtClean="0">
              <a:solidFill>
                <a:schemeClr val="accent6">
                  <a:lumMod val="75000"/>
                </a:schemeClr>
              </a:solidFill>
            </a:endParaRPr>
          </a:p>
          <a:p>
            <a:r>
              <a:rPr lang="en-GB" dirty="0" smtClean="0"/>
              <a:t>The collectivization of agriculture destroyed individual responsibility for the land. Feverish campaigns to "solve the food problem" led to the overuse of chemical fertilizers and pesticides, the depletion of arable land, and the cultivation of vast areas of marginal and semiarid lands easily damaged by intensive agriculture. </a:t>
            </a:r>
          </a:p>
          <a:p>
            <a:pPr>
              <a:buNone/>
            </a:pPr>
            <a:endParaRPr lang="en-GB" dirty="0" smtClean="0"/>
          </a:p>
          <a:p>
            <a:r>
              <a:rPr lang="en-GB" dirty="0" smtClean="0">
                <a:solidFill>
                  <a:schemeClr val="accent6">
                    <a:lumMod val="75000"/>
                  </a:schemeClr>
                </a:solidFill>
              </a:rPr>
              <a:t>Environmental standards, although often set high, were seldom enforced. Departments charged with protecting natural resources were often subordinate to ministries whose main goal was increasing production.</a:t>
            </a:r>
          </a:p>
          <a:p>
            <a:endParaRPr lang="en-GB" dirty="0"/>
          </a:p>
        </p:txBody>
      </p:sp>
      <p:pic>
        <p:nvPicPr>
          <p:cNvPr id="3074" name="Picture 2" descr="http://www.abc.net.au/reslib/200704/r140074_481199.jpg"/>
          <p:cNvPicPr>
            <a:picLocks noChangeAspect="1" noChangeArrowheads="1"/>
          </p:cNvPicPr>
          <p:nvPr/>
        </p:nvPicPr>
        <p:blipFill>
          <a:blip r:embed="rId2" cstate="print"/>
          <a:srcRect/>
          <a:stretch>
            <a:fillRect/>
          </a:stretch>
        </p:blipFill>
        <p:spPr bwMode="auto">
          <a:xfrm>
            <a:off x="7215206" y="0"/>
            <a:ext cx="1928794" cy="1428735"/>
          </a:xfrm>
          <a:prstGeom prst="rect">
            <a:avLst/>
          </a:prstGeom>
          <a:noFill/>
        </p:spPr>
      </p:pic>
      <p:pic>
        <p:nvPicPr>
          <p:cNvPr id="3076" name="Picture 4" descr="http://scrapetv.com/News/News%20Pages/Technology/images/Mikhail-Gorbachev.jpg"/>
          <p:cNvPicPr>
            <a:picLocks noChangeAspect="1" noChangeArrowheads="1"/>
          </p:cNvPicPr>
          <p:nvPr/>
        </p:nvPicPr>
        <p:blipFill>
          <a:blip r:embed="rId3" cstate="print"/>
          <a:srcRect/>
          <a:stretch>
            <a:fillRect/>
          </a:stretch>
        </p:blipFill>
        <p:spPr bwMode="auto">
          <a:xfrm>
            <a:off x="4786314" y="0"/>
            <a:ext cx="982679" cy="1500174"/>
          </a:xfrm>
          <a:prstGeom prst="rect">
            <a:avLst/>
          </a:prstGeom>
          <a:noFill/>
        </p:spPr>
      </p:pic>
      <p:sp>
        <p:nvSpPr>
          <p:cNvPr id="6" name="Right Arrow 5"/>
          <p:cNvSpPr/>
          <p:nvPr/>
        </p:nvSpPr>
        <p:spPr>
          <a:xfrm>
            <a:off x="5929322" y="642918"/>
            <a:ext cx="1071570" cy="35719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lide Number Placeholder 6"/>
          <p:cNvSpPr>
            <a:spLocks noGrp="1"/>
          </p:cNvSpPr>
          <p:nvPr>
            <p:ph type="sldNum" sz="quarter" idx="12"/>
          </p:nvPr>
        </p:nvSpPr>
        <p:spPr/>
        <p:txBody>
          <a:bodyPr/>
          <a:lstStyle/>
          <a:p>
            <a:fld id="{2EDE48BE-83B3-4925-BB81-E3AECDE04B87}" type="slidenum">
              <a:rPr lang="en-GB" smtClean="0"/>
              <a:pPr/>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3"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3"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3"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Economic &amp; </a:t>
            </a:r>
            <a:r>
              <a:rPr lang="en-GB" dirty="0" err="1" smtClean="0"/>
              <a:t>Env</a:t>
            </a:r>
            <a:r>
              <a:rPr lang="en-GB" dirty="0" smtClean="0"/>
              <a:t>. Developments</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Other Russian environmental problems are more closely associated with the country's political and economic transition since the 1990s, particularly its halting move from a command to a free market economy: </a:t>
            </a:r>
          </a:p>
          <a:p>
            <a:pPr>
              <a:buNone/>
            </a:pPr>
            <a:endParaRPr lang="en-GB" dirty="0" smtClean="0"/>
          </a:p>
          <a:p>
            <a:r>
              <a:rPr lang="en-GB" dirty="0" smtClean="0">
                <a:solidFill>
                  <a:schemeClr val="accent6">
                    <a:lumMod val="75000"/>
                  </a:schemeClr>
                </a:solidFill>
              </a:rPr>
              <a:t>Industrial output has plummeted during the 1990s/2000s, but pollution from air and wastewater emissions has not declined as fast. Firms routinely underreport their emissions and cut capital investment, maintenance, and the quality of fuel they use to trim costs </a:t>
            </a:r>
          </a:p>
          <a:p>
            <a:endParaRPr lang="en-GB" dirty="0" smtClean="0"/>
          </a:p>
          <a:p>
            <a:r>
              <a:rPr lang="en-GB" dirty="0" smtClean="0"/>
              <a:t>Such cuts have caused the environmental performance of facilities to deteriorate, and the frequency of industrial accidents that cause environmental damage to increase. </a:t>
            </a:r>
            <a:r>
              <a:rPr lang="en-GB" dirty="0" err="1" smtClean="0"/>
              <a:t>Oilspills</a:t>
            </a:r>
            <a:r>
              <a:rPr lang="en-GB" dirty="0" smtClean="0"/>
              <a:t> and leaking oil pipelines, for example, are commonplace. </a:t>
            </a:r>
          </a:p>
          <a:p>
            <a:pPr>
              <a:buNone/>
            </a:pPr>
            <a:endParaRPr lang="en-GB" dirty="0" smtClean="0">
              <a:solidFill>
                <a:schemeClr val="accent6">
                  <a:lumMod val="75000"/>
                </a:schemeClr>
              </a:solidFill>
            </a:endParaRPr>
          </a:p>
          <a:p>
            <a:r>
              <a:rPr lang="en-GB" dirty="0" smtClean="0">
                <a:solidFill>
                  <a:schemeClr val="accent6">
                    <a:lumMod val="75000"/>
                  </a:schemeClr>
                </a:solidFill>
              </a:rPr>
              <a:t>The competitive sectors of the new Russian economy tend to be oriented toward production of commodities that are energy, resource, and thus pollution intensive. During the 1990s, oil, gas, timber, and metals have accounted for about 70 percent of Russia's reported export revenue, and they  continue (2011) to comprise the bulk of Russian exports. </a:t>
            </a:r>
          </a:p>
          <a:p>
            <a:pPr>
              <a:buNone/>
            </a:pPr>
            <a:endParaRPr lang="en-GB" dirty="0" smtClean="0"/>
          </a:p>
          <a:p>
            <a:r>
              <a:rPr lang="en-GB" dirty="0" smtClean="0"/>
              <a:t>Russia also must confront many of the environmental problems associated with the consumerism and unchecked development associated with free market systems, such as burgeoning solid waste streams from packaged goods, traffic congestion, urban sprawl, and a rush by private firms to exploit natural resources.</a:t>
            </a:r>
          </a:p>
          <a:p>
            <a:endParaRPr lang="en-GB" dirty="0"/>
          </a:p>
        </p:txBody>
      </p:sp>
      <p:sp>
        <p:nvSpPr>
          <p:cNvPr id="4" name="Slide Number Placeholder 3"/>
          <p:cNvSpPr>
            <a:spLocks noGrp="1"/>
          </p:cNvSpPr>
          <p:nvPr>
            <p:ph type="sldNum" sz="quarter" idx="12"/>
          </p:nvPr>
        </p:nvSpPr>
        <p:spPr/>
        <p:txBody>
          <a:bodyPr/>
          <a:lstStyle/>
          <a:p>
            <a:fld id="{2EDE48BE-83B3-4925-BB81-E3AECDE04B87}" type="slidenum">
              <a:rPr lang="en-GB" smtClean="0"/>
              <a:pPr/>
              <a:t>16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 Administration</a:t>
            </a:r>
            <a:endParaRPr lang="en-GB" dirty="0"/>
          </a:p>
        </p:txBody>
      </p:sp>
      <p:sp>
        <p:nvSpPr>
          <p:cNvPr id="3" name="Content Placeholder 2"/>
          <p:cNvSpPr>
            <a:spLocks noGrp="1"/>
          </p:cNvSpPr>
          <p:nvPr>
            <p:ph idx="1"/>
          </p:nvPr>
        </p:nvSpPr>
        <p:spPr>
          <a:xfrm>
            <a:off x="0" y="1775191"/>
            <a:ext cx="5500694" cy="5082809"/>
          </a:xfrm>
        </p:spPr>
        <p:txBody>
          <a:bodyPr>
            <a:noAutofit/>
          </a:bodyPr>
          <a:lstStyle/>
          <a:p>
            <a:endParaRPr lang="en-GB" sz="1200" dirty="0" smtClean="0"/>
          </a:p>
          <a:p>
            <a:r>
              <a:rPr lang="en-GB" sz="1200" b="1" dirty="0" smtClean="0">
                <a:solidFill>
                  <a:schemeClr val="accent6">
                    <a:lumMod val="75000"/>
                  </a:schemeClr>
                </a:solidFill>
              </a:rPr>
              <a:t>Igor </a:t>
            </a:r>
            <a:r>
              <a:rPr lang="en-GB" sz="1200" b="1" dirty="0" err="1" smtClean="0">
                <a:solidFill>
                  <a:schemeClr val="accent6">
                    <a:lumMod val="75000"/>
                  </a:schemeClr>
                </a:solidFill>
              </a:rPr>
              <a:t>Chestin</a:t>
            </a:r>
            <a:r>
              <a:rPr lang="en-GB" sz="1200" b="1" dirty="0" smtClean="0">
                <a:solidFill>
                  <a:schemeClr val="accent6">
                    <a:lumMod val="75000"/>
                  </a:schemeClr>
                </a:solidFill>
              </a:rPr>
              <a:t> is the director of environmental group WWF Russia. He says economic growth over the past eight years has accelerated environmental degradation. </a:t>
            </a:r>
          </a:p>
          <a:p>
            <a:pPr>
              <a:buNone/>
            </a:pPr>
            <a:r>
              <a:rPr lang="en-GB" sz="1200" b="1" dirty="0" smtClean="0">
                <a:solidFill>
                  <a:schemeClr val="accent6">
                    <a:lumMod val="75000"/>
                  </a:schemeClr>
                </a:solidFill>
              </a:rPr>
              <a:t>	"We have many new industries compared to what we had 10 years ago. On the other side was no proper control and there's still not yet proper control in place in our country," </a:t>
            </a:r>
          </a:p>
          <a:p>
            <a:pPr>
              <a:buNone/>
            </a:pPr>
            <a:r>
              <a:rPr lang="en-GB" sz="1200" dirty="0" smtClean="0"/>
              <a:t>	</a:t>
            </a:r>
          </a:p>
          <a:p>
            <a:r>
              <a:rPr lang="en-GB" sz="1200" dirty="0" smtClean="0"/>
              <a:t>Raman </a:t>
            </a:r>
            <a:r>
              <a:rPr lang="en-GB" sz="1200" dirty="0" err="1" smtClean="0"/>
              <a:t>Brazhnikov</a:t>
            </a:r>
            <a:r>
              <a:rPr lang="en-GB" sz="1200" dirty="0" smtClean="0"/>
              <a:t> from Greenpeace says what controls were in place have been eroded during the Presidency of Mr Putin, only adding to the pollution problem.</a:t>
            </a:r>
          </a:p>
          <a:p>
            <a:pPr>
              <a:buNone/>
            </a:pPr>
            <a:r>
              <a:rPr lang="en-GB" sz="1200" dirty="0" smtClean="0"/>
              <a:t>	"One of the first deeds by President Putin was to dissolve the State Environmental Protection Committee back in the year 2000," he said.</a:t>
            </a:r>
          </a:p>
          <a:p>
            <a:pPr>
              <a:buNone/>
            </a:pPr>
            <a:r>
              <a:rPr lang="en-GB" sz="1200" dirty="0" smtClean="0"/>
              <a:t>	</a:t>
            </a:r>
            <a:r>
              <a:rPr lang="en-GB" sz="1200" dirty="0" smtClean="0">
                <a:solidFill>
                  <a:schemeClr val="accent6">
                    <a:lumMod val="75000"/>
                  </a:schemeClr>
                </a:solidFill>
              </a:rPr>
              <a:t>"After that all the environmental control and environmental supervision functions were centred into one ministry, that's Natural Resources Ministry that has to both utilise the resources and protect them. And that's a clear conflict of interest.“  (ABC News, 2008)</a:t>
            </a:r>
          </a:p>
          <a:p>
            <a:endParaRPr lang="en-GB" sz="1200" dirty="0" smtClean="0"/>
          </a:p>
          <a:p>
            <a:r>
              <a:rPr lang="en-GB" sz="1200" dirty="0" smtClean="0"/>
              <a:t>Yet some of Mr Putin's words have had a green tinge about them lately.</a:t>
            </a:r>
          </a:p>
          <a:p>
            <a:pPr>
              <a:buNone/>
            </a:pPr>
            <a:r>
              <a:rPr lang="en-GB" sz="1200" dirty="0" smtClean="0"/>
              <a:t>	"Working to protect nature must become the systematic, daily obligation of state authorities at all levels", the President told a recent security council meeting at the Kremlin.</a:t>
            </a:r>
          </a:p>
          <a:p>
            <a:pPr>
              <a:buNone/>
            </a:pPr>
            <a:endParaRPr lang="en-GB" sz="1200" dirty="0" smtClean="0"/>
          </a:p>
          <a:p>
            <a:r>
              <a:rPr lang="en-GB" sz="1200" b="1" dirty="0" smtClean="0">
                <a:solidFill>
                  <a:schemeClr val="accent6">
                    <a:lumMod val="75000"/>
                  </a:schemeClr>
                </a:solidFill>
              </a:rPr>
              <a:t>Preserving the Wilderness Sochi (Video from You tube) 12mins</a:t>
            </a:r>
          </a:p>
          <a:p>
            <a:r>
              <a:rPr lang="en-GB" sz="1200" b="1" dirty="0" smtClean="0">
                <a:solidFill>
                  <a:schemeClr val="accent6">
                    <a:lumMod val="75000"/>
                  </a:schemeClr>
                </a:solidFill>
              </a:rPr>
              <a:t>http://www.youtube.com/watch?v=m7miXHL97yQ&amp;feature=plcp&amp;context=C306fbb2UDOEgsToPDskLcVslLpDzgO_GLRpc0NBZH</a:t>
            </a:r>
          </a:p>
          <a:p>
            <a:pPr>
              <a:buNone/>
            </a:pPr>
            <a:endParaRPr lang="en-GB" sz="1200" dirty="0" smtClean="0"/>
          </a:p>
          <a:p>
            <a:endParaRPr lang="en-GB" sz="1200" dirty="0"/>
          </a:p>
        </p:txBody>
      </p:sp>
      <p:pic>
        <p:nvPicPr>
          <p:cNvPr id="30722" name="Picture 2" descr="russia emerging as greatest polluter"/>
          <p:cNvPicPr>
            <a:picLocks noChangeAspect="1" noChangeArrowheads="1"/>
          </p:cNvPicPr>
          <p:nvPr/>
        </p:nvPicPr>
        <p:blipFill>
          <a:blip r:embed="rId2" cstate="print"/>
          <a:srcRect/>
          <a:stretch>
            <a:fillRect/>
          </a:stretch>
        </p:blipFill>
        <p:spPr bwMode="auto">
          <a:xfrm>
            <a:off x="5500694" y="1714488"/>
            <a:ext cx="3429000" cy="4657725"/>
          </a:xfrm>
          <a:prstGeom prst="rect">
            <a:avLst/>
          </a:prstGeom>
          <a:noFill/>
        </p:spPr>
      </p:pic>
      <p:sp>
        <p:nvSpPr>
          <p:cNvPr id="5" name="Slide Number Placeholder 4"/>
          <p:cNvSpPr>
            <a:spLocks noGrp="1"/>
          </p:cNvSpPr>
          <p:nvPr>
            <p:ph type="sldNum" sz="quarter" idx="12"/>
          </p:nvPr>
        </p:nvSpPr>
        <p:spPr/>
        <p:txBody>
          <a:bodyPr/>
          <a:lstStyle/>
          <a:p>
            <a:fld id="{2EDE48BE-83B3-4925-BB81-E3AECDE04B87}" type="slidenum">
              <a:rPr lang="en-GB" smtClean="0"/>
              <a:pPr/>
              <a:t>17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heel(8)">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8"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8)">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heel(8)">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8"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heel(8)">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8"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heel(8)">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8"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wheel(8)">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8"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wheel(8)">
                                      <p:cBhvr>
                                        <p:cTn id="37" dur="20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8"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wheel(8)">
                                      <p:cBhvr>
                                        <p:cTn id="42" dur="20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8"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wheel(8)">
                                      <p:cBhvr>
                                        <p:cTn id="47" dur="2000"/>
                                        <p:tgtEl>
                                          <p:spTgt spid="3">
                                            <p:txEl>
                                              <p:pRg st="11" end="1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8" fill="hold" grpId="0" nodeType="clickEffect">
                                  <p:stCondLst>
                                    <p:cond delay="0"/>
                                  </p:stCondLst>
                                  <p:childTnLst>
                                    <p:set>
                                      <p:cBhvr>
                                        <p:cTn id="51" dur="1" fill="hold">
                                          <p:stCondLst>
                                            <p:cond delay="0"/>
                                          </p:stCondLst>
                                        </p:cTn>
                                        <p:tgtEl>
                                          <p:spTgt spid="3">
                                            <p:txEl>
                                              <p:pRg st="12" end="12"/>
                                            </p:txEl>
                                          </p:spTgt>
                                        </p:tgtEl>
                                        <p:attrNameLst>
                                          <p:attrName>style.visibility</p:attrName>
                                        </p:attrNameLst>
                                      </p:cBhvr>
                                      <p:to>
                                        <p:strVal val="visible"/>
                                      </p:to>
                                    </p:set>
                                    <p:animEffect transition="in" filter="wheel(8)">
                                      <p:cBhvr>
                                        <p:cTn id="52" dur="2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a:t>
            </a:r>
            <a:endParaRPr lang="en-GB" dirty="0"/>
          </a:p>
        </p:txBody>
      </p:sp>
      <p:sp>
        <p:nvSpPr>
          <p:cNvPr id="3" name="Content Placeholder 2"/>
          <p:cNvSpPr>
            <a:spLocks noGrp="1"/>
          </p:cNvSpPr>
          <p:nvPr>
            <p:ph idx="1"/>
          </p:nvPr>
        </p:nvSpPr>
        <p:spPr/>
        <p:txBody>
          <a:bodyPr/>
          <a:lstStyle/>
          <a:p>
            <a:r>
              <a:rPr lang="en-GB" dirty="0" smtClean="0"/>
              <a:t>Split into 2 groups </a:t>
            </a:r>
          </a:p>
          <a:p>
            <a:pPr lvl="1">
              <a:buNone/>
            </a:pPr>
            <a:r>
              <a:rPr lang="en-GB" dirty="0" smtClean="0">
                <a:solidFill>
                  <a:schemeClr val="accent6">
                    <a:lumMod val="75000"/>
                  </a:schemeClr>
                </a:solidFill>
              </a:rPr>
              <a:t>1. Communist</a:t>
            </a:r>
          </a:p>
          <a:p>
            <a:pPr lvl="1">
              <a:buNone/>
            </a:pPr>
            <a:r>
              <a:rPr lang="en-GB" dirty="0" smtClean="0">
                <a:solidFill>
                  <a:schemeClr val="accent6">
                    <a:lumMod val="75000"/>
                  </a:schemeClr>
                </a:solidFill>
              </a:rPr>
              <a:t>2. Capitalist</a:t>
            </a:r>
          </a:p>
          <a:p>
            <a:pPr lvl="1"/>
            <a:r>
              <a:rPr lang="en-GB" dirty="0" smtClean="0"/>
              <a:t>Research the </a:t>
            </a:r>
            <a:r>
              <a:rPr lang="en-GB" dirty="0" smtClean="0">
                <a:solidFill>
                  <a:schemeClr val="accent6">
                    <a:lumMod val="75000"/>
                  </a:schemeClr>
                </a:solidFill>
              </a:rPr>
              <a:t>pros</a:t>
            </a:r>
            <a:r>
              <a:rPr lang="en-GB" dirty="0" smtClean="0"/>
              <a:t> for the environment of your groups ideology </a:t>
            </a:r>
            <a:endParaRPr lang="en-GB" dirty="0" smtClean="0">
              <a:solidFill>
                <a:schemeClr val="accent6">
                  <a:lumMod val="75000"/>
                </a:schemeClr>
              </a:solidFill>
            </a:endParaRPr>
          </a:p>
          <a:p>
            <a:pPr lvl="1"/>
            <a:r>
              <a:rPr lang="en-GB" dirty="0" smtClean="0"/>
              <a:t>Research the </a:t>
            </a:r>
            <a:r>
              <a:rPr lang="en-GB" dirty="0" smtClean="0">
                <a:solidFill>
                  <a:schemeClr val="accent6">
                    <a:lumMod val="75000"/>
                  </a:schemeClr>
                </a:solidFill>
              </a:rPr>
              <a:t>cons</a:t>
            </a:r>
            <a:r>
              <a:rPr lang="en-GB" dirty="0" smtClean="0"/>
              <a:t> of the opposite viewpoint.</a:t>
            </a:r>
          </a:p>
          <a:p>
            <a:pPr lvl="1"/>
            <a:r>
              <a:rPr lang="en-GB" dirty="0" smtClean="0"/>
              <a:t>Debate next week where.</a:t>
            </a:r>
          </a:p>
          <a:p>
            <a:pPr lvl="1"/>
            <a:r>
              <a:rPr lang="en-GB" i="1" dirty="0" smtClean="0">
                <a:solidFill>
                  <a:schemeClr val="accent6">
                    <a:lumMod val="75000"/>
                  </a:schemeClr>
                </a:solidFill>
              </a:rPr>
              <a:t>Loser goes to Siberian salt mine for 1 years hard labour!</a:t>
            </a:r>
            <a:endParaRPr lang="en-GB" i="1" dirty="0">
              <a:solidFill>
                <a:schemeClr val="accent6">
                  <a:lumMod val="75000"/>
                </a:schemeClr>
              </a:solidFill>
            </a:endParaRPr>
          </a:p>
        </p:txBody>
      </p:sp>
      <p:sp>
        <p:nvSpPr>
          <p:cNvPr id="4" name="Slide Number Placeholder 3"/>
          <p:cNvSpPr>
            <a:spLocks noGrp="1"/>
          </p:cNvSpPr>
          <p:nvPr>
            <p:ph type="sldNum" sz="quarter" idx="12"/>
          </p:nvPr>
        </p:nvSpPr>
        <p:spPr/>
        <p:txBody>
          <a:bodyPr/>
          <a:lstStyle/>
          <a:p>
            <a:fld id="{2EDE48BE-83B3-4925-BB81-E3AECDE04B87}" type="slidenum">
              <a:rPr lang="en-GB" smtClean="0"/>
              <a:pPr/>
              <a:t>18</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174</TotalTime>
  <Words>1812</Words>
  <Application>Microsoft Office PowerPoint</Application>
  <PresentationFormat>On-screen Show (4:3)</PresentationFormat>
  <Paragraphs>124</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Module</vt:lpstr>
      <vt:lpstr>Socialist Environmental Management</vt:lpstr>
      <vt:lpstr>PowerPoint Presentation</vt:lpstr>
      <vt:lpstr>History</vt:lpstr>
      <vt:lpstr>Chernobyl</vt:lpstr>
      <vt:lpstr>Chernobyl</vt:lpstr>
      <vt:lpstr>Environmental Problems</vt:lpstr>
      <vt:lpstr>PowerPoint Presentation</vt:lpstr>
      <vt:lpstr>PowerPoint Presentation</vt:lpstr>
      <vt:lpstr>Health &amp; Economy</vt:lpstr>
      <vt:lpstr>Transboundary</vt:lpstr>
      <vt:lpstr>PowerPoint Presentation</vt:lpstr>
      <vt:lpstr>Policy </vt:lpstr>
      <vt:lpstr>Carbon Trading</vt:lpstr>
      <vt:lpstr>International Pressure</vt:lpstr>
      <vt:lpstr>Soviet Legacy</vt:lpstr>
      <vt:lpstr>Economic &amp; Env. Developments</vt:lpstr>
      <vt:lpstr>Present Administration</vt:lpstr>
      <vt:lpstr>Seminar</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Socialist Environmental Management</dc:title>
  <dc:creator>FADE</dc:creator>
  <cp:lastModifiedBy>Chris</cp:lastModifiedBy>
  <cp:revision>22</cp:revision>
  <dcterms:created xsi:type="dcterms:W3CDTF">2009-11-17T09:12:40Z</dcterms:created>
  <dcterms:modified xsi:type="dcterms:W3CDTF">2013-03-08T11:37:02Z</dcterms:modified>
</cp:coreProperties>
</file>