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7" r:id="rId11"/>
    <p:sldId id="266" r:id="rId12"/>
    <p:sldId id="265" r:id="rId13"/>
    <p:sldId id="268" r:id="rId14"/>
    <p:sldId id="269" r:id="rId15"/>
    <p:sldId id="270" r:id="rId16"/>
    <p:sldId id="271" r:id="rId17"/>
    <p:sldId id="272" r:id="rId18"/>
    <p:sldId id="273" r:id="rId19"/>
    <p:sldId id="274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1253" autoAdjust="0"/>
  </p:normalViewPr>
  <p:slideViewPr>
    <p:cSldViewPr snapToGrid="0">
      <p:cViewPr varScale="1">
        <p:scale>
          <a:sx n="75" d="100"/>
          <a:sy n="75" d="100"/>
        </p:scale>
        <p:origin x="974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ed Connick (2204518)" userId="983d943c-4ec2-4fc8-9639-660832f02057" providerId="ADAL" clId="{CAE93423-046A-4D59-A1CD-C40AEA2BDC97}"/>
    <pc:docChg chg="modSld">
      <pc:chgData name="Mared Connick (2204518)" userId="983d943c-4ec2-4fc8-9639-660832f02057" providerId="ADAL" clId="{CAE93423-046A-4D59-A1CD-C40AEA2BDC97}" dt="2025-05-12T10:48:53.825" v="63" actId="20577"/>
      <pc:docMkLst>
        <pc:docMk/>
      </pc:docMkLst>
      <pc:sldChg chg="modSp mod">
        <pc:chgData name="Mared Connick (2204518)" userId="983d943c-4ec2-4fc8-9639-660832f02057" providerId="ADAL" clId="{CAE93423-046A-4D59-A1CD-C40AEA2BDC97}" dt="2025-05-07T19:04:42.306" v="14" actId="20577"/>
        <pc:sldMkLst>
          <pc:docMk/>
          <pc:sldMk cId="265752211" sldId="258"/>
        </pc:sldMkLst>
        <pc:spChg chg="mod">
          <ac:chgData name="Mared Connick (2204518)" userId="983d943c-4ec2-4fc8-9639-660832f02057" providerId="ADAL" clId="{CAE93423-046A-4D59-A1CD-C40AEA2BDC97}" dt="2025-05-07T19:04:42.306" v="14" actId="20577"/>
          <ac:spMkLst>
            <pc:docMk/>
            <pc:sldMk cId="265752211" sldId="258"/>
            <ac:spMk id="3" creationId="{B676812C-CD34-3DB1-8EA6-1B2180056CDB}"/>
          </ac:spMkLst>
        </pc:spChg>
      </pc:sldChg>
      <pc:sldChg chg="modSp mod">
        <pc:chgData name="Mared Connick (2204518)" userId="983d943c-4ec2-4fc8-9639-660832f02057" providerId="ADAL" clId="{CAE93423-046A-4D59-A1CD-C40AEA2BDC97}" dt="2025-05-07T19:08:55.517" v="41"/>
        <pc:sldMkLst>
          <pc:docMk/>
          <pc:sldMk cId="1985145529" sldId="262"/>
        </pc:sldMkLst>
        <pc:spChg chg="mod">
          <ac:chgData name="Mared Connick (2204518)" userId="983d943c-4ec2-4fc8-9639-660832f02057" providerId="ADAL" clId="{CAE93423-046A-4D59-A1CD-C40AEA2BDC97}" dt="2025-05-07T19:08:55.517" v="41"/>
          <ac:spMkLst>
            <pc:docMk/>
            <pc:sldMk cId="1985145529" sldId="262"/>
            <ac:spMk id="3" creationId="{A481998D-EE8C-D5D9-8CD5-B52CEA2C0EA6}"/>
          </ac:spMkLst>
        </pc:spChg>
      </pc:sldChg>
      <pc:sldChg chg="modSp mod">
        <pc:chgData name="Mared Connick (2204518)" userId="983d943c-4ec2-4fc8-9639-660832f02057" providerId="ADAL" clId="{CAE93423-046A-4D59-A1CD-C40AEA2BDC97}" dt="2025-05-12T10:48:53.825" v="63" actId="20577"/>
        <pc:sldMkLst>
          <pc:docMk/>
          <pc:sldMk cId="2878092132" sldId="267"/>
        </pc:sldMkLst>
        <pc:spChg chg="mod">
          <ac:chgData name="Mared Connick (2204518)" userId="983d943c-4ec2-4fc8-9639-660832f02057" providerId="ADAL" clId="{CAE93423-046A-4D59-A1CD-C40AEA2BDC97}" dt="2025-05-12T10:48:53.825" v="63" actId="20577"/>
          <ac:spMkLst>
            <pc:docMk/>
            <pc:sldMk cId="2878092132" sldId="267"/>
            <ac:spMk id="10" creationId="{F193B2AC-8B1F-906C-E371-06EB7FB70753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AF5C12-0907-4C7C-84FC-0B278E1BC588}" type="datetimeFigureOut">
              <a:rPr lang="en-GB" smtClean="0"/>
              <a:t>14/05/2025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6A6847E-0249-4150-A46F-8CD33E4E65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74502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A6847E-0249-4150-A46F-8CD33E4E655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80286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A6847E-0249-4150-A46F-8CD33E4E655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125672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A6847E-0249-4150-A46F-8CD33E4E655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429188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A6847E-0249-4150-A46F-8CD33E4E655F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160821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A6847E-0249-4150-A46F-8CD33E4E655F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036791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A6847E-0249-4150-A46F-8CD33E4E655F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829755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A6847E-0249-4150-A46F-8CD33E4E655F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19020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7F59F7-DA70-513D-AD26-047B978DF47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EE67C35-DB2A-EE52-4BA1-4D069970F0B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2300CE-A414-5869-7F9E-2883D6F1DA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1A2C8F-0749-44D5-BCC8-8C45B0CC34DA}" type="datetimeFigureOut">
              <a:rPr lang="en-GB" smtClean="0"/>
              <a:t>14/05/2025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625756-A1FD-2DA1-8929-99AF048CA4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375BE1-DCC6-ECC7-36E9-21650D83B9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9620EC-7BFD-47C3-BF2B-145ACA98DB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70580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7D773F-E176-796D-6E02-842DCD6957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266DF1-DEC2-239B-4B0E-42BD852A95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D74A91-F076-C2FA-0698-05E8218C65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1A2C8F-0749-44D5-BCC8-8C45B0CC34DA}" type="datetimeFigureOut">
              <a:rPr lang="en-GB" smtClean="0"/>
              <a:t>14/05/2025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D36FA4-2309-DCC2-E160-2AEC93A441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B69636-8B27-8E6E-3130-C5BFC941EF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9620EC-7BFD-47C3-BF2B-145ACA98DB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0545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B3DFBD-9BFB-8CD6-C6DD-B0562B2B6C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CB65342-014D-A18D-5B8D-09B3017B5F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7EA1E8-FB97-B035-473C-F327F6308D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1A2C8F-0749-44D5-BCC8-8C45B0CC34DA}" type="datetimeFigureOut">
              <a:rPr lang="en-GB" smtClean="0"/>
              <a:t>14/05/2025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0A6240-6BB6-E8CA-8008-2BA48E6EFF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84A56E-4723-268A-711A-ADA31FA587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9620EC-7BFD-47C3-BF2B-145ACA98DB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01026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77BB7E-718B-D0B3-590B-F60667A9A8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A7838C-168E-6959-E8DF-593079EAE4F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E936407-B0CB-073E-FFB6-DF879DD6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E6B1B43-786D-05F6-809C-2A5DFEA5FB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1A2C8F-0749-44D5-BCC8-8C45B0CC34DA}" type="datetimeFigureOut">
              <a:rPr lang="en-GB" smtClean="0"/>
              <a:t>14/05/2025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DDEDF14-1376-82F7-8263-DD0ADDCD48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16ED162-1928-10C0-34F8-2877A47881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9620EC-7BFD-47C3-BF2B-145ACA98DB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23797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214E82-BEA1-EDED-4FF4-D189E64D71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A9ABEBA-CD0D-7DE7-FA03-3A1CA4F35E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AB0A409-AED6-0C3A-02C3-6793DBF9DE8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4AD4E97-BF87-D2C8-5043-F1E92BEDDE5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C94C32B-C823-49B1-CDBB-13EF4493DBB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FE35D2D-9290-2935-E86B-768D4C1E10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1A2C8F-0749-44D5-BCC8-8C45B0CC34DA}" type="datetimeFigureOut">
              <a:rPr lang="en-GB" smtClean="0"/>
              <a:t>14/05/2025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0FC4E21-F1F2-635C-37F9-21692C8F6A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07ABC50-0319-F882-A51E-FCC3F32DBB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9620EC-7BFD-47C3-BF2B-145ACA98DB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84455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4EEADB-1BF8-3575-BD26-9F1606661E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F040389-B47D-26CD-6F65-EAD254595E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1A2C8F-0749-44D5-BCC8-8C45B0CC34DA}" type="datetimeFigureOut">
              <a:rPr lang="en-GB" smtClean="0"/>
              <a:t>14/05/2025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7DB92F3-7447-3719-5CF8-BB81623A42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FA14010-9157-FB24-D93D-50106D45ED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9620EC-7BFD-47C3-BF2B-145ACA98DB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85547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56583B1-8A60-AB37-9661-AD589A1A10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1A2C8F-0749-44D5-BCC8-8C45B0CC34DA}" type="datetimeFigureOut">
              <a:rPr lang="en-GB" smtClean="0"/>
              <a:t>14/05/2025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ECF860-0FC5-BC6C-74AD-EE73A51A34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375F92F-EFCB-9714-DB4F-32205B3259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9620EC-7BFD-47C3-BF2B-145ACA98DB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7440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7AB1AC-191B-7AB0-AADA-FAACA7BDEA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7F3F3C-5E8B-613C-2027-F5DF8304B3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7DD5F6A-3D6F-4C8D-0770-3BBA3B1956E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D2D64D7-63A1-FF47-52D8-9D80D7F1C0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1A2C8F-0749-44D5-BCC8-8C45B0CC34DA}" type="datetimeFigureOut">
              <a:rPr lang="en-GB" smtClean="0"/>
              <a:t>14/05/2025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4368478-6930-2717-485B-97581A983A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0A843B-F4CD-BC7E-1002-0EE0486468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9620EC-7BFD-47C3-BF2B-145ACA98DB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49038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7838FC-6AAC-7805-FCA9-983A276920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4F08D14-BF77-138E-31A7-E4A4D210E3C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CE0B3CA-F25F-E21A-542E-C4AB4F7449A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998110-4C8C-9018-1C26-546E337E9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1A2C8F-0749-44D5-BCC8-8C45B0CC34DA}" type="datetimeFigureOut">
              <a:rPr lang="en-GB" smtClean="0"/>
              <a:t>14/05/2025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CD24179-CCD8-EBCE-90B6-CED3786B5E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C3F457-8DB1-33F1-CBC6-950581C76F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9620EC-7BFD-47C3-BF2B-145ACA98DB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60270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33C5C4-5952-45C5-88A0-4E01CC53EE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03F5FB-18A4-69F2-92DB-9EAA2AAD4B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4FA913-BA99-5D3E-A3A5-64F23E726B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1A2C8F-0749-44D5-BCC8-8C45B0CC34DA}" type="datetimeFigureOut">
              <a:rPr lang="en-GB" smtClean="0"/>
              <a:t>14/05/2025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43BD98-5BC1-868E-49E5-B17F856A7D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E9163C-FCA6-0316-DB46-18B99C16E4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9620EC-7BFD-47C3-BF2B-145ACA98DB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38416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ED30D02-BA23-0526-05A3-05D2D540C5E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4DAC45C-0E5A-BE92-8139-99448A8B544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691678-0A3A-4AA9-9A15-03CC52A689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1A2C8F-0749-44D5-BCC8-8C45B0CC34DA}" type="datetimeFigureOut">
              <a:rPr lang="en-GB" smtClean="0"/>
              <a:t>14/05/2025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BCBE11-37B2-14C3-82F3-F7A0470F52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782935-B0FF-1FA7-ADFD-E4C1119E8D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9620EC-7BFD-47C3-BF2B-145ACA98DB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27705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5819213-C9B0-9295-23D5-98ABC9B5E0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D47B68-314B-DA8F-6C8E-A8FE499B608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B4A271-F89D-BB56-CB6E-DDFEA6935E4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11A2C8F-0749-44D5-BCC8-8C45B0CC34DA}" type="datetimeFigureOut">
              <a:rPr lang="en-GB" smtClean="0"/>
              <a:t>14/05/2025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F4EB02-CFEC-5E68-B954-3578432B820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C2C78C-BFE1-AF5D-ED24-712032E6A31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99620EC-7BFD-47C3-BF2B-145ACA98DB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46523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g"/><Relationship Id="rId4" Type="http://schemas.openxmlformats.org/officeDocument/2006/relationships/image" Target="../media/image10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jp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2D2748-734B-1298-B697-F41CEC0F97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0"/>
            <a:ext cx="9144000" cy="2910195"/>
          </a:xfrm>
        </p:spPr>
        <p:txBody>
          <a:bodyPr>
            <a:noAutofit/>
          </a:bodyPr>
          <a:lstStyle/>
          <a:p>
            <a:r>
              <a:rPr lang="cy-GB" sz="4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Cofnodwch eich cynllun a rhesymeg ar gyfer gweithgaredd Celfyddydau Mynegiannol ar gyfer Plant 7-11 Oed.</a:t>
            </a:r>
            <a:endParaRPr lang="en-GB" sz="4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BD2FB6-4404-6F7F-C0DC-F6E0CB8DDCE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022677"/>
            <a:ext cx="9144000" cy="812646"/>
          </a:xfrm>
        </p:spPr>
        <p:txBody>
          <a:bodyPr/>
          <a:lstStyle/>
          <a:p>
            <a:r>
              <a:rPr lang="en-GB" dirty="0"/>
              <a:t>Mared Haf Connick 2204518</a:t>
            </a:r>
          </a:p>
        </p:txBody>
      </p:sp>
      <p:pic>
        <p:nvPicPr>
          <p:cNvPr id="5" name="Picture 4" descr="A drawing of a circle&#10;&#10;AI-generated content may be incorrect.">
            <a:extLst>
              <a:ext uri="{FF2B5EF4-FFF2-40B4-BE49-F238E27FC236}">
                <a16:creationId xmlns:a16="http://schemas.microsoft.com/office/drawing/2014/main" id="{0E464A59-35F3-209B-CF37-F44FF79BBD0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66" t="19617" r="5862" b="11724"/>
          <a:stretch/>
        </p:blipFill>
        <p:spPr>
          <a:xfrm>
            <a:off x="1" y="3504052"/>
            <a:ext cx="3406390" cy="3353947"/>
          </a:xfrm>
          <a:prstGeom prst="rect">
            <a:avLst/>
          </a:prstGeom>
        </p:spPr>
      </p:pic>
      <p:pic>
        <p:nvPicPr>
          <p:cNvPr id="7" name="Picture 6" descr="A group of girls holding an object&#10;&#10;AI-generated content may be incorrect.">
            <a:extLst>
              <a:ext uri="{FF2B5EF4-FFF2-40B4-BE49-F238E27FC236}">
                <a16:creationId xmlns:a16="http://schemas.microsoft.com/office/drawing/2014/main" id="{78D1B70C-3E0F-452D-E707-89FD0B9AE31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8070" y="3504052"/>
            <a:ext cx="4180418" cy="3353946"/>
          </a:xfrm>
          <a:prstGeom prst="rect">
            <a:avLst/>
          </a:prstGeom>
        </p:spPr>
      </p:pic>
      <p:pic>
        <p:nvPicPr>
          <p:cNvPr id="9" name="Picture 8" descr="A drawing of animals on a piece of paper&#10;&#10;AI-generated content may be incorrect.">
            <a:extLst>
              <a:ext uri="{FF2B5EF4-FFF2-40B4-BE49-F238E27FC236}">
                <a16:creationId xmlns:a16="http://schemas.microsoft.com/office/drawing/2014/main" id="{FAB53AE3-9333-9FA2-7731-DE1606021CB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8584069" y="3250068"/>
            <a:ext cx="3353947" cy="386191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BDCCE99-C141-15D6-BA02-1D6CB16DEFF8}"/>
              </a:ext>
            </a:extLst>
          </p:cNvPr>
          <p:cNvSpPr txBox="1"/>
          <p:nvPr/>
        </p:nvSpPr>
        <p:spPr>
          <a:xfrm>
            <a:off x="0" y="6488666"/>
            <a:ext cx="18823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(Connick, 2025A)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968F27B-C4EA-0683-93D9-1DD75B2CC4D3}"/>
              </a:ext>
            </a:extLst>
          </p:cNvPr>
          <p:cNvSpPr txBox="1"/>
          <p:nvPr/>
        </p:nvSpPr>
        <p:spPr>
          <a:xfrm>
            <a:off x="3818070" y="6488666"/>
            <a:ext cx="18823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(Connick, 2025B)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B723611-0BA8-C8CD-C15C-D81807713F53}"/>
              </a:ext>
            </a:extLst>
          </p:cNvPr>
          <p:cNvSpPr txBox="1"/>
          <p:nvPr/>
        </p:nvSpPr>
        <p:spPr>
          <a:xfrm>
            <a:off x="9956800" y="6488666"/>
            <a:ext cx="22721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(Connick, 2025C)</a:t>
            </a:r>
          </a:p>
        </p:txBody>
      </p:sp>
    </p:spTree>
    <p:extLst>
      <p:ext uri="{BB962C8B-B14F-4D97-AF65-F5344CB8AC3E}">
        <p14:creationId xmlns:p14="http://schemas.microsoft.com/office/powerpoint/2010/main" val="39598869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68AC90-5CD8-99C5-BB56-4381580C86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0515600" cy="1325563"/>
          </a:xfrm>
        </p:spPr>
        <p:txBody>
          <a:bodyPr/>
          <a:lstStyle/>
          <a:p>
            <a:r>
              <a:rPr lang="en-GB" b="1" dirty="0"/>
              <a:t>Y </a:t>
            </a:r>
            <a:r>
              <a:rPr lang="en-GB" b="1" dirty="0" err="1"/>
              <a:t>Celfyddydau</a:t>
            </a:r>
            <a:r>
              <a:rPr lang="en-GB" b="1" dirty="0"/>
              <a:t> </a:t>
            </a:r>
            <a:r>
              <a:rPr lang="en-GB" b="1" dirty="0" err="1"/>
              <a:t>Mynegiannol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B2ABCD-CF32-F493-B832-C1B6A5F731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2958" y="1056641"/>
            <a:ext cx="6270522" cy="2569310"/>
          </a:xfrm>
        </p:spPr>
        <p:txBody>
          <a:bodyPr>
            <a:noAutofit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celfyddydau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mynegiannol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rhan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allweddol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yng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Nghwricwlwm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Cymru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Llywodraeth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Cymru(2024).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Dyweda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Llywodraeth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Cymru(2024), Estyn(2020) ac Ashton et al (2024) bod y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celfyddydau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mynegiannol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datblygu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nifer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allweddol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ddisgyblion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megis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datblygu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medrau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siarad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gwrando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ysgrifennu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, felly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cyfrannu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at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greu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unigolion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cyflawn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ôl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dibenion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Llywodraeth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Cymru(2024).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F8E26F0-48D7-436B-52B0-EA9247C50B65}"/>
              </a:ext>
            </a:extLst>
          </p:cNvPr>
          <p:cNvSpPr txBox="1">
            <a:spLocks/>
          </p:cNvSpPr>
          <p:nvPr/>
        </p:nvSpPr>
        <p:spPr>
          <a:xfrm>
            <a:off x="6929284" y="3977663"/>
            <a:ext cx="5129980" cy="269679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Dyweda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Higgins(2010), Robinson(2017) a Eisner(2002)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mai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cryfder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celfyddydau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mynegiannol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darparu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cyfle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enwedig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plant di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hyder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fynegi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hun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modd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creadigol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lle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lafar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Golygir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felly bod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cyfle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fynegi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pryderon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athrawon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modd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mwy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heddychlon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ddi-straen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pic>
        <p:nvPicPr>
          <p:cNvPr id="6" name="Picture 5" descr="A drawing of flowers in a pot&#10;&#10;AI-generated content may be incorrect.">
            <a:extLst>
              <a:ext uri="{FF2B5EF4-FFF2-40B4-BE49-F238E27FC236}">
                <a16:creationId xmlns:a16="http://schemas.microsoft.com/office/drawing/2014/main" id="{6817F418-FDA3-69B5-29CC-7BC9B1FBC8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27" t="17921" r="15973" b="9606"/>
          <a:stretch/>
        </p:blipFill>
        <p:spPr>
          <a:xfrm>
            <a:off x="6929285" y="329706"/>
            <a:ext cx="4800600" cy="3501736"/>
          </a:xfrm>
          <a:prstGeom prst="rect">
            <a:avLst/>
          </a:prstGeom>
        </p:spPr>
      </p:pic>
      <p:pic>
        <p:nvPicPr>
          <p:cNvPr id="8" name="Picture 7" descr="A child and child sitting at a table with a computer&#10;&#10;AI-generated content may be incorrect.">
            <a:extLst>
              <a:ext uri="{FF2B5EF4-FFF2-40B4-BE49-F238E27FC236}">
                <a16:creationId xmlns:a16="http://schemas.microsoft.com/office/drawing/2014/main" id="{933CD40F-1D4F-8155-20F3-8509B924CB3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972233"/>
            <a:ext cx="6656439" cy="299399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6FC8A57-2984-78A2-D5AB-1B518873636E}"/>
              </a:ext>
            </a:extLst>
          </p:cNvPr>
          <p:cNvSpPr txBox="1"/>
          <p:nvPr/>
        </p:nvSpPr>
        <p:spPr>
          <a:xfrm>
            <a:off x="6929284" y="351148"/>
            <a:ext cx="22553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(Connick, 2025D)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CA597BC-E985-B7A5-C730-0A7E58E8D338}"/>
              </a:ext>
            </a:extLst>
          </p:cNvPr>
          <p:cNvSpPr txBox="1"/>
          <p:nvPr/>
        </p:nvSpPr>
        <p:spPr>
          <a:xfrm>
            <a:off x="132736" y="6489790"/>
            <a:ext cx="18823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(Connick, 2025E)</a:t>
            </a:r>
          </a:p>
        </p:txBody>
      </p:sp>
    </p:spTree>
    <p:extLst>
      <p:ext uri="{BB962C8B-B14F-4D97-AF65-F5344CB8AC3E}">
        <p14:creationId xmlns:p14="http://schemas.microsoft.com/office/powerpoint/2010/main" val="28431893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1CE2B2-6491-AAB1-2FA0-DF228718ED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064" y="0"/>
            <a:ext cx="6617110" cy="1163089"/>
          </a:xfrm>
        </p:spPr>
        <p:txBody>
          <a:bodyPr anchor="ctr">
            <a:normAutofit/>
          </a:bodyPr>
          <a:lstStyle/>
          <a:p>
            <a:pPr algn="ctr"/>
            <a:r>
              <a:rPr lang="en-GB" sz="4000" b="1" dirty="0"/>
              <a:t>Y </a:t>
            </a:r>
            <a:r>
              <a:rPr lang="en-GB" sz="4000" b="1" dirty="0" err="1"/>
              <a:t>Celfyddydau</a:t>
            </a:r>
            <a:r>
              <a:rPr lang="en-GB" sz="4000" b="1" dirty="0"/>
              <a:t> </a:t>
            </a:r>
            <a:r>
              <a:rPr lang="en-GB" sz="4000" b="1" dirty="0" err="1"/>
              <a:t>Mynegiannol</a:t>
            </a:r>
            <a:endParaRPr lang="en-GB" sz="4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76812C-CD34-3DB1-8EA6-1B2180056C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741680"/>
            <a:ext cx="8788400" cy="3708400"/>
          </a:xfrm>
        </p:spPr>
        <p:txBody>
          <a:bodyPr anchor="ctr">
            <a:normAutofit fontScale="25000" lnSpcReduction="20000"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GB" sz="56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Dywedir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yng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nghynllun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gweithredu</a:t>
            </a:r>
            <a:r>
              <a:rPr lang="en-GB" sz="5600" b="1" dirty="0" err="1">
                <a:latin typeface="Arial" panose="020B0604020202020204" pitchFamily="34" charset="0"/>
                <a:cs typeface="Arial" panose="020B0604020202020204" pitchFamily="34" charset="0"/>
              </a:rPr>
              <a:t>’r</a:t>
            </a:r>
            <a:r>
              <a:rPr lang="en-GB" sz="5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celfyddydau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mynegiannol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(2015) “</a:t>
            </a:r>
            <a:r>
              <a:rPr lang="en-GB" sz="56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dylai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am y </a:t>
            </a:r>
            <a:r>
              <a:rPr lang="en-GB" sz="56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celfyddydau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56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diwylliant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56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cymryd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rhan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56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celfyddydau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56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meithrin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creadigol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lle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amlwg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addysg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pob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56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unigolyn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ifanc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” ( </a:t>
            </a:r>
            <a:r>
              <a:rPr lang="en-GB" sz="5600" b="1" dirty="0" err="1">
                <a:latin typeface="Arial" panose="020B0604020202020204" pitchFamily="34" charset="0"/>
                <a:cs typeface="Arial" panose="020B0604020202020204" pitchFamily="34" charset="0"/>
              </a:rPr>
              <a:t>L</a:t>
            </a:r>
            <a:r>
              <a:rPr lang="en-GB" sz="56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lywodraeth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1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ymru 2015, </a:t>
            </a:r>
            <a:r>
              <a:rPr lang="en-GB" sz="56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tud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3). </a:t>
            </a:r>
            <a:r>
              <a:rPr lang="en-GB" sz="56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Amlygir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56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ddogfen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yma</a:t>
            </a:r>
            <a:r>
              <a:rPr lang="en-GB" sz="5600" b="1" dirty="0" err="1">
                <a:latin typeface="Arial" panose="020B0604020202020204" pitchFamily="34" charset="0"/>
                <a:cs typeface="Arial" panose="020B0604020202020204" pitchFamily="34" charset="0"/>
              </a:rPr>
              <a:t>’r</a:t>
            </a:r>
            <a:r>
              <a:rPr lang="en-GB" sz="5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pwysigrwydd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56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addysgu’r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celfyddydau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mynegiannol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7-11 </a:t>
            </a:r>
            <a:r>
              <a:rPr lang="en-GB" sz="56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56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celfyddydau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mynegiannol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fodd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56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ddatblygu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cymdeithasol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sz="56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hyd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eithaf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potensial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Er </a:t>
            </a:r>
            <a:r>
              <a:rPr lang="en-GB" sz="56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dadleua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1" dirty="0">
                <a:latin typeface="Arial" panose="020B0604020202020204" pitchFamily="34" charset="0"/>
                <a:cs typeface="Arial" panose="020B0604020202020204" pitchFamily="34" charset="0"/>
              </a:rPr>
              <a:t>E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styn(2015), </a:t>
            </a:r>
            <a:r>
              <a:rPr lang="en-GB" sz="5600" b="1" dirty="0">
                <a:latin typeface="Arial" panose="020B0604020202020204" pitchFamily="34" charset="0"/>
                <a:cs typeface="Arial" panose="020B0604020202020204" pitchFamily="34" charset="0"/>
              </a:rPr>
              <a:t>K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neen et al(2020) a </a:t>
            </a:r>
            <a:r>
              <a:rPr lang="en-GB" sz="5600" b="1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utcher(2014) </a:t>
            </a:r>
            <a:r>
              <a:rPr lang="en-GB" sz="56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nad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bob </a:t>
            </a:r>
            <a:r>
              <a:rPr lang="en-GB" sz="56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ymroi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llwyr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ddatblygu</a:t>
            </a:r>
            <a:r>
              <a:rPr lang="en-GB" sz="5600" b="1" dirty="0" err="1">
                <a:latin typeface="Arial" panose="020B0604020202020204" pitchFamily="34" charset="0"/>
                <a:cs typeface="Arial" panose="020B0604020202020204" pitchFamily="34" charset="0"/>
              </a:rPr>
              <a:t>’r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maes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hysgolion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56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nifer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56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arweinwyr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ddim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gweld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56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celfyddydau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mynegiannol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bwnc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craidd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ysgolion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ac felly </a:t>
            </a:r>
            <a:r>
              <a:rPr lang="en-GB" sz="56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ffocysu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ormodol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bynciau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megis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mathemateg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56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56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Nid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yw’r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arweinwyr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yma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gweld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sz="56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modd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datblygu </a:t>
            </a:r>
            <a:r>
              <a:rPr lang="en-GB" sz="56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emosiynol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56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gwybyddol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56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cymdeithasol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56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chorfforol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disgyblion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trwy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archwilio’r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celfyddydau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5600" b="1" dirty="0"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obinson ac </a:t>
            </a:r>
            <a:r>
              <a:rPr lang="en-GB" sz="5600" b="1" dirty="0" err="1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GB" sz="56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ranica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2015).</a:t>
            </a:r>
            <a:endParaRPr lang="en-GB" sz="56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700" dirty="0"/>
          </a:p>
        </p:txBody>
      </p:sp>
      <p:pic>
        <p:nvPicPr>
          <p:cNvPr id="7" name="Picture 6" descr="A drawing of a castle on a paper&#10;&#10;AI-generated content may be incorrect.">
            <a:extLst>
              <a:ext uri="{FF2B5EF4-FFF2-40B4-BE49-F238E27FC236}">
                <a16:creationId xmlns:a16="http://schemas.microsoft.com/office/drawing/2014/main" id="{7387E805-BC83-82B9-26D8-F525158E1D7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077" t="3422" r="11798" b="20545"/>
          <a:stretch/>
        </p:blipFill>
        <p:spPr>
          <a:xfrm>
            <a:off x="8788400" y="0"/>
            <a:ext cx="3283256" cy="4450080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E826FC6-18D5-D870-5FE5-7B391585252C}"/>
              </a:ext>
            </a:extLst>
          </p:cNvPr>
          <p:cNvSpPr txBox="1">
            <a:spLocks/>
          </p:cNvSpPr>
          <p:nvPr/>
        </p:nvSpPr>
        <p:spPr>
          <a:xfrm>
            <a:off x="6612325" y="4464467"/>
            <a:ext cx="5700252" cy="1998304"/>
          </a:xfrm>
          <a:prstGeom prst="rect">
            <a:avLst/>
          </a:prstGeom>
          <a:noFill/>
        </p:spPr>
        <p:txBody>
          <a:bodyPr vert="horz" wrap="square" lIns="91440" tIns="45720" rIns="91440" bIns="45720" rtlCol="0">
            <a:sp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Dyweda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adroddiad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blynyddol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Llywodraeth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Cymru(2024)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celfyddydau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mynegiannol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dylai’r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syniad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gynefin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wraidd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gweithgareddau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celfyddyau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mynegiannol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ysgolion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. Felly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feddwl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chynllunio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fy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ngweithgaredd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rwyf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eisiau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cadw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ganolbwynt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gweithgaredd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er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mwyn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annog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disgyblion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archwilio’r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syniad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gynefin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ymhellach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modd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creadigol</a:t>
            </a:r>
            <a:r>
              <a:rPr lang="en-GB" sz="1400" b="1" dirty="0"/>
              <a:t>.</a:t>
            </a:r>
          </a:p>
        </p:txBody>
      </p:sp>
      <p:pic>
        <p:nvPicPr>
          <p:cNvPr id="5" name="Picture 4" descr="A drawing of a tree&#10;&#10;AI-generated content may be incorrect.">
            <a:extLst>
              <a:ext uri="{FF2B5EF4-FFF2-40B4-BE49-F238E27FC236}">
                <a16:creationId xmlns:a16="http://schemas.microsoft.com/office/drawing/2014/main" id="{E062126E-723C-2385-6B17-98E62DA249D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784" y="3998389"/>
            <a:ext cx="6617109" cy="293046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3576FCB-BA44-D5D7-DC9F-84ADD5DAC491}"/>
              </a:ext>
            </a:extLst>
          </p:cNvPr>
          <p:cNvSpPr txBox="1"/>
          <p:nvPr/>
        </p:nvSpPr>
        <p:spPr>
          <a:xfrm>
            <a:off x="8956955" y="3884572"/>
            <a:ext cx="18823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(Connick, 2025F)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E3B450E-9300-AA17-377C-8D9B68454D98}"/>
              </a:ext>
            </a:extLst>
          </p:cNvPr>
          <p:cNvSpPr txBox="1"/>
          <p:nvPr/>
        </p:nvSpPr>
        <p:spPr>
          <a:xfrm>
            <a:off x="0" y="5746988"/>
            <a:ext cx="18823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(Griffiths, 2025)</a:t>
            </a:r>
          </a:p>
        </p:txBody>
      </p:sp>
    </p:spTree>
    <p:extLst>
      <p:ext uri="{BB962C8B-B14F-4D97-AF65-F5344CB8AC3E}">
        <p14:creationId xmlns:p14="http://schemas.microsoft.com/office/powerpoint/2010/main" val="2657522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1EE285D5-8110-4AE6-AF36-F83E457E17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BD1132-DCC2-79FC-2DBB-9D6076E0D0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8388" y="916117"/>
            <a:ext cx="4399872" cy="1128373"/>
          </a:xfrm>
        </p:spPr>
        <p:txBody>
          <a:bodyPr anchor="b">
            <a:normAutofit/>
          </a:bodyPr>
          <a:lstStyle/>
          <a:p>
            <a:pPr algn="ctr"/>
            <a:r>
              <a:rPr lang="en-GB" sz="6600" b="1" dirty="0" err="1">
                <a:latin typeface="Arial" panose="020B0604020202020204" pitchFamily="34" charset="0"/>
                <a:cs typeface="Arial" panose="020B0604020202020204" pitchFamily="34" charset="0"/>
              </a:rPr>
              <a:t>Celf</a:t>
            </a:r>
            <a:endParaRPr lang="en-GB" sz="6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9328" y="2457800"/>
            <a:ext cx="3877056" cy="18288"/>
          </a:xfrm>
          <a:custGeom>
            <a:avLst/>
            <a:gdLst>
              <a:gd name="connsiteX0" fmla="*/ 0 w 3877056"/>
              <a:gd name="connsiteY0" fmla="*/ 0 h 18288"/>
              <a:gd name="connsiteX1" fmla="*/ 723717 w 3877056"/>
              <a:gd name="connsiteY1" fmla="*/ 0 h 18288"/>
              <a:gd name="connsiteX2" fmla="*/ 1447434 w 3877056"/>
              <a:gd name="connsiteY2" fmla="*/ 0 h 18288"/>
              <a:gd name="connsiteX3" fmla="*/ 1977299 w 3877056"/>
              <a:gd name="connsiteY3" fmla="*/ 0 h 18288"/>
              <a:gd name="connsiteX4" fmla="*/ 2623475 w 3877056"/>
              <a:gd name="connsiteY4" fmla="*/ 0 h 18288"/>
              <a:gd name="connsiteX5" fmla="*/ 3192109 w 3877056"/>
              <a:gd name="connsiteY5" fmla="*/ 0 h 18288"/>
              <a:gd name="connsiteX6" fmla="*/ 3877056 w 3877056"/>
              <a:gd name="connsiteY6" fmla="*/ 0 h 18288"/>
              <a:gd name="connsiteX7" fmla="*/ 3877056 w 3877056"/>
              <a:gd name="connsiteY7" fmla="*/ 18288 h 18288"/>
              <a:gd name="connsiteX8" fmla="*/ 3230880 w 3877056"/>
              <a:gd name="connsiteY8" fmla="*/ 18288 h 18288"/>
              <a:gd name="connsiteX9" fmla="*/ 2662245 w 3877056"/>
              <a:gd name="connsiteY9" fmla="*/ 18288 h 18288"/>
              <a:gd name="connsiteX10" fmla="*/ 2016069 w 3877056"/>
              <a:gd name="connsiteY10" fmla="*/ 18288 h 18288"/>
              <a:gd name="connsiteX11" fmla="*/ 1408664 w 3877056"/>
              <a:gd name="connsiteY11" fmla="*/ 18288 h 18288"/>
              <a:gd name="connsiteX12" fmla="*/ 840029 w 3877056"/>
              <a:gd name="connsiteY12" fmla="*/ 18288 h 18288"/>
              <a:gd name="connsiteX13" fmla="*/ 0 w 3877056"/>
              <a:gd name="connsiteY13" fmla="*/ 18288 h 18288"/>
              <a:gd name="connsiteX14" fmla="*/ 0 w 3877056"/>
              <a:gd name="connsiteY1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877056" h="18288" fill="none" extrusionOk="0">
                <a:moveTo>
                  <a:pt x="0" y="0"/>
                </a:moveTo>
                <a:cubicBezTo>
                  <a:pt x="155902" y="14477"/>
                  <a:pt x="567164" y="18992"/>
                  <a:pt x="723717" y="0"/>
                </a:cubicBezTo>
                <a:cubicBezTo>
                  <a:pt x="880270" y="-18992"/>
                  <a:pt x="1230427" y="-33316"/>
                  <a:pt x="1447434" y="0"/>
                </a:cubicBezTo>
                <a:cubicBezTo>
                  <a:pt x="1664441" y="33316"/>
                  <a:pt x="1866557" y="5702"/>
                  <a:pt x="1977299" y="0"/>
                </a:cubicBezTo>
                <a:cubicBezTo>
                  <a:pt x="2088041" y="-5702"/>
                  <a:pt x="2302485" y="24099"/>
                  <a:pt x="2623475" y="0"/>
                </a:cubicBezTo>
                <a:cubicBezTo>
                  <a:pt x="2944465" y="-24099"/>
                  <a:pt x="2993399" y="-19795"/>
                  <a:pt x="3192109" y="0"/>
                </a:cubicBezTo>
                <a:cubicBezTo>
                  <a:pt x="3390819" y="19795"/>
                  <a:pt x="3581349" y="-26551"/>
                  <a:pt x="3877056" y="0"/>
                </a:cubicBezTo>
                <a:cubicBezTo>
                  <a:pt x="3877095" y="7328"/>
                  <a:pt x="3877675" y="9982"/>
                  <a:pt x="3877056" y="18288"/>
                </a:cubicBezTo>
                <a:cubicBezTo>
                  <a:pt x="3576596" y="42394"/>
                  <a:pt x="3502355" y="16962"/>
                  <a:pt x="3230880" y="18288"/>
                </a:cubicBezTo>
                <a:cubicBezTo>
                  <a:pt x="2959405" y="19614"/>
                  <a:pt x="2924948" y="18543"/>
                  <a:pt x="2662245" y="18288"/>
                </a:cubicBezTo>
                <a:cubicBezTo>
                  <a:pt x="2399543" y="18033"/>
                  <a:pt x="2231855" y="26028"/>
                  <a:pt x="2016069" y="18288"/>
                </a:cubicBezTo>
                <a:cubicBezTo>
                  <a:pt x="1800283" y="10548"/>
                  <a:pt x="1665927" y="755"/>
                  <a:pt x="1408664" y="18288"/>
                </a:cubicBezTo>
                <a:cubicBezTo>
                  <a:pt x="1151402" y="35821"/>
                  <a:pt x="1016899" y="28407"/>
                  <a:pt x="840029" y="18288"/>
                </a:cubicBezTo>
                <a:cubicBezTo>
                  <a:pt x="663160" y="8169"/>
                  <a:pt x="304031" y="-14425"/>
                  <a:pt x="0" y="18288"/>
                </a:cubicBezTo>
                <a:cubicBezTo>
                  <a:pt x="-593" y="9736"/>
                  <a:pt x="244" y="6610"/>
                  <a:pt x="0" y="0"/>
                </a:cubicBezTo>
                <a:close/>
              </a:path>
              <a:path w="3877056" h="18288" stroke="0" extrusionOk="0">
                <a:moveTo>
                  <a:pt x="0" y="0"/>
                </a:moveTo>
                <a:cubicBezTo>
                  <a:pt x="205869" y="28368"/>
                  <a:pt x="460328" y="6409"/>
                  <a:pt x="646176" y="0"/>
                </a:cubicBezTo>
                <a:cubicBezTo>
                  <a:pt x="832024" y="-6409"/>
                  <a:pt x="1043494" y="26447"/>
                  <a:pt x="1331123" y="0"/>
                </a:cubicBezTo>
                <a:cubicBezTo>
                  <a:pt x="1618752" y="-26447"/>
                  <a:pt x="1675797" y="-26969"/>
                  <a:pt x="1938528" y="0"/>
                </a:cubicBezTo>
                <a:cubicBezTo>
                  <a:pt x="2201259" y="26969"/>
                  <a:pt x="2439942" y="23453"/>
                  <a:pt x="2662245" y="0"/>
                </a:cubicBezTo>
                <a:cubicBezTo>
                  <a:pt x="2884548" y="-23453"/>
                  <a:pt x="3094562" y="-7899"/>
                  <a:pt x="3308421" y="0"/>
                </a:cubicBezTo>
                <a:cubicBezTo>
                  <a:pt x="3522280" y="7899"/>
                  <a:pt x="3615459" y="3066"/>
                  <a:pt x="3877056" y="0"/>
                </a:cubicBezTo>
                <a:cubicBezTo>
                  <a:pt x="3877383" y="8595"/>
                  <a:pt x="3876984" y="13110"/>
                  <a:pt x="3877056" y="18288"/>
                </a:cubicBezTo>
                <a:cubicBezTo>
                  <a:pt x="3624575" y="4903"/>
                  <a:pt x="3478089" y="20597"/>
                  <a:pt x="3230880" y="18288"/>
                </a:cubicBezTo>
                <a:cubicBezTo>
                  <a:pt x="2983671" y="15979"/>
                  <a:pt x="2743376" y="19903"/>
                  <a:pt x="2507163" y="18288"/>
                </a:cubicBezTo>
                <a:cubicBezTo>
                  <a:pt x="2270950" y="16673"/>
                  <a:pt x="1992617" y="19013"/>
                  <a:pt x="1822216" y="18288"/>
                </a:cubicBezTo>
                <a:cubicBezTo>
                  <a:pt x="1651815" y="17563"/>
                  <a:pt x="1370782" y="42338"/>
                  <a:pt x="1253581" y="18288"/>
                </a:cubicBezTo>
                <a:cubicBezTo>
                  <a:pt x="1136380" y="-5762"/>
                  <a:pt x="854528" y="8046"/>
                  <a:pt x="723717" y="18288"/>
                </a:cubicBezTo>
                <a:cubicBezTo>
                  <a:pt x="592906" y="28530"/>
                  <a:pt x="166343" y="24405"/>
                  <a:pt x="0" y="18288"/>
                </a:cubicBezTo>
                <a:cubicBezTo>
                  <a:pt x="822" y="10564"/>
                  <a:pt x="-23" y="457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448976505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46AFF6-23CC-6A3B-64F3-ABB0066278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2224" y="2710784"/>
            <a:ext cx="4404039" cy="3670745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fynd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ati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ddatblygu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fy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ngweithgaredd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terfynol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archwiliais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weithgareddau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Celf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amrywiol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er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mwyn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casglu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syniadau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gryfhau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fy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nealltwriaeth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maes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Dyweda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Atiknson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(2002) ac EEF(2021)  bod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gweithgareddau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Celf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annog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ddatrys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problemau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feddwl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greadigol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Cysylltir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4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diben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Llywodraeth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Cymru(2024)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datgan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mai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un o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ddibenion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ysgolion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Cymru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greu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unigolion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creadigol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pic>
        <p:nvPicPr>
          <p:cNvPr id="9" name="Picture 8" descr="A group of people in a room&#10;&#10;AI-generated content may be incorrect.">
            <a:extLst>
              <a:ext uri="{FF2B5EF4-FFF2-40B4-BE49-F238E27FC236}">
                <a16:creationId xmlns:a16="http://schemas.microsoft.com/office/drawing/2014/main" id="{A7AC0F9B-B4F5-8A18-E09A-670C4EE00EE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602" r="-4" b="15540"/>
          <a:stretch/>
        </p:blipFill>
        <p:spPr>
          <a:xfrm>
            <a:off x="5376648" y="448967"/>
            <a:ext cx="2800021" cy="2607952"/>
          </a:xfrm>
          <a:custGeom>
            <a:avLst/>
            <a:gdLst/>
            <a:ahLst/>
            <a:cxnLst/>
            <a:rect l="l" t="t" r="r" b="b"/>
            <a:pathLst>
              <a:path w="2800021" h="2607952">
                <a:moveTo>
                  <a:pt x="1896921" y="1283"/>
                </a:moveTo>
                <a:cubicBezTo>
                  <a:pt x="1964079" y="3763"/>
                  <a:pt x="2031133" y="9836"/>
                  <a:pt x="2097856" y="19493"/>
                </a:cubicBezTo>
                <a:cubicBezTo>
                  <a:pt x="2197875" y="35580"/>
                  <a:pt x="2298741" y="25628"/>
                  <a:pt x="2399244" y="18812"/>
                </a:cubicBezTo>
                <a:cubicBezTo>
                  <a:pt x="2520913" y="10497"/>
                  <a:pt x="2642460" y="5999"/>
                  <a:pt x="2764369" y="19631"/>
                </a:cubicBezTo>
                <a:lnTo>
                  <a:pt x="2781331" y="20066"/>
                </a:lnTo>
                <a:lnTo>
                  <a:pt x="2771027" y="223244"/>
                </a:lnTo>
                <a:cubicBezTo>
                  <a:pt x="2770027" y="306498"/>
                  <a:pt x="2772785" y="389724"/>
                  <a:pt x="2780906" y="472842"/>
                </a:cubicBezTo>
                <a:cubicBezTo>
                  <a:pt x="2793852" y="625932"/>
                  <a:pt x="2795719" y="779623"/>
                  <a:pt x="2786483" y="932933"/>
                </a:cubicBezTo>
                <a:cubicBezTo>
                  <a:pt x="2780058" y="1071462"/>
                  <a:pt x="2764299" y="1209772"/>
                  <a:pt x="2777754" y="1348629"/>
                </a:cubicBezTo>
                <a:cubicBezTo>
                  <a:pt x="2782361" y="1396405"/>
                  <a:pt x="2793512" y="1443308"/>
                  <a:pt x="2796058" y="1491412"/>
                </a:cubicBezTo>
                <a:cubicBezTo>
                  <a:pt x="2808180" y="1716767"/>
                  <a:pt x="2789997" y="1941359"/>
                  <a:pt x="2775088" y="2165950"/>
                </a:cubicBezTo>
                <a:cubicBezTo>
                  <a:pt x="2769633" y="2247759"/>
                  <a:pt x="2762966" y="2329567"/>
                  <a:pt x="2777876" y="2411376"/>
                </a:cubicBezTo>
                <a:cubicBezTo>
                  <a:pt x="2783785" y="2445894"/>
                  <a:pt x="2787349" y="2480670"/>
                  <a:pt x="2788562" y="2515512"/>
                </a:cubicBezTo>
                <a:lnTo>
                  <a:pt x="2785862" y="2598193"/>
                </a:lnTo>
                <a:lnTo>
                  <a:pt x="2765823" y="2598670"/>
                </a:lnTo>
                <a:cubicBezTo>
                  <a:pt x="2658539" y="2600165"/>
                  <a:pt x="2550823" y="2613972"/>
                  <a:pt x="2444081" y="2598670"/>
                </a:cubicBezTo>
                <a:cubicBezTo>
                  <a:pt x="2255735" y="2573645"/>
                  <a:pt x="2065408" y="2570205"/>
                  <a:pt x="1876379" y="2588429"/>
                </a:cubicBezTo>
                <a:cubicBezTo>
                  <a:pt x="1663187" y="2606148"/>
                  <a:pt x="1449075" y="2607414"/>
                  <a:pt x="1235711" y="2592226"/>
                </a:cubicBezTo>
                <a:cubicBezTo>
                  <a:pt x="1077655" y="2581411"/>
                  <a:pt x="919274" y="2573358"/>
                  <a:pt x="760677" y="2583023"/>
                </a:cubicBezTo>
                <a:cubicBezTo>
                  <a:pt x="699945" y="2586819"/>
                  <a:pt x="640728" y="2603387"/>
                  <a:pt x="580211" y="2605228"/>
                </a:cubicBezTo>
                <a:cubicBezTo>
                  <a:pt x="409739" y="2610520"/>
                  <a:pt x="239309" y="2608104"/>
                  <a:pt x="68912" y="2597979"/>
                </a:cubicBezTo>
                <a:lnTo>
                  <a:pt x="9851" y="2595036"/>
                </a:lnTo>
                <a:lnTo>
                  <a:pt x="14918" y="2533474"/>
                </a:lnTo>
                <a:cubicBezTo>
                  <a:pt x="24226" y="2470964"/>
                  <a:pt x="33057" y="2409078"/>
                  <a:pt x="21123" y="2345943"/>
                </a:cubicBezTo>
                <a:cubicBezTo>
                  <a:pt x="15873" y="2318439"/>
                  <a:pt x="11935" y="2290684"/>
                  <a:pt x="9189" y="2262929"/>
                </a:cubicBezTo>
                <a:cubicBezTo>
                  <a:pt x="3723" y="2192068"/>
                  <a:pt x="5681" y="2120806"/>
                  <a:pt x="15036" y="2050394"/>
                </a:cubicBezTo>
                <a:cubicBezTo>
                  <a:pt x="23988" y="1968631"/>
                  <a:pt x="9428" y="1886367"/>
                  <a:pt x="21362" y="1804853"/>
                </a:cubicBezTo>
                <a:cubicBezTo>
                  <a:pt x="29835" y="1739206"/>
                  <a:pt x="30157" y="1672681"/>
                  <a:pt x="22317" y="1606945"/>
                </a:cubicBezTo>
                <a:cubicBezTo>
                  <a:pt x="8211" y="1482675"/>
                  <a:pt x="9093" y="1357041"/>
                  <a:pt x="24942" y="1233009"/>
                </a:cubicBezTo>
                <a:cubicBezTo>
                  <a:pt x="34728" y="1160621"/>
                  <a:pt x="40337" y="1086110"/>
                  <a:pt x="22794" y="1015097"/>
                </a:cubicBezTo>
                <a:cubicBezTo>
                  <a:pt x="-18498" y="848195"/>
                  <a:pt x="5610" y="681043"/>
                  <a:pt x="22794" y="515015"/>
                </a:cubicBezTo>
                <a:cubicBezTo>
                  <a:pt x="33236" y="425851"/>
                  <a:pt x="33475" y="335698"/>
                  <a:pt x="23510" y="246472"/>
                </a:cubicBezTo>
                <a:cubicBezTo>
                  <a:pt x="14667" y="180579"/>
                  <a:pt x="9392" y="114270"/>
                  <a:pt x="7698" y="47862"/>
                </a:cubicBezTo>
                <a:lnTo>
                  <a:pt x="8577" y="16981"/>
                </a:lnTo>
                <a:lnTo>
                  <a:pt x="105876" y="19483"/>
                </a:lnTo>
                <a:cubicBezTo>
                  <a:pt x="269744" y="18941"/>
                  <a:pt x="433357" y="6953"/>
                  <a:pt x="596356" y="8998"/>
                </a:cubicBezTo>
                <a:cubicBezTo>
                  <a:pt x="687063" y="10088"/>
                  <a:pt x="777528" y="30535"/>
                  <a:pt x="868476" y="26719"/>
                </a:cubicBezTo>
                <a:cubicBezTo>
                  <a:pt x="1144104" y="15541"/>
                  <a:pt x="1419853" y="19221"/>
                  <a:pt x="1695360" y="4635"/>
                </a:cubicBezTo>
                <a:cubicBezTo>
                  <a:pt x="1762501" y="-82"/>
                  <a:pt x="1829763" y="-1196"/>
                  <a:pt x="1896921" y="1283"/>
                </a:cubicBezTo>
                <a:close/>
              </a:path>
            </a:pathLst>
          </a:custGeom>
        </p:spPr>
      </p:pic>
      <p:pic>
        <p:nvPicPr>
          <p:cNvPr id="11" name="Picture 10" descr="A person holding a purple paper with scissors&#10;&#10;AI-generated content may be incorrect.">
            <a:extLst>
              <a:ext uri="{FF2B5EF4-FFF2-40B4-BE49-F238E27FC236}">
                <a16:creationId xmlns:a16="http://schemas.microsoft.com/office/drawing/2014/main" id="{2CFF3B1A-44D5-8DA1-2A55-0CEB0114095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987" r="3" b="5995"/>
          <a:stretch/>
        </p:blipFill>
        <p:spPr>
          <a:xfrm>
            <a:off x="5371395" y="3215684"/>
            <a:ext cx="2809123" cy="3034623"/>
          </a:xfrm>
          <a:custGeom>
            <a:avLst/>
            <a:gdLst/>
            <a:ahLst/>
            <a:cxnLst/>
            <a:rect l="l" t="t" r="r" b="b"/>
            <a:pathLst>
              <a:path w="2809123" h="3034623">
                <a:moveTo>
                  <a:pt x="909359" y="1412"/>
                </a:moveTo>
                <a:cubicBezTo>
                  <a:pt x="958144" y="-855"/>
                  <a:pt x="1007041" y="-392"/>
                  <a:pt x="1055844" y="2812"/>
                </a:cubicBezTo>
                <a:cubicBezTo>
                  <a:pt x="1188892" y="11671"/>
                  <a:pt x="1321724" y="23752"/>
                  <a:pt x="1455098" y="27433"/>
                </a:cubicBezTo>
                <a:cubicBezTo>
                  <a:pt x="1585007" y="30886"/>
                  <a:pt x="1714916" y="19724"/>
                  <a:pt x="1844174" y="11211"/>
                </a:cubicBezTo>
                <a:cubicBezTo>
                  <a:pt x="2032760" y="-1215"/>
                  <a:pt x="2221452" y="7644"/>
                  <a:pt x="2410145" y="15353"/>
                </a:cubicBezTo>
                <a:cubicBezTo>
                  <a:pt x="2481555" y="18287"/>
                  <a:pt x="2552964" y="17014"/>
                  <a:pt x="2624374" y="15060"/>
                </a:cubicBezTo>
                <a:lnTo>
                  <a:pt x="2784992" y="11774"/>
                </a:lnTo>
                <a:lnTo>
                  <a:pt x="2785432" y="38761"/>
                </a:lnTo>
                <a:cubicBezTo>
                  <a:pt x="2800584" y="206742"/>
                  <a:pt x="2808948" y="374831"/>
                  <a:pt x="2808827" y="543247"/>
                </a:cubicBezTo>
                <a:cubicBezTo>
                  <a:pt x="2810305" y="612173"/>
                  <a:pt x="2806257" y="681111"/>
                  <a:pt x="2796705" y="749514"/>
                </a:cubicBezTo>
                <a:cubicBezTo>
                  <a:pt x="2780583" y="847684"/>
                  <a:pt x="2768461" y="946836"/>
                  <a:pt x="2778522" y="1046533"/>
                </a:cubicBezTo>
                <a:cubicBezTo>
                  <a:pt x="2785553" y="1115252"/>
                  <a:pt x="2789675" y="1183862"/>
                  <a:pt x="2789432" y="1252908"/>
                </a:cubicBezTo>
                <a:cubicBezTo>
                  <a:pt x="2789432" y="1411618"/>
                  <a:pt x="2787978" y="1570434"/>
                  <a:pt x="2791008" y="1729144"/>
                </a:cubicBezTo>
                <a:cubicBezTo>
                  <a:pt x="2793675" y="1870399"/>
                  <a:pt x="2799493" y="2011110"/>
                  <a:pt x="2784826" y="2152475"/>
                </a:cubicBezTo>
                <a:cubicBezTo>
                  <a:pt x="2763249" y="2361141"/>
                  <a:pt x="2770159" y="2570898"/>
                  <a:pt x="2772704" y="2780218"/>
                </a:cubicBezTo>
                <a:lnTo>
                  <a:pt x="2785201" y="3024103"/>
                </a:lnTo>
                <a:lnTo>
                  <a:pt x="2729575" y="3019707"/>
                </a:lnTo>
                <a:cubicBezTo>
                  <a:pt x="2664468" y="3010397"/>
                  <a:pt x="2600011" y="3001566"/>
                  <a:pt x="2534253" y="3013501"/>
                </a:cubicBezTo>
                <a:cubicBezTo>
                  <a:pt x="2505606" y="3018752"/>
                  <a:pt x="2476698" y="3022690"/>
                  <a:pt x="2447790" y="3025435"/>
                </a:cubicBezTo>
                <a:cubicBezTo>
                  <a:pt x="2373985" y="3030901"/>
                  <a:pt x="2299762" y="3028945"/>
                  <a:pt x="2226426" y="3019587"/>
                </a:cubicBezTo>
                <a:cubicBezTo>
                  <a:pt x="2141266" y="3010636"/>
                  <a:pt x="2055584" y="3025196"/>
                  <a:pt x="1970684" y="3013262"/>
                </a:cubicBezTo>
                <a:cubicBezTo>
                  <a:pt x="1902309" y="3004788"/>
                  <a:pt x="1833021" y="3004466"/>
                  <a:pt x="1764554" y="3012307"/>
                </a:cubicBezTo>
                <a:cubicBezTo>
                  <a:pt x="1635120" y="3026413"/>
                  <a:pt x="1504268" y="3025530"/>
                  <a:pt x="1375082" y="3009682"/>
                </a:cubicBezTo>
                <a:cubicBezTo>
                  <a:pt x="1299687" y="2999895"/>
                  <a:pt x="1222081" y="2994286"/>
                  <a:pt x="1148118" y="3011830"/>
                </a:cubicBezTo>
                <a:cubicBezTo>
                  <a:pt x="974281" y="3053123"/>
                  <a:pt x="800184" y="3029015"/>
                  <a:pt x="627259" y="3011830"/>
                </a:cubicBezTo>
                <a:cubicBezTo>
                  <a:pt x="534391" y="3001387"/>
                  <a:pt x="440493" y="3001148"/>
                  <a:pt x="347559" y="3011113"/>
                </a:cubicBezTo>
                <a:cubicBezTo>
                  <a:pt x="278929" y="3019957"/>
                  <a:pt x="209866" y="3025232"/>
                  <a:pt x="140699" y="3026927"/>
                </a:cubicBezTo>
                <a:lnTo>
                  <a:pt x="44501" y="3024299"/>
                </a:lnTo>
                <a:lnTo>
                  <a:pt x="26973" y="2893528"/>
                </a:lnTo>
                <a:cubicBezTo>
                  <a:pt x="-4174" y="2764506"/>
                  <a:pt x="-10619" y="2635110"/>
                  <a:pt x="19693" y="2504963"/>
                </a:cubicBezTo>
                <a:cubicBezTo>
                  <a:pt x="48311" y="2384006"/>
                  <a:pt x="46914" y="2257385"/>
                  <a:pt x="15637" y="2137152"/>
                </a:cubicBezTo>
                <a:cubicBezTo>
                  <a:pt x="8714" y="2106022"/>
                  <a:pt x="4478" y="2074304"/>
                  <a:pt x="2986" y="2042386"/>
                </a:cubicBezTo>
                <a:cubicBezTo>
                  <a:pt x="-6442" y="1925867"/>
                  <a:pt x="9430" y="1810973"/>
                  <a:pt x="22676" y="1695829"/>
                </a:cubicBezTo>
                <a:cubicBezTo>
                  <a:pt x="31508" y="1622442"/>
                  <a:pt x="44993" y="1548304"/>
                  <a:pt x="22676" y="1475668"/>
                </a:cubicBezTo>
                <a:cubicBezTo>
                  <a:pt x="7389" y="1425047"/>
                  <a:pt x="3989" y="1371313"/>
                  <a:pt x="12773" y="1319017"/>
                </a:cubicBezTo>
                <a:cubicBezTo>
                  <a:pt x="27582" y="1226202"/>
                  <a:pt x="30672" y="1131749"/>
                  <a:pt x="21961" y="1038096"/>
                </a:cubicBezTo>
                <a:cubicBezTo>
                  <a:pt x="16209" y="976348"/>
                  <a:pt x="17092" y="914112"/>
                  <a:pt x="24587" y="852564"/>
                </a:cubicBezTo>
                <a:cubicBezTo>
                  <a:pt x="34491" y="769801"/>
                  <a:pt x="49886" y="685536"/>
                  <a:pt x="31150" y="602524"/>
                </a:cubicBezTo>
                <a:cubicBezTo>
                  <a:pt x="1315" y="470626"/>
                  <a:pt x="7282" y="338854"/>
                  <a:pt x="19217" y="205958"/>
                </a:cubicBezTo>
                <a:cubicBezTo>
                  <a:pt x="23692" y="156512"/>
                  <a:pt x="28406" y="106785"/>
                  <a:pt x="29763" y="56918"/>
                </a:cubicBezTo>
                <a:lnTo>
                  <a:pt x="29335" y="22484"/>
                </a:lnTo>
                <a:lnTo>
                  <a:pt x="182423" y="11326"/>
                </a:lnTo>
                <a:cubicBezTo>
                  <a:pt x="307134" y="-180"/>
                  <a:pt x="431415" y="11326"/>
                  <a:pt x="556126" y="18689"/>
                </a:cubicBezTo>
                <a:cubicBezTo>
                  <a:pt x="625195" y="22602"/>
                  <a:pt x="694588" y="27319"/>
                  <a:pt x="763549" y="16388"/>
                </a:cubicBezTo>
                <a:cubicBezTo>
                  <a:pt x="811902" y="8674"/>
                  <a:pt x="860574" y="3678"/>
                  <a:pt x="909359" y="1412"/>
                </a:cubicBezTo>
                <a:close/>
              </a:path>
            </a:pathLst>
          </a:custGeom>
        </p:spPr>
      </p:pic>
      <p:pic>
        <p:nvPicPr>
          <p:cNvPr id="5" name="Picture 4" descr="A group of women standing in a room&#10;&#10;AI-generated content may be incorrect.">
            <a:extLst>
              <a:ext uri="{FF2B5EF4-FFF2-40B4-BE49-F238E27FC236}">
                <a16:creationId xmlns:a16="http://schemas.microsoft.com/office/drawing/2014/main" id="{7ED97398-76F6-9585-0768-01C6ABFF121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77" r="-3" b="20110"/>
          <a:stretch/>
        </p:blipFill>
        <p:spPr>
          <a:xfrm>
            <a:off x="8344949" y="453323"/>
            <a:ext cx="3451906" cy="3553662"/>
          </a:xfrm>
          <a:custGeom>
            <a:avLst/>
            <a:gdLst/>
            <a:ahLst/>
            <a:cxnLst/>
            <a:rect l="l" t="t" r="r" b="b"/>
            <a:pathLst>
              <a:path w="3451906" h="3553662">
                <a:moveTo>
                  <a:pt x="723689" y="906"/>
                </a:moveTo>
                <a:cubicBezTo>
                  <a:pt x="772066" y="2729"/>
                  <a:pt x="820443" y="7023"/>
                  <a:pt x="868820" y="11181"/>
                </a:cubicBezTo>
                <a:cubicBezTo>
                  <a:pt x="1039107" y="26039"/>
                  <a:pt x="1209273" y="19359"/>
                  <a:pt x="1379198" y="8454"/>
                </a:cubicBezTo>
                <a:cubicBezTo>
                  <a:pt x="1496186" y="1474"/>
                  <a:pt x="1613486" y="5305"/>
                  <a:pt x="1729930" y="19904"/>
                </a:cubicBezTo>
                <a:lnTo>
                  <a:pt x="1770732" y="22354"/>
                </a:lnTo>
                <a:lnTo>
                  <a:pt x="1793470" y="25525"/>
                </a:lnTo>
                <a:lnTo>
                  <a:pt x="1895014" y="29765"/>
                </a:lnTo>
                <a:lnTo>
                  <a:pt x="1895984" y="30265"/>
                </a:lnTo>
                <a:lnTo>
                  <a:pt x="1908078" y="30265"/>
                </a:lnTo>
                <a:lnTo>
                  <a:pt x="1909048" y="29667"/>
                </a:lnTo>
                <a:lnTo>
                  <a:pt x="2008240" y="25525"/>
                </a:lnTo>
                <a:lnTo>
                  <a:pt x="2081672" y="15283"/>
                </a:lnTo>
                <a:lnTo>
                  <a:pt x="2184918" y="9562"/>
                </a:lnTo>
                <a:cubicBezTo>
                  <a:pt x="2268544" y="8356"/>
                  <a:pt x="2352209" y="10573"/>
                  <a:pt x="2435750" y="16224"/>
                </a:cubicBezTo>
                <a:cubicBezTo>
                  <a:pt x="2589588" y="24540"/>
                  <a:pt x="2743185" y="15952"/>
                  <a:pt x="2896904" y="5864"/>
                </a:cubicBezTo>
                <a:cubicBezTo>
                  <a:pt x="2988276" y="-133"/>
                  <a:pt x="3079618" y="1639"/>
                  <a:pt x="3170959" y="5268"/>
                </a:cubicBezTo>
                <a:lnTo>
                  <a:pt x="3437940" y="15543"/>
                </a:lnTo>
                <a:lnTo>
                  <a:pt x="3440062" y="77084"/>
                </a:lnTo>
                <a:cubicBezTo>
                  <a:pt x="3439759" y="207598"/>
                  <a:pt x="3426999" y="337557"/>
                  <a:pt x="3419542" y="467764"/>
                </a:cubicBezTo>
                <a:cubicBezTo>
                  <a:pt x="3416314" y="527314"/>
                  <a:pt x="3411472" y="587156"/>
                  <a:pt x="3410666" y="646723"/>
                </a:cubicBezTo>
                <a:cubicBezTo>
                  <a:pt x="3409858" y="706293"/>
                  <a:pt x="3413086" y="765586"/>
                  <a:pt x="3425999" y="824040"/>
                </a:cubicBezTo>
                <a:cubicBezTo>
                  <a:pt x="3458153" y="973974"/>
                  <a:pt x="3447305" y="1120693"/>
                  <a:pt x="3425999" y="1269168"/>
                </a:cubicBezTo>
                <a:cubicBezTo>
                  <a:pt x="3415281" y="1344279"/>
                  <a:pt x="3402111" y="1421878"/>
                  <a:pt x="3425353" y="1494944"/>
                </a:cubicBezTo>
                <a:cubicBezTo>
                  <a:pt x="3464867" y="1616236"/>
                  <a:pt x="3452342" y="1736506"/>
                  <a:pt x="3438266" y="1858381"/>
                </a:cubicBezTo>
                <a:cubicBezTo>
                  <a:pt x="3429228" y="1937294"/>
                  <a:pt x="3419930" y="2017084"/>
                  <a:pt x="3430518" y="2095996"/>
                </a:cubicBezTo>
                <a:cubicBezTo>
                  <a:pt x="3446660" y="2216411"/>
                  <a:pt x="3439170" y="2335949"/>
                  <a:pt x="3431293" y="2456072"/>
                </a:cubicBezTo>
                <a:cubicBezTo>
                  <a:pt x="3426129" y="2537469"/>
                  <a:pt x="3413086" y="2619889"/>
                  <a:pt x="3430002" y="2700556"/>
                </a:cubicBezTo>
                <a:cubicBezTo>
                  <a:pt x="3441812" y="2765790"/>
                  <a:pt x="3444254" y="2832749"/>
                  <a:pt x="3437233" y="2898861"/>
                </a:cubicBezTo>
                <a:cubicBezTo>
                  <a:pt x="3429485" y="3003493"/>
                  <a:pt x="3415798" y="3108125"/>
                  <a:pt x="3435297" y="3213050"/>
                </a:cubicBezTo>
                <a:cubicBezTo>
                  <a:pt x="3445497" y="3268582"/>
                  <a:pt x="3441754" y="3324843"/>
                  <a:pt x="3438137" y="3380812"/>
                </a:cubicBezTo>
                <a:lnTo>
                  <a:pt x="3429447" y="3533975"/>
                </a:lnTo>
                <a:lnTo>
                  <a:pt x="3428457" y="3533971"/>
                </a:lnTo>
                <a:cubicBezTo>
                  <a:pt x="3362736" y="3534214"/>
                  <a:pt x="3297429" y="3530092"/>
                  <a:pt x="3232020" y="3523062"/>
                </a:cubicBezTo>
                <a:cubicBezTo>
                  <a:pt x="3137124" y="3513000"/>
                  <a:pt x="3042746" y="3525122"/>
                  <a:pt x="2949304" y="3541245"/>
                </a:cubicBezTo>
                <a:cubicBezTo>
                  <a:pt x="2884196" y="3550796"/>
                  <a:pt x="2818577" y="3554844"/>
                  <a:pt x="2752970" y="3553366"/>
                </a:cubicBezTo>
                <a:cubicBezTo>
                  <a:pt x="2592664" y="3553487"/>
                  <a:pt x="2432670" y="3545124"/>
                  <a:pt x="2272778" y="3529971"/>
                </a:cubicBezTo>
                <a:cubicBezTo>
                  <a:pt x="2213920" y="3526298"/>
                  <a:pt x="2154916" y="3527959"/>
                  <a:pt x="2096275" y="3534941"/>
                </a:cubicBezTo>
                <a:cubicBezTo>
                  <a:pt x="2030066" y="3541923"/>
                  <a:pt x="1963369" y="3539486"/>
                  <a:pt x="1897658" y="3527668"/>
                </a:cubicBezTo>
                <a:cubicBezTo>
                  <a:pt x="1858723" y="3520213"/>
                  <a:pt x="1819789" y="3518153"/>
                  <a:pt x="1780854" y="3518637"/>
                </a:cubicBezTo>
                <a:cubicBezTo>
                  <a:pt x="1741920" y="3519123"/>
                  <a:pt x="1702985" y="3522153"/>
                  <a:pt x="1664051" y="3524880"/>
                </a:cubicBezTo>
                <a:cubicBezTo>
                  <a:pt x="1450275" y="3539790"/>
                  <a:pt x="1236498" y="3557973"/>
                  <a:pt x="1021996" y="3545850"/>
                </a:cubicBezTo>
                <a:cubicBezTo>
                  <a:pt x="976208" y="3543304"/>
                  <a:pt x="931564" y="3532154"/>
                  <a:pt x="886089" y="3527546"/>
                </a:cubicBezTo>
                <a:cubicBezTo>
                  <a:pt x="753918" y="3514091"/>
                  <a:pt x="622269" y="3529851"/>
                  <a:pt x="490410" y="3536275"/>
                </a:cubicBezTo>
                <a:cubicBezTo>
                  <a:pt x="344484" y="3545511"/>
                  <a:pt x="198194" y="3543645"/>
                  <a:pt x="52476" y="3530699"/>
                </a:cubicBezTo>
                <a:lnTo>
                  <a:pt x="16096" y="3528137"/>
                </a:lnTo>
                <a:lnTo>
                  <a:pt x="13820" y="3457111"/>
                </a:lnTo>
                <a:cubicBezTo>
                  <a:pt x="6425" y="3369848"/>
                  <a:pt x="-1454" y="3282586"/>
                  <a:pt x="8728" y="3195323"/>
                </a:cubicBezTo>
                <a:cubicBezTo>
                  <a:pt x="18037" y="3120746"/>
                  <a:pt x="19541" y="3045559"/>
                  <a:pt x="13214" y="2970732"/>
                </a:cubicBezTo>
                <a:cubicBezTo>
                  <a:pt x="6911" y="2888880"/>
                  <a:pt x="6911" y="2806721"/>
                  <a:pt x="13214" y="2724870"/>
                </a:cubicBezTo>
                <a:cubicBezTo>
                  <a:pt x="18062" y="2646442"/>
                  <a:pt x="26184" y="2567797"/>
                  <a:pt x="17457" y="2489589"/>
                </a:cubicBezTo>
                <a:cubicBezTo>
                  <a:pt x="5335" y="2379639"/>
                  <a:pt x="9335" y="2270015"/>
                  <a:pt x="16729" y="2160282"/>
                </a:cubicBezTo>
                <a:cubicBezTo>
                  <a:pt x="22790" y="2069639"/>
                  <a:pt x="31640" y="1978667"/>
                  <a:pt x="17335" y="1888460"/>
                </a:cubicBezTo>
                <a:cubicBezTo>
                  <a:pt x="159" y="1768104"/>
                  <a:pt x="-4267" y="1646557"/>
                  <a:pt x="4122" y="1525448"/>
                </a:cubicBezTo>
                <a:cubicBezTo>
                  <a:pt x="17093" y="1276969"/>
                  <a:pt x="13820" y="1028271"/>
                  <a:pt x="23760" y="779682"/>
                </a:cubicBezTo>
                <a:cubicBezTo>
                  <a:pt x="27153" y="697655"/>
                  <a:pt x="8971" y="616065"/>
                  <a:pt x="8002" y="534256"/>
                </a:cubicBezTo>
                <a:cubicBezTo>
                  <a:pt x="6790" y="436250"/>
                  <a:pt x="11124" y="337998"/>
                  <a:pt x="14291" y="239596"/>
                </a:cubicBezTo>
                <a:lnTo>
                  <a:pt x="13744" y="13183"/>
                </a:lnTo>
                <a:lnTo>
                  <a:pt x="56934" y="10499"/>
                </a:lnTo>
                <a:cubicBezTo>
                  <a:pt x="147688" y="3411"/>
                  <a:pt x="238784" y="3411"/>
                  <a:pt x="329538" y="10499"/>
                </a:cubicBezTo>
                <a:cubicBezTo>
                  <a:pt x="412505" y="17614"/>
                  <a:pt x="495870" y="15924"/>
                  <a:pt x="578558" y="5455"/>
                </a:cubicBezTo>
                <a:cubicBezTo>
                  <a:pt x="626936" y="-270"/>
                  <a:pt x="675313" y="-917"/>
                  <a:pt x="723689" y="906"/>
                </a:cubicBezTo>
                <a:close/>
              </a:path>
            </a:pathLst>
          </a:custGeom>
        </p:spPr>
      </p:pic>
      <p:pic>
        <p:nvPicPr>
          <p:cNvPr id="7" name="Picture 6" descr="A red and pink painting with blue writing&#10;&#10;AI-generated content may be incorrect.">
            <a:extLst>
              <a:ext uri="{FF2B5EF4-FFF2-40B4-BE49-F238E27FC236}">
                <a16:creationId xmlns:a16="http://schemas.microsoft.com/office/drawing/2014/main" id="{98E48F18-E8B0-69A6-3764-51CC8215E1C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2858" r="4" b="11637"/>
          <a:stretch/>
        </p:blipFill>
        <p:spPr>
          <a:xfrm>
            <a:off x="8350554" y="4171427"/>
            <a:ext cx="3434858" cy="2084130"/>
          </a:xfrm>
          <a:custGeom>
            <a:avLst/>
            <a:gdLst/>
            <a:ahLst/>
            <a:cxnLst/>
            <a:rect l="l" t="t" r="r" b="b"/>
            <a:pathLst>
              <a:path w="3434858" h="2084130">
                <a:moveTo>
                  <a:pt x="1225971" y="1141"/>
                </a:moveTo>
                <a:cubicBezTo>
                  <a:pt x="1283624" y="3345"/>
                  <a:pt x="1341187" y="8746"/>
                  <a:pt x="1398467" y="17334"/>
                </a:cubicBezTo>
                <a:cubicBezTo>
                  <a:pt x="1484331" y="31639"/>
                  <a:pt x="1570921" y="22789"/>
                  <a:pt x="1657200" y="16728"/>
                </a:cubicBezTo>
                <a:cubicBezTo>
                  <a:pt x="1761649" y="9334"/>
                  <a:pt x="1865993" y="5334"/>
                  <a:pt x="1970648" y="17456"/>
                </a:cubicBezTo>
                <a:cubicBezTo>
                  <a:pt x="2045091" y="26183"/>
                  <a:pt x="2119948" y="18061"/>
                  <a:pt x="2194600" y="13213"/>
                </a:cubicBezTo>
                <a:cubicBezTo>
                  <a:pt x="2272509" y="6910"/>
                  <a:pt x="2350711" y="6910"/>
                  <a:pt x="2428622" y="13213"/>
                </a:cubicBezTo>
                <a:cubicBezTo>
                  <a:pt x="2499846" y="19540"/>
                  <a:pt x="2571412" y="18037"/>
                  <a:pt x="2642398" y="8727"/>
                </a:cubicBezTo>
                <a:cubicBezTo>
                  <a:pt x="2725458" y="-1455"/>
                  <a:pt x="2808518" y="6424"/>
                  <a:pt x="2891579" y="13819"/>
                </a:cubicBezTo>
                <a:cubicBezTo>
                  <a:pt x="3037765" y="27031"/>
                  <a:pt x="3183847" y="21092"/>
                  <a:pt x="3329721" y="11394"/>
                </a:cubicBezTo>
                <a:lnTo>
                  <a:pt x="3422995" y="10092"/>
                </a:lnTo>
                <a:lnTo>
                  <a:pt x="3423106" y="30386"/>
                </a:lnTo>
                <a:cubicBezTo>
                  <a:pt x="3435867" y="237971"/>
                  <a:pt x="3438238" y="446198"/>
                  <a:pt x="3430208" y="654090"/>
                </a:cubicBezTo>
                <a:cubicBezTo>
                  <a:pt x="3423106" y="827990"/>
                  <a:pt x="3429304" y="1002474"/>
                  <a:pt x="3417295" y="1176228"/>
                </a:cubicBezTo>
                <a:cubicBezTo>
                  <a:pt x="3411355" y="1261425"/>
                  <a:pt x="3404770" y="1348083"/>
                  <a:pt x="3419490" y="1431526"/>
                </a:cubicBezTo>
                <a:cubicBezTo>
                  <a:pt x="3444413" y="1572253"/>
                  <a:pt x="3430724" y="1710643"/>
                  <a:pt x="3415229" y="1849910"/>
                </a:cubicBezTo>
                <a:cubicBezTo>
                  <a:pt x="3410101" y="1894678"/>
                  <a:pt x="3408864" y="1939801"/>
                  <a:pt x="3411481" y="1984635"/>
                </a:cubicBezTo>
                <a:lnTo>
                  <a:pt x="3420281" y="2045052"/>
                </a:lnTo>
                <a:lnTo>
                  <a:pt x="3334389" y="2032837"/>
                </a:lnTo>
                <a:cubicBezTo>
                  <a:pt x="3297879" y="2029644"/>
                  <a:pt x="3261227" y="2028419"/>
                  <a:pt x="3224622" y="2029160"/>
                </a:cubicBezTo>
                <a:cubicBezTo>
                  <a:pt x="3151412" y="2030641"/>
                  <a:pt x="3078391" y="2039983"/>
                  <a:pt x="3007079" y="2057157"/>
                </a:cubicBezTo>
                <a:cubicBezTo>
                  <a:pt x="2872697" y="2088306"/>
                  <a:pt x="2737925" y="2094750"/>
                  <a:pt x="2602371" y="2064436"/>
                </a:cubicBezTo>
                <a:cubicBezTo>
                  <a:pt x="2476389" y="2035818"/>
                  <a:pt x="2344507" y="2037215"/>
                  <a:pt x="2219280" y="2068494"/>
                </a:cubicBezTo>
                <a:cubicBezTo>
                  <a:pt x="2186857" y="2075416"/>
                  <a:pt x="2153821" y="2079653"/>
                  <a:pt x="2120577" y="2081145"/>
                </a:cubicBezTo>
                <a:cubicBezTo>
                  <a:pt x="1999217" y="2090573"/>
                  <a:pt x="1879549" y="2074701"/>
                  <a:pt x="1759622" y="2061453"/>
                </a:cubicBezTo>
                <a:cubicBezTo>
                  <a:pt x="1683186" y="2052622"/>
                  <a:pt x="1605969" y="2039136"/>
                  <a:pt x="1530313" y="2061453"/>
                </a:cubicBezTo>
                <a:cubicBezTo>
                  <a:pt x="1477590" y="2076742"/>
                  <a:pt x="1421623" y="2080142"/>
                  <a:pt x="1367155" y="2071358"/>
                </a:cubicBezTo>
                <a:cubicBezTo>
                  <a:pt x="1270484" y="2056548"/>
                  <a:pt x="1172107" y="2053457"/>
                  <a:pt x="1074563" y="2062169"/>
                </a:cubicBezTo>
                <a:cubicBezTo>
                  <a:pt x="1010251" y="2067921"/>
                  <a:pt x="945429" y="2067038"/>
                  <a:pt x="881325" y="2059543"/>
                </a:cubicBezTo>
                <a:cubicBezTo>
                  <a:pt x="795121" y="2049639"/>
                  <a:pt x="707357" y="2034243"/>
                  <a:pt x="620895" y="2052980"/>
                </a:cubicBezTo>
                <a:cubicBezTo>
                  <a:pt x="483518" y="2082816"/>
                  <a:pt x="346272" y="2076848"/>
                  <a:pt x="207854" y="2064914"/>
                </a:cubicBezTo>
                <a:cubicBezTo>
                  <a:pt x="156354" y="2060439"/>
                  <a:pt x="104562" y="2055725"/>
                  <a:pt x="52622" y="2054367"/>
                </a:cubicBezTo>
                <a:lnTo>
                  <a:pt x="12047" y="2054851"/>
                </a:lnTo>
                <a:lnTo>
                  <a:pt x="2957" y="1815310"/>
                </a:lnTo>
                <a:cubicBezTo>
                  <a:pt x="-270" y="1732929"/>
                  <a:pt x="-1846" y="1650548"/>
                  <a:pt x="3487" y="1568139"/>
                </a:cubicBezTo>
                <a:cubicBezTo>
                  <a:pt x="12457" y="1429500"/>
                  <a:pt x="20094" y="1290971"/>
                  <a:pt x="12700" y="1152224"/>
                </a:cubicBezTo>
                <a:cubicBezTo>
                  <a:pt x="7675" y="1076879"/>
                  <a:pt x="5703" y="1001421"/>
                  <a:pt x="6775" y="925999"/>
                </a:cubicBezTo>
                <a:lnTo>
                  <a:pt x="11863" y="832882"/>
                </a:lnTo>
                <a:lnTo>
                  <a:pt x="20970" y="766654"/>
                </a:lnTo>
                <a:lnTo>
                  <a:pt x="24654" y="677192"/>
                </a:lnTo>
                <a:lnTo>
                  <a:pt x="25185" y="676317"/>
                </a:lnTo>
                <a:lnTo>
                  <a:pt x="25185" y="665409"/>
                </a:lnTo>
                <a:lnTo>
                  <a:pt x="24741" y="664535"/>
                </a:lnTo>
                <a:lnTo>
                  <a:pt x="20970" y="572951"/>
                </a:lnTo>
                <a:lnTo>
                  <a:pt x="18150" y="552445"/>
                </a:lnTo>
                <a:lnTo>
                  <a:pt x="15972" y="515645"/>
                </a:lnTo>
                <a:cubicBezTo>
                  <a:pt x="2990" y="410624"/>
                  <a:pt x="-416" y="304831"/>
                  <a:pt x="5790" y="199319"/>
                </a:cubicBezTo>
                <a:lnTo>
                  <a:pt x="13901" y="9025"/>
                </a:lnTo>
                <a:lnTo>
                  <a:pt x="109477" y="8001"/>
                </a:lnTo>
                <a:cubicBezTo>
                  <a:pt x="187346" y="8970"/>
                  <a:pt x="265007" y="27152"/>
                  <a:pt x="343084" y="23759"/>
                </a:cubicBezTo>
                <a:cubicBezTo>
                  <a:pt x="579702" y="13819"/>
                  <a:pt x="816423" y="17092"/>
                  <a:pt x="1052937" y="4121"/>
                </a:cubicBezTo>
                <a:cubicBezTo>
                  <a:pt x="1110576" y="-73"/>
                  <a:pt x="1168318" y="-1064"/>
                  <a:pt x="1225971" y="1141"/>
                </a:cubicBez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F0ACEAD-F9D8-0CE7-8D56-39E24448A782}"/>
              </a:ext>
            </a:extLst>
          </p:cNvPr>
          <p:cNvSpPr txBox="1"/>
          <p:nvPr/>
        </p:nvSpPr>
        <p:spPr>
          <a:xfrm>
            <a:off x="8344949" y="5880975"/>
            <a:ext cx="21909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(Connick, 2025G)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77ADDB8-73BC-45C8-EF95-D8D16A973D81}"/>
              </a:ext>
            </a:extLst>
          </p:cNvPr>
          <p:cNvSpPr txBox="1"/>
          <p:nvPr/>
        </p:nvSpPr>
        <p:spPr>
          <a:xfrm>
            <a:off x="10067983" y="3563734"/>
            <a:ext cx="18823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(Wilson, 2025B)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C88CC84-E973-E10B-A30D-5AB86C35B335}"/>
              </a:ext>
            </a:extLst>
          </p:cNvPr>
          <p:cNvSpPr txBox="1"/>
          <p:nvPr/>
        </p:nvSpPr>
        <p:spPr>
          <a:xfrm>
            <a:off x="5429842" y="562886"/>
            <a:ext cx="18823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(Wilson, 2025A)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47BEAF0-239C-5CE8-DCF4-9761C405B181}"/>
              </a:ext>
            </a:extLst>
          </p:cNvPr>
          <p:cNvSpPr txBox="1"/>
          <p:nvPr/>
        </p:nvSpPr>
        <p:spPr>
          <a:xfrm>
            <a:off x="6528203" y="3379068"/>
            <a:ext cx="18823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(Wilson, 2025C)</a:t>
            </a:r>
          </a:p>
        </p:txBody>
      </p:sp>
    </p:spTree>
    <p:extLst>
      <p:ext uri="{BB962C8B-B14F-4D97-AF65-F5344CB8AC3E}">
        <p14:creationId xmlns:p14="http://schemas.microsoft.com/office/powerpoint/2010/main" val="36514893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BB0214-830F-3AE3-32DB-3D44668599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6981" y="183638"/>
            <a:ext cx="11857703" cy="4351338"/>
          </a:xfrm>
        </p:spPr>
        <p:txBody>
          <a:bodyPr>
            <a:normAutofit/>
          </a:bodyPr>
          <a:lstStyle/>
          <a:p>
            <a:pPr marL="0" indent="0" algn="ctr">
              <a:lnSpc>
                <a:spcPct val="160000"/>
              </a:lnSpc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Fel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rhan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modiwl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roedd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cyfle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archwilio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Haf Weighton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sef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artist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lleol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archwilio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roedd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cyfle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ymarfer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gwnio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torri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allan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arlunio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Ystyriais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archwilio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ymhellach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fy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ngweithgaredd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terfynol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roedd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modd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gweithgaredd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datblygu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echddygol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manwl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disgyblion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ymhellach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Dyweda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Frikha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, Alharbi(2023) a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Nurjanah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et al (2023) bod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hwn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gryfder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meistroli’r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sgil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yma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gwblhau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tasgau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syml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megis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cau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botymau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cyllel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ffyrc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. Er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penderfynais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diwedd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erbyn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syniad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yma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roeddwn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rhagweld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byddai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staffio’r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gweithgaredd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broblem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(EEF, 2021). Gan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gweithgaredd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ffocysu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hollol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ddatblygu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echddygol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manwl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disgyblion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dyweda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Ryder(2013) bod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broblem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enwedig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gydag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ychwanegol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megis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dyspracsia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dibynnu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gymorth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ychwanegol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fynd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ati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gwblhau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tasgau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echddygol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manwl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. Am y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rhesymau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yma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felly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ni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fydd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modd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cynnal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gweithgaredd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yma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dosbarth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cyfan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ni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fyddai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modd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darparu’r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cymorth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priodol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pob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disgybl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. Er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gellid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cynnal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gweithgaredd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grwpiau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bach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seiliedig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staffio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pic>
        <p:nvPicPr>
          <p:cNvPr id="5" name="Picture 4" descr="A white cloth with a drawing of a plate and fork and knife&#10;&#10;AI-generated content may be incorrect.">
            <a:extLst>
              <a:ext uri="{FF2B5EF4-FFF2-40B4-BE49-F238E27FC236}">
                <a16:creationId xmlns:a16="http://schemas.microsoft.com/office/drawing/2014/main" id="{787569F5-F014-1034-25EA-FAA0566CB5B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528920" y="4261233"/>
            <a:ext cx="2111634" cy="2815512"/>
          </a:xfrm>
          <a:prstGeom prst="rect">
            <a:avLst/>
          </a:prstGeom>
        </p:spPr>
      </p:pic>
      <p:pic>
        <p:nvPicPr>
          <p:cNvPr id="7" name="Picture 6" descr="A table with paper and plates on it&#10;&#10;AI-generated content may be incorrect.">
            <a:extLst>
              <a:ext uri="{FF2B5EF4-FFF2-40B4-BE49-F238E27FC236}">
                <a16:creationId xmlns:a16="http://schemas.microsoft.com/office/drawing/2014/main" id="{797DCEDD-B88D-E141-EE20-420A7F13C2F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80487" y="4613171"/>
            <a:ext cx="2815513" cy="2111635"/>
          </a:xfrm>
          <a:prstGeom prst="rect">
            <a:avLst/>
          </a:prstGeom>
        </p:spPr>
      </p:pic>
      <p:pic>
        <p:nvPicPr>
          <p:cNvPr id="9" name="Picture 8" descr="A plate with food and fork and knifes&#10;&#10;AI-generated content may be incorrect.">
            <a:extLst>
              <a:ext uri="{FF2B5EF4-FFF2-40B4-BE49-F238E27FC236}">
                <a16:creationId xmlns:a16="http://schemas.microsoft.com/office/drawing/2014/main" id="{B1AC6C94-946C-3BA4-7733-E7F3DE09543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6662807" y="4334359"/>
            <a:ext cx="2111636" cy="2669260"/>
          </a:xfrm>
          <a:prstGeom prst="rect">
            <a:avLst/>
          </a:prstGeom>
        </p:spPr>
      </p:pic>
      <p:pic>
        <p:nvPicPr>
          <p:cNvPr id="11" name="Picture 10" descr="A white cloth with a drawing on it&#10;&#10;AI-generated content may be incorrect.">
            <a:extLst>
              <a:ext uri="{FF2B5EF4-FFF2-40B4-BE49-F238E27FC236}">
                <a16:creationId xmlns:a16="http://schemas.microsoft.com/office/drawing/2014/main" id="{A81BCFC1-7BD5-668D-F3FA-EDE1B62FE78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9693189" y="4261234"/>
            <a:ext cx="2111633" cy="2815511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F535478-736A-F7FB-3190-9EF79E312E98}"/>
              </a:ext>
            </a:extLst>
          </p:cNvPr>
          <p:cNvSpPr txBox="1"/>
          <p:nvPr/>
        </p:nvSpPr>
        <p:spPr>
          <a:xfrm>
            <a:off x="176980" y="6355474"/>
            <a:ext cx="23063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(Connick, 2025H)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7FD253B-0964-420D-970E-E18BADDF5CF6}"/>
              </a:ext>
            </a:extLst>
          </p:cNvPr>
          <p:cNvSpPr txBox="1"/>
          <p:nvPr/>
        </p:nvSpPr>
        <p:spPr>
          <a:xfrm>
            <a:off x="3280487" y="4613170"/>
            <a:ext cx="20128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(Connick, 2025i)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5244A69-5B21-284A-4BCB-EF960A71968F}"/>
              </a:ext>
            </a:extLst>
          </p:cNvPr>
          <p:cNvSpPr txBox="1"/>
          <p:nvPr/>
        </p:nvSpPr>
        <p:spPr>
          <a:xfrm>
            <a:off x="6373666" y="6355474"/>
            <a:ext cx="18823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(Connick, 2025J)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E4B0617-B40D-B1A8-8CE0-1BF49A820123}"/>
              </a:ext>
            </a:extLst>
          </p:cNvPr>
          <p:cNvSpPr txBox="1"/>
          <p:nvPr/>
        </p:nvSpPr>
        <p:spPr>
          <a:xfrm>
            <a:off x="10420624" y="4613170"/>
            <a:ext cx="18823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(Connick, 2025K)</a:t>
            </a:r>
          </a:p>
        </p:txBody>
      </p:sp>
    </p:spTree>
    <p:extLst>
      <p:ext uri="{BB962C8B-B14F-4D97-AF65-F5344CB8AC3E}">
        <p14:creationId xmlns:p14="http://schemas.microsoft.com/office/powerpoint/2010/main" val="39506460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CAAF19-A9A7-D104-00ED-C0D56BC946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21AC6A30-4F22-4C0F-B278-19C5B8A80C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BB4335AD-65B1-44E4-90AF-264024FE4B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" y="0"/>
            <a:ext cx="12191999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FACAB7-DFB2-5308-FF30-F5A5A63E59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54241" y="226141"/>
            <a:ext cx="4267200" cy="1351472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Drama</a:t>
            </a:r>
          </a:p>
        </p:txBody>
      </p:sp>
      <p:pic>
        <p:nvPicPr>
          <p:cNvPr id="6" name="Picture 5" descr="A group of people kneeling on the floor&#10;&#10;AI-generated content may be incorrect.">
            <a:extLst>
              <a:ext uri="{FF2B5EF4-FFF2-40B4-BE49-F238E27FC236}">
                <a16:creationId xmlns:a16="http://schemas.microsoft.com/office/drawing/2014/main" id="{2B7142EB-967E-087C-3EBD-E342E0ED8E4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903" r="2245"/>
          <a:stretch/>
        </p:blipFill>
        <p:spPr>
          <a:xfrm>
            <a:off x="-11084" y="0"/>
            <a:ext cx="3695699" cy="6858001"/>
          </a:xfrm>
          <a:custGeom>
            <a:avLst/>
            <a:gdLst/>
            <a:ahLst/>
            <a:cxnLst/>
            <a:rect l="l" t="t" r="r" b="b"/>
            <a:pathLst>
              <a:path w="3695699" h="6858001">
                <a:moveTo>
                  <a:pt x="0" y="0"/>
                </a:moveTo>
                <a:lnTo>
                  <a:pt x="3435129" y="0"/>
                </a:lnTo>
                <a:lnTo>
                  <a:pt x="3430599" y="17349"/>
                </a:lnTo>
                <a:cubicBezTo>
                  <a:pt x="3437542" y="19835"/>
                  <a:pt x="3423757" y="30822"/>
                  <a:pt x="3427683" y="38871"/>
                </a:cubicBezTo>
                <a:cubicBezTo>
                  <a:pt x="3431230" y="44698"/>
                  <a:pt x="3427877" y="49388"/>
                  <a:pt x="3427096" y="55116"/>
                </a:cubicBezTo>
                <a:cubicBezTo>
                  <a:pt x="3429620" y="62945"/>
                  <a:pt x="3421946" y="87211"/>
                  <a:pt x="3417356" y="93331"/>
                </a:cubicBezTo>
                <a:cubicBezTo>
                  <a:pt x="3401974" y="107607"/>
                  <a:pt x="3409629" y="143436"/>
                  <a:pt x="3397765" y="155370"/>
                </a:cubicBezTo>
                <a:cubicBezTo>
                  <a:pt x="3395800" y="159886"/>
                  <a:pt x="3394789" y="164378"/>
                  <a:pt x="3394373" y="168831"/>
                </a:cubicBezTo>
                <a:lnTo>
                  <a:pt x="3394553" y="181402"/>
                </a:lnTo>
                <a:lnTo>
                  <a:pt x="3397293" y="185192"/>
                </a:lnTo>
                <a:lnTo>
                  <a:pt x="3395923" y="192756"/>
                </a:lnTo>
                <a:cubicBezTo>
                  <a:pt x="3396018" y="193497"/>
                  <a:pt x="3396112" y="194237"/>
                  <a:pt x="3396207" y="194978"/>
                </a:cubicBezTo>
                <a:cubicBezTo>
                  <a:pt x="3396531" y="199154"/>
                  <a:pt x="3396856" y="203330"/>
                  <a:pt x="3397180" y="207506"/>
                </a:cubicBezTo>
                <a:cubicBezTo>
                  <a:pt x="3382438" y="200939"/>
                  <a:pt x="3394549" y="241317"/>
                  <a:pt x="3383191" y="229051"/>
                </a:cubicBezTo>
                <a:cubicBezTo>
                  <a:pt x="3382519" y="234401"/>
                  <a:pt x="3381383" y="237332"/>
                  <a:pt x="3380194" y="239137"/>
                </a:cubicBezTo>
                <a:lnTo>
                  <a:pt x="3349267" y="310262"/>
                </a:lnTo>
                <a:lnTo>
                  <a:pt x="3344455" y="381704"/>
                </a:lnTo>
                <a:cubicBezTo>
                  <a:pt x="3343420" y="464598"/>
                  <a:pt x="3338482" y="511985"/>
                  <a:pt x="3327551" y="571873"/>
                </a:cubicBezTo>
                <a:cubicBezTo>
                  <a:pt x="3316620" y="631761"/>
                  <a:pt x="3309762" y="702429"/>
                  <a:pt x="3278869" y="741030"/>
                </a:cubicBezTo>
                <a:lnTo>
                  <a:pt x="3239259" y="957888"/>
                </a:lnTo>
                <a:cubicBezTo>
                  <a:pt x="3267597" y="1021376"/>
                  <a:pt x="3235647" y="1004478"/>
                  <a:pt x="3243890" y="1047869"/>
                </a:cubicBezTo>
                <a:cubicBezTo>
                  <a:pt x="3245988" y="1077107"/>
                  <a:pt x="3228006" y="1101189"/>
                  <a:pt x="3221700" y="1118244"/>
                </a:cubicBezTo>
                <a:cubicBezTo>
                  <a:pt x="3220198" y="1120922"/>
                  <a:pt x="3213346" y="1188569"/>
                  <a:pt x="3211078" y="1190394"/>
                </a:cubicBezTo>
                <a:cubicBezTo>
                  <a:pt x="3204899" y="1218939"/>
                  <a:pt x="3210276" y="1253036"/>
                  <a:pt x="3199704" y="1304585"/>
                </a:cubicBezTo>
                <a:cubicBezTo>
                  <a:pt x="3199438" y="1346246"/>
                  <a:pt x="3168623" y="1413431"/>
                  <a:pt x="3167741" y="1449444"/>
                </a:cubicBezTo>
                <a:cubicBezTo>
                  <a:pt x="3180911" y="1471132"/>
                  <a:pt x="3193362" y="1499173"/>
                  <a:pt x="3194410" y="1520667"/>
                </a:cubicBezTo>
                <a:cubicBezTo>
                  <a:pt x="3181228" y="1513763"/>
                  <a:pt x="3199978" y="1547097"/>
                  <a:pt x="3184473" y="1547038"/>
                </a:cubicBezTo>
                <a:cubicBezTo>
                  <a:pt x="3185153" y="1550949"/>
                  <a:pt x="3186303" y="1554741"/>
                  <a:pt x="3187573" y="1558550"/>
                </a:cubicBezTo>
                <a:lnTo>
                  <a:pt x="3188231" y="1560544"/>
                </a:lnTo>
                <a:lnTo>
                  <a:pt x="3188195" y="1568317"/>
                </a:lnTo>
                <a:lnTo>
                  <a:pt x="3191518" y="1570772"/>
                </a:lnTo>
                <a:lnTo>
                  <a:pt x="3193853" y="1582659"/>
                </a:lnTo>
                <a:cubicBezTo>
                  <a:pt x="3194213" y="1587070"/>
                  <a:pt x="3193997" y="1591769"/>
                  <a:pt x="3192857" y="1596890"/>
                </a:cubicBezTo>
                <a:cubicBezTo>
                  <a:pt x="3185716" y="1609144"/>
                  <a:pt x="3191593" y="1629575"/>
                  <a:pt x="3189686" y="1647479"/>
                </a:cubicBezTo>
                <a:lnTo>
                  <a:pt x="3187125" y="1655568"/>
                </a:lnTo>
                <a:cubicBezTo>
                  <a:pt x="3187259" y="1659315"/>
                  <a:pt x="3192418" y="1733399"/>
                  <a:pt x="3192552" y="1737146"/>
                </a:cubicBezTo>
                <a:cubicBezTo>
                  <a:pt x="3236684" y="1834597"/>
                  <a:pt x="3210475" y="1851660"/>
                  <a:pt x="3219437" y="1908917"/>
                </a:cubicBezTo>
                <a:lnTo>
                  <a:pt x="3220572" y="1915235"/>
                </a:lnTo>
                <a:cubicBezTo>
                  <a:pt x="3225642" y="1919319"/>
                  <a:pt x="3228448" y="1945519"/>
                  <a:pt x="3226946" y="1954447"/>
                </a:cubicBezTo>
                <a:cubicBezTo>
                  <a:pt x="3219553" y="1979351"/>
                  <a:pt x="3239504" y="2001442"/>
                  <a:pt x="3234148" y="2021397"/>
                </a:cubicBezTo>
                <a:cubicBezTo>
                  <a:pt x="3234224" y="2026740"/>
                  <a:pt x="3235084" y="2031233"/>
                  <a:pt x="3236424" y="2035173"/>
                </a:cubicBezTo>
                <a:lnTo>
                  <a:pt x="3241339" y="2045116"/>
                </a:lnTo>
                <a:lnTo>
                  <a:pt x="3233470" y="2098623"/>
                </a:lnTo>
                <a:cubicBezTo>
                  <a:pt x="3230495" y="2129687"/>
                  <a:pt x="3232618" y="2188321"/>
                  <a:pt x="3230016" y="2240964"/>
                </a:cubicBezTo>
                <a:cubicBezTo>
                  <a:pt x="3226602" y="2283982"/>
                  <a:pt x="3232644" y="2342030"/>
                  <a:pt x="3237809" y="2379644"/>
                </a:cubicBezTo>
                <a:cubicBezTo>
                  <a:pt x="3244462" y="2409884"/>
                  <a:pt x="3221747" y="2435219"/>
                  <a:pt x="3237054" y="2459103"/>
                </a:cubicBezTo>
                <a:cubicBezTo>
                  <a:pt x="3245536" y="2488997"/>
                  <a:pt x="3251426" y="2510390"/>
                  <a:pt x="3255285" y="2538679"/>
                </a:cubicBezTo>
                <a:cubicBezTo>
                  <a:pt x="3258296" y="2574322"/>
                  <a:pt x="3245460" y="2589819"/>
                  <a:pt x="3245073" y="2622720"/>
                </a:cubicBezTo>
                <a:lnTo>
                  <a:pt x="3252960" y="2736087"/>
                </a:lnTo>
                <a:cubicBezTo>
                  <a:pt x="3245577" y="2772183"/>
                  <a:pt x="3230063" y="2856752"/>
                  <a:pt x="3218681" y="2902964"/>
                </a:cubicBezTo>
                <a:cubicBezTo>
                  <a:pt x="3212624" y="2927969"/>
                  <a:pt x="3209733" y="2973979"/>
                  <a:pt x="3203641" y="3008786"/>
                </a:cubicBezTo>
                <a:cubicBezTo>
                  <a:pt x="3197547" y="3043595"/>
                  <a:pt x="3186644" y="3093251"/>
                  <a:pt x="3182123" y="3111815"/>
                </a:cubicBezTo>
                <a:lnTo>
                  <a:pt x="3176517" y="3120169"/>
                </a:lnTo>
                <a:lnTo>
                  <a:pt x="3177035" y="3121646"/>
                </a:lnTo>
                <a:cubicBezTo>
                  <a:pt x="3177423" y="3127588"/>
                  <a:pt x="3176129" y="3130763"/>
                  <a:pt x="3174093" y="3132705"/>
                </a:cubicBezTo>
                <a:lnTo>
                  <a:pt x="3171045" y="3134220"/>
                </a:lnTo>
                <a:lnTo>
                  <a:pt x="3168274" y="3141524"/>
                </a:lnTo>
                <a:lnTo>
                  <a:pt x="3160781" y="3155149"/>
                </a:lnTo>
                <a:cubicBezTo>
                  <a:pt x="3160949" y="3156237"/>
                  <a:pt x="3161116" y="3157326"/>
                  <a:pt x="3161284" y="3158414"/>
                </a:cubicBezTo>
                <a:lnTo>
                  <a:pt x="3152950" y="3180080"/>
                </a:lnTo>
                <a:lnTo>
                  <a:pt x="3153739" y="3180719"/>
                </a:lnTo>
                <a:cubicBezTo>
                  <a:pt x="3155321" y="3182647"/>
                  <a:pt x="3156128" y="3184999"/>
                  <a:pt x="3155342" y="3188313"/>
                </a:cubicBezTo>
                <a:cubicBezTo>
                  <a:pt x="3169797" y="3188216"/>
                  <a:pt x="3159934" y="3192271"/>
                  <a:pt x="3156340" y="3202049"/>
                </a:cubicBezTo>
                <a:cubicBezTo>
                  <a:pt x="3177988" y="3204083"/>
                  <a:pt x="3159779" y="3228842"/>
                  <a:pt x="3169832" y="3237938"/>
                </a:cubicBezTo>
                <a:cubicBezTo>
                  <a:pt x="3166705" y="3245075"/>
                  <a:pt x="3163793" y="3252659"/>
                  <a:pt x="3161244" y="3260564"/>
                </a:cubicBezTo>
                <a:lnTo>
                  <a:pt x="3160005" y="3265314"/>
                </a:lnTo>
                <a:cubicBezTo>
                  <a:pt x="3160063" y="3265371"/>
                  <a:pt x="3160124" y="3265428"/>
                  <a:pt x="3160184" y="3265486"/>
                </a:cubicBezTo>
                <a:cubicBezTo>
                  <a:pt x="3160345" y="3266694"/>
                  <a:pt x="3160101" y="3268319"/>
                  <a:pt x="3159279" y="3270659"/>
                </a:cubicBezTo>
                <a:lnTo>
                  <a:pt x="3157747" y="3273971"/>
                </a:lnTo>
                <a:lnTo>
                  <a:pt x="3155343" y="3283185"/>
                </a:lnTo>
                <a:cubicBezTo>
                  <a:pt x="3155517" y="3284422"/>
                  <a:pt x="3155689" y="3285657"/>
                  <a:pt x="3155860" y="3286893"/>
                </a:cubicBezTo>
                <a:lnTo>
                  <a:pt x="3158001" y="3289146"/>
                </a:lnTo>
                <a:lnTo>
                  <a:pt x="3157508" y="3289877"/>
                </a:lnTo>
                <a:cubicBezTo>
                  <a:pt x="3151604" y="3294411"/>
                  <a:pt x="3144966" y="3293561"/>
                  <a:pt x="3159853" y="3309833"/>
                </a:cubicBezTo>
                <a:cubicBezTo>
                  <a:pt x="3149181" y="3321561"/>
                  <a:pt x="3158789" y="3329345"/>
                  <a:pt x="3157392" y="3351579"/>
                </a:cubicBezTo>
                <a:cubicBezTo>
                  <a:pt x="3148710" y="3357083"/>
                  <a:pt x="3149361" y="3365079"/>
                  <a:pt x="3152871" y="3374240"/>
                </a:cubicBezTo>
                <a:cubicBezTo>
                  <a:pt x="3148885" y="3383513"/>
                  <a:pt x="3145239" y="3392740"/>
                  <a:pt x="3142119" y="3402557"/>
                </a:cubicBezTo>
                <a:lnTo>
                  <a:pt x="3138061" y="3419585"/>
                </a:lnTo>
                <a:lnTo>
                  <a:pt x="3139796" y="3424940"/>
                </a:lnTo>
                <a:cubicBezTo>
                  <a:pt x="3142520" y="3434326"/>
                  <a:pt x="3143300" y="3443700"/>
                  <a:pt x="3137669" y="3463264"/>
                </a:cubicBezTo>
                <a:cubicBezTo>
                  <a:pt x="3147380" y="3480689"/>
                  <a:pt x="3167781" y="3490510"/>
                  <a:pt x="3168140" y="3518969"/>
                </a:cubicBezTo>
                <a:cubicBezTo>
                  <a:pt x="3159473" y="3545761"/>
                  <a:pt x="3191152" y="3574399"/>
                  <a:pt x="3179206" y="3607864"/>
                </a:cubicBezTo>
                <a:cubicBezTo>
                  <a:pt x="3176757" y="3619813"/>
                  <a:pt x="3181069" y="3654600"/>
                  <a:pt x="3189125" y="3659839"/>
                </a:cubicBezTo>
                <a:cubicBezTo>
                  <a:pt x="3191518" y="3666815"/>
                  <a:pt x="3189857" y="3675779"/>
                  <a:pt x="3198077" y="3677681"/>
                </a:cubicBezTo>
                <a:cubicBezTo>
                  <a:pt x="3208136" y="3681475"/>
                  <a:pt x="3196345" y="3709561"/>
                  <a:pt x="3207094" y="3703876"/>
                </a:cubicBezTo>
                <a:cubicBezTo>
                  <a:pt x="3199084" y="3723751"/>
                  <a:pt x="3220453" y="3734396"/>
                  <a:pt x="3227016" y="3748633"/>
                </a:cubicBezTo>
                <a:cubicBezTo>
                  <a:pt x="3218663" y="3764666"/>
                  <a:pt x="3240667" y="3778725"/>
                  <a:pt x="3246806" y="3811324"/>
                </a:cubicBezTo>
                <a:cubicBezTo>
                  <a:pt x="3237058" y="3829063"/>
                  <a:pt x="3251097" y="3833247"/>
                  <a:pt x="3239091" y="3865102"/>
                </a:cubicBezTo>
                <a:cubicBezTo>
                  <a:pt x="3240755" y="3865725"/>
                  <a:pt x="3242340" y="3866659"/>
                  <a:pt x="3243800" y="3867874"/>
                </a:cubicBezTo>
                <a:cubicBezTo>
                  <a:pt x="3252276" y="3874935"/>
                  <a:pt x="3254724" y="3889782"/>
                  <a:pt x="3249268" y="3901031"/>
                </a:cubicBezTo>
                <a:cubicBezTo>
                  <a:pt x="3234180" y="3950514"/>
                  <a:pt x="3270886" y="3938724"/>
                  <a:pt x="3271850" y="3976535"/>
                </a:cubicBezTo>
                <a:cubicBezTo>
                  <a:pt x="3275333" y="4018513"/>
                  <a:pt x="3265836" y="4033210"/>
                  <a:pt x="3253128" y="4091308"/>
                </a:cubicBezTo>
                <a:cubicBezTo>
                  <a:pt x="3262530" y="4093945"/>
                  <a:pt x="3263925" y="4100312"/>
                  <a:pt x="3261491" y="4112665"/>
                </a:cubicBezTo>
                <a:cubicBezTo>
                  <a:pt x="3263824" y="4132845"/>
                  <a:pt x="3285122" y="4124005"/>
                  <a:pt x="3275235" y="4148543"/>
                </a:cubicBezTo>
                <a:cubicBezTo>
                  <a:pt x="3282222" y="4163609"/>
                  <a:pt x="3300717" y="4191930"/>
                  <a:pt x="3303406" y="4203059"/>
                </a:cubicBezTo>
                <a:cubicBezTo>
                  <a:pt x="3307769" y="4216879"/>
                  <a:pt x="3289765" y="4198911"/>
                  <a:pt x="3291377" y="4215304"/>
                </a:cubicBezTo>
                <a:cubicBezTo>
                  <a:pt x="3295421" y="4234470"/>
                  <a:pt x="3290844" y="4240556"/>
                  <a:pt x="3303627" y="4247412"/>
                </a:cubicBezTo>
                <a:cubicBezTo>
                  <a:pt x="3300302" y="4270043"/>
                  <a:pt x="3313094" y="4269840"/>
                  <a:pt x="3323715" y="4295574"/>
                </a:cubicBezTo>
                <a:cubicBezTo>
                  <a:pt x="3318854" y="4309546"/>
                  <a:pt x="3323708" y="4317748"/>
                  <a:pt x="3331757" y="4324626"/>
                </a:cubicBezTo>
                <a:cubicBezTo>
                  <a:pt x="3334500" y="4352298"/>
                  <a:pt x="3348521" y="4373553"/>
                  <a:pt x="3357571" y="4402594"/>
                </a:cubicBezTo>
                <a:cubicBezTo>
                  <a:pt x="3395421" y="4440113"/>
                  <a:pt x="3406716" y="4492429"/>
                  <a:pt x="3416883" y="4511276"/>
                </a:cubicBezTo>
                <a:lnTo>
                  <a:pt x="3418568" y="4515669"/>
                </a:lnTo>
                <a:cubicBezTo>
                  <a:pt x="3418685" y="4519956"/>
                  <a:pt x="3418801" y="4524244"/>
                  <a:pt x="3418918" y="4528531"/>
                </a:cubicBezTo>
                <a:cubicBezTo>
                  <a:pt x="3418727" y="4530191"/>
                  <a:pt x="3418537" y="4531850"/>
                  <a:pt x="3418346" y="4533510"/>
                </a:cubicBezTo>
                <a:cubicBezTo>
                  <a:pt x="3418215" y="4536889"/>
                  <a:pt x="3418462" y="4539065"/>
                  <a:pt x="3419005" y="4540494"/>
                </a:cubicBezTo>
                <a:lnTo>
                  <a:pt x="3424268" y="4595886"/>
                </a:lnTo>
                <a:cubicBezTo>
                  <a:pt x="3429156" y="4624362"/>
                  <a:pt x="3443934" y="4682306"/>
                  <a:pt x="3448330" y="4711348"/>
                </a:cubicBezTo>
                <a:lnTo>
                  <a:pt x="3445621" y="4714874"/>
                </a:lnTo>
                <a:cubicBezTo>
                  <a:pt x="3444103" y="4718397"/>
                  <a:pt x="3443735" y="4723077"/>
                  <a:pt x="3445980" y="4730345"/>
                </a:cubicBezTo>
                <a:lnTo>
                  <a:pt x="3446976" y="4731926"/>
                </a:lnTo>
                <a:lnTo>
                  <a:pt x="3443720" y="4745408"/>
                </a:lnTo>
                <a:cubicBezTo>
                  <a:pt x="3444756" y="4771155"/>
                  <a:pt x="3455466" y="4843107"/>
                  <a:pt x="3453194" y="4886406"/>
                </a:cubicBezTo>
                <a:cubicBezTo>
                  <a:pt x="3454856" y="4906631"/>
                  <a:pt x="3481235" y="5008239"/>
                  <a:pt x="3455210" y="5025296"/>
                </a:cubicBezTo>
                <a:cubicBezTo>
                  <a:pt x="3442202" y="5116320"/>
                  <a:pt x="3464654" y="5119078"/>
                  <a:pt x="3462841" y="5211091"/>
                </a:cubicBezTo>
                <a:cubicBezTo>
                  <a:pt x="3469390" y="5269669"/>
                  <a:pt x="3462794" y="5327391"/>
                  <a:pt x="3469385" y="5356669"/>
                </a:cubicBezTo>
                <a:cubicBezTo>
                  <a:pt x="3471479" y="5361935"/>
                  <a:pt x="3474277" y="5366825"/>
                  <a:pt x="3477268" y="5371683"/>
                </a:cubicBezTo>
                <a:lnTo>
                  <a:pt x="3478824" y="5374232"/>
                </a:lnTo>
                <a:lnTo>
                  <a:pt x="3486664" y="5427532"/>
                </a:lnTo>
                <a:lnTo>
                  <a:pt x="3499845" y="5523238"/>
                </a:lnTo>
                <a:cubicBezTo>
                  <a:pt x="3496480" y="5535759"/>
                  <a:pt x="3498126" y="5574631"/>
                  <a:pt x="3505782" y="5582050"/>
                </a:cubicBezTo>
                <a:cubicBezTo>
                  <a:pt x="3507640" y="5590169"/>
                  <a:pt x="3505294" y="5599602"/>
                  <a:pt x="3513368" y="5603412"/>
                </a:cubicBezTo>
                <a:cubicBezTo>
                  <a:pt x="3518549" y="5620896"/>
                  <a:pt x="3530454" y="5660930"/>
                  <a:pt x="3536869" y="5686953"/>
                </a:cubicBezTo>
                <a:cubicBezTo>
                  <a:pt x="3527290" y="5702684"/>
                  <a:pt x="3548216" y="5722678"/>
                  <a:pt x="3551859" y="5759548"/>
                </a:cubicBezTo>
                <a:cubicBezTo>
                  <a:pt x="3540751" y="5776843"/>
                  <a:pt x="3554471" y="5784377"/>
                  <a:pt x="3540024" y="5816599"/>
                </a:cubicBezTo>
                <a:cubicBezTo>
                  <a:pt x="3541640" y="5817630"/>
                  <a:pt x="3543154" y="5818984"/>
                  <a:pt x="3544521" y="5820619"/>
                </a:cubicBezTo>
                <a:cubicBezTo>
                  <a:pt x="3552455" y="5830118"/>
                  <a:pt x="3553767" y="5846834"/>
                  <a:pt x="3547449" y="5857956"/>
                </a:cubicBezTo>
                <a:cubicBezTo>
                  <a:pt x="3528571" y="5908761"/>
                  <a:pt x="3532186" y="5952107"/>
                  <a:pt x="3530253" y="5993572"/>
                </a:cubicBezTo>
                <a:cubicBezTo>
                  <a:pt x="3530522" y="6040113"/>
                  <a:pt x="3553891" y="6005695"/>
                  <a:pt x="3536734" y="6066404"/>
                </a:cubicBezTo>
                <a:cubicBezTo>
                  <a:pt x="3545935" y="6071268"/>
                  <a:pt x="3546842" y="6078512"/>
                  <a:pt x="3543461" y="6091477"/>
                </a:cubicBezTo>
                <a:cubicBezTo>
                  <a:pt x="3549602" y="6107585"/>
                  <a:pt x="3568275" y="6137061"/>
                  <a:pt x="3573577" y="6163051"/>
                </a:cubicBezTo>
                <a:cubicBezTo>
                  <a:pt x="3577046" y="6182032"/>
                  <a:pt x="3572259" y="6223892"/>
                  <a:pt x="3575275" y="6247420"/>
                </a:cubicBezTo>
                <a:cubicBezTo>
                  <a:pt x="3570217" y="6271412"/>
                  <a:pt x="3583023" y="6273898"/>
                  <a:pt x="3591673" y="6304222"/>
                </a:cubicBezTo>
                <a:cubicBezTo>
                  <a:pt x="3585743" y="6318440"/>
                  <a:pt x="3589967" y="6328418"/>
                  <a:pt x="3597489" y="6337624"/>
                </a:cubicBezTo>
                <a:cubicBezTo>
                  <a:pt x="3598113" y="6368401"/>
                  <a:pt x="3610504" y="6394558"/>
                  <a:pt x="3617330" y="6428161"/>
                </a:cubicBezTo>
                <a:cubicBezTo>
                  <a:pt x="3612404" y="6466489"/>
                  <a:pt x="3633001" y="6482393"/>
                  <a:pt x="3640218" y="6518318"/>
                </a:cubicBezTo>
                <a:cubicBezTo>
                  <a:pt x="3625420" y="6557419"/>
                  <a:pt x="3668862" y="6537820"/>
                  <a:pt x="3670788" y="6568733"/>
                </a:cubicBezTo>
                <a:cubicBezTo>
                  <a:pt x="3659124" y="6621466"/>
                  <a:pt x="3685482" y="6565072"/>
                  <a:pt x="3687763" y="6643164"/>
                </a:cubicBezTo>
                <a:cubicBezTo>
                  <a:pt x="3685396" y="6647995"/>
                  <a:pt x="3689317" y="6656838"/>
                  <a:pt x="3693097" y="6655183"/>
                </a:cubicBezTo>
                <a:cubicBezTo>
                  <a:pt x="3693444" y="6672318"/>
                  <a:pt x="3690193" y="6715787"/>
                  <a:pt x="3689847" y="6745974"/>
                </a:cubicBezTo>
                <a:cubicBezTo>
                  <a:pt x="3689583" y="6773144"/>
                  <a:pt x="3690048" y="6817635"/>
                  <a:pt x="3691023" y="6836306"/>
                </a:cubicBezTo>
                <a:lnTo>
                  <a:pt x="3695699" y="6858001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7A7014-813B-7E70-AD79-6BC528161B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5555" y="1577614"/>
            <a:ext cx="5019372" cy="4896919"/>
          </a:xfrm>
        </p:spPr>
        <p:txBody>
          <a:bodyPr>
            <a:noAutofit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GB" sz="18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 </a:t>
            </a:r>
            <a:r>
              <a:rPr lang="en-GB" sz="1800" b="1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ychwanegol</a:t>
            </a:r>
            <a:r>
              <a:rPr lang="en-GB" sz="18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at </a:t>
            </a:r>
            <a:r>
              <a:rPr lang="en-GB" sz="1800" b="1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archwilio</a:t>
            </a:r>
            <a:r>
              <a:rPr lang="en-GB" sz="18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1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gweithgareddau</a:t>
            </a:r>
            <a:r>
              <a:rPr lang="en-GB" sz="18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1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Celf</a:t>
            </a:r>
            <a:r>
              <a:rPr lang="en-GB" sz="18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800" b="1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chrefft</a:t>
            </a:r>
            <a:r>
              <a:rPr lang="en-GB" sz="18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1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cefais</a:t>
            </a:r>
            <a:r>
              <a:rPr lang="en-GB" sz="18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1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  <a:r>
              <a:rPr lang="en-GB" sz="18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800" b="1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cyfle</a:t>
            </a:r>
            <a:r>
              <a:rPr lang="en-GB" sz="18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1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8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1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archwilio</a:t>
            </a:r>
            <a:r>
              <a:rPr lang="en-GB" sz="18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1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gweithgareddau</a:t>
            </a:r>
            <a:r>
              <a:rPr lang="en-GB" sz="18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drama </a:t>
            </a:r>
            <a:r>
              <a:rPr lang="en-GB" sz="1800" b="1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amrywiol</a:t>
            </a:r>
            <a:r>
              <a:rPr lang="en-GB" sz="18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1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megis</a:t>
            </a:r>
            <a:r>
              <a:rPr lang="en-GB" sz="18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1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gêm</a:t>
            </a:r>
            <a:r>
              <a:rPr lang="en-GB" sz="18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800" b="1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gadair</a:t>
            </a:r>
            <a:r>
              <a:rPr lang="en-GB" sz="18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1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goch</a:t>
            </a:r>
            <a:r>
              <a:rPr lang="en-GB" sz="18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800" b="1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gwrthrychau</a:t>
            </a:r>
            <a:r>
              <a:rPr lang="en-GB" sz="18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1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stori</a:t>
            </a:r>
            <a:r>
              <a:rPr lang="en-GB" sz="18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Cinderella. </a:t>
            </a:r>
            <a:r>
              <a:rPr lang="en-GB" sz="1800" b="1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Dyweda</a:t>
            </a:r>
            <a:r>
              <a:rPr lang="en-GB" sz="18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1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Woolland</a:t>
            </a:r>
            <a:r>
              <a:rPr lang="en-GB" sz="18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(2014A), </a:t>
            </a:r>
            <a:r>
              <a:rPr lang="en-GB" sz="1800" b="1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Woolland</a:t>
            </a:r>
            <a:r>
              <a:rPr lang="en-GB" sz="18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(2014B), Dickinson a Neelands(2014) bod y </a:t>
            </a:r>
            <a:r>
              <a:rPr lang="en-GB" sz="1800" b="1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gweithgardeddau</a:t>
            </a:r>
            <a:r>
              <a:rPr lang="en-GB" sz="18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1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yma</a:t>
            </a:r>
            <a:r>
              <a:rPr lang="en-GB" sz="18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1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8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1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GB" sz="18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datblygu </a:t>
            </a:r>
            <a:r>
              <a:rPr lang="en-GB" sz="1800" b="1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nifer</a:t>
            </a:r>
            <a:r>
              <a:rPr lang="en-GB" sz="18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800" b="1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sz="18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1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allweddol</a:t>
            </a:r>
            <a:r>
              <a:rPr lang="en-GB" sz="18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1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8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1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nisgyblion</a:t>
            </a:r>
            <a:r>
              <a:rPr lang="en-GB" sz="18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1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megis</a:t>
            </a:r>
            <a:r>
              <a:rPr lang="en-GB" sz="18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800" b="1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GB" sz="18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1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8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1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gydweithio</a:t>
            </a:r>
            <a:r>
              <a:rPr lang="en-GB" sz="18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800" b="1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hunanfynegi</a:t>
            </a:r>
            <a:r>
              <a:rPr lang="en-GB" sz="18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800" b="1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8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1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feddwl</a:t>
            </a:r>
            <a:r>
              <a:rPr lang="en-GB" sz="18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1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8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1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feirniadol</a:t>
            </a:r>
            <a:r>
              <a:rPr lang="en-GB" sz="18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pic>
        <p:nvPicPr>
          <p:cNvPr id="10" name="Picture 9" descr="A group of women in a room&#10;&#10;AI-generated content may be incorrect.">
            <a:extLst>
              <a:ext uri="{FF2B5EF4-FFF2-40B4-BE49-F238E27FC236}">
                <a16:creationId xmlns:a16="http://schemas.microsoft.com/office/drawing/2014/main" id="{D866E93D-D4E7-F492-9764-9C3F98600A2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784"/>
          <a:stretch/>
        </p:blipFill>
        <p:spPr>
          <a:xfrm>
            <a:off x="8580467" y="10"/>
            <a:ext cx="3611533" cy="6857990"/>
          </a:xfrm>
          <a:custGeom>
            <a:avLst/>
            <a:gdLst/>
            <a:ahLst/>
            <a:cxnLst/>
            <a:rect l="l" t="t" r="r" b="b"/>
            <a:pathLst>
              <a:path w="3810000" h="6858000">
                <a:moveTo>
                  <a:pt x="95627" y="0"/>
                </a:moveTo>
                <a:lnTo>
                  <a:pt x="3810000" y="0"/>
                </a:lnTo>
                <a:lnTo>
                  <a:pt x="3810000" y="6858000"/>
                </a:lnTo>
                <a:lnTo>
                  <a:pt x="13132" y="6858000"/>
                </a:lnTo>
                <a:cubicBezTo>
                  <a:pt x="13183" y="6857363"/>
                  <a:pt x="13234" y="6856727"/>
                  <a:pt x="13284" y="6856090"/>
                </a:cubicBezTo>
                <a:lnTo>
                  <a:pt x="31566" y="6805847"/>
                </a:lnTo>
                <a:lnTo>
                  <a:pt x="30463" y="6715381"/>
                </a:lnTo>
                <a:cubicBezTo>
                  <a:pt x="29585" y="6714082"/>
                  <a:pt x="28597" y="6713038"/>
                  <a:pt x="27533" y="6712286"/>
                </a:cubicBezTo>
                <a:lnTo>
                  <a:pt x="31288" y="6698474"/>
                </a:lnTo>
                <a:lnTo>
                  <a:pt x="29901" y="6686264"/>
                </a:lnTo>
                <a:cubicBezTo>
                  <a:pt x="29591" y="6639749"/>
                  <a:pt x="29281" y="6593234"/>
                  <a:pt x="28971" y="6546719"/>
                </a:cubicBezTo>
                <a:cubicBezTo>
                  <a:pt x="23415" y="6502008"/>
                  <a:pt x="3087" y="6462057"/>
                  <a:pt x="310" y="6408337"/>
                </a:cubicBezTo>
                <a:cubicBezTo>
                  <a:pt x="-2468" y="6354617"/>
                  <a:pt x="14431" y="6312397"/>
                  <a:pt x="12307" y="6224401"/>
                </a:cubicBezTo>
                <a:lnTo>
                  <a:pt x="27152" y="6147415"/>
                </a:lnTo>
                <a:lnTo>
                  <a:pt x="39044" y="6093837"/>
                </a:lnTo>
                <a:cubicBezTo>
                  <a:pt x="47718" y="6039281"/>
                  <a:pt x="47985" y="5964495"/>
                  <a:pt x="46816" y="5915901"/>
                </a:cubicBezTo>
                <a:cubicBezTo>
                  <a:pt x="43189" y="5876557"/>
                  <a:pt x="47196" y="5863739"/>
                  <a:pt x="33533" y="5831562"/>
                </a:cubicBezTo>
                <a:cubicBezTo>
                  <a:pt x="27901" y="5792459"/>
                  <a:pt x="47408" y="5747455"/>
                  <a:pt x="46555" y="5710909"/>
                </a:cubicBezTo>
                <a:cubicBezTo>
                  <a:pt x="53188" y="5686865"/>
                  <a:pt x="49116" y="5615845"/>
                  <a:pt x="62461" y="5602222"/>
                </a:cubicBezTo>
                <a:cubicBezTo>
                  <a:pt x="64066" y="5572067"/>
                  <a:pt x="49594" y="5555548"/>
                  <a:pt x="56185" y="5529979"/>
                </a:cubicBezTo>
                <a:lnTo>
                  <a:pt x="67961" y="5458854"/>
                </a:lnTo>
                <a:lnTo>
                  <a:pt x="110939" y="5353584"/>
                </a:lnTo>
                <a:cubicBezTo>
                  <a:pt x="123070" y="5308303"/>
                  <a:pt x="110671" y="5307524"/>
                  <a:pt x="128276" y="5249764"/>
                </a:cubicBezTo>
                <a:cubicBezTo>
                  <a:pt x="137692" y="5218499"/>
                  <a:pt x="146153" y="5160067"/>
                  <a:pt x="156749" y="5116288"/>
                </a:cubicBezTo>
                <a:cubicBezTo>
                  <a:pt x="167347" y="5072508"/>
                  <a:pt x="184838" y="5010298"/>
                  <a:pt x="191855" y="4987089"/>
                </a:cubicBezTo>
                <a:lnTo>
                  <a:pt x="219824" y="4934095"/>
                </a:lnTo>
                <a:cubicBezTo>
                  <a:pt x="223315" y="4926170"/>
                  <a:pt x="231151" y="4920904"/>
                  <a:pt x="231137" y="4903120"/>
                </a:cubicBezTo>
                <a:lnTo>
                  <a:pt x="219738" y="4827391"/>
                </a:lnTo>
                <a:cubicBezTo>
                  <a:pt x="223928" y="4818620"/>
                  <a:pt x="227939" y="4809255"/>
                  <a:pt x="231597" y="4799440"/>
                </a:cubicBezTo>
                <a:lnTo>
                  <a:pt x="233480" y="4793512"/>
                </a:lnTo>
                <a:cubicBezTo>
                  <a:pt x="233423" y="4793432"/>
                  <a:pt x="233367" y="4793351"/>
                  <a:pt x="233310" y="4793271"/>
                </a:cubicBezTo>
                <a:cubicBezTo>
                  <a:pt x="233275" y="4791711"/>
                  <a:pt x="233728" y="4789662"/>
                  <a:pt x="234882" y="4786765"/>
                </a:cubicBezTo>
                <a:lnTo>
                  <a:pt x="236914" y="4782703"/>
                </a:lnTo>
                <a:lnTo>
                  <a:pt x="246329" y="4683644"/>
                </a:lnTo>
                <a:cubicBezTo>
                  <a:pt x="256294" y="4677568"/>
                  <a:pt x="256527" y="4667288"/>
                  <a:pt x="253823" y="4655204"/>
                </a:cubicBezTo>
                <a:cubicBezTo>
                  <a:pt x="259521" y="4631796"/>
                  <a:pt x="280440" y="4574275"/>
                  <a:pt x="280514" y="4543195"/>
                </a:cubicBezTo>
                <a:cubicBezTo>
                  <a:pt x="272112" y="4519880"/>
                  <a:pt x="251340" y="4505102"/>
                  <a:pt x="254268" y="4468722"/>
                </a:cubicBezTo>
                <a:cubicBezTo>
                  <a:pt x="266696" y="4435462"/>
                  <a:pt x="236001" y="4395418"/>
                  <a:pt x="252728" y="4353998"/>
                </a:cubicBezTo>
                <a:cubicBezTo>
                  <a:pt x="256750" y="4339008"/>
                  <a:pt x="256168" y="4294115"/>
                  <a:pt x="248123" y="4286542"/>
                </a:cubicBezTo>
                <a:cubicBezTo>
                  <a:pt x="246365" y="4277371"/>
                  <a:pt x="249194" y="4266107"/>
                  <a:pt x="240584" y="4262777"/>
                </a:cubicBezTo>
                <a:cubicBezTo>
                  <a:pt x="230221" y="4256829"/>
                  <a:pt x="246153" y="4222259"/>
                  <a:pt x="233949" y="4228340"/>
                </a:cubicBezTo>
                <a:cubicBezTo>
                  <a:pt x="244865" y="4203839"/>
                  <a:pt x="223150" y="4187902"/>
                  <a:pt x="217758" y="4169004"/>
                </a:cubicBezTo>
                <a:cubicBezTo>
                  <a:pt x="228596" y="4149446"/>
                  <a:pt x="206597" y="4129080"/>
                  <a:pt x="203797" y="4086781"/>
                </a:cubicBezTo>
                <a:cubicBezTo>
                  <a:pt x="216334" y="4065199"/>
                  <a:pt x="201740" y="4058317"/>
                  <a:pt x="218344" y="4018957"/>
                </a:cubicBezTo>
                <a:cubicBezTo>
                  <a:pt x="216630" y="4017979"/>
                  <a:pt x="215034" y="4016614"/>
                  <a:pt x="213609" y="4014902"/>
                </a:cubicBezTo>
                <a:cubicBezTo>
                  <a:pt x="205325" y="4004955"/>
                  <a:pt x="204424" y="3985729"/>
                  <a:pt x="211594" y="3971964"/>
                </a:cubicBezTo>
                <a:cubicBezTo>
                  <a:pt x="233561" y="3910433"/>
                  <a:pt x="230991" y="3860613"/>
                  <a:pt x="234357" y="3812226"/>
                </a:cubicBezTo>
                <a:cubicBezTo>
                  <a:pt x="235501" y="3758242"/>
                  <a:pt x="209185" y="3801364"/>
                  <a:pt x="229596" y="3728573"/>
                </a:cubicBezTo>
                <a:cubicBezTo>
                  <a:pt x="219804" y="3724174"/>
                  <a:pt x="219047" y="3715890"/>
                  <a:pt x="223099" y="3700384"/>
                </a:cubicBezTo>
                <a:cubicBezTo>
                  <a:pt x="222942" y="3674360"/>
                  <a:pt x="199034" y="3683312"/>
                  <a:pt x="212511" y="3653063"/>
                </a:cubicBezTo>
                <a:cubicBezTo>
                  <a:pt x="207582" y="3623616"/>
                  <a:pt x="199349" y="3555881"/>
                  <a:pt x="193522" y="3523704"/>
                </a:cubicBezTo>
                <a:cubicBezTo>
                  <a:pt x="199728" y="3495169"/>
                  <a:pt x="185963" y="3494025"/>
                  <a:pt x="177551" y="3460001"/>
                </a:cubicBezTo>
                <a:cubicBezTo>
                  <a:pt x="184399" y="3442692"/>
                  <a:pt x="180138" y="3431687"/>
                  <a:pt x="172293" y="3422022"/>
                </a:cubicBezTo>
                <a:cubicBezTo>
                  <a:pt x="172567" y="3386386"/>
                  <a:pt x="159982" y="3357707"/>
                  <a:pt x="153640" y="3319632"/>
                </a:cubicBezTo>
                <a:cubicBezTo>
                  <a:pt x="117352" y="3267571"/>
                  <a:pt x="111308" y="3199530"/>
                  <a:pt x="102580" y="3174350"/>
                </a:cubicBezTo>
                <a:lnTo>
                  <a:pt x="101281" y="3168555"/>
                </a:lnTo>
                <a:cubicBezTo>
                  <a:pt x="101655" y="3163067"/>
                  <a:pt x="102030" y="3157580"/>
                  <a:pt x="102403" y="3152092"/>
                </a:cubicBezTo>
                <a:lnTo>
                  <a:pt x="103597" y="3145797"/>
                </a:lnTo>
                <a:cubicBezTo>
                  <a:pt x="104132" y="3141497"/>
                  <a:pt x="104119" y="3138691"/>
                  <a:pt x="103701" y="3136806"/>
                </a:cubicBezTo>
                <a:lnTo>
                  <a:pt x="108221" y="3088993"/>
                </a:lnTo>
                <a:cubicBezTo>
                  <a:pt x="109464" y="3064872"/>
                  <a:pt x="113188" y="3030250"/>
                  <a:pt x="111158" y="2992081"/>
                </a:cubicBezTo>
                <a:cubicBezTo>
                  <a:pt x="109031" y="2944441"/>
                  <a:pt x="104226" y="2942439"/>
                  <a:pt x="105565" y="2902844"/>
                </a:cubicBezTo>
                <a:cubicBezTo>
                  <a:pt x="107874" y="2897323"/>
                  <a:pt x="101362" y="2801618"/>
                  <a:pt x="105102" y="2797375"/>
                </a:cubicBezTo>
                <a:cubicBezTo>
                  <a:pt x="86174" y="2744941"/>
                  <a:pt x="109804" y="2750735"/>
                  <a:pt x="107241" y="2691357"/>
                </a:cubicBezTo>
                <a:cubicBezTo>
                  <a:pt x="107811" y="2665349"/>
                  <a:pt x="115946" y="2561129"/>
                  <a:pt x="145888" y="2542201"/>
                </a:cubicBezTo>
                <a:cubicBezTo>
                  <a:pt x="170455" y="2427400"/>
                  <a:pt x="123634" y="2367849"/>
                  <a:pt x="136292" y="2250554"/>
                </a:cubicBezTo>
                <a:cubicBezTo>
                  <a:pt x="110877" y="2215639"/>
                  <a:pt x="134601" y="2180816"/>
                  <a:pt x="130310" y="2141581"/>
                </a:cubicBezTo>
                <a:cubicBezTo>
                  <a:pt x="154051" y="2149219"/>
                  <a:pt x="117587" y="2094975"/>
                  <a:pt x="144587" y="2089095"/>
                </a:cubicBezTo>
                <a:cubicBezTo>
                  <a:pt x="142952" y="2082142"/>
                  <a:pt x="140513" y="2075590"/>
                  <a:pt x="137867" y="2069059"/>
                </a:cubicBezTo>
                <a:lnTo>
                  <a:pt x="136492" y="2065634"/>
                </a:lnTo>
                <a:cubicBezTo>
                  <a:pt x="136216" y="2060851"/>
                  <a:pt x="135939" y="2056067"/>
                  <a:pt x="135663" y="2051284"/>
                </a:cubicBezTo>
                <a:lnTo>
                  <a:pt x="124268" y="1960184"/>
                </a:lnTo>
                <a:cubicBezTo>
                  <a:pt x="138968" y="1926370"/>
                  <a:pt x="111716" y="1914873"/>
                  <a:pt x="131257" y="1873060"/>
                </a:cubicBezTo>
                <a:cubicBezTo>
                  <a:pt x="136329" y="1857442"/>
                  <a:pt x="139083" y="1807624"/>
                  <a:pt x="131724" y="1797311"/>
                </a:cubicBezTo>
                <a:cubicBezTo>
                  <a:pt x="130673" y="1786740"/>
                  <a:pt x="134293" y="1774954"/>
                  <a:pt x="126063" y="1769201"/>
                </a:cubicBezTo>
                <a:cubicBezTo>
                  <a:pt x="116300" y="1760126"/>
                  <a:pt x="134551" y="1725705"/>
                  <a:pt x="122085" y="1729500"/>
                </a:cubicBezTo>
                <a:cubicBezTo>
                  <a:pt x="134648" y="1705012"/>
                  <a:pt x="114449" y="1682158"/>
                  <a:pt x="110543" y="1659949"/>
                </a:cubicBezTo>
                <a:cubicBezTo>
                  <a:pt x="122664" y="1640913"/>
                  <a:pt x="102513" y="1613087"/>
                  <a:pt x="102892" y="1565607"/>
                </a:cubicBezTo>
                <a:cubicBezTo>
                  <a:pt x="116835" y="1544742"/>
                  <a:pt x="102976" y="1533616"/>
                  <a:pt x="122245" y="1494057"/>
                </a:cubicBezTo>
                <a:cubicBezTo>
                  <a:pt x="120629" y="1492563"/>
                  <a:pt x="119160" y="1490668"/>
                  <a:pt x="117883" y="1488429"/>
                </a:cubicBezTo>
                <a:cubicBezTo>
                  <a:pt x="110465" y="1475431"/>
                  <a:pt x="111002" y="1453942"/>
                  <a:pt x="119083" y="1440433"/>
                </a:cubicBezTo>
                <a:cubicBezTo>
                  <a:pt x="145274" y="1377630"/>
                  <a:pt x="146438" y="1321884"/>
                  <a:pt x="153340" y="1269148"/>
                </a:cubicBezTo>
                <a:cubicBezTo>
                  <a:pt x="158467" y="1209690"/>
                  <a:pt x="129360" y="1251077"/>
                  <a:pt x="154855" y="1175439"/>
                </a:cubicBezTo>
                <a:cubicBezTo>
                  <a:pt x="145538" y="1168218"/>
                  <a:pt x="145408" y="1158868"/>
                  <a:pt x="150548" y="1142685"/>
                </a:cubicBezTo>
                <a:cubicBezTo>
                  <a:pt x="152321" y="1113850"/>
                  <a:pt x="128121" y="1118007"/>
                  <a:pt x="143630" y="1087778"/>
                </a:cubicBezTo>
                <a:cubicBezTo>
                  <a:pt x="139451" y="1064261"/>
                  <a:pt x="125971" y="1018012"/>
                  <a:pt x="125476" y="1001580"/>
                </a:cubicBezTo>
                <a:cubicBezTo>
                  <a:pt x="123958" y="976962"/>
                  <a:pt x="134851" y="962709"/>
                  <a:pt x="134526" y="940069"/>
                </a:cubicBezTo>
                <a:cubicBezTo>
                  <a:pt x="142751" y="909988"/>
                  <a:pt x="129284" y="905409"/>
                  <a:pt x="123523" y="865739"/>
                </a:cubicBezTo>
                <a:cubicBezTo>
                  <a:pt x="131549" y="848234"/>
                  <a:pt x="128173" y="835030"/>
                  <a:pt x="121164" y="822450"/>
                </a:cubicBezTo>
                <a:cubicBezTo>
                  <a:pt x="124077" y="783082"/>
                  <a:pt x="113811" y="748321"/>
                  <a:pt x="110389" y="704665"/>
                </a:cubicBezTo>
                <a:cubicBezTo>
                  <a:pt x="120144" y="656264"/>
                  <a:pt x="99869" y="633697"/>
                  <a:pt x="96299" y="587032"/>
                </a:cubicBezTo>
                <a:cubicBezTo>
                  <a:pt x="87861" y="539988"/>
                  <a:pt x="66571" y="452493"/>
                  <a:pt x="59759" y="422399"/>
                </a:cubicBezTo>
                <a:cubicBezTo>
                  <a:pt x="62865" y="416491"/>
                  <a:pt x="59682" y="404768"/>
                  <a:pt x="55429" y="406467"/>
                </a:cubicBezTo>
                <a:cubicBezTo>
                  <a:pt x="56742" y="400038"/>
                  <a:pt x="64884" y="384166"/>
                  <a:pt x="58062" y="383409"/>
                </a:cubicBezTo>
                <a:cubicBezTo>
                  <a:pt x="57210" y="351894"/>
                  <a:pt x="61145" y="320031"/>
                  <a:pt x="69487" y="290892"/>
                </a:cubicBezTo>
                <a:cubicBezTo>
                  <a:pt x="57686" y="231306"/>
                  <a:pt x="89539" y="260845"/>
                  <a:pt x="86198" y="217175"/>
                </a:cubicBezTo>
                <a:cubicBezTo>
                  <a:pt x="72715" y="183379"/>
                  <a:pt x="83646" y="168958"/>
                  <a:pt x="74643" y="129155"/>
                </a:cubicBezTo>
                <a:cubicBezTo>
                  <a:pt x="96697" y="112411"/>
                  <a:pt x="72236" y="90977"/>
                  <a:pt x="78417" y="74202"/>
                </a:cubicBezTo>
                <a:cubicBezTo>
                  <a:pt x="59029" y="57686"/>
                  <a:pt x="81827" y="29115"/>
                  <a:pt x="94183" y="4683"/>
                </a:cubicBez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439348D-0708-C7F5-1F09-158F2B2440F2}"/>
              </a:ext>
            </a:extLst>
          </p:cNvPr>
          <p:cNvSpPr txBox="1"/>
          <p:nvPr/>
        </p:nvSpPr>
        <p:spPr>
          <a:xfrm>
            <a:off x="176980" y="6355474"/>
            <a:ext cx="23122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(Maycock, 2025A)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40BDBC5-1299-F068-03A6-0E359E7EFEC0}"/>
              </a:ext>
            </a:extLst>
          </p:cNvPr>
          <p:cNvSpPr txBox="1"/>
          <p:nvPr/>
        </p:nvSpPr>
        <p:spPr>
          <a:xfrm>
            <a:off x="8686560" y="6355474"/>
            <a:ext cx="21338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(Maycock, 2025B)</a:t>
            </a:r>
          </a:p>
        </p:txBody>
      </p:sp>
    </p:spTree>
    <p:extLst>
      <p:ext uri="{BB962C8B-B14F-4D97-AF65-F5344CB8AC3E}">
        <p14:creationId xmlns:p14="http://schemas.microsoft.com/office/powerpoint/2010/main" val="22328753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1B528C-ED85-25FE-9296-2901380CE4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D1D34770-47A8-402C-AF23-2B653F2D88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81998D-EE8C-D5D9-8CD5-B52CEA2C0E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155" y="187384"/>
            <a:ext cx="6990735" cy="6857989"/>
          </a:xfrm>
        </p:spPr>
        <p:txBody>
          <a:bodyPr>
            <a:noAutofit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feddwl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fy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ngweithgaredd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terfynol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meddyliais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byddai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actio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darn o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sgript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allan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weithgaredd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da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disgyblion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gryfhau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hunan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hyder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gydweithio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rhan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dîm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. Er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arbrofi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gyda’r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dechneg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fy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hun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sylweddolais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syth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ni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fyddai’r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gweithgaredd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yma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addas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pob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disgybl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. Er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gellid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gwahaniaethu’r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sgriptiau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pob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lefel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sylweddolais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ni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fyddai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pob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disgybl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teimlo’n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gyfforddus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berfformio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flaen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dosbarth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Dyweda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Bloomfield a Childs(2012)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os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nad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disgybl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teimlo’n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gyfforddus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berfformio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flaen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dosbarth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mi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fyddai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ymddieithrio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anochel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. Er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gellid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trechu’r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rhwystr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yma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trwy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annog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disgyblion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llai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hyderus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berfformio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flaen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grŵp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bach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ddisgyblion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lle’r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dosbarth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cyfan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pic>
        <p:nvPicPr>
          <p:cNvPr id="4" name="Picture 3" descr="Two women in a room&#10;&#10;AI-generated content may be incorrect.">
            <a:extLst>
              <a:ext uri="{FF2B5EF4-FFF2-40B4-BE49-F238E27FC236}">
                <a16:creationId xmlns:a16="http://schemas.microsoft.com/office/drawing/2014/main" id="{207A3125-8683-1982-D013-AD99101D63C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935"/>
          <a:stretch/>
        </p:blipFill>
        <p:spPr>
          <a:xfrm>
            <a:off x="7199440" y="10"/>
            <a:ext cx="4992560" cy="6857990"/>
          </a:xfrm>
          <a:prstGeom prst="rect">
            <a:avLst/>
          </a:prstGeom>
          <a:effectLst/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A31ACE9-3C9A-FD4C-A803-D74C08DE50C6}"/>
              </a:ext>
            </a:extLst>
          </p:cNvPr>
          <p:cNvSpPr txBox="1"/>
          <p:nvPr/>
        </p:nvSpPr>
        <p:spPr>
          <a:xfrm>
            <a:off x="7207046" y="6397689"/>
            <a:ext cx="23535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(Maycock, 2025C)</a:t>
            </a:r>
          </a:p>
        </p:txBody>
      </p:sp>
    </p:spTree>
    <p:extLst>
      <p:ext uri="{BB962C8B-B14F-4D97-AF65-F5344CB8AC3E}">
        <p14:creationId xmlns:p14="http://schemas.microsoft.com/office/powerpoint/2010/main" val="19851455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986B34-640F-6050-48F3-5488800A60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11174" y="-205821"/>
            <a:ext cx="5500810" cy="1616203"/>
          </a:xfrm>
        </p:spPr>
        <p:txBody>
          <a:bodyPr anchor="b">
            <a:normAutofit/>
          </a:bodyPr>
          <a:lstStyle/>
          <a:p>
            <a:r>
              <a:rPr lang="en-GB" sz="6000" b="1" dirty="0" err="1"/>
              <a:t>Cerdd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CF0E98-A454-BD7C-0AC4-B57C2F54CE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6645" y="1410382"/>
            <a:ext cx="6744929" cy="5353480"/>
          </a:xfrm>
        </p:spPr>
        <p:txBody>
          <a:bodyPr anchor="t">
            <a:noAutofit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archwilio’r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maes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cerdd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fanylach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roedd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cyfleoedd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archwilio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offerynnau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cerdd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amrywiol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elfennau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cerddorol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gwahanol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megis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gwead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a thraw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darnau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gerddoriaeth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Dadleua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Ritchie, Williamon(2011) a Vries(2014) bod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gweithgareddau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cerdd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cryfhau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datblygiad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gwybyddol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disgybl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gorfodi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blentyn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wrando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rythm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phatrymau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cerddorol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a’i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chofio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pic>
        <p:nvPicPr>
          <p:cNvPr id="9" name="Picture 8" descr="A poster with different colored images&#10;&#10;AI-generated content may be incorrect.">
            <a:extLst>
              <a:ext uri="{FF2B5EF4-FFF2-40B4-BE49-F238E27FC236}">
                <a16:creationId xmlns:a16="http://schemas.microsoft.com/office/drawing/2014/main" id="{D8F361AD-B1A1-7D9C-88F0-36EAD4AEB54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81" r="4" b="4"/>
          <a:stretch/>
        </p:blipFill>
        <p:spPr>
          <a:xfrm rot="16200000">
            <a:off x="8015269" y="-624644"/>
            <a:ext cx="3447832" cy="4666226"/>
          </a:xfrm>
          <a:prstGeom prst="rect">
            <a:avLst/>
          </a:prstGeom>
        </p:spPr>
      </p:pic>
      <p:pic>
        <p:nvPicPr>
          <p:cNvPr id="7" name="Picture 6" descr="A poster with colorful squares&#10;&#10;AI-generated content may be incorrect.">
            <a:extLst>
              <a:ext uri="{FF2B5EF4-FFF2-40B4-BE49-F238E27FC236}">
                <a16:creationId xmlns:a16="http://schemas.microsoft.com/office/drawing/2014/main" id="{7A6E4470-092F-25C2-905E-39714D3EAB4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74" r="-1" b="-1"/>
          <a:stretch/>
        </p:blipFill>
        <p:spPr>
          <a:xfrm rot="16200000">
            <a:off x="8025995" y="2809077"/>
            <a:ext cx="3429000" cy="4668846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9E2F459E-8EB3-985C-3049-33F6B920DE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A71AB682-1CAC-7672-C637-B014B86EBC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D193956D-B33D-633F-BDBE-3353AA9466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27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F6A4649D-FCDE-5A01-79A1-40ABC3C8AE45}"/>
              </a:ext>
            </a:extLst>
          </p:cNvPr>
          <p:cNvSpPr txBox="1"/>
          <p:nvPr/>
        </p:nvSpPr>
        <p:spPr>
          <a:xfrm>
            <a:off x="7403452" y="2964481"/>
            <a:ext cx="18823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(Connick, 2025L)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C7E7002-A595-5F6A-DA2D-3D14E2EAB0E3}"/>
              </a:ext>
            </a:extLst>
          </p:cNvPr>
          <p:cNvSpPr txBox="1"/>
          <p:nvPr/>
        </p:nvSpPr>
        <p:spPr>
          <a:xfrm>
            <a:off x="10247928" y="6304003"/>
            <a:ext cx="20558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(Connick, 2025M)</a:t>
            </a:r>
          </a:p>
        </p:txBody>
      </p:sp>
    </p:spTree>
    <p:extLst>
      <p:ext uri="{BB962C8B-B14F-4D97-AF65-F5344CB8AC3E}">
        <p14:creationId xmlns:p14="http://schemas.microsoft.com/office/powerpoint/2010/main" val="28697429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182C4A-9F87-ACBE-00B0-ED1EDDA7EF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91418"/>
            <a:ext cx="12192000" cy="3606375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Arbrofais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gyda’r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syniad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gysylltu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llun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darn o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gerddoriaeth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benodol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fy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ngweithgaredd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byddai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angen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disgyblion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ddyfalu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pa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lun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oedd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cysylltu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gyda’r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darn o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gerddoriaeth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Cryfder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gweithgaredd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yma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ôl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Ritchie a Williamon(2011)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bod y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gweithgaredd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yma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datblygu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llythrennedd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 a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gwrando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disgyblion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gorfodi’r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disgyblion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wrando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eiriau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a rhythm y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darnau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gerddoriaeth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. Er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arbrofi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sylweddolais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gwahaniaethu’r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dasg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yma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anodd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iawn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ymhelaetha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Russel-Bowie(2009) bod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hi’n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hollbwysig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wahaniaethu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tasgau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cerddorol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er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mwyn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gwneud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gyrhaeddadwy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pob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disgybl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beth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bynnag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pic>
        <p:nvPicPr>
          <p:cNvPr id="5" name="Picture 4" descr="A collage of pictures on a blue surface&#10;&#10;AI-generated content may be incorrect.">
            <a:extLst>
              <a:ext uri="{FF2B5EF4-FFF2-40B4-BE49-F238E27FC236}">
                <a16:creationId xmlns:a16="http://schemas.microsoft.com/office/drawing/2014/main" id="{F91514DB-1097-6ACE-973A-1110206E92F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4651510" y="-407188"/>
            <a:ext cx="3075795" cy="1145458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DE444E2-1089-6A67-4EDC-813063E40F2F}"/>
              </a:ext>
            </a:extLst>
          </p:cNvPr>
          <p:cNvSpPr txBox="1"/>
          <p:nvPr/>
        </p:nvSpPr>
        <p:spPr>
          <a:xfrm>
            <a:off x="9842249" y="3782204"/>
            <a:ext cx="20744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(Connick, 2025N)</a:t>
            </a:r>
          </a:p>
        </p:txBody>
      </p:sp>
    </p:spTree>
    <p:extLst>
      <p:ext uri="{BB962C8B-B14F-4D97-AF65-F5344CB8AC3E}">
        <p14:creationId xmlns:p14="http://schemas.microsoft.com/office/powerpoint/2010/main" val="14468855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E05233-8291-C7E4-6BCC-0663519160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380" y="-75512"/>
            <a:ext cx="10515600" cy="1325563"/>
          </a:xfrm>
        </p:spPr>
        <p:txBody>
          <a:bodyPr/>
          <a:lstStyle/>
          <a:p>
            <a:r>
              <a:rPr lang="en-GB" b="1" dirty="0" err="1"/>
              <a:t>Ffilm</a:t>
            </a:r>
            <a:r>
              <a:rPr lang="en-GB" b="1" dirty="0"/>
              <a:t> </a:t>
            </a:r>
            <a:r>
              <a:rPr lang="en-GB" b="1" dirty="0" err="1"/>
              <a:t>a’r</a:t>
            </a:r>
            <a:r>
              <a:rPr lang="en-GB" b="1" dirty="0"/>
              <a:t> </a:t>
            </a:r>
            <a:r>
              <a:rPr lang="en-GB" b="1" dirty="0" err="1"/>
              <a:t>cyfryngau</a:t>
            </a:r>
            <a:r>
              <a:rPr lang="en-GB" b="1" dirty="0"/>
              <a:t> </a:t>
            </a:r>
            <a:r>
              <a:rPr lang="en-GB" b="1" dirty="0" err="1"/>
              <a:t>digidol</a:t>
            </a:r>
            <a:endParaRPr lang="en-GB" b="1" dirty="0"/>
          </a:p>
        </p:txBody>
      </p:sp>
      <p:pic>
        <p:nvPicPr>
          <p:cNvPr id="5" name="Picture 4" descr="A group of women taking a picture of a person&#10;&#10;AI-generated content may be incorrect.">
            <a:extLst>
              <a:ext uri="{FF2B5EF4-FFF2-40B4-BE49-F238E27FC236}">
                <a16:creationId xmlns:a16="http://schemas.microsoft.com/office/drawing/2014/main" id="{8A8E5B66-23E0-BDD2-2F9E-61C0C5011E6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58731" y="1"/>
            <a:ext cx="4033269" cy="3429000"/>
          </a:xfrm>
          <a:prstGeom prst="rect">
            <a:avLst/>
          </a:prstGeom>
        </p:spPr>
      </p:pic>
      <p:pic>
        <p:nvPicPr>
          <p:cNvPr id="9" name="Picture 8" descr="A group of people sitting around a table&#10;&#10;AI-generated content may be incorrect.">
            <a:extLst>
              <a:ext uri="{FF2B5EF4-FFF2-40B4-BE49-F238E27FC236}">
                <a16:creationId xmlns:a16="http://schemas.microsoft.com/office/drawing/2014/main" id="{B769B2F6-0C3E-B6A6-2D66-8FC151252AD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58731" y="3429000"/>
            <a:ext cx="4033269" cy="34290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F193B2AC-8B1F-906C-E371-06EB7FB70753}"/>
              </a:ext>
            </a:extLst>
          </p:cNvPr>
          <p:cNvSpPr txBox="1"/>
          <p:nvPr/>
        </p:nvSpPr>
        <p:spPr>
          <a:xfrm>
            <a:off x="4078014" y="1250731"/>
            <a:ext cx="3951890" cy="36072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Cefais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cyfle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dderbyn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hyfforddiant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gwmni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intofilm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gynorthwyo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disgyblion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greu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ffilm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ddigidol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llwyddiannus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Roedd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cyfle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ystod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yr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hyfforddiant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arbrofi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thechnegau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ffilm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saethiadau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camera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greu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ffilm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fer o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ddiwrnod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ein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bywyd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brifysgol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Dyweda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Parry(2013) bod y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defnydd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greu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ffilm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ysgolion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cynradd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meithrin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creadigol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chydweithredu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fewn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disgyblion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6C71982-62B5-9505-79B9-DBA0B6CCF54D}"/>
              </a:ext>
            </a:extLst>
          </p:cNvPr>
          <p:cNvSpPr txBox="1"/>
          <p:nvPr/>
        </p:nvSpPr>
        <p:spPr>
          <a:xfrm>
            <a:off x="4078014" y="4857937"/>
            <a:ext cx="3951890" cy="19913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Er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penderfynais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beidio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cynnwys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agwedd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ffilm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a’r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cyfryngau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digidol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fy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ngweithgaredd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terfynol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roeddwn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rhagweld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byddai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digon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adnoddau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er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mwyn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creu’r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ffilm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llwyddiannus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broblem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3D9FD63-01F8-A2A1-7B76-40B3439D1C48}"/>
              </a:ext>
            </a:extLst>
          </p:cNvPr>
          <p:cNvSpPr txBox="1"/>
          <p:nvPr/>
        </p:nvSpPr>
        <p:spPr>
          <a:xfrm>
            <a:off x="10438435" y="217937"/>
            <a:ext cx="18823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(Wilson, 2025E)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75998EFC-6602-9007-A85E-7CF14EEA43F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886880"/>
            <a:ext cx="4033270" cy="5971120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988E17ED-FDB7-2CD0-DC6B-AFA2CA9C846C}"/>
              </a:ext>
            </a:extLst>
          </p:cNvPr>
          <p:cNvSpPr txBox="1"/>
          <p:nvPr/>
        </p:nvSpPr>
        <p:spPr>
          <a:xfrm>
            <a:off x="10438436" y="3575726"/>
            <a:ext cx="18823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(Wilson, 2025F)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962C0A6-69CB-D6F7-7145-25B4CF9C6345}"/>
              </a:ext>
            </a:extLst>
          </p:cNvPr>
          <p:cNvSpPr txBox="1"/>
          <p:nvPr/>
        </p:nvSpPr>
        <p:spPr>
          <a:xfrm>
            <a:off x="2279707" y="1222045"/>
            <a:ext cx="18823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(Wilson, 2025D)</a:t>
            </a:r>
          </a:p>
        </p:txBody>
      </p:sp>
    </p:spTree>
    <p:extLst>
      <p:ext uri="{BB962C8B-B14F-4D97-AF65-F5344CB8AC3E}">
        <p14:creationId xmlns:p14="http://schemas.microsoft.com/office/powerpoint/2010/main" val="28780921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D1D34770-47A8-402C-AF23-2B653F2D88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B03D565-CA9B-58A9-9B28-763B1069BEEB}"/>
              </a:ext>
            </a:extLst>
          </p:cNvPr>
          <p:cNvSpPr txBox="1"/>
          <p:nvPr/>
        </p:nvSpPr>
        <p:spPr>
          <a:xfrm>
            <a:off x="0" y="1547552"/>
            <a:ext cx="7125210" cy="475164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2400" b="1" dirty="0" err="1"/>
              <a:t>Wrth</a:t>
            </a:r>
            <a:r>
              <a:rPr lang="en-US" sz="2400" b="1" dirty="0"/>
              <a:t> </a:t>
            </a:r>
            <a:r>
              <a:rPr lang="en-US" sz="2400" b="1" dirty="0" err="1"/>
              <a:t>gwblhau’r</a:t>
            </a:r>
            <a:r>
              <a:rPr lang="en-US" sz="2400" b="1" dirty="0"/>
              <a:t> </a:t>
            </a:r>
            <a:r>
              <a:rPr lang="en-US" sz="2400" b="1" dirty="0" err="1"/>
              <a:t>modiwl</a:t>
            </a:r>
            <a:r>
              <a:rPr lang="en-US" sz="2400" b="1" dirty="0"/>
              <a:t> ac </a:t>
            </a:r>
            <a:r>
              <a:rPr lang="en-US" sz="2400" b="1" dirty="0" err="1"/>
              <a:t>archwilio</a:t>
            </a:r>
            <a:r>
              <a:rPr lang="en-US" sz="2400" b="1" dirty="0"/>
              <a:t> </a:t>
            </a:r>
            <a:r>
              <a:rPr lang="en-US" sz="2400" b="1" dirty="0" err="1"/>
              <a:t>gweithgareddau</a:t>
            </a:r>
            <a:r>
              <a:rPr lang="en-US" sz="2400" b="1" dirty="0"/>
              <a:t> </a:t>
            </a:r>
            <a:r>
              <a:rPr lang="en-US" sz="2400" b="1" dirty="0" err="1"/>
              <a:t>celfyddydau</a:t>
            </a:r>
            <a:r>
              <a:rPr lang="en-US" sz="2400" b="1" dirty="0"/>
              <a:t> </a:t>
            </a:r>
            <a:r>
              <a:rPr lang="en-US" sz="2400" b="1" dirty="0" err="1"/>
              <a:t>mynegiannol</a:t>
            </a:r>
            <a:r>
              <a:rPr lang="en-US" sz="2400" b="1" dirty="0"/>
              <a:t> </a:t>
            </a:r>
            <a:r>
              <a:rPr lang="en-US" sz="2400" b="1" dirty="0" err="1"/>
              <a:t>rwyf</a:t>
            </a:r>
            <a:r>
              <a:rPr lang="en-US" sz="2400" b="1" dirty="0"/>
              <a:t> </a:t>
            </a:r>
            <a:r>
              <a:rPr lang="en-US" sz="2400" b="1" dirty="0" err="1"/>
              <a:t>wedi</a:t>
            </a:r>
            <a:r>
              <a:rPr lang="en-US" sz="2400" b="1" dirty="0"/>
              <a:t> </a:t>
            </a:r>
            <a:r>
              <a:rPr lang="en-US" sz="2400" b="1" dirty="0" err="1"/>
              <a:t>llwyddo</a:t>
            </a:r>
            <a:r>
              <a:rPr lang="en-US" sz="2400" b="1" dirty="0"/>
              <a:t> </a:t>
            </a:r>
            <a:r>
              <a:rPr lang="en-US" sz="2400" b="1" dirty="0" err="1"/>
              <a:t>i</a:t>
            </a:r>
            <a:r>
              <a:rPr lang="en-US" sz="2400" b="1" dirty="0"/>
              <a:t> </a:t>
            </a:r>
            <a:r>
              <a:rPr lang="en-US" sz="2400" b="1" dirty="0" err="1"/>
              <a:t>ddatblygu</a:t>
            </a:r>
            <a:r>
              <a:rPr lang="en-US" sz="2400" b="1" dirty="0"/>
              <a:t> </a:t>
            </a:r>
            <a:r>
              <a:rPr lang="en-US" sz="2400" b="1" dirty="0" err="1"/>
              <a:t>fy</a:t>
            </a:r>
            <a:r>
              <a:rPr lang="en-US" sz="2400" b="1" dirty="0"/>
              <a:t> </a:t>
            </a:r>
            <a:r>
              <a:rPr lang="en-US" sz="2400" b="1" dirty="0" err="1"/>
              <a:t>arfer</a:t>
            </a:r>
            <a:r>
              <a:rPr lang="en-US" sz="2400" b="1" dirty="0"/>
              <a:t> </a:t>
            </a:r>
            <a:r>
              <a:rPr lang="en-US" sz="2400" b="1" dirty="0" err="1"/>
              <a:t>proffesiynol</a:t>
            </a:r>
            <a:r>
              <a:rPr lang="en-US" sz="2400" b="1" dirty="0"/>
              <a:t>. Yn </a:t>
            </a:r>
            <a:r>
              <a:rPr lang="en-US" sz="2400" b="1" dirty="0" err="1"/>
              <a:t>ogystal</a:t>
            </a:r>
            <a:r>
              <a:rPr lang="en-US" sz="2400" b="1" dirty="0"/>
              <a:t> </a:t>
            </a:r>
            <a:r>
              <a:rPr lang="en-US" sz="2400" b="1" dirty="0" err="1"/>
              <a:t>rwyf</a:t>
            </a:r>
            <a:r>
              <a:rPr lang="en-US" sz="2400" b="1" dirty="0"/>
              <a:t> </a:t>
            </a:r>
            <a:r>
              <a:rPr lang="en-US" sz="2400" b="1" dirty="0" err="1"/>
              <a:t>wedi</a:t>
            </a:r>
            <a:r>
              <a:rPr lang="en-US" sz="2400" b="1" dirty="0"/>
              <a:t> </a:t>
            </a:r>
            <a:r>
              <a:rPr lang="en-US" sz="2400" b="1" dirty="0" err="1"/>
              <a:t>llwyddo</a:t>
            </a:r>
            <a:r>
              <a:rPr lang="en-US" sz="2400" b="1" dirty="0"/>
              <a:t> </a:t>
            </a:r>
            <a:r>
              <a:rPr lang="en-US" sz="2400" b="1" dirty="0" err="1"/>
              <a:t>i</a:t>
            </a:r>
            <a:r>
              <a:rPr lang="en-US" sz="2400" b="1" dirty="0"/>
              <a:t> </a:t>
            </a:r>
            <a:r>
              <a:rPr lang="en-US" sz="2400" b="1" dirty="0" err="1"/>
              <a:t>gwblhau’r</a:t>
            </a:r>
            <a:r>
              <a:rPr lang="en-US" sz="2400" b="1" dirty="0"/>
              <a:t> </a:t>
            </a:r>
            <a:r>
              <a:rPr lang="en-US" sz="2400" b="1" dirty="0" err="1"/>
              <a:t>safon</a:t>
            </a:r>
            <a:r>
              <a:rPr lang="en-US" sz="2400" b="1" dirty="0"/>
              <a:t> SAC o </a:t>
            </a:r>
            <a:r>
              <a:rPr lang="en-US" sz="2400" b="1" dirty="0" err="1"/>
              <a:t>ddatblygu</a:t>
            </a:r>
            <a:r>
              <a:rPr lang="en-US" sz="2400" b="1" dirty="0"/>
              <a:t> </a:t>
            </a:r>
            <a:r>
              <a:rPr lang="en-US" sz="2400" b="1" dirty="0" err="1"/>
              <a:t>technegau</a:t>
            </a:r>
            <a:r>
              <a:rPr lang="en-US" sz="2400" b="1" dirty="0"/>
              <a:t> </a:t>
            </a:r>
            <a:r>
              <a:rPr lang="en-US" sz="2400" b="1" dirty="0" err="1"/>
              <a:t>newydd</a:t>
            </a:r>
            <a:r>
              <a:rPr lang="en-US" sz="2400" b="1" dirty="0"/>
              <a:t> </a:t>
            </a:r>
            <a:r>
              <a:rPr lang="en-US" sz="2400" b="1" dirty="0" err="1"/>
              <a:t>i</a:t>
            </a:r>
            <a:r>
              <a:rPr lang="en-US" sz="2400" b="1" dirty="0"/>
              <a:t> </a:t>
            </a:r>
            <a:r>
              <a:rPr lang="en-US" sz="2400" b="1" dirty="0" err="1"/>
              <a:t>ddefnyddio</a:t>
            </a:r>
            <a:r>
              <a:rPr lang="en-US" sz="2400" b="1" dirty="0"/>
              <a:t> </a:t>
            </a:r>
            <a:r>
              <a:rPr lang="en-US" sz="2400" b="1" dirty="0" err="1"/>
              <a:t>ar</a:t>
            </a:r>
            <a:r>
              <a:rPr lang="en-US" sz="2400" b="1" dirty="0"/>
              <a:t> </a:t>
            </a:r>
            <a:r>
              <a:rPr lang="en-US" sz="2400" b="1" dirty="0" err="1"/>
              <a:t>lawr</a:t>
            </a:r>
            <a:r>
              <a:rPr lang="en-US" sz="2400" b="1" dirty="0"/>
              <a:t> y </a:t>
            </a:r>
            <a:r>
              <a:rPr lang="en-US" sz="2400" b="1" dirty="0" err="1"/>
              <a:t>dosbarth</a:t>
            </a:r>
            <a:r>
              <a:rPr lang="en-US" sz="2400" b="1" dirty="0"/>
              <a:t> </a:t>
            </a:r>
            <a:r>
              <a:rPr lang="en-US" sz="2400" b="1" dirty="0" err="1"/>
              <a:t>gyda</a:t>
            </a:r>
            <a:r>
              <a:rPr lang="en-US" sz="2400" b="1" dirty="0"/>
              <a:t> </a:t>
            </a:r>
            <a:r>
              <a:rPr lang="en-US" sz="2400" b="1" dirty="0" err="1"/>
              <a:t>disgyblion</a:t>
            </a:r>
            <a:r>
              <a:rPr lang="en-US" sz="2400" b="1" dirty="0"/>
              <a:t> </a:t>
            </a:r>
            <a:r>
              <a:rPr lang="en-US" sz="2400" b="1" dirty="0" err="1"/>
              <a:t>nawr</a:t>
            </a:r>
            <a:r>
              <a:rPr lang="en-US" sz="2400" b="1" dirty="0"/>
              <a:t> ac </a:t>
            </a:r>
            <a:r>
              <a:rPr lang="en-US" sz="2400" b="1" dirty="0" err="1"/>
              <a:t>yn</a:t>
            </a:r>
            <a:r>
              <a:rPr lang="en-US" sz="2400" b="1" dirty="0"/>
              <a:t> y </a:t>
            </a:r>
            <a:r>
              <a:rPr lang="en-US" sz="2400" b="1" dirty="0" err="1"/>
              <a:t>dyfodol</a:t>
            </a:r>
            <a:r>
              <a:rPr lang="en-US" sz="2400" b="1" dirty="0"/>
              <a:t>. </a:t>
            </a:r>
            <a:r>
              <a:rPr lang="en-US" sz="2400" b="1" dirty="0" err="1"/>
              <a:t>Byddaf</a:t>
            </a:r>
            <a:r>
              <a:rPr lang="en-US" sz="2400" b="1" dirty="0"/>
              <a:t> </a:t>
            </a:r>
            <a:r>
              <a:rPr lang="en-US" sz="2400" b="1" dirty="0" err="1"/>
              <a:t>yn</a:t>
            </a:r>
            <a:r>
              <a:rPr lang="en-US" sz="2400" b="1" dirty="0"/>
              <a:t> </a:t>
            </a:r>
            <a:r>
              <a:rPr lang="en-US" sz="2400" b="1" dirty="0" err="1"/>
              <a:t>parhau</a:t>
            </a:r>
            <a:r>
              <a:rPr lang="en-US" sz="2400" b="1" dirty="0"/>
              <a:t> </a:t>
            </a:r>
            <a:r>
              <a:rPr lang="en-US" sz="2400" b="1" dirty="0" err="1"/>
              <a:t>gyda</a:t>
            </a:r>
            <a:r>
              <a:rPr lang="en-US" sz="2400" b="1" dirty="0"/>
              <a:t> </a:t>
            </a:r>
            <a:r>
              <a:rPr lang="en-US" sz="2400" b="1" dirty="0" err="1"/>
              <a:t>fy</a:t>
            </a:r>
            <a:r>
              <a:rPr lang="en-US" sz="2400" b="1" dirty="0"/>
              <a:t> </a:t>
            </a:r>
            <a:r>
              <a:rPr lang="en-US" sz="2400" b="1" dirty="0" err="1"/>
              <a:t>nysgu</a:t>
            </a:r>
            <a:r>
              <a:rPr lang="en-US" sz="2400" b="1" dirty="0"/>
              <a:t> </a:t>
            </a:r>
            <a:r>
              <a:rPr lang="en-US" sz="2400" b="1" dirty="0" err="1"/>
              <a:t>personol</a:t>
            </a:r>
            <a:r>
              <a:rPr lang="en-US" sz="2400" b="1" dirty="0"/>
              <a:t> o </a:t>
            </a:r>
            <a:r>
              <a:rPr lang="en-US" sz="2400" b="1" dirty="0" err="1"/>
              <a:t>amgylch</a:t>
            </a:r>
            <a:r>
              <a:rPr lang="en-US" sz="2400" b="1" dirty="0"/>
              <a:t> y </a:t>
            </a:r>
            <a:r>
              <a:rPr lang="en-US" sz="2400" b="1" dirty="0" err="1"/>
              <a:t>maes</a:t>
            </a:r>
            <a:r>
              <a:rPr lang="en-US" sz="2400" b="1" dirty="0"/>
              <a:t> </a:t>
            </a:r>
            <a:r>
              <a:rPr lang="en-US" sz="2400" b="1" dirty="0" err="1"/>
              <a:t>dysgu</a:t>
            </a:r>
            <a:r>
              <a:rPr lang="en-US" sz="2400" b="1" dirty="0"/>
              <a:t> a </a:t>
            </a:r>
            <a:r>
              <a:rPr lang="en-US" sz="2400" b="1" dirty="0" err="1"/>
              <a:t>phrofiad</a:t>
            </a:r>
            <a:r>
              <a:rPr lang="en-US" sz="2400" b="1" dirty="0"/>
              <a:t> </a:t>
            </a:r>
            <a:r>
              <a:rPr lang="en-US" sz="2400" b="1" dirty="0" err="1"/>
              <a:t>yma</a:t>
            </a:r>
            <a:r>
              <a:rPr lang="en-US" sz="2400" b="1" dirty="0"/>
              <a:t>, </a:t>
            </a:r>
            <a:r>
              <a:rPr lang="en-US" sz="2400" b="1" dirty="0" err="1"/>
              <a:t>trwy</a:t>
            </a:r>
            <a:r>
              <a:rPr lang="en-US" sz="2400" b="1" dirty="0"/>
              <a:t> </a:t>
            </a:r>
            <a:r>
              <a:rPr lang="en-US" sz="2400" b="1" dirty="0" err="1"/>
              <a:t>ofyn</a:t>
            </a:r>
            <a:r>
              <a:rPr lang="en-US" sz="2400" b="1" dirty="0"/>
              <a:t> </a:t>
            </a:r>
            <a:r>
              <a:rPr lang="en-US" sz="2400" b="1" dirty="0" err="1"/>
              <a:t>i</a:t>
            </a:r>
            <a:r>
              <a:rPr lang="en-US" sz="2400" b="1" dirty="0"/>
              <a:t> </a:t>
            </a:r>
            <a:r>
              <a:rPr lang="en-US" sz="2400" b="1" dirty="0" err="1"/>
              <a:t>fynd</a:t>
            </a:r>
            <a:r>
              <a:rPr lang="en-US" sz="2400" b="1" dirty="0"/>
              <a:t> </a:t>
            </a:r>
            <a:r>
              <a:rPr lang="en-US" sz="2400" b="1" dirty="0" err="1"/>
              <a:t>ar</a:t>
            </a:r>
            <a:r>
              <a:rPr lang="en-US" sz="2400" b="1" dirty="0"/>
              <a:t> </a:t>
            </a:r>
            <a:r>
              <a:rPr lang="en-US" sz="2400" b="1" dirty="0" err="1"/>
              <a:t>gyrsiau</a:t>
            </a:r>
            <a:r>
              <a:rPr lang="en-US" sz="2400" b="1" dirty="0"/>
              <a:t> </a:t>
            </a:r>
            <a:r>
              <a:rPr lang="en-US" sz="2400" b="1" dirty="0" err="1"/>
              <a:t>i</a:t>
            </a:r>
            <a:r>
              <a:rPr lang="en-US" sz="2400" b="1" dirty="0"/>
              <a:t> </a:t>
            </a:r>
            <a:r>
              <a:rPr lang="en-US" sz="2400" b="1" dirty="0" err="1"/>
              <a:t>gryfhau</a:t>
            </a:r>
            <a:r>
              <a:rPr lang="en-US" sz="2400" b="1" dirty="0"/>
              <a:t> </a:t>
            </a:r>
            <a:r>
              <a:rPr lang="en-US" sz="2400" b="1" dirty="0" err="1"/>
              <a:t>fy</a:t>
            </a:r>
            <a:r>
              <a:rPr lang="en-US" sz="2400" b="1" dirty="0"/>
              <a:t> </a:t>
            </a:r>
            <a:r>
              <a:rPr lang="en-US" sz="2400" b="1" dirty="0" err="1"/>
              <a:t>nealltwriaeth</a:t>
            </a:r>
            <a:r>
              <a:rPr lang="en-US" sz="2400" b="1" dirty="0"/>
              <a:t> o </a:t>
            </a:r>
            <a:r>
              <a:rPr lang="en-US" sz="2400" b="1" dirty="0" err="1"/>
              <a:t>amgylch</a:t>
            </a:r>
            <a:r>
              <a:rPr lang="en-US" sz="2400" b="1" dirty="0"/>
              <a:t> y </a:t>
            </a:r>
            <a:r>
              <a:rPr lang="en-US" sz="2400" b="1" dirty="0" err="1"/>
              <a:t>maes</a:t>
            </a:r>
            <a:r>
              <a:rPr lang="en-US" sz="2400" b="1" dirty="0"/>
              <a:t> </a:t>
            </a:r>
            <a:r>
              <a:rPr lang="en-US" sz="2400" b="1" dirty="0" err="1"/>
              <a:t>ymhellach</a:t>
            </a:r>
            <a:r>
              <a:rPr lang="en-US" sz="2400" b="1" dirty="0"/>
              <a:t>. </a:t>
            </a:r>
            <a:r>
              <a:rPr lang="en-US" sz="2400" b="1" dirty="0" err="1"/>
              <a:t>Bydd</a:t>
            </a:r>
            <a:r>
              <a:rPr lang="en-US" sz="2400" b="1" dirty="0"/>
              <a:t> </a:t>
            </a:r>
            <a:r>
              <a:rPr lang="en-US" sz="2400" b="1" dirty="0" err="1"/>
              <a:t>hyn</a:t>
            </a:r>
            <a:r>
              <a:rPr lang="en-US" sz="2400" b="1" dirty="0"/>
              <a:t> </a:t>
            </a:r>
            <a:r>
              <a:rPr lang="en-US" sz="2400" b="1" dirty="0" err="1"/>
              <a:t>yn</a:t>
            </a:r>
            <a:r>
              <a:rPr lang="en-US" sz="2400" b="1" dirty="0"/>
              <a:t>  </a:t>
            </a:r>
            <a:r>
              <a:rPr lang="en-US" sz="2400" b="1" dirty="0" err="1"/>
              <a:t>sicrhau</a:t>
            </a:r>
            <a:r>
              <a:rPr lang="en-US" sz="2400" b="1" dirty="0"/>
              <a:t> </a:t>
            </a:r>
            <a:r>
              <a:rPr lang="en-US" sz="2400" b="1" dirty="0" err="1"/>
              <a:t>fy</a:t>
            </a:r>
            <a:r>
              <a:rPr lang="en-US" sz="2400" b="1" dirty="0"/>
              <a:t> mod </a:t>
            </a:r>
            <a:r>
              <a:rPr lang="en-US" sz="2400" b="1" dirty="0" err="1"/>
              <a:t>i</a:t>
            </a:r>
            <a:r>
              <a:rPr lang="en-US" sz="2400" b="1" dirty="0"/>
              <a:t> </a:t>
            </a:r>
            <a:r>
              <a:rPr lang="en-US" sz="2400" b="1" dirty="0" err="1"/>
              <a:t>fel</a:t>
            </a:r>
            <a:r>
              <a:rPr lang="en-US" sz="2400" b="1" dirty="0"/>
              <a:t> </a:t>
            </a:r>
            <a:r>
              <a:rPr lang="en-US" sz="2400" b="1" dirty="0" err="1"/>
              <a:t>ymarferwyr</a:t>
            </a:r>
            <a:r>
              <a:rPr lang="en-US" sz="2400" b="1" dirty="0"/>
              <a:t> </a:t>
            </a:r>
            <a:r>
              <a:rPr lang="en-US" sz="2400" b="1" dirty="0" err="1"/>
              <a:t>yn</a:t>
            </a:r>
            <a:r>
              <a:rPr lang="en-US" sz="2400" b="1" dirty="0"/>
              <a:t> </a:t>
            </a:r>
            <a:r>
              <a:rPr lang="en-US" sz="2400" b="1" dirty="0" err="1"/>
              <a:t>gallu</a:t>
            </a:r>
            <a:r>
              <a:rPr lang="en-US" sz="2400" b="1" dirty="0"/>
              <a:t> </a:t>
            </a:r>
            <a:r>
              <a:rPr lang="en-US" sz="2400" b="1" dirty="0" err="1"/>
              <a:t>cynnig</a:t>
            </a:r>
            <a:r>
              <a:rPr lang="en-US" sz="2400" b="1" dirty="0"/>
              <a:t> yr </a:t>
            </a:r>
            <a:r>
              <a:rPr lang="en-US" sz="2400" b="1" dirty="0" err="1"/>
              <a:t>addysgeg</a:t>
            </a:r>
            <a:r>
              <a:rPr lang="en-US" sz="2400" b="1" dirty="0"/>
              <a:t> </a:t>
            </a:r>
            <a:r>
              <a:rPr lang="en-US" sz="2400" b="1" dirty="0" err="1"/>
              <a:t>orau</a:t>
            </a:r>
            <a:r>
              <a:rPr lang="en-US" sz="2400" b="1" dirty="0"/>
              <a:t> </a:t>
            </a:r>
            <a:r>
              <a:rPr lang="en-US" sz="2400" b="1" dirty="0" err="1"/>
              <a:t>posib</a:t>
            </a:r>
            <a:r>
              <a:rPr lang="en-US" sz="2400" b="1" dirty="0"/>
              <a:t> </a:t>
            </a:r>
            <a:r>
              <a:rPr lang="en-US" sz="2400" b="1" dirty="0" err="1"/>
              <a:t>i’r</a:t>
            </a:r>
            <a:r>
              <a:rPr lang="en-US" sz="2400" b="1" dirty="0"/>
              <a:t> </a:t>
            </a:r>
            <a:r>
              <a:rPr lang="en-US" sz="2400" b="1" dirty="0" err="1"/>
              <a:t>disgyblion</a:t>
            </a:r>
            <a:r>
              <a:rPr lang="en-US" sz="2400" b="1" dirty="0"/>
              <a:t> o </a:t>
            </a:r>
            <a:r>
              <a:rPr lang="en-US" sz="2400" b="1" dirty="0" err="1"/>
              <a:t>amgylch</a:t>
            </a:r>
            <a:r>
              <a:rPr lang="en-US" sz="2400" b="1" dirty="0"/>
              <a:t> y </a:t>
            </a:r>
            <a:r>
              <a:rPr lang="en-US" sz="2400" b="1" dirty="0" err="1"/>
              <a:t>maes</a:t>
            </a:r>
            <a:r>
              <a:rPr lang="en-US" sz="2400" b="1" dirty="0"/>
              <a:t> </a:t>
            </a:r>
            <a:r>
              <a:rPr lang="en-US" sz="2400" b="1" dirty="0" err="1"/>
              <a:t>dysgu</a:t>
            </a:r>
            <a:r>
              <a:rPr lang="en-US" sz="2400" b="1" dirty="0"/>
              <a:t> a </a:t>
            </a:r>
            <a:r>
              <a:rPr lang="en-US" sz="2400" b="1" dirty="0" err="1"/>
              <a:t>phrofiad</a:t>
            </a:r>
            <a:r>
              <a:rPr lang="en-US" sz="2400" b="1" dirty="0"/>
              <a:t> y </a:t>
            </a:r>
            <a:r>
              <a:rPr lang="en-US" sz="2400" b="1" dirty="0" err="1"/>
              <a:t>celfyddydau</a:t>
            </a:r>
            <a:r>
              <a:rPr lang="en-US" sz="2400" b="1" dirty="0"/>
              <a:t> </a:t>
            </a:r>
            <a:r>
              <a:rPr lang="en-US" sz="2400" b="1" dirty="0" err="1"/>
              <a:t>mynegiannol</a:t>
            </a:r>
            <a:r>
              <a:rPr lang="en-US" sz="2400" b="1" dirty="0"/>
              <a:t>.</a:t>
            </a:r>
          </a:p>
        </p:txBody>
      </p:sp>
      <p:pic>
        <p:nvPicPr>
          <p:cNvPr id="7" name="Picture 6" descr="A person drawing on a paper&#10;&#10;AI-generated content may be incorrect.">
            <a:extLst>
              <a:ext uri="{FF2B5EF4-FFF2-40B4-BE49-F238E27FC236}">
                <a16:creationId xmlns:a16="http://schemas.microsoft.com/office/drawing/2014/main" id="{1F7EA10B-86B7-4048-2A9E-B4EAAFE6F7A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935"/>
          <a:stretch/>
        </p:blipFill>
        <p:spPr>
          <a:xfrm>
            <a:off x="7199440" y="10"/>
            <a:ext cx="4992560" cy="6857990"/>
          </a:xfrm>
          <a:prstGeom prst="rect">
            <a:avLst/>
          </a:prstGeom>
          <a:effectLst/>
        </p:spPr>
      </p:pic>
      <p:sp>
        <p:nvSpPr>
          <p:cNvPr id="13" name="Title 1">
            <a:extLst>
              <a:ext uri="{FF2B5EF4-FFF2-40B4-BE49-F238E27FC236}">
                <a16:creationId xmlns:a16="http://schemas.microsoft.com/office/drawing/2014/main" id="{1A2DCCB0-14B8-3965-F192-5A19641D0F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0543" y="1260"/>
            <a:ext cx="6096000" cy="1325563"/>
          </a:xfrm>
        </p:spPr>
        <p:txBody>
          <a:bodyPr/>
          <a:lstStyle/>
          <a:p>
            <a:r>
              <a:rPr lang="en-GB" b="1" dirty="0" err="1"/>
              <a:t>Datblygiad</a:t>
            </a:r>
            <a:r>
              <a:rPr lang="en-GB" b="1" dirty="0"/>
              <a:t> </a:t>
            </a:r>
            <a:r>
              <a:rPr lang="en-GB" b="1" dirty="0" err="1"/>
              <a:t>proffesiynol</a:t>
            </a:r>
            <a:endParaRPr lang="en-GB" b="1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7D9408B-4BB0-FFC3-1570-C15AF02BFC05}"/>
              </a:ext>
            </a:extLst>
          </p:cNvPr>
          <p:cNvSpPr txBox="1"/>
          <p:nvPr/>
        </p:nvSpPr>
        <p:spPr>
          <a:xfrm>
            <a:off x="10499540" y="6400800"/>
            <a:ext cx="18823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(Jones, 2025)</a:t>
            </a:r>
          </a:p>
        </p:txBody>
      </p:sp>
    </p:spTree>
    <p:extLst>
      <p:ext uri="{BB962C8B-B14F-4D97-AF65-F5344CB8AC3E}">
        <p14:creationId xmlns:p14="http://schemas.microsoft.com/office/powerpoint/2010/main" val="232108334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30136E-9E0F-A9E8-7EBC-19EF5C7861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7480" y="228627"/>
            <a:ext cx="11877040" cy="3514084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lnSpc>
                <a:spcPct val="160000"/>
              </a:lnSpc>
              <a:buNone/>
            </a:pP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archwilio’r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gweithgareddau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amrywiol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ystod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yr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wythnosau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diwethaf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daeth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amlwg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bod 4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diben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Llywodraeth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Cymru(2024)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rhan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ganolog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bob un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gweithgaredd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. Calon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pob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un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gweithgaredd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oedd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annog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disgyblion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hyderus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gwybodus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creadigol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uchelgeisiol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Cysylltir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gydag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erthygl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 29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Hawliau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plant(2025)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sef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“yr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hawl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gorau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gallwch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” (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Comisiynydd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plant Cymru, 2025,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tud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1). 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Dyweda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Estyn(2024)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weithredol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addysgu’r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Celfyddydau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Mynegiannol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ysgolion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ymarferwyr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cyfrannu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at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greu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unigolion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cyflawn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</p:txBody>
      </p:sp>
      <p:pic>
        <p:nvPicPr>
          <p:cNvPr id="6" name="Picture 5" descr="A person and a child in a classroom&#10;&#10;AI-generated content may be incorrect.">
            <a:extLst>
              <a:ext uri="{FF2B5EF4-FFF2-40B4-BE49-F238E27FC236}">
                <a16:creationId xmlns:a16="http://schemas.microsoft.com/office/drawing/2014/main" id="{D87DB416-7768-64AB-EF2C-1C0D8886992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755267"/>
            <a:ext cx="4540192" cy="3099897"/>
          </a:xfrm>
          <a:prstGeom prst="rect">
            <a:avLst/>
          </a:prstGeom>
        </p:spPr>
      </p:pic>
      <p:pic>
        <p:nvPicPr>
          <p:cNvPr id="8" name="Picture 7" descr="A book with pictures on it&#10;&#10;AI-generated content may be incorrect.">
            <a:extLst>
              <a:ext uri="{FF2B5EF4-FFF2-40B4-BE49-F238E27FC236}">
                <a16:creationId xmlns:a16="http://schemas.microsoft.com/office/drawing/2014/main" id="{BC766E8F-88B7-969C-1DC0-695F850FB11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065" t="14370" r="17601" b="8592"/>
          <a:stretch/>
        </p:blipFill>
        <p:spPr>
          <a:xfrm rot="16200000">
            <a:off x="4692894" y="3615122"/>
            <a:ext cx="3090176" cy="3395579"/>
          </a:xfrm>
          <a:prstGeom prst="rect">
            <a:avLst/>
          </a:prstGeom>
        </p:spPr>
      </p:pic>
      <p:pic>
        <p:nvPicPr>
          <p:cNvPr id="12" name="Picture 11" descr="A drawing of a lighthouse&#10;&#10;AI-generated content may be incorrect.">
            <a:extLst>
              <a:ext uri="{FF2B5EF4-FFF2-40B4-BE49-F238E27FC236}">
                <a16:creationId xmlns:a16="http://schemas.microsoft.com/office/drawing/2014/main" id="{CF119BF9-3642-DC79-26D1-429A394C24B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953" t="17613" r="13555" b="9570"/>
          <a:stretch/>
        </p:blipFill>
        <p:spPr>
          <a:xfrm rot="5400000">
            <a:off x="8518798" y="3172242"/>
            <a:ext cx="3090176" cy="4256227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AC3CBFFB-7FC6-23C5-2CAD-448DE2D7CB8D}"/>
              </a:ext>
            </a:extLst>
          </p:cNvPr>
          <p:cNvSpPr txBox="1"/>
          <p:nvPr/>
        </p:nvSpPr>
        <p:spPr>
          <a:xfrm>
            <a:off x="2316481" y="6302584"/>
            <a:ext cx="22237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(Connick, 2025O)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541D7CC-2A1C-7FEC-0193-CFF479D8DAE6}"/>
              </a:ext>
            </a:extLst>
          </p:cNvPr>
          <p:cNvSpPr txBox="1"/>
          <p:nvPr/>
        </p:nvSpPr>
        <p:spPr>
          <a:xfrm>
            <a:off x="5296786" y="3742711"/>
            <a:ext cx="18823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(Connick, 2025P)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9C6662E-D811-EA88-5E8A-6D2478D14C5C}"/>
              </a:ext>
            </a:extLst>
          </p:cNvPr>
          <p:cNvSpPr txBox="1"/>
          <p:nvPr/>
        </p:nvSpPr>
        <p:spPr>
          <a:xfrm>
            <a:off x="10119361" y="3767823"/>
            <a:ext cx="20726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(Connick, 2025Q)</a:t>
            </a:r>
          </a:p>
        </p:txBody>
      </p:sp>
    </p:spTree>
    <p:extLst>
      <p:ext uri="{BB962C8B-B14F-4D97-AF65-F5344CB8AC3E}">
        <p14:creationId xmlns:p14="http://schemas.microsoft.com/office/powerpoint/2010/main" val="378508977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05289E2-2E6D-7786-C23C-AC40A3A383C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819465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201434B5-876A-3243-FCDE-92E5C34A640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93"/>
          <a:stretch/>
        </p:blipFill>
        <p:spPr>
          <a:xfrm>
            <a:off x="0" y="0"/>
            <a:ext cx="12192000" cy="394137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600D2A6-2B48-EA84-657D-A5FC8DC9562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982"/>
          <a:stretch/>
        </p:blipFill>
        <p:spPr>
          <a:xfrm>
            <a:off x="0" y="3100552"/>
            <a:ext cx="12192000" cy="37574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767932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F097EF2-CE4D-6115-186C-61AAB70DB2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627032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4E888B1C-C3EE-6F0F-9748-447EBC90B3A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600015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78BCA92-B7EE-A1AA-EA54-F9F02C5F476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395611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FBC68A7-CB82-5FE7-B94F-CDA8A696092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50516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DD9168DE-8FC1-0E26-AD2A-85A6BF88360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4792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244681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386</TotalTime>
  <Words>1507</Words>
  <Application>Microsoft Office PowerPoint</Application>
  <PresentationFormat>Widescreen</PresentationFormat>
  <Paragraphs>58</Paragraphs>
  <Slides>19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Aptos</vt:lpstr>
      <vt:lpstr>Aptos Display</vt:lpstr>
      <vt:lpstr>Arial</vt:lpstr>
      <vt:lpstr>Office Theme</vt:lpstr>
      <vt:lpstr>Cofnodwch eich cynllun a rhesymeg ar gyfer gweithgaredd Celfyddydau Mynegiannol ar gyfer Plant 7-11 Oed.</vt:lpstr>
      <vt:lpstr>Y Celfyddydau Mynegiannol</vt:lpstr>
      <vt:lpstr>Y Celfyddydau Mynegiannol</vt:lpstr>
      <vt:lpstr>Celf</vt:lpstr>
      <vt:lpstr>PowerPoint Presentation</vt:lpstr>
      <vt:lpstr>Drama</vt:lpstr>
      <vt:lpstr>PowerPoint Presentation</vt:lpstr>
      <vt:lpstr>Cerdd</vt:lpstr>
      <vt:lpstr>PowerPoint Presentation</vt:lpstr>
      <vt:lpstr>Ffilm a’r cyfryngau digidol</vt:lpstr>
      <vt:lpstr>Datblygiad proffesiynol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Mared Connick (2204518)</dc:creator>
  <cp:lastModifiedBy>Mared Connick (2204518)</cp:lastModifiedBy>
  <cp:revision>39</cp:revision>
  <dcterms:created xsi:type="dcterms:W3CDTF">2025-05-05T14:39:53Z</dcterms:created>
  <dcterms:modified xsi:type="dcterms:W3CDTF">2025-05-14T18:43:12Z</dcterms:modified>
</cp:coreProperties>
</file>