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99" r:id="rId2"/>
    <p:sldId id="272" r:id="rId3"/>
    <p:sldId id="300" r:id="rId4"/>
    <p:sldId id="302" r:id="rId5"/>
    <p:sldId id="303" r:id="rId6"/>
    <p:sldId id="304" r:id="rId7"/>
    <p:sldId id="305" r:id="rId8"/>
    <p:sldId id="306" r:id="rId9"/>
    <p:sldId id="307" r:id="rId10"/>
    <p:sldId id="310" r:id="rId11"/>
    <p:sldId id="308" r:id="rId12"/>
    <p:sldId id="309" r:id="rId13"/>
    <p:sldId id="311" r:id="rId14"/>
    <p:sldId id="312" r:id="rId15"/>
    <p:sldId id="313" r:id="rId16"/>
    <p:sldId id="314" r:id="rId17"/>
    <p:sldId id="315" r:id="rId18"/>
    <p:sldId id="337" r:id="rId19"/>
    <p:sldId id="317" r:id="rId20"/>
    <p:sldId id="319" r:id="rId21"/>
    <p:sldId id="320" r:id="rId22"/>
    <p:sldId id="321" r:id="rId23"/>
    <p:sldId id="322" r:id="rId24"/>
    <p:sldId id="323" r:id="rId25"/>
    <p:sldId id="324" r:id="rId26"/>
    <p:sldId id="335" r:id="rId27"/>
    <p:sldId id="336" r:id="rId28"/>
    <p:sldId id="325" r:id="rId29"/>
    <p:sldId id="326" r:id="rId30"/>
    <p:sldId id="327" r:id="rId31"/>
    <p:sldId id="328" r:id="rId32"/>
    <p:sldId id="329" r:id="rId33"/>
    <p:sldId id="330" r:id="rId34"/>
    <p:sldId id="331" r:id="rId35"/>
    <p:sldId id="332" r:id="rId36"/>
    <p:sldId id="333" r:id="rId37"/>
    <p:sldId id="33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272"/>
            <p14:sldId id="300"/>
            <p14:sldId id="302"/>
            <p14:sldId id="303"/>
            <p14:sldId id="304"/>
            <p14:sldId id="305"/>
            <p14:sldId id="306"/>
            <p14:sldId id="307"/>
            <p14:sldId id="310"/>
            <p14:sldId id="308"/>
            <p14:sldId id="309"/>
            <p14:sldId id="311"/>
            <p14:sldId id="312"/>
            <p14:sldId id="313"/>
            <p14:sldId id="314"/>
            <p14:sldId id="315"/>
            <p14:sldId id="337"/>
            <p14:sldId id="317"/>
            <p14:sldId id="319"/>
            <p14:sldId id="320"/>
            <p14:sldId id="321"/>
            <p14:sldId id="322"/>
            <p14:sldId id="323"/>
            <p14:sldId id="324"/>
            <p14:sldId id="335"/>
            <p14:sldId id="336"/>
            <p14:sldId id="325"/>
            <p14:sldId id="326"/>
            <p14:sldId id="327"/>
            <p14:sldId id="328"/>
            <p14:sldId id="329"/>
            <p14:sldId id="330"/>
            <p14:sldId id="331"/>
            <p14:sldId id="332"/>
            <p14:sldId id="333"/>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15187C-9090-D71C-7299-949FA41FC1C7}" v="182" dt="2024-09-18T14:51:13.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100" d="100"/>
          <a:sy n="100" d="100"/>
        </p:scale>
        <p:origin x="954" y="96"/>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19/01/2026</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19/01/2026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19-Jan-26</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19/01/2026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IThdNheGZkI&amp;t=9s" TargetMode="Externa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892365" y="1600200"/>
            <a:ext cx="10829581" cy="4114800"/>
          </a:xfrm>
          <a:solidFill>
            <a:schemeClr val="accent1">
              <a:lumMod val="40000"/>
              <a:lumOff val="60000"/>
            </a:schemeClr>
          </a:solidFill>
        </p:spPr>
        <p:txBody>
          <a:bodyPr rtlCol="0">
            <a:normAutofit fontScale="90000"/>
          </a:bodyPr>
          <a:lstStyle/>
          <a:p>
            <a:pPr algn="ctr">
              <a:defRPr/>
            </a:pP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latin typeface="Myriad Pro"/>
              </a:rPr>
              <a:t>Strategic Management for Business – LCLM 6001</a:t>
            </a:r>
            <a:br>
              <a:rPr lang="en-GB" altLang="en-US" sz="4000" b="1" dirty="0">
                <a:effectLst>
                  <a:outerShdw blurRad="38100" dist="38100" dir="2700000" algn="tl">
                    <a:srgbClr val="000000">
                      <a:alpha val="43137"/>
                    </a:srgbClr>
                  </a:outerShdw>
                </a:effectLst>
                <a:latin typeface="Myriad Pro"/>
              </a:rPr>
            </a:br>
            <a:br>
              <a:rPr lang="en-GB" altLang="en-US" sz="4000" b="1" dirty="0">
                <a:effectLst>
                  <a:outerShdw blurRad="38100" dist="38100" dir="2700000" algn="tl">
                    <a:srgbClr val="000000">
                      <a:alpha val="43137"/>
                    </a:srgbClr>
                  </a:outerShdw>
                </a:effectLst>
                <a:latin typeface="Myriad Pro"/>
              </a:rPr>
            </a:br>
            <a:r>
              <a:rPr lang="en-GB" altLang="en-US" sz="4000" b="1" dirty="0">
                <a:effectLst>
                  <a:outerShdw blurRad="38100" dist="38100" dir="2700000" algn="tl">
                    <a:srgbClr val="000000">
                      <a:alpha val="43137"/>
                    </a:srgbClr>
                  </a:outerShdw>
                </a:effectLst>
                <a:latin typeface="Myriad Pro"/>
              </a:rPr>
              <a:t>Week 1 :</a:t>
            </a:r>
            <a:br>
              <a:rPr lang="en-GB" altLang="en-US" sz="4000" b="1" dirty="0">
                <a:effectLst>
                  <a:outerShdw blurRad="38100" dist="38100" dir="2700000" algn="tl">
                    <a:srgbClr val="000000">
                      <a:alpha val="43137"/>
                    </a:srgbClr>
                  </a:outerShdw>
                </a:effectLst>
                <a:latin typeface="Myriad Pro"/>
              </a:rPr>
            </a:br>
            <a:r>
              <a:rPr lang="en-GB" altLang="en-US" sz="4000" b="1" dirty="0">
                <a:effectLst>
                  <a:outerShdw blurRad="38100" dist="38100" dir="2700000" algn="tl">
                    <a:srgbClr val="000000">
                      <a:alpha val="43137"/>
                    </a:srgbClr>
                  </a:outerShdw>
                </a:effectLst>
                <a:latin typeface="Myriad Pro"/>
              </a:rPr>
              <a:t>Introduction to Strategic Management for Business </a:t>
            </a:r>
            <a:br>
              <a:rPr lang="en-GB" altLang="en-US" sz="3100" b="1" dirty="0">
                <a:effectLst>
                  <a:outerShdw blurRad="38100" dist="38100" dir="2700000" algn="tl">
                    <a:srgbClr val="000000">
                      <a:alpha val="43137"/>
                    </a:srgbClr>
                  </a:outerShdw>
                </a:effectLst>
                <a:latin typeface="Myriad Pro"/>
              </a:rPr>
            </a:br>
            <a:br>
              <a:rPr lang="en-GB" altLang="en-US" sz="3100" b="1" dirty="0">
                <a:effectLst>
                  <a:outerShdw blurRad="38100" dist="38100" dir="2700000" algn="tl">
                    <a:srgbClr val="000000">
                      <a:alpha val="43137"/>
                    </a:srgbClr>
                  </a:outerShdw>
                </a:effectLst>
                <a:latin typeface="Myriad Pro"/>
              </a:rPr>
            </a:br>
            <a:br>
              <a:rPr lang="en-GB" altLang="en-US" sz="2400" dirty="0"/>
            </a:br>
            <a:br>
              <a:rPr lang="en-GB" altLang="en-US" sz="1800" dirty="0"/>
            </a:br>
            <a:br>
              <a:rPr lang="en-GB" sz="8800" b="1" dirty="0"/>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694944" y="365125"/>
            <a:ext cx="10658856" cy="1325563"/>
          </a:xfrm>
          <a:prstGeom prst="rect">
            <a:avLst/>
          </a:prstGeom>
          <a:solidFill>
            <a:schemeClr val="accent1">
              <a:lumMod val="40000"/>
              <a:lumOff val="60000"/>
            </a:schemeClr>
          </a:solidFill>
          <a:ln>
            <a:solidFill>
              <a:schemeClr val="accent1"/>
            </a:solidFill>
          </a:ln>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Learning &amp; Teaching Plan for Week 1</a:t>
            </a:r>
          </a:p>
        </p:txBody>
      </p:sp>
      <p:sp>
        <p:nvSpPr>
          <p:cNvPr id="5" name="TextBox 4">
            <a:extLst>
              <a:ext uri="{FF2B5EF4-FFF2-40B4-BE49-F238E27FC236}">
                <a16:creationId xmlns:a16="http://schemas.microsoft.com/office/drawing/2014/main" id="{268678A4-7C23-87C4-44C7-C440FE54C42C}"/>
              </a:ext>
            </a:extLst>
          </p:cNvPr>
          <p:cNvSpPr txBox="1"/>
          <p:nvPr/>
        </p:nvSpPr>
        <p:spPr>
          <a:xfrm>
            <a:off x="694944" y="1825625"/>
            <a:ext cx="5413248" cy="3978275"/>
          </a:xfrm>
          <a:prstGeom prst="rect">
            <a:avLst/>
          </a:prstGeom>
        </p:spPr>
        <p:txBody>
          <a:bodyPr vert="horz" lIns="91440" tIns="45720" rIns="91440" bIns="45720" rtlCol="0">
            <a:normAutofit/>
          </a:bodyPr>
          <a:lstStyle/>
          <a:p>
            <a:pPr>
              <a:lnSpc>
                <a:spcPct val="90000"/>
              </a:lnSpc>
              <a:spcBef>
                <a:spcPts val="1000"/>
              </a:spcBef>
            </a:pPr>
            <a:r>
              <a:rPr lang="en-US" sz="1500" b="1" dirty="0"/>
              <a:t>We aim to do the followings:</a:t>
            </a:r>
          </a:p>
          <a:p>
            <a:pPr marL="285750" indent="-285750">
              <a:lnSpc>
                <a:spcPct val="90000"/>
              </a:lnSpc>
              <a:spcBef>
                <a:spcPts val="1000"/>
              </a:spcBef>
              <a:buFont typeface="Wingdings" panose="05000000000000000000" pitchFamily="2" charset="2"/>
              <a:buChar char="Ø"/>
            </a:pPr>
            <a:r>
              <a:rPr lang="en-US" sz="1500" dirty="0"/>
              <a:t>Get to know each other – introduction.</a:t>
            </a:r>
          </a:p>
          <a:p>
            <a:pPr marL="285750" indent="-285750">
              <a:lnSpc>
                <a:spcPct val="90000"/>
              </a:lnSpc>
              <a:spcBef>
                <a:spcPts val="1000"/>
              </a:spcBef>
              <a:buFont typeface="Wingdings" panose="05000000000000000000" pitchFamily="2" charset="2"/>
              <a:buChar char="Ø"/>
            </a:pPr>
            <a:r>
              <a:rPr lang="en-US" sz="1500" dirty="0"/>
              <a:t>Setting class expectations.</a:t>
            </a:r>
          </a:p>
          <a:p>
            <a:pPr marL="285750" indent="-285750">
              <a:lnSpc>
                <a:spcPct val="90000"/>
              </a:lnSpc>
              <a:spcBef>
                <a:spcPts val="1000"/>
              </a:spcBef>
              <a:buFont typeface="Wingdings" panose="05000000000000000000" pitchFamily="2" charset="2"/>
              <a:buChar char="Ø"/>
            </a:pPr>
            <a:r>
              <a:rPr lang="en-US" sz="1500" dirty="0"/>
              <a:t>Module overview.</a:t>
            </a:r>
          </a:p>
          <a:p>
            <a:pPr marL="285750" indent="-285750">
              <a:lnSpc>
                <a:spcPct val="90000"/>
              </a:lnSpc>
              <a:spcBef>
                <a:spcPts val="1000"/>
              </a:spcBef>
              <a:buFont typeface="Wingdings" panose="05000000000000000000" pitchFamily="2" charset="2"/>
              <a:buChar char="Ø"/>
            </a:pPr>
            <a:r>
              <a:rPr lang="en-US" sz="1500" dirty="0"/>
              <a:t>Learning aim/objective &amp; Learning outcomes.</a:t>
            </a:r>
          </a:p>
          <a:p>
            <a:pPr marL="285750" indent="-285750">
              <a:lnSpc>
                <a:spcPct val="90000"/>
              </a:lnSpc>
              <a:spcBef>
                <a:spcPts val="1000"/>
              </a:spcBef>
              <a:buFont typeface="Wingdings" panose="05000000000000000000" pitchFamily="2" charset="2"/>
              <a:buChar char="Ø"/>
            </a:pPr>
            <a:r>
              <a:rPr lang="en-US" sz="1500" dirty="0"/>
              <a:t>Module Assessment type.</a:t>
            </a:r>
          </a:p>
          <a:p>
            <a:pPr marL="285750" indent="-285750">
              <a:lnSpc>
                <a:spcPct val="90000"/>
              </a:lnSpc>
              <a:spcBef>
                <a:spcPts val="1000"/>
              </a:spcBef>
              <a:buFont typeface="Wingdings" panose="05000000000000000000" pitchFamily="2" charset="2"/>
              <a:buChar char="Ø"/>
            </a:pPr>
            <a:r>
              <a:rPr lang="en-US" sz="1500" dirty="0"/>
              <a:t>Learning and Teaching Strategy.</a:t>
            </a:r>
          </a:p>
          <a:p>
            <a:pPr marL="285750" indent="-285750">
              <a:lnSpc>
                <a:spcPct val="90000"/>
              </a:lnSpc>
              <a:spcBef>
                <a:spcPts val="1000"/>
              </a:spcBef>
              <a:buFont typeface="Wingdings" panose="05000000000000000000" pitchFamily="2" charset="2"/>
              <a:buChar char="Ø"/>
            </a:pPr>
            <a:r>
              <a:rPr lang="en-US" sz="1500" dirty="0"/>
              <a:t>Introduction to </a:t>
            </a:r>
            <a:r>
              <a:rPr lang="en-US" sz="1500" b="1" dirty="0"/>
              <a:t>Strategy &amp;</a:t>
            </a:r>
            <a:r>
              <a:rPr lang="en-US" sz="1500" dirty="0"/>
              <a:t> </a:t>
            </a:r>
            <a:r>
              <a:rPr lang="en-US" sz="1500" b="1" dirty="0"/>
              <a:t>Strategic Management for Business</a:t>
            </a:r>
          </a:p>
          <a:p>
            <a:pPr marL="285750" indent="-285750">
              <a:lnSpc>
                <a:spcPct val="90000"/>
              </a:lnSpc>
              <a:spcBef>
                <a:spcPts val="1000"/>
              </a:spcBef>
              <a:buFont typeface="Wingdings" panose="05000000000000000000" pitchFamily="2" charset="2"/>
              <a:buChar char="Ø"/>
            </a:pPr>
            <a:r>
              <a:rPr lang="en-US" sz="1500" dirty="0"/>
              <a:t>What is </a:t>
            </a:r>
            <a:r>
              <a:rPr lang="en-US" sz="1500" b="1" dirty="0"/>
              <a:t>strategy and what are strategic types </a:t>
            </a:r>
          </a:p>
          <a:p>
            <a:pPr marL="285750" indent="-285750">
              <a:lnSpc>
                <a:spcPct val="90000"/>
              </a:lnSpc>
              <a:spcBef>
                <a:spcPts val="1000"/>
              </a:spcBef>
              <a:buFont typeface="Wingdings" panose="05000000000000000000" pitchFamily="2" charset="2"/>
              <a:buChar char="Ø"/>
            </a:pPr>
            <a:r>
              <a:rPr lang="en-US" sz="1500" dirty="0"/>
              <a:t>Different components of </a:t>
            </a:r>
            <a:r>
              <a:rPr lang="en-US" sz="1500" b="1" dirty="0"/>
              <a:t>Strategic Management for Business.</a:t>
            </a:r>
            <a:endParaRPr lang="en-US" sz="1500"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6108192" y="2831211"/>
            <a:ext cx="5245608" cy="1967102"/>
          </a:xfrm>
          <a:prstGeom prst="rect">
            <a:avLst/>
          </a:prstGeom>
          <a:noFill/>
        </p:spPr>
      </p:pic>
    </p:spTree>
    <p:extLst>
      <p:ext uri="{BB962C8B-B14F-4D97-AF65-F5344CB8AC3E}">
        <p14:creationId xmlns:p14="http://schemas.microsoft.com/office/powerpoint/2010/main" val="223074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428833" y="-6614"/>
            <a:ext cx="11461244" cy="991682"/>
          </a:xfrm>
          <a:prstGeom prst="rect">
            <a:avLst/>
          </a:prstGeom>
          <a:solidFill>
            <a:schemeClr val="accent1">
              <a:lumMod val="40000"/>
              <a:lumOff val="60000"/>
            </a:schemeClr>
          </a:solidFill>
        </p:spPr>
        <p:txBody>
          <a:bodyPr wrap="square">
            <a:spAutoFit/>
          </a:bodyPr>
          <a:lstStyle/>
          <a:p>
            <a:pPr algn="ctr">
              <a:lnSpc>
                <a:spcPct val="133000"/>
              </a:lnSpc>
            </a:pPr>
            <a:r>
              <a:rPr lang="en-GB" sz="4800" b="1" dirty="0">
                <a:latin typeface="Myriad Pro"/>
              </a:rPr>
              <a:t>Class Introduction….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1938992"/>
          </a:xfrm>
          <a:prstGeom prst="rect">
            <a:avLst/>
          </a:prstGeom>
          <a:noFill/>
        </p:spPr>
        <p:txBody>
          <a:bodyPr wrap="square">
            <a:spAutoFit/>
          </a:bodyPr>
          <a:lstStyle/>
          <a:p>
            <a:pPr marL="0" indent="0">
              <a:buNone/>
            </a:pPr>
            <a:endParaRPr lang="en-GB" sz="4000" b="1" dirty="0"/>
          </a:p>
          <a:p>
            <a:r>
              <a:rPr lang="en-GB" sz="4000" dirty="0"/>
              <a:t>Let’s take a moment to get to know each other, since we’ll be working together over the next 10 weeks.</a:t>
            </a: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9308342" y="0"/>
            <a:ext cx="2883658" cy="1079086"/>
          </a:xfrm>
          <a:prstGeom prst="rect">
            <a:avLst/>
          </a:prstGeom>
        </p:spPr>
      </p:pic>
      <p:pic>
        <p:nvPicPr>
          <p:cNvPr id="1026" name="Picture 2" descr="Difference between Professor and ...">
            <a:extLst>
              <a:ext uri="{FF2B5EF4-FFF2-40B4-BE49-F238E27FC236}">
                <a16:creationId xmlns:a16="http://schemas.microsoft.com/office/drawing/2014/main" id="{8DB95C34-F60D-8FDF-A322-C5282138C2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3638" y="3429000"/>
            <a:ext cx="3099209" cy="2371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26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wipe(down)">
                                      <p:cBhvr>
                                        <p:cTn id="19"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Class Expectation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6432530"/>
          </a:xfrm>
          <a:prstGeom prst="rect">
            <a:avLst/>
          </a:prstGeom>
          <a:noFill/>
        </p:spPr>
        <p:txBody>
          <a:bodyPr wrap="square" lIns="91440" tIns="45720" rIns="91440" bIns="45720" anchor="t">
            <a:spAutoFit/>
          </a:bodyPr>
          <a:lstStyle/>
          <a:p>
            <a:pPr>
              <a:buFont typeface="Wingdings" panose="05000000000000000000" pitchFamily="2" charset="2"/>
              <a:buChar char="Ø"/>
            </a:pPr>
            <a:r>
              <a:rPr lang="en-GB" sz="3600" b="1" dirty="0">
                <a:latin typeface="Myriad Pro"/>
              </a:rPr>
              <a:t>Please do adhere to the University Code of Conduct.</a:t>
            </a:r>
          </a:p>
          <a:p>
            <a:pPr marL="0" indent="0">
              <a:buNone/>
            </a:pPr>
            <a:endParaRPr lang="en-GB" sz="3600" b="1" dirty="0">
              <a:latin typeface="Myriad Pro"/>
            </a:endParaRPr>
          </a:p>
          <a:p>
            <a:pPr>
              <a:buFont typeface="Wingdings" panose="05000000000000000000" pitchFamily="2" charset="2"/>
              <a:buChar char="Ø"/>
            </a:pPr>
            <a:r>
              <a:rPr lang="en-GB" sz="3600" b="1" dirty="0">
                <a:latin typeface="Myriad Pro"/>
              </a:rPr>
              <a:t>For example, </a:t>
            </a:r>
            <a:r>
              <a:rPr lang="en-GB" sz="3600" dirty="0">
                <a:latin typeface="Myriad Pro"/>
              </a:rPr>
              <a:t>be polite, respectful and be professional in all your interaction with your lecturers and fellow students.</a:t>
            </a:r>
          </a:p>
          <a:p>
            <a:pPr marL="0" indent="0">
              <a:buNone/>
            </a:pPr>
            <a:endParaRPr lang="en-GB" sz="3600" dirty="0">
              <a:latin typeface="Myriad Pro"/>
            </a:endParaRPr>
          </a:p>
          <a:p>
            <a:pPr>
              <a:buFont typeface="Wingdings" panose="05000000000000000000" pitchFamily="2" charset="2"/>
              <a:buChar char="Ø"/>
            </a:pPr>
            <a:r>
              <a:rPr lang="en-GB" sz="3600" b="1" dirty="0">
                <a:latin typeface="Myriad Pro"/>
              </a:rPr>
              <a:t>No eating in class while lecture is ongoing.</a:t>
            </a:r>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5461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Class Expectation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6986528"/>
          </a:xfrm>
          <a:prstGeom prst="rect">
            <a:avLst/>
          </a:prstGeom>
          <a:noFill/>
        </p:spPr>
        <p:txBody>
          <a:bodyPr wrap="square">
            <a:spAutoFit/>
          </a:bodyPr>
          <a:lstStyle/>
          <a:p>
            <a:pPr algn="just">
              <a:buFont typeface="Wingdings" panose="05000000000000000000" pitchFamily="2" charset="2"/>
              <a:buChar char="Ø"/>
            </a:pPr>
            <a:r>
              <a:rPr lang="en-GB" sz="3200" b="1" dirty="0">
                <a:latin typeface="Myriad Pro"/>
              </a:rPr>
              <a:t>University pays important attention to </a:t>
            </a:r>
            <a:r>
              <a:rPr lang="en-GB" sz="3200" b="1" dirty="0">
                <a:solidFill>
                  <a:srgbClr val="FF0000"/>
                </a:solidFill>
                <a:latin typeface="Myriad Pro"/>
              </a:rPr>
              <a:t>Engagement policy </a:t>
            </a:r>
            <a:r>
              <a:rPr lang="en-GB" sz="3200" b="1" dirty="0">
                <a:latin typeface="Myriad Pro"/>
              </a:rPr>
              <a:t>this term (engagement with the Moodle page, class attendance including  active participation in class activities).</a:t>
            </a:r>
          </a:p>
          <a:p>
            <a:pPr algn="just"/>
            <a:endParaRPr lang="en-GB" sz="3200" b="1" dirty="0">
              <a:latin typeface="Myriad Pro"/>
            </a:endParaRPr>
          </a:p>
          <a:p>
            <a:pPr algn="just">
              <a:buFont typeface="Wingdings" panose="05000000000000000000" pitchFamily="2" charset="2"/>
              <a:buChar char="Ø"/>
            </a:pPr>
            <a:r>
              <a:rPr lang="en-GB" sz="3200" b="1" dirty="0">
                <a:latin typeface="Myriad Pro"/>
              </a:rPr>
              <a:t>If you are unsure about anything or have any personal circumstance that cam impact your academic performance, you can speak 1-2-1 with your lecturer after the lecture. He/she may signpost you to the relevant non-teaching teams for support.</a:t>
            </a:r>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4926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1461244" cy="991682"/>
          </a:xfrm>
          <a:prstGeom prst="rect">
            <a:avLst/>
          </a:prstGeom>
          <a:noFill/>
        </p:spPr>
        <p:txBody>
          <a:bodyPr wrap="square">
            <a:spAutoFit/>
          </a:bodyPr>
          <a:lstStyle/>
          <a:p>
            <a:pPr algn="ctr">
              <a:lnSpc>
                <a:spcPct val="133000"/>
              </a:lnSpc>
            </a:pPr>
            <a:r>
              <a:rPr lang="en-GB" sz="4800" b="1" dirty="0">
                <a:latin typeface="Myriad Pro"/>
              </a:rPr>
              <a:t>About this Module….</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4370427"/>
          </a:xfrm>
          <a:prstGeom prst="rect">
            <a:avLst/>
          </a:prstGeom>
          <a:noFill/>
        </p:spPr>
        <p:txBody>
          <a:bodyPr wrap="square">
            <a:spAutoFit/>
          </a:bodyPr>
          <a:lstStyle/>
          <a:p>
            <a:pPr algn="ctr"/>
            <a:r>
              <a:rPr lang="en-GB" sz="4800" b="1" dirty="0">
                <a:latin typeface="Myriad Pro"/>
              </a:rPr>
              <a:t>Module Overview</a:t>
            </a:r>
          </a:p>
          <a:p>
            <a:pPr algn="just">
              <a:buFont typeface="Wingdings" panose="05000000000000000000" pitchFamily="2" charset="2"/>
              <a:buChar char="Ø"/>
            </a:pPr>
            <a:endParaRPr lang="en-GB" sz="3500" b="1" dirty="0"/>
          </a:p>
          <a:p>
            <a:pPr algn="just">
              <a:buFont typeface="Wingdings" panose="05000000000000000000" pitchFamily="2" charset="2"/>
              <a:buChar char="Ø"/>
            </a:pPr>
            <a:endParaRPr lang="en-GB" sz="3500" b="1" dirty="0"/>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2050" name="Picture 2" descr="Checklist API module ...">
            <a:extLst>
              <a:ext uri="{FF2B5EF4-FFF2-40B4-BE49-F238E27FC236}">
                <a16:creationId xmlns:a16="http://schemas.microsoft.com/office/drawing/2014/main" id="{B75AEDCD-A47B-632B-A5C0-595576AF3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431" y="2126256"/>
            <a:ext cx="7216048" cy="2831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4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2050"/>
                                        </p:tgtEl>
                                        <p:attrNameLst>
                                          <p:attrName>style.visibility</p:attrName>
                                        </p:attrNameLst>
                                      </p:cBhvr>
                                      <p:to>
                                        <p:strVal val="visible"/>
                                      </p:to>
                                    </p:set>
                                    <p:animEffect transition="in" filter="wipe(down)">
                                      <p:cBhvr>
                                        <p:cTn id="18"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63556" y="-6614"/>
            <a:ext cx="11171103" cy="991682"/>
          </a:xfrm>
          <a:prstGeom prst="rect">
            <a:avLst/>
          </a:prstGeom>
          <a:solidFill>
            <a:schemeClr val="accent1">
              <a:lumMod val="20000"/>
              <a:lumOff val="80000"/>
            </a:schemeClr>
          </a:solidFill>
        </p:spPr>
        <p:txBody>
          <a:bodyPr wrap="square">
            <a:spAutoFit/>
          </a:bodyPr>
          <a:lstStyle/>
          <a:p>
            <a:pPr algn="ctr">
              <a:lnSpc>
                <a:spcPct val="133000"/>
              </a:lnSpc>
            </a:pPr>
            <a:r>
              <a:rPr lang="en-GB" sz="4800" b="1" dirty="0">
                <a:latin typeface="Myriad Pro"/>
              </a:rPr>
              <a:t>Module Aim/Objective</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3785652"/>
          </a:xfrm>
          <a:prstGeom prst="rect">
            <a:avLst/>
          </a:prstGeom>
          <a:noFill/>
        </p:spPr>
        <p:txBody>
          <a:bodyPr wrap="square" lIns="91440" tIns="45720" rIns="91440" bIns="45720" anchor="t">
            <a:spAutoFit/>
          </a:bodyPr>
          <a:lstStyle/>
          <a:p>
            <a:pPr algn="ctr"/>
            <a:endParaRPr lang="en-GB" sz="4800" b="1" dirty="0">
              <a:solidFill>
                <a:srgbClr val="FF0000"/>
              </a:solidFill>
            </a:endParaRPr>
          </a:p>
          <a:p>
            <a:r>
              <a:rPr lang="en-GB" sz="3200" b="1" dirty="0">
                <a:latin typeface="Myriad Pro"/>
              </a:rPr>
              <a:t>To develop a holistic understanding of organisations’ strategic direction via their interaction with the internal and external environment</a:t>
            </a:r>
            <a:r>
              <a:rPr lang="en-GB" sz="4800" b="1" dirty="0">
                <a:latin typeface="Myriad Pro"/>
              </a:rPr>
              <a:t>. </a:t>
            </a:r>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53226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63556" y="-6614"/>
            <a:ext cx="11171103" cy="1104085"/>
          </a:xfrm>
          <a:prstGeom prst="rect">
            <a:avLst/>
          </a:prstGeom>
          <a:noFill/>
        </p:spPr>
        <p:txBody>
          <a:bodyPr wrap="square">
            <a:spAutoFit/>
          </a:bodyPr>
          <a:lstStyle/>
          <a:p>
            <a:pPr algn="ctr">
              <a:lnSpc>
                <a:spcPct val="133000"/>
              </a:lnSpc>
            </a:pPr>
            <a:r>
              <a:rPr lang="en-GB" sz="5400" b="1" dirty="0">
                <a:latin typeface="Myriad Pro"/>
              </a:rPr>
              <a:t>Module Learning Outcomes</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4832092"/>
          </a:xfrm>
          <a:prstGeom prst="rect">
            <a:avLst/>
          </a:prstGeom>
          <a:noFill/>
        </p:spPr>
        <p:txBody>
          <a:bodyPr wrap="square" lIns="91440" tIns="45720" rIns="91440" bIns="45720" anchor="t">
            <a:spAutoFit/>
          </a:bodyPr>
          <a:lstStyle/>
          <a:p>
            <a:pPr algn="just"/>
            <a:r>
              <a:rPr lang="en-GB" sz="3200" b="1" dirty="0">
                <a:latin typeface="Myriad Pro"/>
              </a:rPr>
              <a:t>Upon the successful completion of this module, the student should be able to: </a:t>
            </a:r>
          </a:p>
          <a:p>
            <a:pPr marL="571500" lvl="0" indent="-571500" algn="just" fontAlgn="base">
              <a:buFont typeface="Wingdings" panose="05000000000000000000" pitchFamily="2" charset="2"/>
              <a:buChar char="Ø"/>
            </a:pPr>
            <a:r>
              <a:rPr lang="en-GB" sz="3200" dirty="0">
                <a:latin typeface="Myriad Pro"/>
              </a:rPr>
              <a:t>Critically appraise an organisation’s strategic direction</a:t>
            </a:r>
          </a:p>
          <a:p>
            <a:pPr marL="571500" lvl="0" indent="-571500" algn="just" fontAlgn="base">
              <a:buFont typeface="Wingdings" panose="05000000000000000000" pitchFamily="2" charset="2"/>
              <a:buChar char="Ø"/>
            </a:pPr>
            <a:r>
              <a:rPr lang="en-GB" sz="3200" dirty="0">
                <a:latin typeface="Myriad Pro"/>
              </a:rPr>
              <a:t>Critically analyse the components of an organisation’s internal and external environment; </a:t>
            </a:r>
          </a:p>
          <a:p>
            <a:pPr marL="571500" lvl="0" indent="-571500" algn="just" fontAlgn="base">
              <a:buFont typeface="Wingdings" panose="05000000000000000000" pitchFamily="2" charset="2"/>
              <a:buChar char="Ø"/>
            </a:pPr>
            <a:r>
              <a:rPr lang="en-GB" sz="3200" dirty="0">
                <a:latin typeface="Myriad Pro"/>
              </a:rPr>
              <a:t>Critically evaluate strategic options and choices; </a:t>
            </a:r>
          </a:p>
          <a:p>
            <a:pPr marL="571500" lvl="0" indent="-571500" algn="just" fontAlgn="base">
              <a:buFont typeface="Wingdings" panose="05000000000000000000" pitchFamily="2" charset="2"/>
              <a:buChar char="Ø"/>
            </a:pPr>
            <a:r>
              <a:rPr lang="en-GB" sz="3200" dirty="0">
                <a:latin typeface="Myriad Pro"/>
              </a:rPr>
              <a:t>Formulate new strategies for sustainable growth</a:t>
            </a:r>
            <a:r>
              <a:rPr lang="en-GB" sz="3600" dirty="0">
                <a:latin typeface="Myriad Pro"/>
              </a:rPr>
              <a:t>.</a:t>
            </a:r>
          </a:p>
          <a:p>
            <a:pPr marL="0" indent="0">
              <a:buNone/>
            </a:pPr>
            <a:endParaRPr lang="en-GB" sz="4000"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8802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63556" y="-6614"/>
            <a:ext cx="11171103" cy="895566"/>
          </a:xfrm>
          <a:prstGeom prst="rect">
            <a:avLst/>
          </a:prstGeom>
          <a:solidFill>
            <a:schemeClr val="accent1">
              <a:lumMod val="20000"/>
              <a:lumOff val="80000"/>
            </a:schemeClr>
          </a:solidFill>
        </p:spPr>
        <p:txBody>
          <a:bodyPr wrap="square">
            <a:spAutoFit/>
          </a:bodyPr>
          <a:lstStyle/>
          <a:p>
            <a:pPr algn="ctr">
              <a:lnSpc>
                <a:spcPct val="133000"/>
              </a:lnSpc>
            </a:pPr>
            <a:r>
              <a:rPr lang="en-GB" sz="4400" b="1" dirty="0">
                <a:latin typeface="Myriad Pro"/>
              </a:rPr>
              <a:t>Learning and Teaching Strategy - I</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866783" cy="4955203"/>
          </a:xfrm>
          <a:prstGeom prst="rect">
            <a:avLst/>
          </a:prstGeom>
          <a:noFill/>
        </p:spPr>
        <p:txBody>
          <a:bodyPr wrap="square">
            <a:spAutoFit/>
          </a:bodyPr>
          <a:lstStyle/>
          <a:p>
            <a:pPr marL="0" indent="0" algn="just">
              <a:buNone/>
            </a:pPr>
            <a:r>
              <a:rPr lang="en-GB" sz="3600" dirty="0">
                <a:latin typeface="Myriad Pro"/>
              </a:rPr>
              <a:t>Please pay attention to this to excel on this module</a:t>
            </a:r>
            <a:r>
              <a:rPr lang="en-GB" sz="3600" b="0" i="0" u="none" strike="noStrike" baseline="0" dirty="0">
                <a:solidFill>
                  <a:srgbClr val="000000"/>
                </a:solidFill>
                <a:latin typeface="Myriad Pro"/>
              </a:rPr>
              <a:t>: </a:t>
            </a:r>
          </a:p>
          <a:p>
            <a:pPr marL="0" indent="0">
              <a:buNone/>
            </a:pPr>
            <a:endParaRPr lang="en-GB" sz="4000" b="1" dirty="0">
              <a:latin typeface="Myriad Pro"/>
            </a:endParaRPr>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screenshot of a white sheet with black text&#10;&#10;Description automatically generated">
            <a:extLst>
              <a:ext uri="{FF2B5EF4-FFF2-40B4-BE49-F238E27FC236}">
                <a16:creationId xmlns:a16="http://schemas.microsoft.com/office/drawing/2014/main" id="{7359CF10-06AC-EAEC-1EEF-F8983D8D3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0469" y="2089153"/>
            <a:ext cx="9845044" cy="3309112"/>
          </a:xfrm>
          <a:prstGeom prst="rect">
            <a:avLst/>
          </a:prstGeom>
        </p:spPr>
      </p:pic>
    </p:spTree>
    <p:extLst>
      <p:ext uri="{BB962C8B-B14F-4D97-AF65-F5344CB8AC3E}">
        <p14:creationId xmlns:p14="http://schemas.microsoft.com/office/powerpoint/2010/main" val="209408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04085"/>
          </a:xfrm>
          <a:prstGeom prst="rect">
            <a:avLst/>
          </a:prstGeom>
          <a:noFill/>
        </p:spPr>
        <p:txBody>
          <a:bodyPr wrap="square">
            <a:spAutoFit/>
          </a:bodyPr>
          <a:lstStyle/>
          <a:p>
            <a:pPr algn="ctr">
              <a:lnSpc>
                <a:spcPct val="133000"/>
              </a:lnSpc>
            </a:pPr>
            <a:r>
              <a:rPr lang="en-GB" sz="5400" b="1" dirty="0">
                <a:latin typeface="Myriad Pro"/>
              </a:rPr>
              <a:t>Learning and Teaching Strategy - II</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646447" cy="4708981"/>
          </a:xfrm>
          <a:prstGeom prst="rect">
            <a:avLst/>
          </a:prstGeom>
          <a:noFill/>
        </p:spPr>
        <p:txBody>
          <a:bodyPr wrap="square">
            <a:spAutoFit/>
          </a:bodyPr>
          <a:lstStyle/>
          <a:p>
            <a:r>
              <a:rPr lang="en-GB" sz="3600" dirty="0">
                <a:latin typeface="Myriad Pro"/>
              </a:rPr>
              <a:t>Breakdown of scheduled &amp; Independent learning for Sept. 2024 Term:</a:t>
            </a:r>
          </a:p>
          <a:p>
            <a:endParaRPr lang="en-GB" sz="3600" dirty="0"/>
          </a:p>
          <a:p>
            <a:endParaRPr lang="en-GB" sz="3600" dirty="0"/>
          </a:p>
          <a:p>
            <a:endParaRPr lang="en-GB" sz="3600"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D4B285DF-4757-FD0C-1401-4771AE7347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434" y="2521995"/>
            <a:ext cx="10499074" cy="3256919"/>
          </a:xfrm>
          <a:prstGeom prst="rect">
            <a:avLst/>
          </a:prstGeom>
        </p:spPr>
      </p:pic>
    </p:spTree>
    <p:extLst>
      <p:ext uri="{BB962C8B-B14F-4D97-AF65-F5344CB8AC3E}">
        <p14:creationId xmlns:p14="http://schemas.microsoft.com/office/powerpoint/2010/main" val="396415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04085"/>
          </a:xfrm>
          <a:prstGeom prst="rect">
            <a:avLst/>
          </a:prstGeom>
          <a:solidFill>
            <a:schemeClr val="accent1">
              <a:lumMod val="20000"/>
              <a:lumOff val="80000"/>
            </a:schemeClr>
          </a:solidFill>
        </p:spPr>
        <p:txBody>
          <a:bodyPr wrap="square">
            <a:spAutoFit/>
          </a:bodyPr>
          <a:lstStyle/>
          <a:p>
            <a:pPr algn="ctr">
              <a:lnSpc>
                <a:spcPct val="133000"/>
              </a:lnSpc>
            </a:pPr>
            <a:r>
              <a:rPr lang="en-GB" sz="5400" b="1" dirty="0">
                <a:latin typeface="Myriad Pro"/>
              </a:rPr>
              <a:t>Learning and Teaching Strategy - II</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646447" cy="5139869"/>
          </a:xfrm>
          <a:prstGeom prst="rect">
            <a:avLst/>
          </a:prstGeom>
          <a:noFill/>
        </p:spPr>
        <p:txBody>
          <a:bodyPr wrap="square">
            <a:spAutoFit/>
          </a:bodyPr>
          <a:lstStyle/>
          <a:p>
            <a:endParaRPr lang="en-GB" sz="3600" dirty="0"/>
          </a:p>
          <a:p>
            <a:pPr marL="571500" indent="-571500">
              <a:buFont typeface="Wingdings" panose="05000000000000000000" pitchFamily="2" charset="2"/>
              <a:buChar char="q"/>
            </a:pPr>
            <a:r>
              <a:rPr lang="en-GB" sz="3600" b="1" dirty="0">
                <a:latin typeface="Myriad Pro"/>
              </a:rPr>
              <a:t>10 weeks of teaching</a:t>
            </a:r>
          </a:p>
          <a:p>
            <a:pPr marL="571500" indent="-571500">
              <a:buFont typeface="Wingdings" panose="05000000000000000000" pitchFamily="2" charset="2"/>
              <a:buChar char="q"/>
            </a:pPr>
            <a:endParaRPr lang="en-GB" sz="3600" b="1" dirty="0">
              <a:latin typeface="Myriad Pro"/>
            </a:endParaRPr>
          </a:p>
          <a:p>
            <a:pPr marL="571500" indent="-571500">
              <a:buFont typeface="Wingdings" panose="05000000000000000000" pitchFamily="2" charset="2"/>
              <a:buChar char="q"/>
            </a:pPr>
            <a:r>
              <a:rPr lang="en-GB" sz="3600" b="1" dirty="0">
                <a:latin typeface="Myriad Pro"/>
              </a:rPr>
              <a:t>4 hours each week</a:t>
            </a:r>
          </a:p>
          <a:p>
            <a:pPr marL="571500" indent="-571500">
              <a:buFont typeface="Wingdings" panose="05000000000000000000" pitchFamily="2" charset="2"/>
              <a:buChar char="q"/>
            </a:pPr>
            <a:endParaRPr lang="en-GB" sz="3600" b="1" dirty="0">
              <a:latin typeface="Myriad Pro"/>
            </a:endParaRPr>
          </a:p>
          <a:p>
            <a:pPr marL="571500" indent="-571500">
              <a:buFont typeface="Wingdings" panose="05000000000000000000" pitchFamily="2" charset="2"/>
              <a:buChar char="q"/>
            </a:pPr>
            <a:r>
              <a:rPr lang="en-GB" sz="3600" b="1" dirty="0">
                <a:latin typeface="Myriad Pro"/>
              </a:rPr>
              <a:t>Plus weekly independent reading by students amounting to160 hours for the term (16 hours per week).</a:t>
            </a:r>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3315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932050"/>
          </a:xfrm>
          <a:prstGeom prst="rect">
            <a:avLst/>
          </a:prstGeom>
          <a:solidFill>
            <a:schemeClr val="accent1">
              <a:lumMod val="20000"/>
              <a:lumOff val="80000"/>
            </a:schemeClr>
          </a:solidFill>
        </p:spPr>
        <p:txBody>
          <a:bodyPr wrap="square">
            <a:spAutoFit/>
          </a:bodyPr>
          <a:lstStyle/>
          <a:p>
            <a:pPr algn="ctr">
              <a:lnSpc>
                <a:spcPct val="133000"/>
              </a:lnSpc>
            </a:pPr>
            <a:r>
              <a:rPr lang="en-GB" sz="4600" b="1" dirty="0">
                <a:latin typeface="Myriad Pro"/>
              </a:rPr>
              <a:t>Learning and Teaching Strategy - III</a:t>
            </a:r>
          </a:p>
        </p:txBody>
      </p:sp>
      <p:sp>
        <p:nvSpPr>
          <p:cNvPr id="5" name="TextBox 4">
            <a:extLst>
              <a:ext uri="{FF2B5EF4-FFF2-40B4-BE49-F238E27FC236}">
                <a16:creationId xmlns:a16="http://schemas.microsoft.com/office/drawing/2014/main" id="{268678A4-7C23-87C4-44C7-C440FE54C42C}"/>
              </a:ext>
            </a:extLst>
          </p:cNvPr>
          <p:cNvSpPr txBox="1"/>
          <p:nvPr/>
        </p:nvSpPr>
        <p:spPr>
          <a:xfrm>
            <a:off x="226064" y="985068"/>
            <a:ext cx="11646447" cy="7909858"/>
          </a:xfrm>
          <a:prstGeom prst="rect">
            <a:avLst/>
          </a:prstGeom>
          <a:noFill/>
        </p:spPr>
        <p:txBody>
          <a:bodyPr wrap="square">
            <a:spAutoFit/>
          </a:bodyPr>
          <a:lstStyle/>
          <a:p>
            <a:pPr>
              <a:buFont typeface="Wingdings 3" pitchFamily="2" charset="2"/>
              <a:buNone/>
            </a:pPr>
            <a:r>
              <a:rPr lang="en-GB" altLang="en-US" sz="4000" b="1" dirty="0">
                <a:latin typeface="Myriad Pro"/>
              </a:rPr>
              <a:t>Mixture of:</a:t>
            </a:r>
          </a:p>
          <a:p>
            <a:pPr marL="1028700" lvl="1" indent="-571500">
              <a:buFont typeface="Wingdings" panose="05000000000000000000" pitchFamily="2" charset="2"/>
              <a:buChar char="ü"/>
            </a:pPr>
            <a:r>
              <a:rPr lang="en-GB" altLang="en-US" sz="4000" dirty="0">
                <a:latin typeface="Myriad Pro"/>
              </a:rPr>
              <a:t>Lectures</a:t>
            </a:r>
          </a:p>
          <a:p>
            <a:pPr marL="1028700" lvl="1" indent="-571500">
              <a:buFont typeface="Wingdings" panose="05000000000000000000" pitchFamily="2" charset="2"/>
              <a:buChar char="ü"/>
            </a:pPr>
            <a:r>
              <a:rPr lang="en-GB" altLang="en-US" sz="4000" dirty="0">
                <a:latin typeface="Myriad Pro"/>
              </a:rPr>
              <a:t>Seminars</a:t>
            </a:r>
          </a:p>
          <a:p>
            <a:pPr marL="1028700" lvl="1" indent="-571500">
              <a:buFont typeface="Wingdings" panose="05000000000000000000" pitchFamily="2" charset="2"/>
              <a:buChar char="ü"/>
            </a:pPr>
            <a:r>
              <a:rPr lang="en-GB" altLang="en-US" sz="4000" dirty="0">
                <a:latin typeface="Myriad Pro"/>
              </a:rPr>
              <a:t>Discussions </a:t>
            </a:r>
          </a:p>
          <a:p>
            <a:pPr marL="1028700" lvl="1" indent="-571500">
              <a:buFont typeface="Wingdings" panose="05000000000000000000" pitchFamily="2" charset="2"/>
              <a:buChar char="ü"/>
            </a:pPr>
            <a:r>
              <a:rPr lang="en-GB" altLang="en-US" sz="4000" dirty="0">
                <a:latin typeface="Myriad Pro"/>
              </a:rPr>
              <a:t>Group work/ Pair work</a:t>
            </a:r>
          </a:p>
          <a:p>
            <a:pPr marL="1028700" lvl="1" indent="-571500">
              <a:buFont typeface="Wingdings" panose="05000000000000000000" pitchFamily="2" charset="2"/>
              <a:buChar char="ü"/>
            </a:pPr>
            <a:r>
              <a:rPr lang="en-GB" altLang="en-US" sz="4000" dirty="0">
                <a:latin typeface="Myriad Pro"/>
              </a:rPr>
              <a:t>Educational/Informative Videos</a:t>
            </a:r>
          </a:p>
          <a:p>
            <a:pPr marL="1028700" lvl="1" indent="-571500">
              <a:buFont typeface="Wingdings" panose="05000000000000000000" pitchFamily="2" charset="2"/>
              <a:buChar char="ü"/>
            </a:pPr>
            <a:r>
              <a:rPr lang="en-GB" altLang="en-US" sz="4000" dirty="0">
                <a:latin typeface="Myriad Pro"/>
              </a:rPr>
              <a:t>Case studies.</a:t>
            </a:r>
            <a:endParaRPr lang="en-GB" sz="4000" dirty="0">
              <a:solidFill>
                <a:srgbClr val="FF0000"/>
              </a:solidFill>
              <a:latin typeface="Myriad Pro"/>
            </a:endParaRPr>
          </a:p>
          <a:p>
            <a:endParaRPr lang="en-GB" sz="3600" dirty="0"/>
          </a:p>
          <a:p>
            <a:endParaRPr lang="en-GB" sz="3600" dirty="0"/>
          </a:p>
          <a:p>
            <a:endParaRPr lang="en-GB" sz="3600"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7441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04085"/>
          </a:xfrm>
          <a:prstGeom prst="rect">
            <a:avLst/>
          </a:prstGeom>
          <a:solidFill>
            <a:schemeClr val="accent1">
              <a:lumMod val="20000"/>
              <a:lumOff val="80000"/>
            </a:schemeClr>
          </a:solidFill>
        </p:spPr>
        <p:txBody>
          <a:bodyPr wrap="square">
            <a:spAutoFit/>
          </a:bodyPr>
          <a:lstStyle/>
          <a:p>
            <a:pPr algn="ctr">
              <a:lnSpc>
                <a:spcPct val="133000"/>
              </a:lnSpc>
            </a:pPr>
            <a:r>
              <a:rPr lang="en-GB" sz="5400" b="1" dirty="0">
                <a:latin typeface="Myriad Pro"/>
              </a:rPr>
              <a:t>Module Assessment Mode - I</a:t>
            </a:r>
          </a:p>
        </p:txBody>
      </p:sp>
      <p:sp>
        <p:nvSpPr>
          <p:cNvPr id="5" name="TextBox 4">
            <a:extLst>
              <a:ext uri="{FF2B5EF4-FFF2-40B4-BE49-F238E27FC236}">
                <a16:creationId xmlns:a16="http://schemas.microsoft.com/office/drawing/2014/main" id="{268678A4-7C23-87C4-44C7-C440FE54C42C}"/>
              </a:ext>
            </a:extLst>
          </p:cNvPr>
          <p:cNvSpPr txBox="1"/>
          <p:nvPr/>
        </p:nvSpPr>
        <p:spPr>
          <a:xfrm>
            <a:off x="272776" y="753713"/>
            <a:ext cx="11646447" cy="489364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4000" b="1" i="0" u="none" strike="noStrike" cap="none" normalizeH="0" baseline="0" dirty="0">
                <a:ln>
                  <a:noFill/>
                </a:ln>
                <a:solidFill>
                  <a:srgbClr val="000000"/>
                </a:solidFill>
                <a:effectLst/>
                <a:latin typeface="Myriad Pro"/>
                <a:ea typeface="Arial" panose="020B0604020202020204" pitchFamily="34" charset="0"/>
              </a:rPr>
              <a:t>Assessment Component 1 </a:t>
            </a:r>
          </a:p>
          <a:p>
            <a:pPr eaLnBrk="0" fontAlgn="base" hangingPunct="0">
              <a:spcBef>
                <a:spcPct val="0"/>
              </a:spcBef>
              <a:spcAft>
                <a:spcPct val="0"/>
              </a:spcAft>
            </a:pPr>
            <a:r>
              <a:rPr kumimoji="0" lang="en-GB" altLang="zh-CN" sz="4000" b="1" i="1" u="none" strike="noStrike" cap="none" normalizeH="0" baseline="0" dirty="0">
                <a:ln>
                  <a:noFill/>
                </a:ln>
                <a:solidFill>
                  <a:srgbClr val="000000"/>
                </a:solidFill>
                <a:effectLst/>
                <a:latin typeface="Myriad Pro"/>
                <a:ea typeface="Arial" panose="020B0604020202020204" pitchFamily="34" charset="0"/>
              </a:rPr>
              <a:t>(Tick one) </a:t>
            </a:r>
            <a:r>
              <a:rPr kumimoji="0" lang="en-GB" altLang="zh-CN" sz="2400" b="0" i="0" u="none" strike="noStrike" cap="none" normalizeH="0" baseline="0" dirty="0">
                <a:ln>
                  <a:noFill/>
                </a:ln>
                <a:solidFill>
                  <a:srgbClr val="000000"/>
                </a:solidFill>
                <a:effectLst/>
                <a:latin typeface="Myriad Pro"/>
                <a:ea typeface="Segoe UI Symbol" panose="020B0502040204020203" pitchFamily="34" charset="0"/>
                <a:cs typeface="Segoe UI Symbol" panose="020B0502040204020203" pitchFamily="34" charset="0"/>
              </a:rPr>
              <a:t>☐ </a:t>
            </a:r>
            <a:r>
              <a:rPr kumimoji="0" lang="en-GB" altLang="zh-CN" sz="2400" b="1" i="0" u="none" strike="noStrike" cap="none" normalizeH="0" baseline="0" dirty="0">
                <a:ln>
                  <a:noFill/>
                </a:ln>
                <a:solidFill>
                  <a:srgbClr val="000000"/>
                </a:solidFill>
                <a:effectLst/>
                <a:latin typeface="Myriad Pro"/>
                <a:ea typeface="Arial" panose="020B0604020202020204" pitchFamily="34" charset="0"/>
              </a:rPr>
              <a:t>	Written exam 	</a:t>
            </a:r>
            <a:r>
              <a:rPr kumimoji="0" lang="en-GB" altLang="zh-CN" sz="2400" b="0" i="0" u="none" strike="noStrike" cap="none" normalizeH="0" baseline="0" dirty="0">
                <a:ln>
                  <a:noFill/>
                </a:ln>
                <a:solidFill>
                  <a:srgbClr val="000000"/>
                </a:solidFill>
                <a:effectLst/>
                <a:latin typeface="Myriad Pro"/>
                <a:ea typeface="Arial" panose="020B0604020202020204" pitchFamily="34" charset="0"/>
                <a:cs typeface="MS Gothic" panose="020B0609070205080204" pitchFamily="49" charset="-128"/>
              </a:rPr>
              <a:t>☒ </a:t>
            </a:r>
            <a:r>
              <a:rPr kumimoji="0" lang="en-GB" altLang="zh-CN" sz="2400" b="1" i="0" u="none" strike="noStrike" cap="none" normalizeH="0" baseline="0" dirty="0">
                <a:ln>
                  <a:noFill/>
                </a:ln>
                <a:solidFill>
                  <a:srgbClr val="000000"/>
                </a:solidFill>
                <a:effectLst/>
                <a:latin typeface="Myriad Pro"/>
                <a:ea typeface="Arial" panose="020B0604020202020204" pitchFamily="34" charset="0"/>
              </a:rPr>
              <a:t>	Coursework 	</a:t>
            </a:r>
            <a:r>
              <a:rPr kumimoji="0" lang="en-GB" altLang="zh-CN" sz="2400" b="0" i="0" u="none" strike="noStrike" cap="none" normalizeH="0" baseline="0" dirty="0">
                <a:ln>
                  <a:noFill/>
                </a:ln>
                <a:solidFill>
                  <a:srgbClr val="000000"/>
                </a:solidFill>
                <a:effectLst/>
                <a:latin typeface="Myriad Pro"/>
                <a:ea typeface="Arial" panose="020B0604020202020204" pitchFamily="34" charset="0"/>
                <a:cs typeface="MS Gothic" panose="020B0609070205080204" pitchFamily="49" charset="-128"/>
              </a:rPr>
              <a:t>☐ </a:t>
            </a:r>
            <a:r>
              <a:rPr kumimoji="0" lang="en-GB" altLang="zh-CN" sz="2400" b="1" i="0" u="none" strike="noStrike" cap="none" normalizeH="0" baseline="0" dirty="0">
                <a:ln>
                  <a:noFill/>
                </a:ln>
                <a:solidFill>
                  <a:srgbClr val="000000"/>
                </a:solidFill>
                <a:effectLst/>
                <a:latin typeface="Myriad Pro"/>
                <a:ea typeface="Arial" panose="020B0604020202020204" pitchFamily="34" charset="0"/>
              </a:rPr>
              <a:t>	Practical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endParaRPr lang="en-GB" sz="3600" dirty="0"/>
          </a:p>
          <a:p>
            <a:endParaRPr lang="en-GB" sz="3600"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2D954EF8-6D97-53ED-4F79-4D01F7A1B312}"/>
              </a:ext>
            </a:extLst>
          </p:cNvPr>
          <p:cNvPicPr>
            <a:picLocks noChangeAspect="1"/>
          </p:cNvPicPr>
          <p:nvPr/>
        </p:nvPicPr>
        <p:blipFill>
          <a:blip r:embed="rId3"/>
          <a:stretch>
            <a:fillRect/>
          </a:stretch>
        </p:blipFill>
        <p:spPr>
          <a:xfrm>
            <a:off x="892365" y="2395638"/>
            <a:ext cx="10730429" cy="2694155"/>
          </a:xfrm>
          <a:prstGeom prst="rect">
            <a:avLst/>
          </a:prstGeom>
        </p:spPr>
      </p:pic>
    </p:spTree>
    <p:extLst>
      <p:ext uri="{BB962C8B-B14F-4D97-AF65-F5344CB8AC3E}">
        <p14:creationId xmlns:p14="http://schemas.microsoft.com/office/powerpoint/2010/main" val="1251450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barn(inVertical)">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04085"/>
          </a:xfrm>
          <a:prstGeom prst="rect">
            <a:avLst/>
          </a:prstGeom>
          <a:solidFill>
            <a:schemeClr val="accent1">
              <a:lumMod val="20000"/>
              <a:lumOff val="80000"/>
            </a:schemeClr>
          </a:solidFill>
        </p:spPr>
        <p:txBody>
          <a:bodyPr wrap="square">
            <a:spAutoFit/>
          </a:bodyPr>
          <a:lstStyle/>
          <a:p>
            <a:pPr algn="ctr">
              <a:lnSpc>
                <a:spcPct val="133000"/>
              </a:lnSpc>
            </a:pPr>
            <a:r>
              <a:rPr lang="en-GB" sz="5400" b="1" dirty="0">
                <a:latin typeface="Myriad Pro"/>
              </a:rPr>
              <a:t>Module Assessment Mode - II</a:t>
            </a:r>
          </a:p>
        </p:txBody>
      </p:sp>
      <p:sp>
        <p:nvSpPr>
          <p:cNvPr id="5" name="TextBox 4">
            <a:extLst>
              <a:ext uri="{FF2B5EF4-FFF2-40B4-BE49-F238E27FC236}">
                <a16:creationId xmlns:a16="http://schemas.microsoft.com/office/drawing/2014/main" id="{268678A4-7C23-87C4-44C7-C440FE54C42C}"/>
              </a:ext>
            </a:extLst>
          </p:cNvPr>
          <p:cNvSpPr txBox="1"/>
          <p:nvPr/>
        </p:nvSpPr>
        <p:spPr>
          <a:xfrm>
            <a:off x="272776" y="753713"/>
            <a:ext cx="11646447" cy="5632311"/>
          </a:xfrm>
          <a:prstGeom prst="rect">
            <a:avLst/>
          </a:prstGeom>
          <a:noFill/>
        </p:spPr>
        <p:txBody>
          <a:bodyPr wrap="square">
            <a:spAutoFit/>
          </a:bodyPr>
          <a:lstStyle/>
          <a:p>
            <a:pPr marL="0" indent="0">
              <a:spcBef>
                <a:spcPts val="0"/>
              </a:spcBef>
              <a:buSzTx/>
              <a:buFontTx/>
              <a:buNone/>
              <a:defRPr sz="3300" b="1"/>
            </a:pPr>
            <a:r>
              <a:rPr lang="en-GB" sz="4800" dirty="0">
                <a:latin typeface="Myriad Pro"/>
              </a:rPr>
              <a:t>Assessment Component 2 </a:t>
            </a:r>
          </a:p>
          <a:p>
            <a:pPr eaLnBrk="0" fontAlgn="base" hangingPunct="0">
              <a:spcBef>
                <a:spcPct val="0"/>
              </a:spcBef>
              <a:spcAft>
                <a:spcPct val="0"/>
              </a:spcAft>
            </a:pPr>
            <a:r>
              <a:rPr kumimoji="0" lang="en-GB" altLang="zh-CN" sz="4000" b="1" i="0" u="none" strike="noStrike" cap="none" normalizeH="0" baseline="0" dirty="0">
                <a:ln>
                  <a:noFill/>
                </a:ln>
                <a:solidFill>
                  <a:srgbClr val="000000"/>
                </a:solidFill>
                <a:effectLst/>
                <a:latin typeface="Myriad Pro"/>
                <a:ea typeface="Arial" panose="020B0604020202020204" pitchFamily="34" charset="0"/>
              </a:rPr>
              <a:t>☒	Practical</a:t>
            </a:r>
          </a:p>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endParaRPr lang="en-GB" sz="3600" dirty="0"/>
          </a:p>
          <a:p>
            <a:endParaRPr lang="en-GB" sz="3600"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7" name="Picture 6">
            <a:extLst>
              <a:ext uri="{FF2B5EF4-FFF2-40B4-BE49-F238E27FC236}">
                <a16:creationId xmlns:a16="http://schemas.microsoft.com/office/drawing/2014/main" id="{5977C698-6001-ED28-1E57-D6827C1BE836}"/>
              </a:ext>
            </a:extLst>
          </p:cNvPr>
          <p:cNvPicPr>
            <a:picLocks noChangeAspect="1"/>
          </p:cNvPicPr>
          <p:nvPr/>
        </p:nvPicPr>
        <p:blipFill>
          <a:blip r:embed="rId3"/>
          <a:stretch>
            <a:fillRect/>
          </a:stretch>
        </p:blipFill>
        <p:spPr>
          <a:xfrm>
            <a:off x="804230" y="2324559"/>
            <a:ext cx="10807547" cy="3020231"/>
          </a:xfrm>
          <a:prstGeom prst="rect">
            <a:avLst/>
          </a:prstGeom>
        </p:spPr>
      </p:pic>
    </p:spTree>
    <p:extLst>
      <p:ext uri="{BB962C8B-B14F-4D97-AF65-F5344CB8AC3E}">
        <p14:creationId xmlns:p14="http://schemas.microsoft.com/office/powerpoint/2010/main" val="274262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down)">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04085"/>
          </a:xfrm>
          <a:prstGeom prst="rect">
            <a:avLst/>
          </a:prstGeom>
          <a:solidFill>
            <a:schemeClr val="accent1">
              <a:lumMod val="20000"/>
              <a:lumOff val="80000"/>
            </a:schemeClr>
          </a:solidFill>
        </p:spPr>
        <p:txBody>
          <a:bodyPr wrap="square">
            <a:spAutoFit/>
          </a:bodyPr>
          <a:lstStyle/>
          <a:p>
            <a:pPr algn="ctr">
              <a:lnSpc>
                <a:spcPct val="133000"/>
              </a:lnSpc>
            </a:pPr>
            <a:r>
              <a:rPr lang="en-GB" sz="5400" b="1" dirty="0">
                <a:latin typeface="Myriad Pro"/>
              </a:rPr>
              <a:t>Assessment Summary </a:t>
            </a:r>
          </a:p>
        </p:txBody>
      </p:sp>
      <p:sp>
        <p:nvSpPr>
          <p:cNvPr id="5" name="TextBox 4">
            <a:extLst>
              <a:ext uri="{FF2B5EF4-FFF2-40B4-BE49-F238E27FC236}">
                <a16:creationId xmlns:a16="http://schemas.microsoft.com/office/drawing/2014/main" id="{268678A4-7C23-87C4-44C7-C440FE54C42C}"/>
              </a:ext>
            </a:extLst>
          </p:cNvPr>
          <p:cNvSpPr txBox="1"/>
          <p:nvPr/>
        </p:nvSpPr>
        <p:spPr>
          <a:xfrm>
            <a:off x="272776" y="753713"/>
            <a:ext cx="11646447" cy="6186309"/>
          </a:xfrm>
          <a:prstGeom prst="rect">
            <a:avLst/>
          </a:prstGeom>
          <a:noFill/>
        </p:spPr>
        <p:txBody>
          <a:bodyPr wrap="square">
            <a:spAutoFit/>
          </a:bodyPr>
          <a:lstStyle/>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endParaRPr lang="en-GB" sz="3600" dirty="0"/>
          </a:p>
          <a:p>
            <a:endParaRPr lang="en-GB" sz="3600" dirty="0"/>
          </a:p>
          <a:p>
            <a:pPr marL="0" indent="0">
              <a:buNone/>
            </a:pPr>
            <a:endParaRPr lang="en-GB" sz="4000" b="1" dirty="0"/>
          </a:p>
          <a:p>
            <a:pPr marL="0" indent="0">
              <a:buNone/>
            </a:pPr>
            <a:endParaRPr lang="en-GB" sz="4000" b="1" dirty="0"/>
          </a:p>
          <a:p>
            <a:pPr marL="0" indent="0">
              <a:buNone/>
            </a:pPr>
            <a:endParaRPr lang="en-GB" sz="4000" b="1" dirty="0"/>
          </a:p>
          <a:p>
            <a:r>
              <a:rPr lang="en-GB" sz="4400" b="1" dirty="0">
                <a:solidFill>
                  <a:srgbClr val="FF0000"/>
                </a:solidFill>
              </a:rPr>
              <a:t>      Both assessment types are COMPULSORY!</a:t>
            </a:r>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C9A57C04-3C34-6666-80A7-9244F0F00642}"/>
              </a:ext>
            </a:extLst>
          </p:cNvPr>
          <p:cNvPicPr>
            <a:picLocks noChangeAspect="1"/>
          </p:cNvPicPr>
          <p:nvPr/>
        </p:nvPicPr>
        <p:blipFill>
          <a:blip r:embed="rId3"/>
          <a:stretch>
            <a:fillRect/>
          </a:stretch>
        </p:blipFill>
        <p:spPr>
          <a:xfrm>
            <a:off x="1134737" y="1288973"/>
            <a:ext cx="10014333" cy="3670255"/>
          </a:xfrm>
          <a:prstGeom prst="rect">
            <a:avLst/>
          </a:prstGeom>
        </p:spPr>
      </p:pic>
    </p:spTree>
    <p:extLst>
      <p:ext uri="{BB962C8B-B14F-4D97-AF65-F5344CB8AC3E}">
        <p14:creationId xmlns:p14="http://schemas.microsoft.com/office/powerpoint/2010/main" val="223957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000" fill="hold"/>
                                        <p:tgtEl>
                                          <p:spTgt spid="5"/>
                                        </p:tgtEl>
                                        <p:attrNameLst>
                                          <p:attrName>ppt_w</p:attrName>
                                        </p:attrNameLst>
                                      </p:cBhvr>
                                      <p:tavLst>
                                        <p:tav tm="0">
                                          <p:val>
                                            <p:fltVal val="0"/>
                                          </p:val>
                                        </p:tav>
                                        <p:tav tm="100000">
                                          <p:val>
                                            <p:strVal val="#ppt_w"/>
                                          </p:val>
                                        </p:tav>
                                      </p:tavLst>
                                    </p:anim>
                                    <p:anim calcmode="lin" valueType="num">
                                      <p:cBhvr>
                                        <p:cTn id="19" dur="1000" fill="hold"/>
                                        <p:tgtEl>
                                          <p:spTgt spid="5"/>
                                        </p:tgtEl>
                                        <p:attrNameLst>
                                          <p:attrName>ppt_h</p:attrName>
                                        </p:attrNameLst>
                                      </p:cBhvr>
                                      <p:tavLst>
                                        <p:tav tm="0">
                                          <p:val>
                                            <p:fltVal val="0"/>
                                          </p:val>
                                        </p:tav>
                                        <p:tav tm="100000">
                                          <p:val>
                                            <p:strVal val="#ppt_h"/>
                                          </p:val>
                                        </p:tav>
                                      </p:tavLst>
                                    </p:anim>
                                    <p:anim calcmode="lin" valueType="num">
                                      <p:cBhvr>
                                        <p:cTn id="20" dur="1000" fill="hold"/>
                                        <p:tgtEl>
                                          <p:spTgt spid="5"/>
                                        </p:tgtEl>
                                        <p:attrNameLst>
                                          <p:attrName>style.rotation</p:attrName>
                                        </p:attrNameLst>
                                      </p:cBhvr>
                                      <p:tavLst>
                                        <p:tav tm="0">
                                          <p:val>
                                            <p:fltVal val="90"/>
                                          </p:val>
                                        </p:tav>
                                        <p:tav tm="100000">
                                          <p:val>
                                            <p:fltVal val="0"/>
                                          </p:val>
                                        </p:tav>
                                      </p:tavLst>
                                    </p:anim>
                                    <p:animEffect transition="in" filter="fade">
                                      <p:cBhvr>
                                        <p:cTn id="2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319489" y="-119017"/>
            <a:ext cx="11425517" cy="1104085"/>
          </a:xfrm>
          <a:prstGeom prst="rect">
            <a:avLst/>
          </a:prstGeom>
          <a:noFill/>
        </p:spPr>
        <p:txBody>
          <a:bodyPr wrap="square">
            <a:spAutoFit/>
          </a:bodyPr>
          <a:lstStyle/>
          <a:p>
            <a:pPr algn="ctr">
              <a:lnSpc>
                <a:spcPct val="133000"/>
              </a:lnSpc>
            </a:pPr>
            <a:r>
              <a:rPr lang="en-GB" sz="5400" b="1" dirty="0">
                <a:latin typeface="Myriad Pro"/>
              </a:rPr>
              <a:t>Note!</a:t>
            </a:r>
          </a:p>
        </p:txBody>
      </p:sp>
      <p:sp>
        <p:nvSpPr>
          <p:cNvPr id="5" name="TextBox 4">
            <a:extLst>
              <a:ext uri="{FF2B5EF4-FFF2-40B4-BE49-F238E27FC236}">
                <a16:creationId xmlns:a16="http://schemas.microsoft.com/office/drawing/2014/main" id="{268678A4-7C23-87C4-44C7-C440FE54C42C}"/>
              </a:ext>
            </a:extLst>
          </p:cNvPr>
          <p:cNvSpPr txBox="1"/>
          <p:nvPr/>
        </p:nvSpPr>
        <p:spPr>
          <a:xfrm>
            <a:off x="272776" y="753713"/>
            <a:ext cx="11646447" cy="4647426"/>
          </a:xfrm>
          <a:prstGeom prst="rect">
            <a:avLst/>
          </a:prstGeom>
          <a:noFill/>
        </p:spPr>
        <p:txBody>
          <a:bodyPr wrap="square" lIns="91440" tIns="45720" rIns="91440" bIns="45720" anchor="t">
            <a:spAutoFit/>
          </a:bodyPr>
          <a:lstStyle/>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pPr marL="0" indent="0" algn="ctr">
              <a:spcBef>
                <a:spcPts val="0"/>
              </a:spcBef>
              <a:buSzTx/>
              <a:buFontTx/>
              <a:buNone/>
              <a:defRPr sz="3300" b="1"/>
            </a:pPr>
            <a:r>
              <a:rPr lang="en-GB" sz="5400" b="1" dirty="0">
                <a:effectLst/>
                <a:latin typeface="Myriad Pro"/>
                <a:ea typeface="Calibri" panose="020F0502020204030204" pitchFamily="34" charset="0"/>
                <a:cs typeface="Times New Roman"/>
              </a:rPr>
              <a:t>The assignment specification (Components 1 &amp; 2)</a:t>
            </a:r>
          </a:p>
          <a:p>
            <a:pPr marL="0" indent="0" algn="ctr">
              <a:spcBef>
                <a:spcPts val="0"/>
              </a:spcBef>
              <a:buSzTx/>
              <a:buFontTx/>
              <a:buNone/>
              <a:defRPr sz="3300" b="1"/>
            </a:pPr>
            <a:r>
              <a:rPr lang="en-GB" sz="5400" b="1" dirty="0">
                <a:latin typeface="Myriad Pro"/>
                <a:ea typeface="Calibri" panose="020F0502020204030204" pitchFamily="34" charset="0"/>
                <a:cs typeface="Times New Roman"/>
              </a:rPr>
              <a:t>will be available on the LCLM 6001 Moodle page on week 2</a:t>
            </a:r>
            <a:r>
              <a:rPr lang="en-GB" sz="5400" b="1" dirty="0">
                <a:effectLst/>
                <a:latin typeface="Myriad Pro"/>
                <a:ea typeface="Calibri" panose="020F0502020204030204" pitchFamily="34" charset="0"/>
                <a:cs typeface="Times New Roman"/>
              </a:rPr>
              <a:t>.</a:t>
            </a:r>
            <a:r>
              <a:rPr lang="en-GB" sz="4400" b="1" dirty="0">
                <a:latin typeface="Myriad Pro"/>
              </a:rPr>
              <a:t>   </a:t>
            </a:r>
            <a:r>
              <a:rPr lang="en-GB" sz="4400" b="1" dirty="0">
                <a:solidFill>
                  <a:srgbClr val="FF0000"/>
                </a:solidFill>
                <a:latin typeface="Myriad Pro"/>
              </a:rPr>
              <a:t>   </a:t>
            </a:r>
            <a:endParaRPr lang="en-GB" sz="4000" b="1" dirty="0">
              <a:latin typeface="Myriad Pro"/>
            </a:endParaRPr>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77007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425517" cy="1104085"/>
          </a:xfrm>
          <a:prstGeom prst="rect">
            <a:avLst/>
          </a:prstGeom>
          <a:solidFill>
            <a:schemeClr val="accent1">
              <a:lumMod val="20000"/>
              <a:lumOff val="80000"/>
            </a:schemeClr>
          </a:solidFill>
        </p:spPr>
        <p:txBody>
          <a:bodyPr wrap="square">
            <a:spAutoFit/>
          </a:bodyPr>
          <a:lstStyle/>
          <a:p>
            <a:pPr algn="ctr">
              <a:lnSpc>
                <a:spcPct val="133000"/>
              </a:lnSpc>
            </a:pPr>
            <a:r>
              <a:rPr lang="en-GB" sz="5400" b="1" dirty="0">
                <a:latin typeface="Myriad Pro"/>
              </a:rPr>
              <a:t>Week 1</a:t>
            </a:r>
          </a:p>
        </p:txBody>
      </p:sp>
      <p:sp>
        <p:nvSpPr>
          <p:cNvPr id="5" name="TextBox 4">
            <a:extLst>
              <a:ext uri="{FF2B5EF4-FFF2-40B4-BE49-F238E27FC236}">
                <a16:creationId xmlns:a16="http://schemas.microsoft.com/office/drawing/2014/main" id="{268678A4-7C23-87C4-44C7-C440FE54C42C}"/>
              </a:ext>
            </a:extLst>
          </p:cNvPr>
          <p:cNvSpPr txBox="1"/>
          <p:nvPr/>
        </p:nvSpPr>
        <p:spPr>
          <a:xfrm>
            <a:off x="272776" y="753713"/>
            <a:ext cx="11646447" cy="6494085"/>
          </a:xfrm>
          <a:prstGeom prst="rect">
            <a:avLst/>
          </a:prstGeom>
          <a:noFill/>
        </p:spPr>
        <p:txBody>
          <a:bodyPr wrap="square" lIns="91440" tIns="45720" rIns="91440" bIns="45720" anchor="t">
            <a:spAutoFit/>
          </a:bodyPr>
          <a:lstStyle/>
          <a:p>
            <a:pPr eaLnBrk="0" fontAlgn="base" hangingPunct="0">
              <a:spcBef>
                <a:spcPct val="0"/>
              </a:spcBef>
              <a:spcAft>
                <a:spcPct val="0"/>
              </a:spcAft>
            </a:pPr>
            <a:endParaRPr kumimoji="0" lang="en-GB" altLang="zh-CN" sz="4000" b="1" i="0" u="none" strike="noStrike" cap="none" normalizeH="0" baseline="0" dirty="0">
              <a:ln>
                <a:noFill/>
              </a:ln>
              <a:solidFill>
                <a:srgbClr val="000000"/>
              </a:solidFill>
              <a:effectLst/>
              <a:latin typeface="Myriad Pro"/>
              <a:ea typeface="Arial" panose="020B0604020202020204" pitchFamily="34" charset="0"/>
            </a:endParaRPr>
          </a:p>
          <a:p>
            <a:pPr marL="0" indent="0" algn="ctr">
              <a:spcBef>
                <a:spcPts val="0"/>
              </a:spcBef>
              <a:buSzTx/>
              <a:buFontTx/>
              <a:buNone/>
              <a:defRPr sz="3300" b="1"/>
            </a:pPr>
            <a:endParaRPr lang="en-GB" sz="5400" b="1" dirty="0">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r>
              <a:rPr lang="en-GB" sz="5400" dirty="0">
                <a:effectLst/>
                <a:latin typeface="Myriad Pro"/>
                <a:ea typeface="Calibri" panose="020F0502020204030204" pitchFamily="34" charset="0"/>
                <a:cs typeface="Times New Roman"/>
              </a:rPr>
              <a:t>Introduction to Strategy &amp; </a:t>
            </a:r>
            <a:r>
              <a:rPr lang="en-GB" sz="5400" dirty="0">
                <a:latin typeface="Myriad Pro"/>
              </a:rPr>
              <a:t>Strategic Management for Business</a:t>
            </a:r>
            <a:r>
              <a:rPr lang="en-GB" sz="5400" dirty="0">
                <a:effectLst/>
                <a:latin typeface="Myriad Pro"/>
                <a:ea typeface="Calibri" panose="020F0502020204030204" pitchFamily="34" charset="0"/>
                <a:cs typeface="Times New Roman"/>
              </a:rPr>
              <a:t>.</a:t>
            </a:r>
            <a:endParaRPr lang="en-GB" sz="5400" dirty="0">
              <a:latin typeface="Myriad Pro"/>
              <a:cs typeface="Times New Roman"/>
            </a:endParaRPr>
          </a:p>
          <a:p>
            <a:pPr marL="0" indent="0">
              <a:buNone/>
            </a:pPr>
            <a:endParaRPr lang="en-GB" sz="4000" b="1" dirty="0"/>
          </a:p>
          <a:p>
            <a:pPr marL="0" indent="0">
              <a:buNone/>
            </a:pPr>
            <a:endParaRPr lang="en-GB" sz="4000" b="1" dirty="0"/>
          </a:p>
          <a:p>
            <a:pPr marL="0" indent="0">
              <a:buNone/>
            </a:pPr>
            <a:endParaRPr lang="en-GB" sz="4000" b="1" dirty="0"/>
          </a:p>
          <a:p>
            <a:pPr marL="0" indent="0">
              <a:buNone/>
            </a:pP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8502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5F5EA-E7B4-BAD2-8C89-83FD4D6B635E}"/>
              </a:ext>
            </a:extLst>
          </p:cNvPr>
          <p:cNvSpPr>
            <a:spLocks noGrp="1"/>
          </p:cNvSpPr>
          <p:nvPr>
            <p:ph type="title"/>
          </p:nvPr>
        </p:nvSpPr>
        <p:spPr>
          <a:xfrm>
            <a:off x="694944" y="365125"/>
            <a:ext cx="10658856" cy="1325563"/>
          </a:xfrm>
          <a:solidFill>
            <a:schemeClr val="accent1">
              <a:lumMod val="20000"/>
              <a:lumOff val="80000"/>
            </a:schemeClr>
          </a:solidFill>
        </p:spPr>
        <p:txBody>
          <a:bodyPr anchor="ctr">
            <a:normAutofit/>
          </a:bodyPr>
          <a:lstStyle/>
          <a:p>
            <a:r>
              <a:rPr lang="en-GB" b="1" dirty="0"/>
              <a:t>Time to Think ? </a:t>
            </a:r>
          </a:p>
        </p:txBody>
      </p:sp>
      <p:sp>
        <p:nvSpPr>
          <p:cNvPr id="3" name="Content Placeholder 2">
            <a:extLst>
              <a:ext uri="{FF2B5EF4-FFF2-40B4-BE49-F238E27FC236}">
                <a16:creationId xmlns:a16="http://schemas.microsoft.com/office/drawing/2014/main" id="{800EC5D7-53FE-2076-A25B-81C2D4EBF157}"/>
              </a:ext>
            </a:extLst>
          </p:cNvPr>
          <p:cNvSpPr>
            <a:spLocks noGrp="1"/>
          </p:cNvSpPr>
          <p:nvPr>
            <p:ph sz="half" idx="1"/>
          </p:nvPr>
        </p:nvSpPr>
        <p:spPr>
          <a:xfrm>
            <a:off x="694944" y="1825625"/>
            <a:ext cx="5413248" cy="3978275"/>
          </a:xfrm>
        </p:spPr>
        <p:txBody>
          <a:bodyPr>
            <a:normAutofit/>
          </a:bodyPr>
          <a:lstStyle/>
          <a:p>
            <a:pPr>
              <a:lnSpc>
                <a:spcPct val="200000"/>
              </a:lnSpc>
              <a:buFont typeface="Wingdings" panose="05000000000000000000" pitchFamily="2" charset="2"/>
              <a:buChar char="Ø"/>
            </a:pPr>
            <a:r>
              <a:rPr lang="en-GB" dirty="0"/>
              <a:t>Please take a moment to consider what </a:t>
            </a:r>
            <a:r>
              <a:rPr lang="en-GB" b="1" dirty="0"/>
              <a:t>strategy </a:t>
            </a:r>
            <a:r>
              <a:rPr lang="en-GB" dirty="0"/>
              <a:t>means and be prepared to share your response with the class.</a:t>
            </a:r>
          </a:p>
        </p:txBody>
      </p:sp>
      <p:pic>
        <p:nvPicPr>
          <p:cNvPr id="4" name="Picture 3" descr="A group of hands holding a puzzle piece&#10;&#10;AI-generated content may be incorrect.">
            <a:extLst>
              <a:ext uri="{FF2B5EF4-FFF2-40B4-BE49-F238E27FC236}">
                <a16:creationId xmlns:a16="http://schemas.microsoft.com/office/drawing/2014/main" id="{BBAC08B0-596C-FBA4-EBAD-1F3974232E23}"/>
              </a:ext>
            </a:extLst>
          </p:cNvPr>
          <p:cNvPicPr>
            <a:picLocks noChangeAspect="1"/>
          </p:cNvPicPr>
          <p:nvPr/>
        </p:nvPicPr>
        <p:blipFill>
          <a:blip r:embed="rId2"/>
          <a:srcRect l="1152" r="4666" b="2"/>
          <a:stretch>
            <a:fillRect/>
          </a:stretch>
        </p:blipFill>
        <p:spPr>
          <a:xfrm>
            <a:off x="6108192" y="1825625"/>
            <a:ext cx="5245608" cy="3978275"/>
          </a:xfrm>
          <a:prstGeom prst="rect">
            <a:avLst/>
          </a:prstGeom>
          <a:noFill/>
        </p:spPr>
      </p:pic>
    </p:spTree>
    <p:extLst>
      <p:ext uri="{BB962C8B-B14F-4D97-AF65-F5344CB8AC3E}">
        <p14:creationId xmlns:p14="http://schemas.microsoft.com/office/powerpoint/2010/main" val="458769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200329"/>
          </a:xfrm>
          <a:prstGeom prst="rect">
            <a:avLst/>
          </a:prstGeom>
          <a:solidFill>
            <a:schemeClr val="accent1">
              <a:lumMod val="20000"/>
              <a:lumOff val="80000"/>
            </a:schemeClr>
          </a:solidFill>
        </p:spPr>
        <p:txBody>
          <a:bodyPr wrap="square">
            <a:spAutoFit/>
          </a:bodyPr>
          <a:lstStyle/>
          <a:p>
            <a:pPr algn="ctr"/>
            <a:r>
              <a:rPr lang="en-GB" sz="3600" b="1" dirty="0">
                <a:latin typeface="Myriad Pro"/>
                <a:ea typeface="Calibri" panose="020F0502020204030204" pitchFamily="34" charset="0"/>
                <a:cs typeface="Times New Roman" panose="02020603050405020304" pitchFamily="18" charset="0"/>
              </a:rPr>
              <a:t>Introduction to Strategy &amp; </a:t>
            </a:r>
            <a:br>
              <a:rPr lang="en-GB" sz="3600" b="1" dirty="0">
                <a:latin typeface="Myriad Pro"/>
                <a:ea typeface="Calibri" panose="020F0502020204030204" pitchFamily="34" charset="0"/>
                <a:cs typeface="Times New Roman" panose="02020603050405020304" pitchFamily="18" charset="0"/>
              </a:rPr>
            </a:br>
            <a:r>
              <a:rPr lang="en-GB" sz="3600" b="1" dirty="0">
                <a:latin typeface="Myriad Pro"/>
              </a:rPr>
              <a:t>Strategic Management for Business</a:t>
            </a:r>
            <a:r>
              <a:rPr lang="en-GB" sz="3600" b="1" dirty="0">
                <a:latin typeface="Myriad Pro"/>
                <a:ea typeface="Calibri" panose="020F0502020204030204" pitchFamily="34" charset="0"/>
                <a:cs typeface="Times New Roman" panose="02020603050405020304" pitchFamily="18" charset="0"/>
              </a:rPr>
              <a:t>.</a:t>
            </a:r>
            <a:endParaRPr lang="en-GB" sz="36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293783" y="753713"/>
            <a:ext cx="11898217" cy="5090624"/>
          </a:xfrm>
          <a:prstGeom prst="rect">
            <a:avLst/>
          </a:prstGeom>
          <a:noFill/>
        </p:spPr>
        <p:txBody>
          <a:bodyPr wrap="square">
            <a:spAutoFit/>
          </a:bodyPr>
          <a:lstStyle/>
          <a:p>
            <a:pPr eaLnBrk="0" fontAlgn="base" hangingPunct="0">
              <a:spcBef>
                <a:spcPct val="0"/>
              </a:spcBef>
              <a:spcAft>
                <a:spcPct val="0"/>
              </a:spcAft>
            </a:pPr>
            <a:endParaRPr kumimoji="0" lang="en-GB" altLang="zh-CN" sz="2800" b="1" i="0" u="none" strike="noStrike" cap="none" normalizeH="0" baseline="0" dirty="0">
              <a:ln>
                <a:noFill/>
              </a:ln>
              <a:solidFill>
                <a:srgbClr val="000000"/>
              </a:solidFill>
              <a:effectLst/>
              <a:latin typeface="Myriad Pro"/>
              <a:ea typeface="Arial" panose="020B0604020202020204" pitchFamily="34" charset="0"/>
            </a:endParaRPr>
          </a:p>
          <a:p>
            <a:pPr marL="0" indent="0" eaLnBrk="1" hangingPunct="1">
              <a:spcBef>
                <a:spcPct val="40000"/>
              </a:spcBef>
              <a:buNone/>
            </a:pPr>
            <a:r>
              <a:rPr lang="en-GB" altLang="en-US" sz="2800" b="1" dirty="0">
                <a:highlight>
                  <a:srgbClr val="FFFF00"/>
                </a:highlight>
                <a:latin typeface="Myriad Pro"/>
              </a:rPr>
              <a:t>What is Strategy?</a:t>
            </a:r>
          </a:p>
          <a:p>
            <a:pPr algn="just" eaLnBrk="1" hangingPunct="1">
              <a:spcBef>
                <a:spcPct val="40000"/>
              </a:spcBef>
            </a:pPr>
            <a:r>
              <a:rPr lang="en-GB" altLang="en-US" sz="2800" dirty="0">
                <a:latin typeface="Myriad Pro"/>
              </a:rPr>
              <a:t>The main goal of any business, whether it is a small corner shop, or a large multinational organisation employing thousands of people is to make a profit.</a:t>
            </a:r>
          </a:p>
          <a:p>
            <a:pPr algn="just" eaLnBrk="1" hangingPunct="1">
              <a:spcBef>
                <a:spcPct val="40000"/>
              </a:spcBef>
            </a:pPr>
            <a:r>
              <a:rPr lang="en-GB" altLang="en-US" sz="2800" dirty="0">
                <a:latin typeface="Myriad Pro"/>
              </a:rPr>
              <a:t>To achieve this &amp; other goals, firms require a strategy.</a:t>
            </a:r>
          </a:p>
          <a:p>
            <a:pPr algn="just" eaLnBrk="1" hangingPunct="1">
              <a:spcBef>
                <a:spcPct val="40000"/>
              </a:spcBef>
            </a:pPr>
            <a:r>
              <a:rPr lang="en-GB" altLang="en-US" sz="2800" dirty="0">
                <a:latin typeface="Myriad Pro"/>
              </a:rPr>
              <a:t>Strategy is the direction &amp; scope of an organisation over the long term, which achieves advantage is a changing environment through its configuration of resources &amp; competencies with the aim of fulfilling stakeholder expectations </a:t>
            </a:r>
            <a:r>
              <a:rPr lang="en-GB" altLang="en-US" sz="2800" i="1" dirty="0">
                <a:latin typeface="Myriad Pro"/>
              </a:rPr>
              <a:t> (</a:t>
            </a:r>
            <a:r>
              <a:rPr lang="en-GB" altLang="en-US" sz="2800" b="1" i="1" dirty="0">
                <a:latin typeface="Myriad Pro"/>
              </a:rPr>
              <a:t>Johnson, Scholes &amp; Whittington, 2017</a:t>
            </a:r>
            <a:r>
              <a:rPr lang="en-GB" altLang="en-US" sz="2800" i="1" dirty="0">
                <a:latin typeface="Myriad Pro"/>
              </a:rPr>
              <a:t>).</a:t>
            </a:r>
            <a:endParaRPr lang="en-GB" sz="28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10658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200329"/>
          </a:xfrm>
          <a:prstGeom prst="rect">
            <a:avLst/>
          </a:prstGeom>
          <a:solidFill>
            <a:schemeClr val="accent1">
              <a:lumMod val="20000"/>
              <a:lumOff val="80000"/>
            </a:schemeClr>
          </a:solidFill>
        </p:spPr>
        <p:txBody>
          <a:bodyPr wrap="square">
            <a:spAutoFit/>
          </a:bodyPr>
          <a:lstStyle/>
          <a:p>
            <a:pPr algn="ctr"/>
            <a:r>
              <a:rPr lang="en-GB" sz="3600" b="1" dirty="0">
                <a:ea typeface="Calibri" panose="020F0502020204030204" pitchFamily="34" charset="0"/>
                <a:cs typeface="Times New Roman" panose="02020603050405020304" pitchFamily="18" charset="0"/>
              </a:rPr>
              <a:t>Introduction to Strategy &amp; </a:t>
            </a:r>
            <a:br>
              <a:rPr lang="en-GB" sz="3600" b="1" dirty="0">
                <a:ea typeface="Calibri" panose="020F0502020204030204" pitchFamily="34" charset="0"/>
                <a:cs typeface="Times New Roman" panose="02020603050405020304" pitchFamily="18" charset="0"/>
              </a:rPr>
            </a:br>
            <a:r>
              <a:rPr lang="en-GB" sz="3600" b="1" dirty="0"/>
              <a:t>Strategic Management for Business</a:t>
            </a:r>
            <a:r>
              <a:rPr lang="en-GB" sz="3600" b="1" dirty="0">
                <a:ea typeface="Calibri" panose="020F0502020204030204" pitchFamily="34" charset="0"/>
                <a:cs typeface="Times New Roman" panose="02020603050405020304" pitchFamily="18" charset="0"/>
              </a:rPr>
              <a:t>.</a:t>
            </a:r>
            <a:endParaRPr lang="en-GB" sz="3600" b="1" dirty="0"/>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53713"/>
            <a:ext cx="11898217" cy="3847207"/>
          </a:xfrm>
          <a:prstGeom prst="rect">
            <a:avLst/>
          </a:prstGeom>
          <a:noFill/>
        </p:spPr>
        <p:txBody>
          <a:bodyPr wrap="square">
            <a:spAutoFit/>
          </a:bodyPr>
          <a:lstStyle/>
          <a:p>
            <a:pPr eaLnBrk="0" fontAlgn="base" hangingPunct="0">
              <a:spcBef>
                <a:spcPct val="0"/>
              </a:spcBef>
              <a:spcAft>
                <a:spcPct val="0"/>
              </a:spcAft>
            </a:pPr>
            <a:endParaRPr kumimoji="0" lang="en-GB" altLang="zh-CN" sz="2800" b="1" i="0" u="none" strike="noStrike" cap="none" normalizeH="0" baseline="0" dirty="0">
              <a:ln>
                <a:noFill/>
              </a:ln>
              <a:solidFill>
                <a:srgbClr val="000000"/>
              </a:solidFill>
              <a:effectLst/>
              <a:latin typeface="Myriad Pro"/>
              <a:ea typeface="Arial" panose="020B0604020202020204" pitchFamily="34" charset="0"/>
            </a:endParaRPr>
          </a:p>
          <a:p>
            <a:pPr algn="just" eaLnBrk="1" hangingPunct="1">
              <a:spcBef>
                <a:spcPct val="40000"/>
              </a:spcBef>
            </a:pPr>
            <a:r>
              <a:rPr lang="en-GB" altLang="en-US" sz="3000" dirty="0">
                <a:latin typeface="Myriad Pro"/>
              </a:rPr>
              <a:t>A strategy is like a road map for firms providing key sign postings that highlight directions &amp; pathways that firms should take. </a:t>
            </a:r>
          </a:p>
          <a:p>
            <a:pPr algn="just" eaLnBrk="1" hangingPunct="1">
              <a:spcBef>
                <a:spcPct val="40000"/>
              </a:spcBef>
            </a:pPr>
            <a:endParaRPr lang="en-GB" altLang="en-US" sz="3000" dirty="0">
              <a:latin typeface="Myriad Pro"/>
            </a:endParaRPr>
          </a:p>
          <a:p>
            <a:pPr algn="just" eaLnBrk="1" hangingPunct="1">
              <a:spcBef>
                <a:spcPct val="40000"/>
              </a:spcBef>
            </a:pPr>
            <a:r>
              <a:rPr lang="en-GB" altLang="en-US" sz="3000" dirty="0">
                <a:latin typeface="Myriad Pro"/>
              </a:rPr>
              <a:t>However, it is important to note that a strategy must be implemented, monitored &amp; evaluated to ensure that the firm is moving towards achieving the intended goals.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08373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707886"/>
          </a:xfrm>
          <a:prstGeom prst="rect">
            <a:avLst/>
          </a:prstGeom>
          <a:noFill/>
        </p:spPr>
        <p:txBody>
          <a:bodyPr wrap="square">
            <a:spAutoFit/>
          </a:bodyPr>
          <a:lstStyle/>
          <a:p>
            <a:pPr marL="0" indent="0" algn="ctr" eaLnBrk="1" hangingPunct="1">
              <a:spcBef>
                <a:spcPct val="40000"/>
              </a:spcBef>
              <a:buNone/>
            </a:pPr>
            <a:r>
              <a:rPr lang="en-GB" altLang="en-US" sz="4000" b="1" dirty="0">
                <a:latin typeface="Myriad Pro"/>
              </a:rPr>
              <a:t> Strategy from different authors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53713"/>
            <a:ext cx="11898217" cy="4635115"/>
          </a:xfrm>
          <a:prstGeom prst="rect">
            <a:avLst/>
          </a:prstGeom>
          <a:noFill/>
        </p:spPr>
        <p:txBody>
          <a:bodyPr wrap="square">
            <a:spAutoFit/>
          </a:bodyPr>
          <a:lstStyle/>
          <a:p>
            <a:pPr marL="0" indent="0" eaLnBrk="1" hangingPunct="1">
              <a:spcBef>
                <a:spcPct val="40000"/>
              </a:spcBef>
              <a:buNone/>
            </a:pPr>
            <a:endParaRPr lang="en-GB" altLang="en-US" sz="3200" b="1" dirty="0">
              <a:latin typeface="Myriad Pro"/>
            </a:endParaRPr>
          </a:p>
          <a:p>
            <a:pPr marL="0" indent="0" eaLnBrk="1" hangingPunct="1">
              <a:spcBef>
                <a:spcPct val="40000"/>
              </a:spcBef>
              <a:buNone/>
            </a:pPr>
            <a:endParaRPr lang="en-GB" altLang="en-US" sz="3200" b="1" dirty="0">
              <a:latin typeface="Myriad Pro"/>
            </a:endParaRPr>
          </a:p>
          <a:p>
            <a:pPr marL="0" indent="0" eaLnBrk="1" hangingPunct="1">
              <a:spcBef>
                <a:spcPct val="40000"/>
              </a:spcBef>
              <a:buNone/>
            </a:pPr>
            <a:endParaRPr lang="en-GB" altLang="en-US" sz="3200" b="1" dirty="0">
              <a:latin typeface="Myriad Pro"/>
            </a:endParaRPr>
          </a:p>
          <a:p>
            <a:pPr marL="0" indent="0" eaLnBrk="1" hangingPunct="1">
              <a:spcBef>
                <a:spcPct val="40000"/>
              </a:spcBef>
              <a:buNone/>
            </a:pPr>
            <a:endParaRPr lang="en-GB" altLang="en-US" sz="3200" b="1" dirty="0">
              <a:latin typeface="Myriad Pro"/>
            </a:endParaRPr>
          </a:p>
          <a:p>
            <a:pPr marL="0" indent="0" eaLnBrk="1" hangingPunct="1">
              <a:spcBef>
                <a:spcPct val="40000"/>
              </a:spcBef>
              <a:buNone/>
            </a:pPr>
            <a:endParaRPr lang="en-GB" altLang="en-US" sz="3200" b="1" dirty="0">
              <a:latin typeface="Myriad Pro"/>
            </a:endParaRPr>
          </a:p>
          <a:p>
            <a:pPr marL="0" indent="0" eaLnBrk="1" hangingPunct="1">
              <a:spcBef>
                <a:spcPct val="40000"/>
              </a:spcBef>
              <a:buNone/>
            </a:pPr>
            <a:endParaRPr lang="en-GB" altLang="en-US" sz="3200" b="1" dirty="0">
              <a:latin typeface="Myriad Pro"/>
            </a:endParaRPr>
          </a:p>
          <a:p>
            <a:pPr marL="0" indent="0" eaLnBrk="1" hangingPunct="1">
              <a:spcBef>
                <a:spcPct val="40000"/>
              </a:spcBef>
              <a:buNone/>
            </a:pPr>
            <a:r>
              <a:rPr lang="en-GB" altLang="en-US" sz="2800" b="1" dirty="0">
                <a:latin typeface="Myriad Pro"/>
              </a:rPr>
              <a:t>(</a:t>
            </a:r>
            <a:r>
              <a:rPr lang="en-GB" altLang="en-US" sz="2800" b="1" i="1" dirty="0">
                <a:latin typeface="Myriad Pro"/>
              </a:rPr>
              <a:t>Johnson, et al., 2017)</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5E7A3DFD-7071-079E-8FB0-413DF92B205E}"/>
              </a:ext>
            </a:extLst>
          </p:cNvPr>
          <p:cNvPicPr>
            <a:picLocks noChangeAspect="1"/>
          </p:cNvPicPr>
          <p:nvPr/>
        </p:nvPicPr>
        <p:blipFill>
          <a:blip r:embed="rId3"/>
          <a:stretch>
            <a:fillRect/>
          </a:stretch>
        </p:blipFill>
        <p:spPr>
          <a:xfrm>
            <a:off x="683046" y="753713"/>
            <a:ext cx="11204154" cy="3995485"/>
          </a:xfrm>
          <a:prstGeom prst="rect">
            <a:avLst/>
          </a:prstGeom>
        </p:spPr>
      </p:pic>
    </p:spTree>
    <p:extLst>
      <p:ext uri="{BB962C8B-B14F-4D97-AF65-F5344CB8AC3E}">
        <p14:creationId xmlns:p14="http://schemas.microsoft.com/office/powerpoint/2010/main" val="1818267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707886"/>
          </a:xfrm>
          <a:prstGeom prst="rect">
            <a:avLst/>
          </a:prstGeom>
          <a:solidFill>
            <a:schemeClr val="accent1">
              <a:lumMod val="20000"/>
              <a:lumOff val="80000"/>
            </a:schemeClr>
          </a:solidFill>
        </p:spPr>
        <p:txBody>
          <a:bodyPr wrap="square">
            <a:spAutoFit/>
          </a:bodyPr>
          <a:lstStyle/>
          <a:p>
            <a:pPr marL="0" indent="0" algn="ctr" eaLnBrk="1" hangingPunct="1">
              <a:spcBef>
                <a:spcPct val="40000"/>
              </a:spcBef>
              <a:buNone/>
            </a:pPr>
            <a:r>
              <a:rPr lang="en-GB" altLang="en-US" sz="4000" b="1" dirty="0">
                <a:latin typeface="Myriad Pro"/>
              </a:rPr>
              <a:t>Strategy Types:</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53713"/>
            <a:ext cx="11898217" cy="5262979"/>
          </a:xfrm>
          <a:prstGeom prst="rect">
            <a:avLst/>
          </a:prstGeom>
          <a:noFill/>
        </p:spPr>
        <p:txBody>
          <a:bodyPr wrap="square">
            <a:spAutoFit/>
          </a:bodyPr>
          <a:lstStyle/>
          <a:p>
            <a:pPr algn="just"/>
            <a:r>
              <a:rPr lang="en-US" sz="2750" b="1" dirty="0">
                <a:solidFill>
                  <a:srgbClr val="FF0000"/>
                </a:solidFill>
                <a:latin typeface="Myriad Pro"/>
              </a:rPr>
              <a:t>Intended Strategy </a:t>
            </a:r>
            <a:r>
              <a:rPr lang="en-US" sz="2750" dirty="0">
                <a:solidFill>
                  <a:schemeClr val="tx1"/>
                </a:solidFill>
                <a:latin typeface="Myriad Pro"/>
              </a:rPr>
              <a:t>is the strategy that an organization hopes to execute. Intended strategies are usually described in detail within an organization’s strategic plan. </a:t>
            </a:r>
            <a:endParaRPr lang="en-GB" sz="2750" dirty="0">
              <a:solidFill>
                <a:schemeClr val="tx1"/>
              </a:solidFill>
              <a:latin typeface="Myriad Pro"/>
            </a:endParaRPr>
          </a:p>
          <a:p>
            <a:pPr algn="just"/>
            <a:r>
              <a:rPr lang="en-US" sz="2750" b="1" dirty="0">
                <a:solidFill>
                  <a:srgbClr val="FF0000"/>
                </a:solidFill>
                <a:latin typeface="Myriad Pro"/>
              </a:rPr>
              <a:t>An emergent strategy </a:t>
            </a:r>
            <a:r>
              <a:rPr lang="en-US" sz="2750" dirty="0">
                <a:solidFill>
                  <a:schemeClr val="tx1"/>
                </a:solidFill>
                <a:latin typeface="Myriad Pro"/>
              </a:rPr>
              <a:t>is an unplanned strategy that arises in response to unexpected opportunities and/or challenges. </a:t>
            </a:r>
          </a:p>
          <a:p>
            <a:pPr algn="just"/>
            <a:endParaRPr lang="en-US" sz="2750" dirty="0">
              <a:solidFill>
                <a:schemeClr val="tx1"/>
              </a:solidFill>
              <a:latin typeface="Myriad Pro"/>
            </a:endParaRPr>
          </a:p>
          <a:p>
            <a:pPr algn="just"/>
            <a:r>
              <a:rPr lang="en-US" sz="2750" b="1" dirty="0" err="1">
                <a:solidFill>
                  <a:srgbClr val="FF0000"/>
                </a:solidFill>
                <a:latin typeface="Myriad Pro"/>
              </a:rPr>
              <a:t>Realised</a:t>
            </a:r>
            <a:r>
              <a:rPr lang="en-US" sz="2750" b="1" dirty="0">
                <a:solidFill>
                  <a:srgbClr val="FF0000"/>
                </a:solidFill>
                <a:latin typeface="Myriad Pro"/>
              </a:rPr>
              <a:t> strategy </a:t>
            </a:r>
            <a:r>
              <a:rPr lang="en-US" sz="2750" dirty="0">
                <a:solidFill>
                  <a:schemeClr val="tx1"/>
                </a:solidFill>
                <a:latin typeface="Myriad Pro"/>
              </a:rPr>
              <a:t>is the strategy that an organization actually follows. Realized strategies are a product of a firm’s intended strategy (i.e., what the firm planned to do), the firm’s deliberate strategy (i.e., the parts of the intended strategy that the firm continues to pursue over time), and its emergent strategy (i.e., what the firm did in reaction to unexpected opportunities and challenges).</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56089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707886"/>
          </a:xfrm>
          <a:prstGeom prst="rect">
            <a:avLst/>
          </a:prstGeom>
          <a:solidFill>
            <a:schemeClr val="accent1">
              <a:lumMod val="20000"/>
              <a:lumOff val="80000"/>
            </a:schemeClr>
          </a:solidFill>
        </p:spPr>
        <p:txBody>
          <a:bodyPr wrap="square">
            <a:spAutoFit/>
          </a:bodyPr>
          <a:lstStyle/>
          <a:p>
            <a:pPr marL="0" indent="0" algn="ctr" eaLnBrk="1" hangingPunct="1">
              <a:spcBef>
                <a:spcPct val="40000"/>
              </a:spcBef>
              <a:buNone/>
            </a:pPr>
            <a:r>
              <a:rPr lang="en-GB" altLang="en-US" sz="4000" b="1" dirty="0">
                <a:latin typeface="Myriad Pro"/>
              </a:rPr>
              <a:t>Strategy Types:</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53713"/>
            <a:ext cx="11898217" cy="4585871"/>
          </a:xfrm>
          <a:prstGeom prst="rect">
            <a:avLst/>
          </a:prstGeom>
          <a:noFill/>
        </p:spPr>
        <p:txBody>
          <a:bodyPr wrap="square">
            <a:spAutoFit/>
          </a:bodyPr>
          <a:lstStyle/>
          <a:p>
            <a:pPr algn="just"/>
            <a:r>
              <a:rPr lang="en-US" sz="3200" b="1" dirty="0">
                <a:solidFill>
                  <a:srgbClr val="FF0000"/>
                </a:solidFill>
                <a:latin typeface="Myriad Pro"/>
              </a:rPr>
              <a:t>Deliberate strategy </a:t>
            </a:r>
            <a:r>
              <a:rPr lang="en-US" sz="2800" dirty="0">
                <a:solidFill>
                  <a:schemeClr val="tx1"/>
                </a:solidFill>
                <a:latin typeface="Myriad Pro"/>
              </a:rPr>
              <a:t>are the elements of the intended strategy that remain a constant part of the firm's continued strategy. </a:t>
            </a:r>
          </a:p>
          <a:p>
            <a:pPr algn="just"/>
            <a:endParaRPr lang="en-US" sz="2800" dirty="0">
              <a:solidFill>
                <a:schemeClr val="tx1"/>
              </a:solidFill>
              <a:latin typeface="Myriad Pro"/>
            </a:endParaRPr>
          </a:p>
          <a:p>
            <a:pPr algn="just"/>
            <a:r>
              <a:rPr lang="en-US" sz="3200" b="1" dirty="0">
                <a:solidFill>
                  <a:srgbClr val="FF0000"/>
                </a:solidFill>
                <a:latin typeface="Myriad Pro"/>
              </a:rPr>
              <a:t>Imposed strategy </a:t>
            </a:r>
            <a:r>
              <a:rPr lang="en-US" sz="2800" dirty="0">
                <a:solidFill>
                  <a:srgbClr val="222222"/>
                </a:solidFill>
                <a:latin typeface="Myriad Pro"/>
              </a:rPr>
              <a:t>is when a company is forced to adopt a certain strategy in response to strong external factors (government policies) in its business environment. In other words, this is a reactive strategy.</a:t>
            </a:r>
          </a:p>
          <a:p>
            <a:pPr algn="just"/>
            <a:endParaRPr lang="en-US" sz="2800" dirty="0">
              <a:solidFill>
                <a:srgbClr val="222222"/>
              </a:solidFill>
              <a:latin typeface="Myriad Pro"/>
            </a:endParaRPr>
          </a:p>
          <a:p>
            <a:pPr algn="just"/>
            <a:endParaRPr lang="en-US" sz="2800" dirty="0">
              <a:solidFill>
                <a:srgbClr val="222222"/>
              </a:solidFill>
              <a:latin typeface="Myriad Pro"/>
            </a:endParaRPr>
          </a:p>
          <a:p>
            <a:pPr algn="just"/>
            <a:r>
              <a:rPr lang="en-US" sz="3200" b="1" dirty="0">
                <a:solidFill>
                  <a:srgbClr val="FF0000"/>
                </a:solidFill>
                <a:latin typeface="Myriad Pro"/>
              </a:rPr>
              <a:t>Opportunistic Strategy </a:t>
            </a:r>
            <a:r>
              <a:rPr lang="en-US" sz="3200" dirty="0">
                <a:solidFill>
                  <a:srgbClr val="222222"/>
                </a:solidFill>
                <a:latin typeface="Myriad Pro"/>
              </a:rPr>
              <a:t>- </a:t>
            </a:r>
            <a:r>
              <a:rPr lang="en-US" sz="2800" dirty="0">
                <a:solidFill>
                  <a:srgbClr val="222222"/>
                </a:solidFill>
                <a:latin typeface="Myriad Pro"/>
              </a:rPr>
              <a:t>strategies that takes advantages of changes in the environment or recognize new skills in an opportunistic manner.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557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707886"/>
          </a:xfrm>
          <a:prstGeom prst="rect">
            <a:avLst/>
          </a:prstGeom>
          <a:solidFill>
            <a:schemeClr val="accent1">
              <a:lumMod val="20000"/>
              <a:lumOff val="80000"/>
            </a:schemeClr>
          </a:solidFill>
        </p:spPr>
        <p:txBody>
          <a:bodyPr wrap="square">
            <a:spAutoFit/>
          </a:bodyPr>
          <a:lstStyle/>
          <a:p>
            <a:pPr marL="0" indent="0" algn="ctr" eaLnBrk="1" hangingPunct="1">
              <a:spcBef>
                <a:spcPct val="40000"/>
              </a:spcBef>
              <a:buNone/>
            </a:pPr>
            <a:r>
              <a:rPr lang="en-GB" altLang="en-US" sz="4000" b="1" dirty="0">
                <a:latin typeface="Myriad Pro"/>
              </a:rPr>
              <a:t>Strategic Types:</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53713"/>
            <a:ext cx="11898217" cy="4739759"/>
          </a:xfrm>
          <a:prstGeom prst="rect">
            <a:avLst/>
          </a:prstGeom>
          <a:noFill/>
        </p:spPr>
        <p:txBody>
          <a:bodyPr wrap="square" lIns="91440" tIns="45720" rIns="91440" bIns="45720" anchor="t">
            <a:spAutoFit/>
          </a:bodyPr>
          <a:lstStyle/>
          <a:p>
            <a:pPr marL="0" indent="0">
              <a:buNone/>
            </a:pPr>
            <a:r>
              <a:rPr lang="en-US" sz="3200" b="1" dirty="0">
                <a:latin typeface="Myriad Pro"/>
              </a:rPr>
              <a:t>Mintzberg “5 Ps” has five strategic types:</a:t>
            </a:r>
          </a:p>
          <a:p>
            <a:pPr lvl="1" algn="just">
              <a:buFont typeface="Wingdings" panose="05000000000000000000" pitchFamily="2" charset="2"/>
              <a:buChar char="§"/>
            </a:pPr>
            <a:r>
              <a:rPr lang="en-US" sz="2700" i="1" dirty="0">
                <a:latin typeface="Myriad Pro"/>
              </a:rPr>
              <a:t>Strategy as </a:t>
            </a:r>
            <a:r>
              <a:rPr lang="en-US" sz="2700" b="1" i="1" dirty="0">
                <a:solidFill>
                  <a:srgbClr val="C00000"/>
                </a:solidFill>
                <a:latin typeface="Myriad Pro"/>
              </a:rPr>
              <a:t>plan</a:t>
            </a:r>
            <a:r>
              <a:rPr lang="en-US" sz="2700" dirty="0">
                <a:latin typeface="Myriad Pro"/>
              </a:rPr>
              <a:t>: a directed course of action.</a:t>
            </a:r>
          </a:p>
          <a:p>
            <a:pPr lvl="1" algn="just">
              <a:buFont typeface="Wingdings" panose="05000000000000000000" pitchFamily="2" charset="2"/>
              <a:buChar char="§"/>
            </a:pPr>
            <a:r>
              <a:rPr lang="en-US" sz="2700" i="1" dirty="0">
                <a:latin typeface="Myriad Pro"/>
              </a:rPr>
              <a:t>Strategy as </a:t>
            </a:r>
            <a:r>
              <a:rPr lang="en-US" sz="2700" b="1" i="1" dirty="0">
                <a:solidFill>
                  <a:srgbClr val="C00000"/>
                </a:solidFill>
                <a:latin typeface="Myriad Pro"/>
              </a:rPr>
              <a:t>pattern</a:t>
            </a:r>
            <a:r>
              <a:rPr lang="en-US" sz="2700" dirty="0">
                <a:latin typeface="Myriad Pro"/>
              </a:rPr>
              <a:t>: a consistent pattern of past behavior, where strategy</a:t>
            </a:r>
          </a:p>
          <a:p>
            <a:pPr lvl="1" algn="just"/>
            <a:r>
              <a:rPr lang="en-US" sz="2700" dirty="0">
                <a:latin typeface="Myriad Pro"/>
              </a:rPr>
              <a:t>  evolves over time. Emergent strategy is when the strategy is different to the</a:t>
            </a:r>
          </a:p>
          <a:p>
            <a:pPr lvl="1" algn="just"/>
            <a:r>
              <a:rPr lang="en-US" sz="2700" dirty="0">
                <a:latin typeface="Myriad Pro"/>
              </a:rPr>
              <a:t>  intent.</a:t>
            </a:r>
          </a:p>
          <a:p>
            <a:pPr lvl="1" algn="just">
              <a:buFont typeface="Wingdings" panose="05000000000000000000" pitchFamily="2" charset="2"/>
              <a:buChar char="§"/>
            </a:pPr>
            <a:r>
              <a:rPr lang="en-US" sz="2700" i="1" dirty="0">
                <a:latin typeface="Myriad Pro"/>
              </a:rPr>
              <a:t>Strategy as </a:t>
            </a:r>
            <a:r>
              <a:rPr lang="en-US" sz="2700" b="1" i="1" dirty="0">
                <a:solidFill>
                  <a:srgbClr val="C00000"/>
                </a:solidFill>
                <a:latin typeface="Myriad Pro"/>
              </a:rPr>
              <a:t>position</a:t>
            </a:r>
            <a:r>
              <a:rPr lang="en-US" sz="2700" dirty="0">
                <a:latin typeface="Myriad Pro"/>
              </a:rPr>
              <a:t>: choosing brands, products, etc. in keeping with how consumers/stakeholders are perceived. Largely external facing.</a:t>
            </a:r>
          </a:p>
          <a:p>
            <a:pPr lvl="1" algn="just">
              <a:buFont typeface="Wingdings" panose="05000000000000000000" pitchFamily="2" charset="2"/>
              <a:buChar char="§"/>
            </a:pPr>
            <a:r>
              <a:rPr lang="en-US" sz="2700" i="1" dirty="0">
                <a:latin typeface="Myriad Pro"/>
              </a:rPr>
              <a:t>Strategy as </a:t>
            </a:r>
            <a:r>
              <a:rPr lang="en-US" sz="2700" b="1" i="1" dirty="0">
                <a:solidFill>
                  <a:srgbClr val="C00000"/>
                </a:solidFill>
                <a:latin typeface="Myriad Pro"/>
              </a:rPr>
              <a:t>ploy</a:t>
            </a:r>
            <a:r>
              <a:rPr lang="en-US" sz="2700" dirty="0">
                <a:latin typeface="Myriad Pro"/>
              </a:rPr>
              <a:t>: trying to outwit a competitor.</a:t>
            </a:r>
          </a:p>
          <a:p>
            <a:pPr lvl="1" algn="just">
              <a:buFont typeface="Wingdings" panose="05000000000000000000" pitchFamily="2" charset="2"/>
              <a:buChar char="§"/>
            </a:pPr>
            <a:r>
              <a:rPr lang="en-US" sz="2700" i="1" dirty="0">
                <a:latin typeface="Myriad Pro"/>
              </a:rPr>
              <a:t>Strategy as </a:t>
            </a:r>
            <a:r>
              <a:rPr lang="en-US" sz="2700" b="1" i="1" dirty="0">
                <a:solidFill>
                  <a:srgbClr val="C00000"/>
                </a:solidFill>
                <a:latin typeface="Myriad Pro"/>
              </a:rPr>
              <a:t>perspective</a:t>
            </a:r>
            <a:r>
              <a:rPr lang="en-US" sz="2700" dirty="0">
                <a:latin typeface="Myriad Pro"/>
              </a:rPr>
              <a:t>: strategy in keeping with the mindset/ideological view of the organization.</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20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323439"/>
          </a:xfrm>
          <a:prstGeom prst="rect">
            <a:avLst/>
          </a:prstGeom>
          <a:noFill/>
        </p:spPr>
        <p:txBody>
          <a:bodyPr wrap="square">
            <a:spAutoFit/>
          </a:bodyPr>
          <a:lstStyle/>
          <a:p>
            <a:pPr marL="0" indent="0" algn="ctr" eaLnBrk="1" hangingPunct="1">
              <a:spcBef>
                <a:spcPct val="40000"/>
              </a:spcBef>
              <a:buNone/>
            </a:pPr>
            <a:r>
              <a:rPr lang="en-GB" sz="4000" b="1" dirty="0">
                <a:latin typeface="Myriad Pro"/>
                <a:ea typeface="Calibri" panose="020F0502020204030204" pitchFamily="34" charset="0"/>
                <a:cs typeface="Times New Roman" panose="02020603050405020304" pitchFamily="18" charset="0"/>
              </a:rPr>
              <a:t>Introduction to Strategy &amp; </a:t>
            </a:r>
            <a:br>
              <a:rPr lang="en-GB" sz="4000" b="1" dirty="0">
                <a:latin typeface="Myriad Pro"/>
                <a:ea typeface="Calibri" panose="020F0502020204030204" pitchFamily="34" charset="0"/>
                <a:cs typeface="Times New Roman" panose="02020603050405020304" pitchFamily="18" charset="0"/>
              </a:rPr>
            </a:br>
            <a:r>
              <a:rPr lang="en-GB" sz="4000" b="1" dirty="0">
                <a:latin typeface="Myriad Pro"/>
              </a:rPr>
              <a:t>Strategic Management for Business</a:t>
            </a:r>
            <a:r>
              <a:rPr lang="en-GB" sz="4000" b="1" dirty="0">
                <a:latin typeface="Myriad Pro"/>
                <a:ea typeface="Calibri" panose="020F0502020204030204" pitchFamily="34" charset="0"/>
                <a:cs typeface="Times New Roman" panose="02020603050405020304" pitchFamily="18" charset="0"/>
              </a:rPr>
              <a:t>.</a:t>
            </a:r>
            <a:endParaRPr lang="en-GB" altLang="en-US" sz="40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53713"/>
            <a:ext cx="11898217" cy="5216813"/>
          </a:xfrm>
          <a:prstGeom prst="rect">
            <a:avLst/>
          </a:prstGeom>
          <a:noFill/>
        </p:spPr>
        <p:txBody>
          <a:bodyPr wrap="square">
            <a:spAutoFit/>
          </a:bodyPr>
          <a:lstStyle/>
          <a:p>
            <a:pPr marL="0" indent="0">
              <a:buNone/>
            </a:pPr>
            <a:endParaRPr lang="en-US" sz="3600" b="1" dirty="0">
              <a:cs typeface="Arial" panose="020B0604020202020204" pitchFamily="34" charset="0"/>
            </a:endParaRPr>
          </a:p>
          <a:p>
            <a:pPr marL="0" indent="0">
              <a:buNone/>
            </a:pPr>
            <a:r>
              <a:rPr lang="en-US" sz="3600" b="1" dirty="0">
                <a:latin typeface="Myriad Pro"/>
                <a:cs typeface="Arial" panose="020B0604020202020204" pitchFamily="34" charset="0"/>
              </a:rPr>
              <a:t>Strategy</a:t>
            </a:r>
          </a:p>
          <a:p>
            <a:pPr lvl="1">
              <a:buFont typeface="Wingdings" panose="05000000000000000000" pitchFamily="2" charset="2"/>
              <a:buChar char="§"/>
            </a:pPr>
            <a:r>
              <a:rPr lang="en-US" sz="2800" dirty="0">
                <a:latin typeface="Myriad Pro"/>
                <a:cs typeface="Arial" panose="020B0604020202020204" pitchFamily="34" charset="0"/>
              </a:rPr>
              <a:t>Describes how to achieve the mission (and/or objectives)</a:t>
            </a:r>
          </a:p>
          <a:p>
            <a:pPr lvl="1">
              <a:buFont typeface="Wingdings" panose="05000000000000000000" pitchFamily="2" charset="2"/>
              <a:buChar char="§"/>
            </a:pPr>
            <a:r>
              <a:rPr lang="en-US" sz="2800" dirty="0">
                <a:latin typeface="Myriad Pro"/>
                <a:cs typeface="Arial" panose="020B0604020202020204" pitchFamily="34" charset="0"/>
              </a:rPr>
              <a:t>Long term planning</a:t>
            </a:r>
            <a:endParaRPr lang="en-US" sz="2800" dirty="0">
              <a:solidFill>
                <a:srgbClr val="C00000"/>
              </a:solidFill>
              <a:latin typeface="Myriad Pro"/>
              <a:cs typeface="Arial" panose="020B0604020202020204" pitchFamily="34" charset="0"/>
            </a:endParaRPr>
          </a:p>
          <a:p>
            <a:pPr lvl="1">
              <a:buFont typeface="Wingdings" panose="05000000000000000000" pitchFamily="2" charset="2"/>
              <a:buChar char="§"/>
            </a:pPr>
            <a:r>
              <a:rPr lang="en-US" sz="2800" dirty="0">
                <a:latin typeface="Myriad Pro"/>
                <a:cs typeface="Arial" panose="020B0604020202020204" pitchFamily="34" charset="0"/>
              </a:rPr>
              <a:t>Is about </a:t>
            </a:r>
            <a:r>
              <a:rPr lang="en-US" sz="2800" b="1" dirty="0">
                <a:solidFill>
                  <a:srgbClr val="C00000"/>
                </a:solidFill>
                <a:latin typeface="Myriad Pro"/>
                <a:cs typeface="Arial" panose="020B0604020202020204" pitchFamily="34" charset="0"/>
              </a:rPr>
              <a:t>competitive advantage</a:t>
            </a:r>
          </a:p>
          <a:p>
            <a:pPr lvl="1">
              <a:buFont typeface="Wingdings" panose="05000000000000000000" pitchFamily="2" charset="2"/>
              <a:buChar char="§"/>
            </a:pPr>
            <a:r>
              <a:rPr lang="en-US" sz="2800" dirty="0">
                <a:latin typeface="Myriad Pro"/>
                <a:cs typeface="Arial" panose="020B0604020202020204" pitchFamily="34" charset="0"/>
              </a:rPr>
              <a:t>Involves managing/allocating resources</a:t>
            </a:r>
          </a:p>
          <a:p>
            <a:pPr marL="384175" lvl="1" indent="0">
              <a:buNone/>
            </a:pPr>
            <a:endParaRPr lang="en-US" sz="2800" dirty="0">
              <a:latin typeface="Myriad Pro"/>
              <a:cs typeface="Arial" panose="020B0604020202020204" pitchFamily="34" charset="0"/>
            </a:endParaRPr>
          </a:p>
          <a:p>
            <a:pPr lvl="1">
              <a:buFont typeface="Wingdings" panose="05000000000000000000" pitchFamily="2" charset="2"/>
              <a:buChar char="§"/>
            </a:pPr>
            <a:r>
              <a:rPr lang="en-US" sz="2800" dirty="0">
                <a:solidFill>
                  <a:schemeClr val="tx1"/>
                </a:solidFill>
                <a:latin typeface="Myriad Pro"/>
                <a:cs typeface="Arial" panose="020B0604020202020204" pitchFamily="34" charset="0"/>
              </a:rPr>
              <a:t>What is </a:t>
            </a:r>
            <a:r>
              <a:rPr lang="en-US" sz="2800" b="1" dirty="0">
                <a:solidFill>
                  <a:schemeClr val="tx1"/>
                </a:solidFill>
                <a:latin typeface="Myriad Pro"/>
                <a:cs typeface="Arial" panose="020B0604020202020204" pitchFamily="34" charset="0"/>
              </a:rPr>
              <a:t>Competitive Advantage? </a:t>
            </a:r>
          </a:p>
          <a:p>
            <a:pPr marL="384175" lvl="1" indent="0">
              <a:buNone/>
            </a:pPr>
            <a:r>
              <a:rPr lang="en-US" sz="2800" dirty="0">
                <a:solidFill>
                  <a:schemeClr val="tx1"/>
                </a:solidFill>
                <a:latin typeface="Myriad Pro"/>
              </a:rPr>
              <a:t>Competitive advantage refers to the ways that a company can produce goods or deliver services better than and outperform over its competitors (With more added values).</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2816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C32B-C1C5-72E9-70ED-371392FB03BE}"/>
              </a:ext>
            </a:extLst>
          </p:cNvPr>
          <p:cNvSpPr>
            <a:spLocks noGrp="1"/>
          </p:cNvSpPr>
          <p:nvPr>
            <p:ph type="title"/>
          </p:nvPr>
        </p:nvSpPr>
        <p:spPr>
          <a:solidFill>
            <a:schemeClr val="accent1">
              <a:lumMod val="20000"/>
              <a:lumOff val="80000"/>
            </a:schemeClr>
          </a:solidFill>
        </p:spPr>
        <p:txBody>
          <a:bodyPr/>
          <a:lstStyle/>
          <a:p>
            <a:r>
              <a:rPr lang="en-US" sz="3600" b="1" dirty="0">
                <a:latin typeface="Myriad Pro"/>
              </a:rPr>
              <a:t>Strategy and strategic perspectives</a:t>
            </a:r>
            <a:endParaRPr lang="en-US" sz="3600" b="1" dirty="0">
              <a:latin typeface="Myriad Pro"/>
              <a:cs typeface="Calibri Light"/>
            </a:endParaRPr>
          </a:p>
          <a:p>
            <a:endParaRPr lang="en-US" sz="3600" dirty="0">
              <a:latin typeface="Myriad Pro"/>
              <a:cs typeface="Calibri Light"/>
            </a:endParaRPr>
          </a:p>
        </p:txBody>
      </p:sp>
      <p:sp>
        <p:nvSpPr>
          <p:cNvPr id="3" name="Content Placeholder 2">
            <a:extLst>
              <a:ext uri="{FF2B5EF4-FFF2-40B4-BE49-F238E27FC236}">
                <a16:creationId xmlns:a16="http://schemas.microsoft.com/office/drawing/2014/main" id="{7A431218-2952-7410-3245-D87E54CB6E89}"/>
              </a:ext>
            </a:extLst>
          </p:cNvPr>
          <p:cNvSpPr>
            <a:spLocks noGrp="1"/>
          </p:cNvSpPr>
          <p:nvPr>
            <p:ph idx="1"/>
          </p:nvPr>
        </p:nvSpPr>
        <p:spPr/>
        <p:txBody>
          <a:bodyPr vert="horz" lIns="91440" tIns="45720" rIns="91440" bIns="45720" rtlCol="0" anchor="t">
            <a:normAutofit/>
          </a:bodyPr>
          <a:lstStyle/>
          <a:p>
            <a:pPr marL="0" indent="0">
              <a:buNone/>
            </a:pPr>
            <a:r>
              <a:rPr lang="en-US" dirty="0" err="1">
                <a:solidFill>
                  <a:srgbClr val="363F49"/>
                </a:solidFill>
                <a:latin typeface="Myriad Pro"/>
                <a:cs typeface="Arial"/>
              </a:rPr>
              <a:t>Organisations</a:t>
            </a:r>
            <a:r>
              <a:rPr lang="en-US" dirty="0">
                <a:solidFill>
                  <a:srgbClr val="363F49"/>
                </a:solidFill>
                <a:latin typeface="Myriad Pro"/>
                <a:cs typeface="Arial"/>
              </a:rPr>
              <a:t> do not exist in a vacuum. Consequently, business processes and practices, such as strategic management, do not occur in isolation but are influenced by what is happening externally. External trends include the rapid development of new information and </a:t>
            </a:r>
            <a:r>
              <a:rPr lang="en-US" b="1" dirty="0">
                <a:solidFill>
                  <a:srgbClr val="363F49"/>
                </a:solidFill>
                <a:latin typeface="Myriad Pro"/>
                <a:cs typeface="Arial"/>
              </a:rPr>
              <a:t>communication technologies (ICT), </a:t>
            </a:r>
            <a:r>
              <a:rPr lang="en-US" dirty="0">
                <a:solidFill>
                  <a:srgbClr val="363F49"/>
                </a:solidFill>
                <a:latin typeface="Myriad Pro"/>
                <a:cs typeface="Arial"/>
              </a:rPr>
              <a:t>increased competition in global markets, changing </a:t>
            </a:r>
            <a:r>
              <a:rPr lang="en-US" dirty="0" err="1">
                <a:solidFill>
                  <a:srgbClr val="363F49"/>
                </a:solidFill>
                <a:latin typeface="Myriad Pro"/>
                <a:cs typeface="Arial"/>
              </a:rPr>
              <a:t>organisational</a:t>
            </a:r>
            <a:r>
              <a:rPr lang="en-US" dirty="0">
                <a:solidFill>
                  <a:srgbClr val="363F49"/>
                </a:solidFill>
                <a:latin typeface="Myriad Pro"/>
                <a:cs typeface="Arial"/>
              </a:rPr>
              <a:t> forms, and the emergence of new business models. Such trends can present a wide range of opportunities and threats to an </a:t>
            </a:r>
            <a:r>
              <a:rPr lang="en-US" dirty="0" err="1">
                <a:solidFill>
                  <a:srgbClr val="363F49"/>
                </a:solidFill>
                <a:latin typeface="Myriad Pro"/>
                <a:cs typeface="Arial"/>
              </a:rPr>
              <a:t>organisation</a:t>
            </a:r>
            <a:r>
              <a:rPr lang="en-US" dirty="0">
                <a:solidFill>
                  <a:srgbClr val="363F49"/>
                </a:solidFill>
                <a:latin typeface="Myriad Pro"/>
                <a:cs typeface="Arial"/>
              </a:rPr>
              <a:t>.</a:t>
            </a:r>
          </a:p>
          <a:p>
            <a:pPr marL="0" indent="0">
              <a:buNone/>
            </a:pPr>
            <a:r>
              <a:rPr lang="en-US" dirty="0">
                <a:solidFill>
                  <a:srgbClr val="363F49"/>
                </a:solidFill>
                <a:highlight>
                  <a:srgbClr val="FFFF00"/>
                </a:highlight>
                <a:latin typeface="Myriad Pro"/>
                <a:cs typeface="Arial"/>
              </a:rPr>
              <a:t>Lets Watch</a:t>
            </a:r>
            <a:r>
              <a:rPr lang="en-US" dirty="0">
                <a:solidFill>
                  <a:srgbClr val="363F49"/>
                </a:solidFill>
                <a:latin typeface="Myriad Pro"/>
                <a:cs typeface="Arial"/>
              </a:rPr>
              <a:t> : </a:t>
            </a:r>
            <a:r>
              <a:rPr lang="en-US" dirty="0">
                <a:solidFill>
                  <a:srgbClr val="363F49"/>
                </a:solidFill>
                <a:ea typeface="+mn-lt"/>
                <a:cs typeface="+mn-lt"/>
                <a:hlinkClick r:id="rId2"/>
              </a:rPr>
              <a:t>today business environment (youtube.com)</a:t>
            </a:r>
            <a:endParaRPr lang="en-US" dirty="0">
              <a:solidFill>
                <a:srgbClr val="363F49"/>
              </a:solidFill>
              <a:latin typeface="Myriad Pro"/>
              <a:cs typeface="Arial"/>
            </a:endParaRPr>
          </a:p>
        </p:txBody>
      </p:sp>
    </p:spTree>
    <p:extLst>
      <p:ext uri="{BB962C8B-B14F-4D97-AF65-F5344CB8AC3E}">
        <p14:creationId xmlns:p14="http://schemas.microsoft.com/office/powerpoint/2010/main" val="3900023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4A3D6-DA86-93E8-B68E-D67139E51A63}"/>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cs typeface="Calibri Light"/>
              </a:rPr>
              <a:t>Lets discuss … </a:t>
            </a:r>
            <a:br>
              <a:rPr lang="en-US" sz="4000" dirty="0">
                <a:solidFill>
                  <a:srgbClr val="FFFFFF"/>
                </a:solidFill>
              </a:rPr>
            </a:br>
            <a:r>
              <a:rPr lang="en-US" sz="4000" dirty="0">
                <a:solidFill>
                  <a:srgbClr val="FFFFFF"/>
                </a:solidFill>
                <a:cs typeface="Calibri Light"/>
              </a:rPr>
              <a:t>10 Minutes reflection and 20 Minutes of class discussion  </a:t>
            </a:r>
            <a:endParaRPr lang="en-US" sz="4000" dirty="0">
              <a:solidFill>
                <a:srgbClr val="FFFFFF"/>
              </a:solidFill>
            </a:endParaRPr>
          </a:p>
        </p:txBody>
      </p:sp>
      <p:sp>
        <p:nvSpPr>
          <p:cNvPr id="3" name="Content Placeholder 2">
            <a:extLst>
              <a:ext uri="{FF2B5EF4-FFF2-40B4-BE49-F238E27FC236}">
                <a16:creationId xmlns:a16="http://schemas.microsoft.com/office/drawing/2014/main" id="{35AD3C87-7A5D-C9B6-8090-09B03202DF85}"/>
              </a:ext>
            </a:extLst>
          </p:cNvPr>
          <p:cNvSpPr>
            <a:spLocks noGrp="1"/>
          </p:cNvSpPr>
          <p:nvPr>
            <p:ph idx="1"/>
          </p:nvPr>
        </p:nvSpPr>
        <p:spPr>
          <a:xfrm>
            <a:off x="4581727" y="649480"/>
            <a:ext cx="3025303" cy="5546047"/>
          </a:xfrm>
        </p:spPr>
        <p:txBody>
          <a:bodyPr vert="horz" lIns="91440" tIns="45720" rIns="91440" bIns="45720" rtlCol="0" anchor="ctr">
            <a:normAutofit/>
          </a:bodyPr>
          <a:lstStyle/>
          <a:p>
            <a:pPr marL="0" indent="0">
              <a:buNone/>
            </a:pPr>
            <a:r>
              <a:rPr lang="en-US" sz="2000" dirty="0">
                <a:latin typeface="Myriad Pro"/>
                <a:cs typeface="Arial"/>
              </a:rPr>
              <a:t>Think about how an organization is influenced by the </a:t>
            </a:r>
            <a:r>
              <a:rPr lang="en-US" sz="2000" b="1" dirty="0">
                <a:latin typeface="Myriad Pro"/>
                <a:cs typeface="Arial"/>
              </a:rPr>
              <a:t>external environment</a:t>
            </a:r>
            <a:r>
              <a:rPr lang="en-US" sz="2000" dirty="0">
                <a:latin typeface="Myriad Pro"/>
                <a:cs typeface="Arial"/>
              </a:rPr>
              <a:t>. </a:t>
            </a:r>
            <a:endParaRPr lang="en-US" sz="2000" dirty="0">
              <a:latin typeface="Myriad Pro"/>
              <a:cs typeface="Calibri"/>
            </a:endParaRPr>
          </a:p>
          <a:p>
            <a:pPr>
              <a:buFont typeface="Wingdings" panose="020B0604020202020204" pitchFamily="34" charset="0"/>
              <a:buChar char="q"/>
            </a:pPr>
            <a:r>
              <a:rPr lang="en-US" sz="2000" dirty="0">
                <a:latin typeface="Myriad Pro"/>
                <a:cs typeface="Arial"/>
              </a:rPr>
              <a:t>What has changed or is changing in the external environment and what impact have these changes on  </a:t>
            </a:r>
            <a:r>
              <a:rPr lang="en-US" sz="2000" dirty="0" err="1">
                <a:latin typeface="Myriad Pro"/>
                <a:cs typeface="Arial"/>
              </a:rPr>
              <a:t>organisation</a:t>
            </a:r>
            <a:r>
              <a:rPr lang="en-US" sz="2000" dirty="0">
                <a:latin typeface="Myriad Pro"/>
                <a:cs typeface="Arial"/>
              </a:rPr>
              <a:t>? </a:t>
            </a:r>
            <a:endParaRPr lang="en-US" sz="2000" dirty="0">
              <a:latin typeface="Myriad Pro"/>
              <a:cs typeface="Calibri"/>
            </a:endParaRPr>
          </a:p>
          <a:p>
            <a:pPr>
              <a:buFont typeface="Wingdings" panose="020B0604020202020204" pitchFamily="34" charset="0"/>
              <a:buChar char="q"/>
            </a:pPr>
            <a:r>
              <a:rPr lang="en-US" sz="2000" dirty="0">
                <a:latin typeface="Myriad Pro"/>
                <a:cs typeface="Arial"/>
              </a:rPr>
              <a:t>Would you consider them to be threats or opportunities?</a:t>
            </a:r>
            <a:endParaRPr lang="en-US" sz="2000" dirty="0">
              <a:latin typeface="Myriad Pro"/>
              <a:cs typeface="Calibri"/>
            </a:endParaRPr>
          </a:p>
        </p:txBody>
      </p:sp>
      <p:pic>
        <p:nvPicPr>
          <p:cNvPr id="7" name="Graphic 6" descr="Board Room">
            <a:extLst>
              <a:ext uri="{FF2B5EF4-FFF2-40B4-BE49-F238E27FC236}">
                <a16:creationId xmlns:a16="http://schemas.microsoft.com/office/drawing/2014/main" id="{F466969D-076C-2D14-D231-0380829786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32638897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568AEB3A-EDB3-CC3F-ECEC-FC9A36EC0DC9}"/>
              </a:ext>
            </a:extLst>
          </p:cNvPr>
          <p:cNvSpPr txBox="1"/>
          <p:nvPr/>
        </p:nvSpPr>
        <p:spPr>
          <a:xfrm>
            <a:off x="1137034" y="609600"/>
            <a:ext cx="4784796" cy="1330840"/>
          </a:xfrm>
          <a:prstGeom prst="rect">
            <a:avLst/>
          </a:prstGeom>
          <a:solidFill>
            <a:schemeClr val="accent1">
              <a:lumMod val="20000"/>
              <a:lumOff val="80000"/>
            </a:schemeClr>
          </a:solidFill>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 20 Minutes  Group activity </a:t>
            </a:r>
          </a:p>
        </p:txBody>
      </p:sp>
      <p:sp>
        <p:nvSpPr>
          <p:cNvPr id="5" name="TextBox 4">
            <a:extLst>
              <a:ext uri="{FF2B5EF4-FFF2-40B4-BE49-F238E27FC236}">
                <a16:creationId xmlns:a16="http://schemas.microsoft.com/office/drawing/2014/main" id="{268678A4-7C23-87C4-44C7-C440FE54C42C}"/>
              </a:ext>
            </a:extLst>
          </p:cNvPr>
          <p:cNvSpPr txBox="1"/>
          <p:nvPr/>
        </p:nvSpPr>
        <p:spPr>
          <a:xfrm>
            <a:off x="1137034" y="2194102"/>
            <a:ext cx="4438036" cy="3908585"/>
          </a:xfrm>
          <a:prstGeom prst="rect">
            <a:avLst/>
          </a:prstGeom>
        </p:spPr>
        <p:txBody>
          <a:bodyPr vert="horz" lIns="91440" tIns="45720" rIns="91440" bIns="45720" rtlCol="0" anchor="t">
            <a:normAutofit fontScale="70000" lnSpcReduction="20000"/>
          </a:bodyPr>
          <a:lstStyle/>
          <a:p>
            <a:pPr>
              <a:lnSpc>
                <a:spcPct val="200000"/>
              </a:lnSpc>
              <a:spcAft>
                <a:spcPts val="600"/>
              </a:spcAft>
            </a:pPr>
            <a:br>
              <a:rPr lang="en-US" sz="2000" dirty="0"/>
            </a:br>
            <a:r>
              <a:rPr lang="en-GB" sz="2000" dirty="0"/>
              <a:t>In groups of 2–3, select a company, research it online, and explain how it achieves competitive advantage over its competitors.</a:t>
            </a:r>
          </a:p>
          <a:p>
            <a:pPr marL="342900" indent="-342900">
              <a:lnSpc>
                <a:spcPct val="200000"/>
              </a:lnSpc>
              <a:spcAft>
                <a:spcPts val="600"/>
              </a:spcAft>
              <a:buFont typeface="Wingdings" panose="05000000000000000000" pitchFamily="2" charset="2"/>
              <a:buChar char="ü"/>
            </a:pPr>
            <a:r>
              <a:rPr lang="en-GB" sz="2000" b="1" dirty="0"/>
              <a:t>Your answer should include:</a:t>
            </a:r>
            <a:br>
              <a:rPr lang="en-GB" sz="2000" b="1" dirty="0"/>
            </a:br>
            <a:r>
              <a:rPr lang="en-GB" sz="2000" dirty="0"/>
              <a:t>– Brief company background</a:t>
            </a:r>
            <a:br>
              <a:rPr lang="en-GB" sz="2000" dirty="0"/>
            </a:br>
            <a:r>
              <a:rPr lang="en-GB" sz="2000" dirty="0"/>
              <a:t>– Key competitors</a:t>
            </a:r>
            <a:br>
              <a:rPr lang="en-GB" sz="2000" dirty="0"/>
            </a:br>
            <a:r>
              <a:rPr lang="en-GB" sz="2000" dirty="0"/>
              <a:t>– Sources of competitive advantage</a:t>
            </a:r>
            <a:br>
              <a:rPr lang="en-GB" sz="2000" dirty="0"/>
            </a:br>
            <a:r>
              <a:rPr lang="en-GB" sz="2000" dirty="0"/>
              <a:t>– How this advantage is sustained</a:t>
            </a:r>
            <a:endParaRPr lang="en-US" sz="2000" b="1" dirty="0"/>
          </a:p>
          <a:p>
            <a:pPr marL="0" indent="-228600">
              <a:lnSpc>
                <a:spcPct val="90000"/>
              </a:lnSpc>
              <a:spcAft>
                <a:spcPts val="600"/>
              </a:spcAft>
              <a:buFont typeface="Arial" panose="020B0604020202020204" pitchFamily="34" charset="0"/>
              <a:buChar char="•"/>
            </a:pPr>
            <a:endParaRPr lang="en-US" sz="2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6880610" y="2551798"/>
            <a:ext cx="4737650" cy="1776618"/>
          </a:xfrm>
          <a:prstGeom prst="rect">
            <a:avLst/>
          </a:prstGeom>
        </p:spPr>
      </p:pic>
    </p:spTree>
    <p:extLst>
      <p:ext uri="{BB962C8B-B14F-4D97-AF65-F5344CB8AC3E}">
        <p14:creationId xmlns:p14="http://schemas.microsoft.com/office/powerpoint/2010/main" val="72213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323439"/>
          </a:xfrm>
          <a:prstGeom prst="rect">
            <a:avLst/>
          </a:prstGeom>
          <a:solidFill>
            <a:schemeClr val="accent1">
              <a:lumMod val="20000"/>
              <a:lumOff val="80000"/>
            </a:schemeClr>
          </a:solidFill>
        </p:spPr>
        <p:txBody>
          <a:bodyPr wrap="square">
            <a:spAutoFit/>
          </a:bodyPr>
          <a:lstStyle/>
          <a:p>
            <a:pPr marL="0" indent="0" algn="ctr" eaLnBrk="1" hangingPunct="1">
              <a:buNone/>
            </a:pPr>
            <a:r>
              <a:rPr lang="en-GB" sz="4000" b="1" dirty="0">
                <a:latin typeface="Myriad Pro"/>
                <a:ea typeface="Calibri" panose="020F0502020204030204" pitchFamily="34" charset="0"/>
                <a:cs typeface="Times New Roman" panose="02020603050405020304" pitchFamily="18" charset="0"/>
              </a:rPr>
              <a:t>Introduction to Strategy &amp; </a:t>
            </a:r>
            <a:br>
              <a:rPr lang="en-GB" sz="4000" b="1" dirty="0">
                <a:latin typeface="Myriad Pro"/>
                <a:ea typeface="Calibri" panose="020F0502020204030204" pitchFamily="34" charset="0"/>
                <a:cs typeface="Times New Roman" panose="02020603050405020304" pitchFamily="18" charset="0"/>
              </a:rPr>
            </a:br>
            <a:r>
              <a:rPr lang="en-GB" sz="4000" b="1" dirty="0">
                <a:latin typeface="Myriad Pro"/>
              </a:rPr>
              <a:t>Strategic Management for Business</a:t>
            </a:r>
            <a:r>
              <a:rPr lang="en-GB" sz="4000" b="1" dirty="0">
                <a:latin typeface="Myriad Pro"/>
                <a:ea typeface="Calibri" panose="020F0502020204030204" pitchFamily="34" charset="0"/>
                <a:cs typeface="Times New Roman" panose="02020603050405020304" pitchFamily="18" charset="0"/>
              </a:rPr>
              <a:t>.</a:t>
            </a:r>
            <a:endParaRPr lang="en-GB" altLang="en-US" sz="40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 y="1336221"/>
            <a:ext cx="12015730" cy="4247317"/>
          </a:xfrm>
          <a:prstGeom prst="rect">
            <a:avLst/>
          </a:prstGeom>
          <a:noFill/>
        </p:spPr>
        <p:txBody>
          <a:bodyPr wrap="square">
            <a:spAutoFit/>
          </a:bodyPr>
          <a:lstStyle/>
          <a:p>
            <a:pPr marL="0" indent="0">
              <a:buNone/>
            </a:pPr>
            <a:r>
              <a:rPr lang="en-US" sz="3600" b="1" dirty="0">
                <a:latin typeface="Myriad Pro"/>
                <a:cs typeface="Arial" panose="020B0604020202020204" pitchFamily="34" charset="0"/>
              </a:rPr>
              <a:t>Strategic </a:t>
            </a:r>
            <a:r>
              <a:rPr lang="en-US" sz="3600" b="1" dirty="0">
                <a:highlight>
                  <a:srgbClr val="00FF00"/>
                </a:highlight>
                <a:latin typeface="Myriad Pro"/>
                <a:cs typeface="Arial" panose="020B0604020202020204" pitchFamily="34" charset="0"/>
              </a:rPr>
              <a:t>management</a:t>
            </a:r>
            <a:r>
              <a:rPr lang="en-US" sz="3600" b="1" dirty="0">
                <a:latin typeface="Myriad Pro"/>
                <a:cs typeface="Arial" panose="020B0604020202020204" pitchFamily="34" charset="0"/>
              </a:rPr>
              <a:t> is… </a:t>
            </a:r>
            <a:endParaRPr lang="en-US" sz="2600" dirty="0">
              <a:latin typeface="Myriad Pro"/>
              <a:cs typeface="Arial" panose="020B0604020202020204" pitchFamily="34" charset="0"/>
            </a:endParaRPr>
          </a:p>
          <a:p>
            <a:pPr marL="0" indent="0" algn="just">
              <a:buNone/>
            </a:pPr>
            <a:r>
              <a:rPr lang="en-US" sz="2600" i="1" dirty="0">
                <a:cs typeface="Arial" panose="020B0604020202020204" pitchFamily="34" charset="0"/>
              </a:rPr>
              <a:t>…</a:t>
            </a:r>
            <a:r>
              <a:rPr lang="en-US" sz="2600" b="1" i="1" dirty="0">
                <a:latin typeface="Myriad Pro"/>
                <a:cs typeface="Arial" panose="020B0604020202020204" pitchFamily="34" charset="0"/>
              </a:rPr>
              <a:t>a </a:t>
            </a:r>
            <a:r>
              <a:rPr lang="en-US" sz="2600" b="1" i="1" dirty="0">
                <a:solidFill>
                  <a:srgbClr val="C00000"/>
                </a:solidFill>
                <a:latin typeface="Myriad Pro"/>
                <a:cs typeface="Arial" panose="020B0604020202020204" pitchFamily="34" charset="0"/>
              </a:rPr>
              <a:t>systematic approach </a:t>
            </a:r>
            <a:r>
              <a:rPr lang="en-US" sz="2600" b="1" i="1" dirty="0">
                <a:latin typeface="Myriad Pro"/>
                <a:cs typeface="Arial" panose="020B0604020202020204" pitchFamily="34" charset="0"/>
              </a:rPr>
              <a:t>to a major and increasingly important responsibility of general management to position and relate the firm to its environment in a way that will assure its </a:t>
            </a:r>
            <a:r>
              <a:rPr lang="en-US" sz="2600" b="1" i="1" dirty="0">
                <a:solidFill>
                  <a:srgbClr val="C00000"/>
                </a:solidFill>
                <a:latin typeface="Myriad Pro"/>
                <a:cs typeface="Arial" panose="020B0604020202020204" pitchFamily="34" charset="0"/>
              </a:rPr>
              <a:t>continued success </a:t>
            </a:r>
            <a:r>
              <a:rPr lang="en-US" sz="2600" b="1" i="1" dirty="0">
                <a:latin typeface="Myriad Pro"/>
                <a:cs typeface="Arial" panose="020B0604020202020204" pitchFamily="34" charset="0"/>
              </a:rPr>
              <a:t>and make it secure from surprises.</a:t>
            </a:r>
          </a:p>
          <a:p>
            <a:pPr marL="0" indent="0" algn="just">
              <a:buNone/>
            </a:pPr>
            <a:r>
              <a:rPr lang="en-GB" sz="2600" b="1" dirty="0">
                <a:latin typeface="Myriad Pro"/>
                <a:cs typeface="Arial" panose="020B0604020202020204" pitchFamily="34" charset="0"/>
              </a:rPr>
              <a:t>(Ansoff, 1984, p. xv)</a:t>
            </a:r>
          </a:p>
          <a:p>
            <a:pPr marL="0" indent="0" algn="just">
              <a:buNone/>
            </a:pPr>
            <a:endParaRPr lang="en-GB" sz="2600" b="1" dirty="0">
              <a:latin typeface="Myriad Pro"/>
              <a:cs typeface="Arial" panose="020B0604020202020204" pitchFamily="34" charset="0"/>
            </a:endParaRPr>
          </a:p>
          <a:p>
            <a:pPr marL="0" indent="0" algn="just">
              <a:buNone/>
            </a:pPr>
            <a:r>
              <a:rPr lang="en-US" sz="2600" b="1" i="1" dirty="0">
                <a:latin typeface="Myriad Pro"/>
                <a:cs typeface="Arial" panose="020B0604020202020204" pitchFamily="34" charset="0"/>
              </a:rPr>
              <a:t>…is fundamentally about setting the </a:t>
            </a:r>
            <a:r>
              <a:rPr lang="en-US" sz="2600" b="1" i="1" dirty="0">
                <a:solidFill>
                  <a:srgbClr val="C00000"/>
                </a:solidFill>
                <a:latin typeface="Myriad Pro"/>
                <a:cs typeface="Arial" panose="020B0604020202020204" pitchFamily="34" charset="0"/>
              </a:rPr>
              <a:t>underpinning aims </a:t>
            </a:r>
            <a:r>
              <a:rPr lang="en-US" sz="2600" b="1" i="1" dirty="0">
                <a:latin typeface="Myriad Pro"/>
                <a:cs typeface="Arial" panose="020B0604020202020204" pitchFamily="34" charset="0"/>
              </a:rPr>
              <a:t>of an </a:t>
            </a:r>
            <a:r>
              <a:rPr lang="en-US" sz="2600" b="1" i="1" dirty="0" err="1">
                <a:latin typeface="Myriad Pro"/>
                <a:cs typeface="Arial" panose="020B0604020202020204" pitchFamily="34" charset="0"/>
              </a:rPr>
              <a:t>organisation</a:t>
            </a:r>
            <a:r>
              <a:rPr lang="en-US" sz="2600" b="1" i="1" dirty="0">
                <a:latin typeface="Myriad Pro"/>
                <a:cs typeface="Arial" panose="020B0604020202020204" pitchFamily="34" charset="0"/>
              </a:rPr>
              <a:t>, choosing the most appropriate </a:t>
            </a:r>
            <a:r>
              <a:rPr lang="en-US" sz="2600" b="1" i="1" dirty="0">
                <a:solidFill>
                  <a:srgbClr val="C00000"/>
                </a:solidFill>
                <a:latin typeface="Myriad Pro"/>
                <a:cs typeface="Arial" panose="020B0604020202020204" pitchFamily="34" charset="0"/>
              </a:rPr>
              <a:t>goals</a:t>
            </a:r>
            <a:r>
              <a:rPr lang="en-US" sz="2600" b="1" i="1" dirty="0">
                <a:latin typeface="Myriad Pro"/>
                <a:cs typeface="Arial" panose="020B0604020202020204" pitchFamily="34" charset="0"/>
              </a:rPr>
              <a:t> towards those aims, and fulfilling both </a:t>
            </a:r>
            <a:r>
              <a:rPr lang="en-US" sz="2600" b="1" i="1" dirty="0">
                <a:solidFill>
                  <a:srgbClr val="C00000"/>
                </a:solidFill>
                <a:latin typeface="Myriad Pro"/>
                <a:cs typeface="Arial" panose="020B0604020202020204" pitchFamily="34" charset="0"/>
              </a:rPr>
              <a:t>over time </a:t>
            </a:r>
            <a:r>
              <a:rPr lang="en-US" sz="2600" b="1" dirty="0">
                <a:latin typeface="Myriad Pro"/>
                <a:cs typeface="Arial" panose="020B0604020202020204" pitchFamily="34" charset="0"/>
              </a:rPr>
              <a:t>(Cole, 2003, p. 3).</a:t>
            </a:r>
            <a:endParaRPr lang="en-US" sz="4400" b="1" dirty="0">
              <a:solidFill>
                <a:schemeClr val="tx1"/>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5060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323439"/>
          </a:xfrm>
          <a:prstGeom prst="rect">
            <a:avLst/>
          </a:prstGeom>
          <a:noFill/>
        </p:spPr>
        <p:txBody>
          <a:bodyPr wrap="square">
            <a:spAutoFit/>
          </a:bodyPr>
          <a:lstStyle/>
          <a:p>
            <a:pPr marL="0" indent="0" algn="ctr" eaLnBrk="1" hangingPunct="1">
              <a:buNone/>
            </a:pPr>
            <a:r>
              <a:rPr lang="en-GB" sz="4000" b="1" dirty="0">
                <a:latin typeface="Myriad Pro"/>
                <a:ea typeface="Calibri" panose="020F0502020204030204" pitchFamily="34" charset="0"/>
                <a:cs typeface="Times New Roman" panose="02020603050405020304" pitchFamily="18" charset="0"/>
              </a:rPr>
              <a:t>Strategy &amp; </a:t>
            </a:r>
            <a:br>
              <a:rPr lang="en-GB" sz="4000" b="1" dirty="0">
                <a:latin typeface="Myriad Pro"/>
                <a:ea typeface="Calibri" panose="020F0502020204030204" pitchFamily="34" charset="0"/>
                <a:cs typeface="Times New Roman" panose="02020603050405020304" pitchFamily="18" charset="0"/>
              </a:rPr>
            </a:br>
            <a:r>
              <a:rPr lang="en-GB" sz="4000" b="1" dirty="0">
                <a:latin typeface="Myriad Pro"/>
              </a:rPr>
              <a:t>Strategic Management for Business</a:t>
            </a:r>
            <a:r>
              <a:rPr lang="en-GB" sz="4000" b="1" dirty="0">
                <a:latin typeface="Myriad Pro"/>
                <a:ea typeface="Calibri" panose="020F0502020204030204" pitchFamily="34" charset="0"/>
                <a:cs typeface="Times New Roman" panose="02020603050405020304" pitchFamily="18" charset="0"/>
              </a:rPr>
              <a:t>.</a:t>
            </a:r>
            <a:endParaRPr lang="en-GB" altLang="en-US" sz="40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 y="1336221"/>
            <a:ext cx="12015730" cy="4093428"/>
          </a:xfrm>
          <a:prstGeom prst="rect">
            <a:avLst/>
          </a:prstGeom>
          <a:noFill/>
        </p:spPr>
        <p:txBody>
          <a:bodyPr wrap="square">
            <a:spAutoFit/>
          </a:bodyPr>
          <a:lstStyle/>
          <a:p>
            <a:pPr marL="0" indent="0">
              <a:buNone/>
            </a:pPr>
            <a:r>
              <a:rPr lang="en-US" sz="3600" b="1" dirty="0">
                <a:latin typeface="Myriad Pro"/>
                <a:cs typeface="Arial" panose="020B0604020202020204" pitchFamily="34" charset="0"/>
              </a:rPr>
              <a:t>Strategic management is… </a:t>
            </a:r>
          </a:p>
          <a:p>
            <a:pPr marL="0" indent="0" algn="just">
              <a:buNone/>
            </a:pPr>
            <a:r>
              <a:rPr lang="en-US" sz="3200" b="1" i="1" dirty="0">
                <a:latin typeface="Myriad Pro"/>
                <a:cs typeface="Arial" panose="020B0604020202020204" pitchFamily="34" charset="0"/>
              </a:rPr>
              <a:t>the identification of the </a:t>
            </a:r>
            <a:r>
              <a:rPr lang="en-US" sz="3200" b="1" i="1" dirty="0">
                <a:solidFill>
                  <a:srgbClr val="C00000"/>
                </a:solidFill>
                <a:latin typeface="Myriad Pro"/>
                <a:cs typeface="Arial" panose="020B0604020202020204" pitchFamily="34" charset="0"/>
              </a:rPr>
              <a:t>purpose</a:t>
            </a:r>
            <a:r>
              <a:rPr lang="en-US" sz="3200" b="1" i="1" dirty="0">
                <a:latin typeface="Myriad Pro"/>
                <a:cs typeface="Arial" panose="020B0604020202020204" pitchFamily="34" charset="0"/>
              </a:rPr>
              <a:t> of the organization and the </a:t>
            </a:r>
            <a:r>
              <a:rPr lang="en-US" sz="3200" b="1" i="1" dirty="0">
                <a:solidFill>
                  <a:srgbClr val="C00000"/>
                </a:solidFill>
                <a:latin typeface="Myriad Pro"/>
                <a:cs typeface="Arial" panose="020B0604020202020204" pitchFamily="34" charset="0"/>
              </a:rPr>
              <a:t>plans</a:t>
            </a:r>
            <a:r>
              <a:rPr lang="en-US" sz="3200" b="1" i="1" dirty="0">
                <a:latin typeface="Myriad Pro"/>
                <a:cs typeface="Arial" panose="020B0604020202020204" pitchFamily="34" charset="0"/>
              </a:rPr>
              <a:t> and actions to achieve that purpose </a:t>
            </a:r>
            <a:r>
              <a:rPr lang="en-US" sz="3200" b="1" dirty="0">
                <a:latin typeface="Myriad Pro"/>
                <a:cs typeface="Arial" panose="020B0604020202020204" pitchFamily="34" charset="0"/>
              </a:rPr>
              <a:t>(Lynch, 2021).</a:t>
            </a:r>
          </a:p>
          <a:p>
            <a:pPr algn="just">
              <a:buFont typeface="Arial" panose="020B0604020202020204" pitchFamily="34" charset="0"/>
              <a:buChar char="►"/>
            </a:pPr>
            <a:endParaRPr lang="en-US" sz="3200" b="1" dirty="0">
              <a:latin typeface="Myriad Pro"/>
              <a:cs typeface="Arial" panose="020B0604020202020204" pitchFamily="34" charset="0"/>
            </a:endParaRPr>
          </a:p>
          <a:p>
            <a:pPr marL="0" indent="0" algn="just">
              <a:buNone/>
            </a:pPr>
            <a:r>
              <a:rPr lang="en-US" sz="3200" b="1" i="1" dirty="0">
                <a:latin typeface="Myriad Pro"/>
                <a:cs typeface="Arial" panose="020B0604020202020204" pitchFamily="34" charset="0"/>
              </a:rPr>
              <a:t>The strategic management process is a sequential set of analyses and choices that can increase the likelihood that a firm will choose a good strategy; that is, a strategy that generates </a:t>
            </a:r>
            <a:r>
              <a:rPr lang="en-US" sz="3200" b="1" i="1" dirty="0">
                <a:solidFill>
                  <a:srgbClr val="C00000"/>
                </a:solidFill>
                <a:latin typeface="Myriad Pro"/>
                <a:cs typeface="Arial" panose="020B0604020202020204" pitchFamily="34" charset="0"/>
              </a:rPr>
              <a:t>competitive advantages </a:t>
            </a:r>
            <a:r>
              <a:rPr lang="en-US" sz="3200" b="1" dirty="0">
                <a:latin typeface="Myriad Pro"/>
                <a:cs typeface="Arial" panose="020B0604020202020204" pitchFamily="34" charset="0"/>
              </a:rPr>
              <a:t>(Barney &amp; </a:t>
            </a:r>
            <a:r>
              <a:rPr lang="en-US" sz="3200" b="1" dirty="0" err="1">
                <a:latin typeface="Myriad Pro"/>
                <a:cs typeface="Arial" panose="020B0604020202020204" pitchFamily="34" charset="0"/>
              </a:rPr>
              <a:t>Hesterly</a:t>
            </a:r>
            <a:r>
              <a:rPr lang="en-US" sz="3200" b="1" dirty="0">
                <a:latin typeface="Myriad Pro"/>
                <a:cs typeface="Arial" panose="020B0604020202020204" pitchFamily="34" charset="0"/>
              </a:rPr>
              <a:t>, 2018).</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40606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323439"/>
          </a:xfrm>
          <a:prstGeom prst="rect">
            <a:avLst/>
          </a:prstGeom>
          <a:solidFill>
            <a:schemeClr val="accent1">
              <a:lumMod val="20000"/>
              <a:lumOff val="80000"/>
            </a:schemeClr>
          </a:solidFill>
        </p:spPr>
        <p:txBody>
          <a:bodyPr wrap="square">
            <a:spAutoFit/>
          </a:bodyPr>
          <a:lstStyle/>
          <a:p>
            <a:pPr marL="0" indent="0" algn="ctr" eaLnBrk="1" hangingPunct="1">
              <a:buNone/>
            </a:pPr>
            <a:r>
              <a:rPr lang="en-GB" sz="4000" b="1" dirty="0">
                <a:latin typeface="Myriad Pro"/>
                <a:ea typeface="Calibri" panose="020F0502020204030204" pitchFamily="34" charset="0"/>
                <a:cs typeface="Times New Roman" panose="02020603050405020304" pitchFamily="18" charset="0"/>
              </a:rPr>
              <a:t>Strategy &amp; </a:t>
            </a:r>
            <a:br>
              <a:rPr lang="en-GB" sz="4000" b="1" dirty="0">
                <a:latin typeface="Myriad Pro"/>
                <a:ea typeface="Calibri" panose="020F0502020204030204" pitchFamily="34" charset="0"/>
                <a:cs typeface="Times New Roman" panose="02020603050405020304" pitchFamily="18" charset="0"/>
              </a:rPr>
            </a:br>
            <a:r>
              <a:rPr lang="en-GB" sz="4000" b="1" dirty="0">
                <a:latin typeface="Myriad Pro"/>
              </a:rPr>
              <a:t>Strategic Management for Business</a:t>
            </a:r>
            <a:r>
              <a:rPr lang="en-GB" sz="4000" b="1" dirty="0">
                <a:latin typeface="Myriad Pro"/>
                <a:ea typeface="Calibri" panose="020F0502020204030204" pitchFamily="34" charset="0"/>
                <a:cs typeface="Times New Roman" panose="02020603050405020304" pitchFamily="18" charset="0"/>
              </a:rPr>
              <a:t>.</a:t>
            </a:r>
            <a:endParaRPr lang="en-GB" altLang="en-US" sz="40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 y="1336221"/>
            <a:ext cx="12015730" cy="4955203"/>
          </a:xfrm>
          <a:prstGeom prst="rect">
            <a:avLst/>
          </a:prstGeom>
          <a:noFill/>
        </p:spPr>
        <p:txBody>
          <a:bodyPr wrap="square">
            <a:spAutoFit/>
          </a:bodyPr>
          <a:lstStyle/>
          <a:p>
            <a:r>
              <a:rPr lang="en-GB" sz="3600" b="1" dirty="0">
                <a:latin typeface="Myriad Pro"/>
              </a:rPr>
              <a:t>Strategic Management involves various components:</a:t>
            </a:r>
          </a:p>
          <a:p>
            <a:endParaRPr lang="en-GB" sz="3600" b="1" dirty="0"/>
          </a:p>
          <a:p>
            <a:endParaRPr lang="en-GB" sz="3600" b="1" dirty="0"/>
          </a:p>
          <a:p>
            <a:endParaRPr lang="en-GB" sz="3600" b="1" dirty="0"/>
          </a:p>
          <a:p>
            <a:endParaRPr lang="en-GB" sz="3600" b="1" dirty="0"/>
          </a:p>
          <a:p>
            <a:endParaRPr lang="en-GB" sz="3600" b="1" dirty="0"/>
          </a:p>
          <a:p>
            <a:endParaRPr lang="en-GB" sz="3600" b="1" dirty="0"/>
          </a:p>
          <a:p>
            <a:pPr algn="just">
              <a:buFont typeface="Arial" panose="020B0604020202020204" pitchFamily="34" charset="0"/>
              <a:buChar char="►"/>
            </a:pPr>
            <a:endParaRPr lang="en-US" sz="3200" b="1" dirty="0">
              <a:latin typeface="+mj-lt"/>
              <a:cs typeface="Arial" panose="020B0604020202020204" pitchFamily="34" charset="0"/>
            </a:endParaRPr>
          </a:p>
          <a:p>
            <a:pPr algn="just">
              <a:buFont typeface="Arial" panose="020B0604020202020204" pitchFamily="34" charset="0"/>
              <a:buChar char="►"/>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diagram of a diagram&#10;&#10;Description automatically generated">
            <a:extLst>
              <a:ext uri="{FF2B5EF4-FFF2-40B4-BE49-F238E27FC236}">
                <a16:creationId xmlns:a16="http://schemas.microsoft.com/office/drawing/2014/main" id="{3738CA3A-8208-DF5F-B3EC-0C533AF26D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019" y="1903228"/>
            <a:ext cx="11641114" cy="4145032"/>
          </a:xfrm>
          <a:prstGeom prst="rect">
            <a:avLst/>
          </a:prstGeom>
        </p:spPr>
      </p:pic>
    </p:spTree>
    <p:extLst>
      <p:ext uri="{BB962C8B-B14F-4D97-AF65-F5344CB8AC3E}">
        <p14:creationId xmlns:p14="http://schemas.microsoft.com/office/powerpoint/2010/main" val="11260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323439"/>
          </a:xfrm>
          <a:prstGeom prst="rect">
            <a:avLst/>
          </a:prstGeom>
          <a:solidFill>
            <a:schemeClr val="accent1">
              <a:lumMod val="20000"/>
              <a:lumOff val="80000"/>
            </a:schemeClr>
          </a:solidFill>
        </p:spPr>
        <p:txBody>
          <a:bodyPr wrap="square">
            <a:spAutoFit/>
          </a:bodyPr>
          <a:lstStyle/>
          <a:p>
            <a:pPr marL="0" indent="0" algn="ctr" eaLnBrk="1" hangingPunct="1">
              <a:buNone/>
            </a:pPr>
            <a:r>
              <a:rPr lang="en-GB" sz="4000" b="1" dirty="0">
                <a:latin typeface="Myriad Pro"/>
                <a:ea typeface="Calibri" panose="020F0502020204030204" pitchFamily="34" charset="0"/>
                <a:cs typeface="Times New Roman" panose="02020603050405020304" pitchFamily="18" charset="0"/>
              </a:rPr>
              <a:t>Strategy &amp; </a:t>
            </a:r>
            <a:br>
              <a:rPr lang="en-GB" sz="4000" b="1" dirty="0">
                <a:latin typeface="Myriad Pro"/>
                <a:ea typeface="Calibri" panose="020F0502020204030204" pitchFamily="34" charset="0"/>
                <a:cs typeface="Times New Roman" panose="02020603050405020304" pitchFamily="18" charset="0"/>
              </a:rPr>
            </a:br>
            <a:r>
              <a:rPr lang="en-GB" sz="4000" b="1" dirty="0">
                <a:latin typeface="Myriad Pro"/>
              </a:rPr>
              <a:t>Strategic Management for Business</a:t>
            </a:r>
            <a:r>
              <a:rPr lang="en-GB" sz="4000" b="1" dirty="0">
                <a:latin typeface="Myriad Pro"/>
                <a:ea typeface="Calibri" panose="020F0502020204030204" pitchFamily="34" charset="0"/>
                <a:cs typeface="Times New Roman" panose="02020603050405020304" pitchFamily="18" charset="0"/>
              </a:rPr>
              <a:t>.</a:t>
            </a:r>
            <a:endParaRPr lang="en-GB" altLang="en-US" sz="40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1336221"/>
            <a:ext cx="11839461" cy="5447645"/>
          </a:xfrm>
          <a:prstGeom prst="rect">
            <a:avLst/>
          </a:prstGeom>
          <a:noFill/>
        </p:spPr>
        <p:txBody>
          <a:bodyPr wrap="square">
            <a:spAutoFit/>
          </a:bodyPr>
          <a:lstStyle/>
          <a:p>
            <a:pPr algn="just"/>
            <a:r>
              <a:rPr lang="en-GB" sz="3400" dirty="0">
                <a:latin typeface="Myriad Pro"/>
              </a:rPr>
              <a:t>Further explanation on the relationship among external, internal influences and the organisation is presented below:</a:t>
            </a:r>
          </a:p>
          <a:p>
            <a:endParaRPr lang="en-GB" sz="3600" b="1" dirty="0"/>
          </a:p>
          <a:p>
            <a:endParaRPr lang="en-GB" sz="3600" b="1" dirty="0"/>
          </a:p>
          <a:p>
            <a:endParaRPr lang="en-GB" sz="3600" b="1" dirty="0"/>
          </a:p>
          <a:p>
            <a:endParaRPr lang="en-GB" sz="3600" b="1" dirty="0"/>
          </a:p>
          <a:p>
            <a:endParaRPr lang="en-GB" sz="3600" b="1" dirty="0"/>
          </a:p>
          <a:p>
            <a:endParaRPr lang="en-GB" sz="3600" b="1" dirty="0"/>
          </a:p>
          <a:p>
            <a:pPr algn="just">
              <a:buFont typeface="Arial" panose="020B0604020202020204" pitchFamily="34" charset="0"/>
              <a:buChar char="►"/>
            </a:pPr>
            <a:endParaRPr lang="en-US" sz="3200" b="1" dirty="0">
              <a:latin typeface="+mj-lt"/>
              <a:cs typeface="Arial" panose="020B0604020202020204" pitchFamily="34" charset="0"/>
            </a:endParaRPr>
          </a:p>
          <a:p>
            <a:pPr algn="just">
              <a:buFont typeface="Arial" panose="020B0604020202020204" pitchFamily="34" charset="0"/>
              <a:buChar char="►"/>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0200F100-4263-DFBF-4787-3EA13975845A}"/>
              </a:ext>
            </a:extLst>
          </p:cNvPr>
          <p:cNvPicPr>
            <a:picLocks noChangeAspect="1"/>
          </p:cNvPicPr>
          <p:nvPr/>
        </p:nvPicPr>
        <p:blipFill>
          <a:blip r:embed="rId3"/>
          <a:stretch>
            <a:fillRect/>
          </a:stretch>
        </p:blipFill>
        <p:spPr>
          <a:xfrm>
            <a:off x="881349" y="2599097"/>
            <a:ext cx="9981282" cy="3294927"/>
          </a:xfrm>
          <a:prstGeom prst="rect">
            <a:avLst/>
          </a:prstGeom>
        </p:spPr>
      </p:pic>
    </p:spTree>
    <p:extLst>
      <p:ext uri="{BB962C8B-B14F-4D97-AF65-F5344CB8AC3E}">
        <p14:creationId xmlns:p14="http://schemas.microsoft.com/office/powerpoint/2010/main" val="392271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12783"/>
            <a:ext cx="11898217" cy="1323439"/>
          </a:xfrm>
          <a:prstGeom prst="rect">
            <a:avLst/>
          </a:prstGeom>
          <a:noFill/>
        </p:spPr>
        <p:txBody>
          <a:bodyPr wrap="square">
            <a:spAutoFit/>
          </a:bodyPr>
          <a:lstStyle/>
          <a:p>
            <a:pPr marL="0" indent="0" algn="ctr" eaLnBrk="1" hangingPunct="1">
              <a:buNone/>
            </a:pPr>
            <a:r>
              <a:rPr lang="en-GB" sz="4000" b="1" dirty="0">
                <a:latin typeface="Myriad Pro"/>
                <a:ea typeface="Calibri" panose="020F0502020204030204" pitchFamily="34" charset="0"/>
                <a:cs typeface="Times New Roman" panose="02020603050405020304" pitchFamily="18" charset="0"/>
              </a:rPr>
              <a:t>Strategy &amp; </a:t>
            </a:r>
            <a:br>
              <a:rPr lang="en-GB" sz="4000" b="1" dirty="0">
                <a:latin typeface="Myriad Pro"/>
                <a:ea typeface="Calibri" panose="020F0502020204030204" pitchFamily="34" charset="0"/>
                <a:cs typeface="Times New Roman" panose="02020603050405020304" pitchFamily="18" charset="0"/>
              </a:rPr>
            </a:br>
            <a:r>
              <a:rPr lang="en-GB" sz="4000" b="1" dirty="0">
                <a:latin typeface="Myriad Pro"/>
              </a:rPr>
              <a:t>Strategic Management for Business</a:t>
            </a:r>
            <a:r>
              <a:rPr lang="en-GB" sz="4000" b="1" dirty="0">
                <a:latin typeface="Myriad Pro"/>
                <a:ea typeface="Calibri" panose="020F0502020204030204" pitchFamily="34" charset="0"/>
                <a:cs typeface="Times New Roman" panose="02020603050405020304" pitchFamily="18" charset="0"/>
              </a:rPr>
              <a:t>.</a:t>
            </a:r>
            <a:endParaRPr lang="en-GB" altLang="en-US" sz="40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286438" y="1204019"/>
            <a:ext cx="11839461" cy="4955203"/>
          </a:xfrm>
          <a:prstGeom prst="rect">
            <a:avLst/>
          </a:prstGeom>
          <a:noFill/>
        </p:spPr>
        <p:txBody>
          <a:bodyPr wrap="square">
            <a:spAutoFit/>
          </a:bodyPr>
          <a:lstStyle/>
          <a:p>
            <a:pPr marL="0" indent="0">
              <a:buNone/>
            </a:pPr>
            <a:r>
              <a:rPr lang="en-US" sz="3600" b="1" dirty="0">
                <a:latin typeface="Myriad Pro"/>
                <a:cs typeface="Arial" panose="020B0604020202020204" pitchFamily="34" charset="0"/>
              </a:rPr>
              <a:t>Strategic management also covers… </a:t>
            </a:r>
          </a:p>
          <a:p>
            <a:endParaRPr lang="en-GB" sz="3600" b="1" dirty="0"/>
          </a:p>
          <a:p>
            <a:endParaRPr lang="en-GB" sz="3600" b="1" dirty="0"/>
          </a:p>
          <a:p>
            <a:endParaRPr lang="en-GB" sz="3600" b="1" dirty="0"/>
          </a:p>
          <a:p>
            <a:endParaRPr lang="en-GB" sz="3600" b="1" dirty="0"/>
          </a:p>
          <a:p>
            <a:endParaRPr lang="en-GB" sz="3600" b="1" dirty="0"/>
          </a:p>
          <a:p>
            <a:endParaRPr lang="en-GB" sz="3600" b="1" dirty="0"/>
          </a:p>
          <a:p>
            <a:pPr algn="just">
              <a:buFont typeface="Arial" panose="020B0604020202020204" pitchFamily="34" charset="0"/>
              <a:buChar char="►"/>
            </a:pPr>
            <a:endParaRPr lang="en-US" sz="3200" b="1" dirty="0">
              <a:latin typeface="+mj-lt"/>
              <a:cs typeface="Arial" panose="020B0604020202020204" pitchFamily="34" charset="0"/>
            </a:endParaRPr>
          </a:p>
          <a:p>
            <a:pPr algn="just">
              <a:buFont typeface="Arial" panose="020B0604020202020204" pitchFamily="34" charset="0"/>
              <a:buChar char="►"/>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AAA00D71-8472-3975-FD9F-55B5B75CD810}"/>
              </a:ext>
            </a:extLst>
          </p:cNvPr>
          <p:cNvPicPr>
            <a:picLocks noChangeAspect="1"/>
          </p:cNvPicPr>
          <p:nvPr/>
        </p:nvPicPr>
        <p:blipFill>
          <a:blip r:embed="rId3"/>
          <a:stretch>
            <a:fillRect/>
          </a:stretch>
        </p:blipFill>
        <p:spPr>
          <a:xfrm>
            <a:off x="771181" y="1920393"/>
            <a:ext cx="10432973" cy="3953638"/>
          </a:xfrm>
          <a:prstGeom prst="rect">
            <a:avLst/>
          </a:prstGeom>
        </p:spPr>
      </p:pic>
    </p:spTree>
    <p:extLst>
      <p:ext uri="{BB962C8B-B14F-4D97-AF65-F5344CB8AC3E}">
        <p14:creationId xmlns:p14="http://schemas.microsoft.com/office/powerpoint/2010/main" val="150717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arn(inVertical)">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solidFill>
            <a:schemeClr val="accent1">
              <a:lumMod val="20000"/>
              <a:lumOff val="80000"/>
            </a:schemeClr>
          </a:solidFill>
        </p:spPr>
        <p:txBody>
          <a:bodyPr wrap="square" lIns="91440" tIns="45720" rIns="91440" bIns="45720" anchor="t">
            <a:spAutoFit/>
          </a:bodyPr>
          <a:lstStyle/>
          <a:p>
            <a:pPr algn="ctr"/>
            <a:r>
              <a:rPr lang="en-GB" sz="4400" b="1" dirty="0">
                <a:solidFill>
                  <a:srgbClr val="FF0000"/>
                </a:solidFill>
                <a:latin typeface="Myriad Pro"/>
                <a:ea typeface="Calibri" panose="020F0502020204030204" pitchFamily="34" charset="0"/>
                <a:cs typeface="Times New Roman"/>
              </a:rPr>
              <a:t>End of day Activity</a:t>
            </a:r>
            <a:endParaRPr lang="en-GB" altLang="en-US" sz="4400" b="1" dirty="0">
              <a:solidFill>
                <a:srgbClr val="FF0000"/>
              </a:solidFill>
              <a:latin typeface="Myriad Pro"/>
              <a:cs typeface="Times New Roman"/>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286439" y="1057619"/>
            <a:ext cx="11729291" cy="5311198"/>
          </a:xfrm>
          <a:prstGeom prst="rect">
            <a:avLst/>
          </a:prstGeom>
          <a:noFill/>
        </p:spPr>
        <p:txBody>
          <a:bodyPr wrap="square">
            <a:spAutoFit/>
          </a:bodyP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rPr>
              <a:t>In light of today’s lecture, can you think of and discuss the strategy and strategic management position of the company where you work?</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Myriad Pro"/>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rPr>
              <a:t>If you are unemployed, you can relate today’s lecture to any company of your choice.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Myriad Pro"/>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rPr>
              <a:t>Students should take turn to discuss their answers with the rest of the class.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b="1" dirty="0">
                <a:solidFill>
                  <a:srgbClr val="FF0000"/>
                </a:solidFill>
                <a:latin typeface="Myriad Pro"/>
              </a:rPr>
              <a:t>Duration of task: 20 minutes!</a:t>
            </a:r>
            <a:endParaRPr kumimoji="0" lang="en-GB" sz="2800" b="1" i="0" u="none" strike="noStrike" kern="1200" cap="none" spc="0" normalizeH="0" baseline="0" noProof="0" dirty="0">
              <a:ln>
                <a:noFill/>
              </a:ln>
              <a:solidFill>
                <a:srgbClr val="FF0000"/>
              </a:solidFill>
              <a:effectLst/>
              <a:uLnTx/>
              <a:uFillTx/>
              <a:latin typeface="Myriad Pro"/>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00232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08981"/>
          </a:xfrm>
          <a:prstGeom prst="rect">
            <a:avLst/>
          </a:prstGeom>
          <a:noFill/>
        </p:spPr>
        <p:txBody>
          <a:bodyPr wrap="square">
            <a:spAutoFit/>
          </a:bodyPr>
          <a:lstStyle/>
          <a:p>
            <a:pPr marL="457200" indent="-457200">
              <a:buFont typeface="Wingdings" panose="05000000000000000000" pitchFamily="2" charset="2"/>
              <a:buChar char="ü"/>
            </a:pPr>
            <a:r>
              <a:rPr lang="en-GB" sz="3000" dirty="0">
                <a:latin typeface="Myriad Pro"/>
              </a:rPr>
              <a:t>Got to know each other</a:t>
            </a:r>
          </a:p>
          <a:p>
            <a:pPr marL="457200" indent="-457200">
              <a:buFont typeface="Wingdings" panose="05000000000000000000" pitchFamily="2" charset="2"/>
              <a:buChar char="ü"/>
            </a:pPr>
            <a:r>
              <a:rPr lang="en-GB" sz="3000" dirty="0">
                <a:latin typeface="Myriad Pro"/>
              </a:rPr>
              <a:t>Examine the module overview</a:t>
            </a:r>
          </a:p>
          <a:p>
            <a:pPr marL="457200" indent="-457200">
              <a:buFont typeface="Wingdings" panose="05000000000000000000" pitchFamily="2" charset="2"/>
              <a:buChar char="ü"/>
            </a:pPr>
            <a:r>
              <a:rPr lang="en-GB" sz="3000" dirty="0">
                <a:latin typeface="Myriad Pro"/>
              </a:rPr>
              <a:t>Got starting with the topic of  introduction to </a:t>
            </a:r>
            <a:r>
              <a:rPr lang="en-GB" sz="3000" b="1" dirty="0">
                <a:latin typeface="Myriad Pro"/>
              </a:rPr>
              <a:t>Strategic Management for Business</a:t>
            </a:r>
            <a:r>
              <a:rPr lang="en-GB" sz="3000" b="1" dirty="0">
                <a:latin typeface="Myriad Pro"/>
                <a:ea typeface="Calibri" panose="020F0502020204030204" pitchFamily="34" charset="0"/>
                <a:cs typeface="Times New Roman" panose="02020603050405020304" pitchFamily="18" charset="0"/>
              </a:rPr>
              <a:t>.</a:t>
            </a:r>
            <a:endParaRPr lang="en-GB" sz="3000" dirty="0">
              <a:latin typeface="Myriad Pro"/>
            </a:endParaRPr>
          </a:p>
          <a:p>
            <a:pPr marL="457200" indent="-457200">
              <a:buFont typeface="Wingdings" panose="05000000000000000000" pitchFamily="2" charset="2"/>
              <a:buChar char="ü"/>
            </a:pPr>
            <a:r>
              <a:rPr lang="en-GB" sz="3000" dirty="0">
                <a:latin typeface="Myriad Pro"/>
              </a:rPr>
              <a:t>We have examined the meaning of Strategy.</a:t>
            </a:r>
          </a:p>
          <a:p>
            <a:pPr marL="457200" indent="-457200">
              <a:buFont typeface="Wingdings" panose="05000000000000000000" pitchFamily="2" charset="2"/>
              <a:buChar char="ü"/>
            </a:pPr>
            <a:r>
              <a:rPr lang="en-GB" sz="3000" dirty="0">
                <a:latin typeface="Myriad Pro"/>
              </a:rPr>
              <a:t>We have examined Strategic Types.</a:t>
            </a:r>
          </a:p>
          <a:p>
            <a:pPr marL="457200" indent="-457200">
              <a:buFont typeface="Wingdings" panose="05000000000000000000" pitchFamily="2" charset="2"/>
              <a:buChar char="ü"/>
            </a:pPr>
            <a:r>
              <a:rPr lang="en-GB" sz="3000" dirty="0">
                <a:latin typeface="Myriad Pro"/>
              </a:rPr>
              <a:t>We also examined the concept of </a:t>
            </a:r>
            <a:r>
              <a:rPr lang="en-GB" sz="3000" b="1" dirty="0">
                <a:latin typeface="Myriad Pro"/>
              </a:rPr>
              <a:t>Strategic Management for Business</a:t>
            </a:r>
            <a:r>
              <a:rPr lang="en-GB" sz="3000" b="1" dirty="0">
                <a:latin typeface="Myriad Pro"/>
                <a:cs typeface="Times New Roman" panose="02020603050405020304" pitchFamily="18" charset="0"/>
              </a:rPr>
              <a:t>.</a:t>
            </a:r>
            <a:endParaRPr lang="en-GB" sz="3000" dirty="0">
              <a:latin typeface="Myriad Pro"/>
            </a:endParaRPr>
          </a:p>
          <a:p>
            <a:pPr marL="457200" indent="-457200">
              <a:buFont typeface="Wingdings" panose="05000000000000000000" pitchFamily="2" charset="2"/>
              <a:buChar char="ü"/>
            </a:pPr>
            <a:r>
              <a:rPr lang="en-GB" sz="3000" dirty="0">
                <a:latin typeface="Myriad Pro"/>
              </a:rPr>
              <a:t>We touched on different components of </a:t>
            </a:r>
            <a:r>
              <a:rPr lang="en-GB" sz="3000" b="1" dirty="0">
                <a:latin typeface="Myriad Pro"/>
              </a:rPr>
              <a:t>Strategic Management for Business</a:t>
            </a:r>
            <a:r>
              <a:rPr lang="en-GB" sz="3000" b="1" dirty="0">
                <a:latin typeface="Myriad Pro"/>
                <a:ea typeface="Calibri" panose="020F0502020204030204" pitchFamily="34" charset="0"/>
                <a:cs typeface="Times New Roman" panose="02020603050405020304" pitchFamily="18" charset="0"/>
              </a:rPr>
              <a:t>.</a:t>
            </a:r>
            <a:endParaRPr lang="en-US" sz="3000" b="1"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387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253388" y="982074"/>
            <a:ext cx="11762342" cy="5262979"/>
          </a:xfrm>
          <a:prstGeom prst="rect">
            <a:avLst/>
          </a:prstGeom>
          <a:noFill/>
        </p:spPr>
        <p:txBody>
          <a:bodyPr wrap="square">
            <a:spAutoFit/>
          </a:bodyPr>
          <a:lstStyle/>
          <a:p>
            <a:endParaRPr lang="en-GB" sz="3200" dirty="0"/>
          </a:p>
          <a:p>
            <a:pPr algn="ctr"/>
            <a:r>
              <a:rPr lang="en-GB" sz="4800" b="1" dirty="0">
                <a:latin typeface="Myriad Pro"/>
              </a:rPr>
              <a:t>Levels of Strategy</a:t>
            </a:r>
            <a:br>
              <a:rPr lang="en-GB" sz="4800" b="1" dirty="0">
                <a:latin typeface="Myriad Pro"/>
              </a:rPr>
            </a:br>
            <a:r>
              <a:rPr lang="en-GB" sz="4800" b="1" dirty="0">
                <a:latin typeface="Myriad Pro"/>
              </a:rPr>
              <a:t>Strategic Decisions &amp; Strategic Planning</a:t>
            </a:r>
            <a:br>
              <a:rPr lang="en-GB" sz="4800" b="1" dirty="0">
                <a:latin typeface="Myriad Pro"/>
              </a:rPr>
            </a:br>
            <a:r>
              <a:rPr lang="en-GB" sz="4800" b="1" dirty="0">
                <a:latin typeface="Myriad Pro"/>
              </a:rPr>
              <a:t>Vision, Mission, Business Strategy &amp; </a:t>
            </a:r>
            <a:r>
              <a:rPr lang="en-GB" sz="4800" b="1">
                <a:latin typeface="Myriad Pro"/>
              </a:rPr>
              <a:t>Strategic Direction.</a:t>
            </a:r>
            <a:br>
              <a:rPr lang="en-GB" sz="5400" b="1" dirty="0">
                <a:latin typeface="Myriad Pro"/>
              </a:rPr>
            </a:br>
            <a:endParaRPr lang="en-GB" sz="4800" b="1" dirty="0"/>
          </a:p>
          <a:p>
            <a:pPr marL="457200" indent="-457200">
              <a:buFont typeface="Wingdings" panose="05000000000000000000" pitchFamily="2" charset="2"/>
              <a:buChar char="ü"/>
            </a:pPr>
            <a:endParaRPr lang="en-US" sz="3200" b="1" dirty="0">
              <a:latin typeface="+mj-lt"/>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4403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1" y="982074"/>
            <a:ext cx="11839459" cy="5970865"/>
          </a:xfrm>
          <a:prstGeom prst="rect">
            <a:avLst/>
          </a:prstGeom>
          <a:noFill/>
        </p:spPr>
        <p:txBody>
          <a:bodyPr wrap="square">
            <a:spAutoFit/>
          </a:bodyPr>
          <a:lstStyle/>
          <a:p>
            <a:pPr marL="457200" indent="-457200">
              <a:buFont typeface="Wingdings" panose="05000000000000000000" pitchFamily="2" charset="2"/>
              <a:buChar char="§"/>
            </a:pPr>
            <a:r>
              <a:rPr lang="en-GB" sz="3000" dirty="0">
                <a:latin typeface="Myriad Pro"/>
              </a:rPr>
              <a:t>Ansoff, H., I.,(1984), Implementing Strategic Management. </a:t>
            </a:r>
            <a:r>
              <a:rPr lang="en-GB" sz="3000" i="1" dirty="0">
                <a:latin typeface="Myriad Pro"/>
              </a:rPr>
              <a:t>Reading, Prentice-Hall, Englewood </a:t>
            </a:r>
            <a:r>
              <a:rPr lang="en-GB" sz="3000" i="1" dirty="0" err="1">
                <a:latin typeface="Myriad Pro"/>
              </a:rPr>
              <a:t>Clifs</a:t>
            </a:r>
            <a:r>
              <a:rPr lang="en-GB" sz="3000" i="1" dirty="0">
                <a:latin typeface="Myriad Pro"/>
              </a:rPr>
              <a:t>, NJ</a:t>
            </a:r>
            <a:r>
              <a:rPr lang="en-GB" sz="3000" dirty="0">
                <a:latin typeface="Myriad Pro"/>
              </a:rPr>
              <a:t>. </a:t>
            </a:r>
          </a:p>
          <a:p>
            <a:pPr marL="457200" indent="-457200" defTabSz="610361">
              <a:buFont typeface="Wingdings" panose="05000000000000000000" pitchFamily="2" charset="2"/>
              <a:buChar char="§"/>
              <a:defRPr sz="2136"/>
            </a:pPr>
            <a:r>
              <a:rPr lang="en-GB" sz="3000" dirty="0">
                <a:latin typeface="Myriad Pro"/>
              </a:rPr>
              <a:t>Barney, J. B., &amp; </a:t>
            </a:r>
            <a:r>
              <a:rPr lang="en-GB" sz="3000" dirty="0" err="1">
                <a:latin typeface="Myriad Pro"/>
              </a:rPr>
              <a:t>Hesterly</a:t>
            </a:r>
            <a:r>
              <a:rPr lang="en-GB" sz="3000" dirty="0">
                <a:latin typeface="Myriad Pro"/>
              </a:rPr>
              <a:t>, W. S. (2018). Strategic Management and Competitive Advantage Concepts. New Jersey: Prentice Hill. </a:t>
            </a:r>
          </a:p>
          <a:p>
            <a:pPr marL="457200" indent="-457200" defTabSz="610361">
              <a:buFont typeface="Wingdings" panose="05000000000000000000" pitchFamily="2" charset="2"/>
              <a:buChar char="§"/>
              <a:defRPr sz="2136"/>
            </a:pPr>
            <a:r>
              <a:rPr lang="en-US" sz="3000" dirty="0">
                <a:latin typeface="Myriad Pro"/>
                <a:cs typeface="Arial" panose="020B0604020202020204" pitchFamily="34" charset="0"/>
              </a:rPr>
              <a:t>Cole, G. A. (2003). Strategic Management. Andover: Cengage Learning EMEA</a:t>
            </a:r>
          </a:p>
          <a:p>
            <a:pPr marL="457200" indent="-457200" defTabSz="610361">
              <a:buFont typeface="Wingdings" panose="05000000000000000000" pitchFamily="2" charset="2"/>
              <a:buChar char="§"/>
              <a:defRPr sz="2136"/>
            </a:pPr>
            <a:r>
              <a:rPr lang="en-GB" sz="3000" dirty="0">
                <a:latin typeface="Myriad Pro"/>
              </a:rPr>
              <a:t>Johnson, G., Whittington, R., Scholes, K., Angwin, D. and </a:t>
            </a:r>
            <a:r>
              <a:rPr lang="en-GB" sz="3000" dirty="0" err="1">
                <a:latin typeface="Myriad Pro"/>
              </a:rPr>
              <a:t>Regnér</a:t>
            </a:r>
            <a:r>
              <a:rPr lang="en-GB" sz="3000" dirty="0">
                <a:latin typeface="Myriad Pro"/>
              </a:rPr>
              <a:t>, P. (2017), Exploring strategy, Pearson, London.</a:t>
            </a:r>
          </a:p>
          <a:p>
            <a:pPr marL="457200" indent="-457200" defTabSz="610361">
              <a:buFont typeface="Wingdings" panose="05000000000000000000" pitchFamily="2" charset="2"/>
              <a:buChar char="§"/>
              <a:defRPr sz="2136"/>
            </a:pPr>
            <a:r>
              <a:rPr lang="en-GB" sz="3000" dirty="0">
                <a:latin typeface="Myriad Pro"/>
              </a:rPr>
              <a:t>Lynch, R. (2021), Strategic Management, 7th ed., Pearson.</a:t>
            </a:r>
            <a:endParaRPr lang="en-GB" sz="3000" dirty="0">
              <a:latin typeface="Myriad Pro"/>
              <a:cs typeface="Arial" panose="020B0604020202020204" pitchFamily="34" charset="0"/>
            </a:endParaRPr>
          </a:p>
          <a:p>
            <a:pPr algn="ctr"/>
            <a:endParaRPr lang="en-GB" sz="2800" b="1" dirty="0"/>
          </a:p>
          <a:p>
            <a:pPr algn="ctr"/>
            <a:endParaRPr lang="en-GB" sz="2800" b="1" dirty="0"/>
          </a:p>
          <a:p>
            <a:pPr marL="457200" indent="-457200">
              <a:buFont typeface="Wingdings" panose="05000000000000000000" pitchFamily="2" charset="2"/>
              <a:buChar char="ü"/>
            </a:pPr>
            <a:endParaRPr lang="en-US" sz="2800" b="1" dirty="0">
              <a:latin typeface="+mj-lt"/>
              <a:cs typeface="Arial" panose="020B0604020202020204" pitchFamily="34" charset="0"/>
            </a:endParaRPr>
          </a:p>
          <a:p>
            <a:pPr marL="457200" indent="-457200">
              <a:buFont typeface="Wingdings" panose="05000000000000000000" pitchFamily="2" charset="2"/>
              <a:buChar char="ü"/>
            </a:pPr>
            <a:endParaRPr lang="en-US" sz="28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6008</TotalTime>
  <Words>1782</Words>
  <Application>Microsoft Office PowerPoint</Application>
  <PresentationFormat>Widescreen</PresentationFormat>
  <Paragraphs>235</Paragraphs>
  <Slides>37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Calibri Light</vt:lpstr>
      <vt:lpstr>Myriad Pro</vt:lpstr>
      <vt:lpstr>Wingdings</vt:lpstr>
      <vt:lpstr>Wingdings 3</vt:lpstr>
      <vt:lpstr>Kogan Page</vt:lpstr>
      <vt:lpstr>        Strategic Management for Business – LCLM 6001  Week 1 : Introduction to Strategic Management for Business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Time to Think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Strategy and strategic perspectives </vt:lpstr>
      <vt:lpstr>Lets discuss …  10 Minutes reflection and 20 Minutes of class discussion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Nishi Ramsurrun</cp:lastModifiedBy>
  <cp:revision>149</cp:revision>
  <dcterms:created xsi:type="dcterms:W3CDTF">2021-05-12T10:15:20Z</dcterms:created>
  <dcterms:modified xsi:type="dcterms:W3CDTF">2026-01-19T16:40:53Z</dcterms:modified>
</cp:coreProperties>
</file>