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8" r:id="rId3"/>
    <p:sldId id="260" r:id="rId4"/>
    <p:sldId id="261" r:id="rId5"/>
    <p:sldId id="268" r:id="rId6"/>
    <p:sldId id="271" r:id="rId7"/>
    <p:sldId id="263" r:id="rId8"/>
    <p:sldId id="264" r:id="rId9"/>
    <p:sldId id="265" r:id="rId10"/>
    <p:sldId id="262" r:id="rId11"/>
    <p:sldId id="270" r:id="rId12"/>
    <p:sldId id="272" r:id="rId13"/>
    <p:sldId id="266" r:id="rId14"/>
    <p:sldId id="267"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718"/>
    <p:restoredTop sz="94643"/>
  </p:normalViewPr>
  <p:slideViewPr>
    <p:cSldViewPr snapToGrid="0" snapToObjects="1">
      <p:cViewPr varScale="1">
        <p:scale>
          <a:sx n="63" d="100"/>
          <a:sy n="63" d="100"/>
        </p:scale>
        <p:origin x="216" y="1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9F869E-D9E4-45AA-9D44-472F1622F8ED}" type="datetimeFigureOut">
              <a:rPr lang="en-GB" smtClean="0"/>
              <a:t>11/01/2018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743119-5618-4549-9AB5-78DA71F8E4B7}" type="slidenum">
              <a:rPr lang="en-GB" smtClean="0"/>
              <a:t>‹#›</a:t>
            </a:fld>
            <a:endParaRPr lang="en-GB"/>
          </a:p>
        </p:txBody>
      </p:sp>
    </p:spTree>
    <p:extLst>
      <p:ext uri="{BB962C8B-B14F-4D97-AF65-F5344CB8AC3E}">
        <p14:creationId xmlns:p14="http://schemas.microsoft.com/office/powerpoint/2010/main" val="591815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743119-5618-4549-9AB5-78DA71F8E4B7}" type="slidenum">
              <a:rPr lang="en-GB" smtClean="0"/>
              <a:t>5</a:t>
            </a:fld>
            <a:endParaRPr lang="en-GB"/>
          </a:p>
        </p:txBody>
      </p:sp>
    </p:spTree>
    <p:extLst>
      <p:ext uri="{BB962C8B-B14F-4D97-AF65-F5344CB8AC3E}">
        <p14:creationId xmlns:p14="http://schemas.microsoft.com/office/powerpoint/2010/main" val="3488083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a:t>1/11/18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1/11/18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1/11/18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1/11/18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a:t>1/11/18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1/11/18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1998">
              <a:srgbClr val="D7EEA5"/>
            </a:gs>
            <a:gs pos="69001">
              <a:srgbClr val="D3EC9C"/>
            </a:gs>
            <a:gs pos="54994">
              <a:srgbClr val="DBF0AE"/>
            </a:gs>
            <a:gs pos="38998">
              <a:srgbClr val="E4F4C2"/>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a:pPr/>
              <a:t>1/11/18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image" Target="../media/image3.tiff"/><Relationship Id="rId5" Type="http://schemas.openxmlformats.org/officeDocument/2006/relationships/image" Target="../media/image4.tiff"/><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 Id="rId3"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5"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 Id="rId3" Type="http://schemas.openxmlformats.org/officeDocument/2006/relationships/image" Target="../media/image19.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 Id="rId3"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8494" y="272803"/>
            <a:ext cx="7159453" cy="1646302"/>
          </a:xfrm>
        </p:spPr>
        <p:txBody>
          <a:bodyPr/>
          <a:lstStyle/>
          <a:p>
            <a:r>
              <a:rPr lang="en-US" u="sng" dirty="0" smtClean="0"/>
              <a:t>21</a:t>
            </a:r>
            <a:r>
              <a:rPr lang="en-US" u="sng" baseline="30000" dirty="0" smtClean="0"/>
              <a:t>st</a:t>
            </a:r>
            <a:r>
              <a:rPr lang="en-US" u="sng" dirty="0" smtClean="0"/>
              <a:t> Century Learning: Theories and Contexts</a:t>
            </a:r>
            <a:endParaRPr lang="en-US" u="sng" dirty="0"/>
          </a:p>
        </p:txBody>
      </p:sp>
      <p:sp>
        <p:nvSpPr>
          <p:cNvPr id="3" name="Subtitle 2"/>
          <p:cNvSpPr>
            <a:spLocks noGrp="1"/>
          </p:cNvSpPr>
          <p:nvPr>
            <p:ph type="subTitle" idx="1"/>
          </p:nvPr>
        </p:nvSpPr>
        <p:spPr>
          <a:xfrm>
            <a:off x="2028329" y="1919105"/>
            <a:ext cx="6889618" cy="405420"/>
          </a:xfrm>
        </p:spPr>
        <p:txBody>
          <a:bodyPr/>
          <a:lstStyle/>
          <a:p>
            <a:pPr algn="ctr"/>
            <a:r>
              <a:rPr lang="en-US" u="sng" dirty="0" smtClean="0"/>
              <a:t>A context other than a school, where learning can take place</a:t>
            </a:r>
            <a:endParaRPr lang="en-US" u="sng" dirty="0"/>
          </a:p>
        </p:txBody>
      </p:sp>
      <p:sp>
        <p:nvSpPr>
          <p:cNvPr id="4" name="TextBox 3"/>
          <p:cNvSpPr txBox="1"/>
          <p:nvPr/>
        </p:nvSpPr>
        <p:spPr>
          <a:xfrm>
            <a:off x="4386806" y="6180883"/>
            <a:ext cx="2566857" cy="369332"/>
          </a:xfrm>
          <a:prstGeom prst="rect">
            <a:avLst/>
          </a:prstGeom>
          <a:noFill/>
        </p:spPr>
        <p:txBody>
          <a:bodyPr wrap="none" rtlCol="0">
            <a:spAutoFit/>
          </a:bodyPr>
          <a:lstStyle/>
          <a:p>
            <a:r>
              <a:rPr lang="en-US" dirty="0" smtClean="0"/>
              <a:t>Kailam, Akbar &amp; James</a:t>
            </a:r>
            <a:endParaRPr lang="en-US" dirty="0"/>
          </a:p>
        </p:txBody>
      </p:sp>
      <p:pic>
        <p:nvPicPr>
          <p:cNvPr id="5" name="Picture 4" descr="wansea Muse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534" y="4746601"/>
            <a:ext cx="2408235" cy="180361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3857613" y="3970827"/>
            <a:ext cx="2961214" cy="1971675"/>
          </a:xfrm>
          <a:prstGeom prst="rect">
            <a:avLst/>
          </a:prstGeom>
        </p:spPr>
      </p:pic>
      <p:pic>
        <p:nvPicPr>
          <p:cNvPr id="7" name="Picture 6"/>
          <p:cNvPicPr>
            <a:picLocks noChangeAspect="1"/>
          </p:cNvPicPr>
          <p:nvPr/>
        </p:nvPicPr>
        <p:blipFill>
          <a:blip r:embed="rId4"/>
          <a:stretch>
            <a:fillRect/>
          </a:stretch>
        </p:blipFill>
        <p:spPr>
          <a:xfrm>
            <a:off x="891942" y="2732426"/>
            <a:ext cx="2816429" cy="1582737"/>
          </a:xfrm>
          <a:prstGeom prst="rect">
            <a:avLst/>
          </a:prstGeom>
        </p:spPr>
      </p:pic>
      <p:pic>
        <p:nvPicPr>
          <p:cNvPr id="8" name="Picture 7"/>
          <p:cNvPicPr>
            <a:picLocks noChangeAspect="1"/>
          </p:cNvPicPr>
          <p:nvPr/>
        </p:nvPicPr>
        <p:blipFill>
          <a:blip r:embed="rId5"/>
          <a:stretch>
            <a:fillRect/>
          </a:stretch>
        </p:blipFill>
        <p:spPr>
          <a:xfrm>
            <a:off x="6992482" y="2733524"/>
            <a:ext cx="2689225" cy="2013077"/>
          </a:xfrm>
          <a:prstGeom prst="rect">
            <a:avLst/>
          </a:prstGeom>
        </p:spPr>
      </p:pic>
    </p:spTree>
    <p:extLst>
      <p:ext uri="{BB962C8B-B14F-4D97-AF65-F5344CB8AC3E}">
        <p14:creationId xmlns:p14="http://schemas.microsoft.com/office/powerpoint/2010/main" val="637925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77" y="375635"/>
            <a:ext cx="8596668" cy="1320800"/>
          </a:xfrm>
        </p:spPr>
        <p:txBody>
          <a:bodyPr>
            <a:normAutofit/>
          </a:bodyPr>
          <a:lstStyle/>
          <a:p>
            <a:pPr algn="ctr"/>
            <a:r>
              <a:rPr lang="en-US" sz="4400" u="sng" dirty="0" err="1" smtClean="0"/>
              <a:t>Techniquest</a:t>
            </a:r>
            <a:r>
              <a:rPr lang="en-US" sz="4400" dirty="0" smtClean="0"/>
              <a:t> </a:t>
            </a:r>
            <a:endParaRPr lang="en-US" sz="44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624" y="1327661"/>
            <a:ext cx="4310123" cy="2867669"/>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7211" y="2925014"/>
            <a:ext cx="4193411" cy="2795607"/>
          </a:xfrm>
          <a:prstGeom prst="rect">
            <a:avLst/>
          </a:prstGeom>
        </p:spPr>
      </p:pic>
      <p:sp>
        <p:nvSpPr>
          <p:cNvPr id="6" name="TextBox 5"/>
          <p:cNvSpPr txBox="1"/>
          <p:nvPr/>
        </p:nvSpPr>
        <p:spPr>
          <a:xfrm>
            <a:off x="4687747" y="1448132"/>
            <a:ext cx="5078313" cy="1200329"/>
          </a:xfrm>
          <a:prstGeom prst="rect">
            <a:avLst/>
          </a:prstGeom>
          <a:noFill/>
        </p:spPr>
        <p:txBody>
          <a:bodyPr wrap="none" rtlCol="0">
            <a:spAutoFit/>
          </a:bodyPr>
          <a:lstStyle/>
          <a:p>
            <a:pPr marL="285750" indent="-285750">
              <a:buFont typeface="Arial" charset="0"/>
              <a:buChar char="•"/>
            </a:pPr>
            <a:r>
              <a:rPr lang="en-US" dirty="0" smtClean="0"/>
              <a:t>Very popular with schools during the week</a:t>
            </a:r>
          </a:p>
          <a:p>
            <a:endParaRPr lang="en-US" dirty="0"/>
          </a:p>
          <a:p>
            <a:pPr marL="285750" indent="-285750">
              <a:buFont typeface="Arial" charset="0"/>
              <a:buChar char="•"/>
            </a:pPr>
            <a:r>
              <a:rPr lang="en-US" dirty="0" smtClean="0"/>
              <a:t>Very popular with children and their parents</a:t>
            </a:r>
          </a:p>
          <a:p>
            <a:r>
              <a:rPr lang="en-US" dirty="0" smtClean="0"/>
              <a:t>     on the weekends</a:t>
            </a:r>
            <a:endParaRPr lang="en-US" dirty="0"/>
          </a:p>
        </p:txBody>
      </p:sp>
      <p:sp>
        <p:nvSpPr>
          <p:cNvPr id="7" name="TextBox 6"/>
          <p:cNvSpPr txBox="1"/>
          <p:nvPr/>
        </p:nvSpPr>
        <p:spPr>
          <a:xfrm>
            <a:off x="236404" y="4515863"/>
            <a:ext cx="4589718" cy="923330"/>
          </a:xfrm>
          <a:prstGeom prst="rect">
            <a:avLst/>
          </a:prstGeom>
          <a:noFill/>
        </p:spPr>
        <p:txBody>
          <a:bodyPr wrap="none" rtlCol="0">
            <a:spAutoFit/>
          </a:bodyPr>
          <a:lstStyle/>
          <a:p>
            <a:pPr marL="285750" indent="-285750">
              <a:buFont typeface="Arial" charset="0"/>
              <a:buChar char="•"/>
            </a:pPr>
            <a:r>
              <a:rPr lang="en-US" dirty="0" smtClean="0"/>
              <a:t>Exhibits are seen to children as playing </a:t>
            </a:r>
          </a:p>
          <a:p>
            <a:r>
              <a:rPr lang="en-US" dirty="0" smtClean="0"/>
              <a:t>    and having fun, however they are </a:t>
            </a:r>
          </a:p>
          <a:p>
            <a:r>
              <a:rPr lang="en-US" dirty="0" smtClean="0"/>
              <a:t>    learning at the same time</a:t>
            </a:r>
            <a:endParaRPr lang="en-US" dirty="0"/>
          </a:p>
        </p:txBody>
      </p:sp>
      <p:sp>
        <p:nvSpPr>
          <p:cNvPr id="8" name="Rectangle 7"/>
          <p:cNvSpPr/>
          <p:nvPr/>
        </p:nvSpPr>
        <p:spPr>
          <a:xfrm>
            <a:off x="798877" y="5613034"/>
            <a:ext cx="3756156" cy="369332"/>
          </a:xfrm>
          <a:prstGeom prst="rect">
            <a:avLst/>
          </a:prstGeom>
        </p:spPr>
        <p:txBody>
          <a:bodyPr wrap="none">
            <a:spAutoFit/>
          </a:bodyPr>
          <a:lstStyle/>
          <a:p>
            <a:pPr marL="285750" indent="-285750">
              <a:buFont typeface="Arial" charset="0"/>
              <a:buChar char="•"/>
            </a:pPr>
            <a:r>
              <a:rPr lang="en-GB" dirty="0"/>
              <a:t>Exhibits are useful for all ages. </a:t>
            </a:r>
          </a:p>
        </p:txBody>
      </p:sp>
      <p:sp>
        <p:nvSpPr>
          <p:cNvPr id="9" name="Rectangle 8"/>
          <p:cNvSpPr/>
          <p:nvPr/>
        </p:nvSpPr>
        <p:spPr>
          <a:xfrm>
            <a:off x="2186470" y="6062732"/>
            <a:ext cx="6096000" cy="646331"/>
          </a:xfrm>
          <a:prstGeom prst="rect">
            <a:avLst/>
          </a:prstGeom>
        </p:spPr>
        <p:txBody>
          <a:bodyPr>
            <a:spAutoFit/>
          </a:bodyPr>
          <a:lstStyle/>
          <a:p>
            <a:pPr marL="285750" indent="-285750">
              <a:buFont typeface="Arial" charset="0"/>
              <a:buChar char="•"/>
            </a:pPr>
            <a:r>
              <a:rPr lang="en-GB" dirty="0" smtClean="0"/>
              <a:t>The </a:t>
            </a:r>
            <a:r>
              <a:rPr lang="en-GB" dirty="0"/>
              <a:t>‘Science Discovery Centre’ </a:t>
            </a:r>
            <a:r>
              <a:rPr lang="en-GB" dirty="0" smtClean="0">
                <a:solidFill>
                  <a:srgbClr val="FF0000"/>
                </a:solidFill>
              </a:rPr>
              <a:t>“provides </a:t>
            </a:r>
            <a:r>
              <a:rPr lang="en-GB" dirty="0">
                <a:solidFill>
                  <a:srgbClr val="FF0000"/>
                </a:solidFill>
              </a:rPr>
              <a:t>a unique experience that no one else </a:t>
            </a:r>
            <a:r>
              <a:rPr lang="en-GB" dirty="0" smtClean="0">
                <a:solidFill>
                  <a:srgbClr val="FF0000"/>
                </a:solidFill>
              </a:rPr>
              <a:t>offers”.</a:t>
            </a:r>
            <a:endParaRPr lang="en-GB" dirty="0">
              <a:solidFill>
                <a:srgbClr val="FF0000"/>
              </a:solidFill>
            </a:endParaRPr>
          </a:p>
        </p:txBody>
      </p:sp>
    </p:spTree>
    <p:extLst>
      <p:ext uri="{BB962C8B-B14F-4D97-AF65-F5344CB8AC3E}">
        <p14:creationId xmlns:p14="http://schemas.microsoft.com/office/powerpoint/2010/main" val="1418326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What is on offer at </a:t>
            </a:r>
            <a:r>
              <a:rPr lang="en-US" u="sng" dirty="0" err="1" smtClean="0"/>
              <a:t>Techniquest</a:t>
            </a:r>
            <a:r>
              <a:rPr lang="en-US" u="sng" dirty="0" smtClean="0"/>
              <a:t>?</a:t>
            </a:r>
            <a:endParaRPr lang="en-US" u="sng" dirty="0"/>
          </a:p>
        </p:txBody>
      </p:sp>
      <p:sp>
        <p:nvSpPr>
          <p:cNvPr id="3" name="Content Placeholder 2"/>
          <p:cNvSpPr>
            <a:spLocks noGrp="1"/>
          </p:cNvSpPr>
          <p:nvPr>
            <p:ph idx="1"/>
          </p:nvPr>
        </p:nvSpPr>
        <p:spPr>
          <a:xfrm>
            <a:off x="457416" y="1601337"/>
            <a:ext cx="5668101" cy="4475372"/>
          </a:xfrm>
        </p:spPr>
        <p:txBody>
          <a:bodyPr>
            <a:normAutofit/>
          </a:bodyPr>
          <a:lstStyle/>
          <a:p>
            <a:r>
              <a:rPr lang="en-US" dirty="0"/>
              <a:t>E</a:t>
            </a:r>
            <a:r>
              <a:rPr lang="en-US" dirty="0" smtClean="0"/>
              <a:t>xhibits </a:t>
            </a:r>
            <a:r>
              <a:rPr lang="en-US" dirty="0" smtClean="0"/>
              <a:t>which </a:t>
            </a:r>
            <a:r>
              <a:rPr lang="en-US" dirty="0" smtClean="0"/>
              <a:t>help stimulate learning </a:t>
            </a:r>
          </a:p>
          <a:p>
            <a:endParaRPr lang="en-US" dirty="0" smtClean="0"/>
          </a:p>
          <a:p>
            <a:r>
              <a:rPr lang="en-US" dirty="0" smtClean="0"/>
              <a:t>Exhibits which are ideal for child-centered learning and investigations</a:t>
            </a:r>
          </a:p>
          <a:p>
            <a:endParaRPr lang="en-US" dirty="0"/>
          </a:p>
          <a:p>
            <a:r>
              <a:rPr lang="en-US" dirty="0" smtClean="0"/>
              <a:t>Interactive shows which get visitors involved</a:t>
            </a:r>
          </a:p>
          <a:p>
            <a:endParaRPr lang="en-US" dirty="0"/>
          </a:p>
          <a:p>
            <a:r>
              <a:rPr lang="en-US" dirty="0" smtClean="0"/>
              <a:t>Exhibits </a:t>
            </a:r>
            <a:r>
              <a:rPr lang="en-US" dirty="0" smtClean="0"/>
              <a:t>which relate </a:t>
            </a:r>
            <a:r>
              <a:rPr lang="en-US" dirty="0" smtClean="0"/>
              <a:t>to the National </a:t>
            </a:r>
            <a:r>
              <a:rPr lang="en-US" dirty="0"/>
              <a:t>C</a:t>
            </a:r>
            <a:r>
              <a:rPr lang="en-US" dirty="0" smtClean="0"/>
              <a:t>urriculum in Wales</a:t>
            </a:r>
          </a:p>
          <a:p>
            <a:endParaRPr lang="en-US" dirty="0"/>
          </a:p>
          <a:p>
            <a:r>
              <a:rPr lang="en-US" dirty="0" smtClean="0"/>
              <a:t>The possibility of building on </a:t>
            </a:r>
            <a:r>
              <a:rPr lang="en-US" dirty="0" smtClean="0"/>
              <a:t>the info learnt from the visit</a:t>
            </a:r>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3316" y="1601337"/>
            <a:ext cx="3449562" cy="226944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5517" y="4112550"/>
            <a:ext cx="3410233" cy="2528887"/>
          </a:xfrm>
          <a:prstGeom prst="rect">
            <a:avLst/>
          </a:prstGeom>
        </p:spPr>
      </p:pic>
    </p:spTree>
    <p:extLst>
      <p:ext uri="{BB962C8B-B14F-4D97-AF65-F5344CB8AC3E}">
        <p14:creationId xmlns:p14="http://schemas.microsoft.com/office/powerpoint/2010/main" val="20809921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The Exhibits</a:t>
            </a:r>
            <a:r>
              <a:rPr lang="mr-IN" u="sng" dirty="0" smtClean="0"/>
              <a:t>…</a:t>
            </a:r>
            <a:endParaRPr lang="en-US" u="sng" dirty="0"/>
          </a:p>
        </p:txBody>
      </p:sp>
      <p:sp>
        <p:nvSpPr>
          <p:cNvPr id="3" name="Content Placeholder 2"/>
          <p:cNvSpPr>
            <a:spLocks noGrp="1"/>
          </p:cNvSpPr>
          <p:nvPr>
            <p:ph idx="1"/>
          </p:nvPr>
        </p:nvSpPr>
        <p:spPr>
          <a:xfrm>
            <a:off x="573162" y="1421482"/>
            <a:ext cx="8596668" cy="3880773"/>
          </a:xfrm>
        </p:spPr>
        <p:txBody>
          <a:bodyPr/>
          <a:lstStyle/>
          <a:p>
            <a:r>
              <a:rPr lang="en-US" dirty="0" smtClean="0"/>
              <a:t>Are all</a:t>
            </a:r>
            <a:r>
              <a:rPr lang="en-US" dirty="0" smtClean="0"/>
              <a:t> </a:t>
            </a:r>
            <a:r>
              <a:rPr lang="en-US" dirty="0" smtClean="0"/>
              <a:t>hands-on</a:t>
            </a:r>
          </a:p>
          <a:p>
            <a:endParaRPr lang="en-US" dirty="0"/>
          </a:p>
          <a:p>
            <a:r>
              <a:rPr lang="en-US" dirty="0" smtClean="0"/>
              <a:t>Allows children to use their own imaginations and initiatives </a:t>
            </a:r>
          </a:p>
          <a:p>
            <a:endParaRPr lang="en-US" dirty="0"/>
          </a:p>
          <a:p>
            <a:r>
              <a:rPr lang="en-US" dirty="0" smtClean="0"/>
              <a:t>Visitors are more likely to be intrigued, focused and interested.</a:t>
            </a:r>
          </a:p>
          <a:p>
            <a:endParaRPr lang="en-US" dirty="0"/>
          </a:p>
          <a:p>
            <a:r>
              <a:rPr lang="en-US" dirty="0" smtClean="0"/>
              <a:t>Brains are fully </a:t>
            </a:r>
            <a:r>
              <a:rPr lang="en-US" dirty="0"/>
              <a:t>a</a:t>
            </a:r>
            <a:r>
              <a:rPr lang="en-US" dirty="0" smtClean="0"/>
              <a:t>ctive which helps towards retaining information </a:t>
            </a:r>
          </a:p>
        </p:txBody>
      </p:sp>
      <p:pic>
        <p:nvPicPr>
          <p:cNvPr id="1026" name="Picture 2" descr="/var/folders/n7/skjrtbcs2sv6w5_lkncclxbw0000gn/T/com.microsoft.Powerpoint/WebArchiveCopyPasteTempFiles/172331af26b7b8911cc5228313300a1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7165" y="2076887"/>
            <a:ext cx="2591048" cy="14624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ar/folders/n7/skjrtbcs2sv6w5_lkncclxbw0000gn/T/com.microsoft.Powerpoint/WebArchiveCopyPasteTempFiles/3a86a7785acf09a75282d7ca1945958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8041" y="4207192"/>
            <a:ext cx="3000889" cy="16856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ar/folders/n7/skjrtbcs2sv6w5_lkncclxbw0000gn/T/com.microsoft.Powerpoint/WebArchiveCopyPasteTempFiles/56a1eff619b2b8a5961394a30219be6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1686" y="4892364"/>
            <a:ext cx="2919620" cy="164306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var/folders/n7/skjrtbcs2sv6w5_lkncclxbw0000gn/T/com.microsoft.Powerpoint/WebArchiveCopyPasteTempFiles/e6e2c420dbdf01d79d9d04e2d8f42e3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9981" y="4454375"/>
            <a:ext cx="2693338" cy="1515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4536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4641" y="436684"/>
            <a:ext cx="8596668" cy="1320800"/>
          </a:xfrm>
        </p:spPr>
        <p:txBody>
          <a:bodyPr/>
          <a:lstStyle/>
          <a:p>
            <a:pPr algn="ctr"/>
            <a:r>
              <a:rPr lang="en-GB" u="sng" dirty="0"/>
              <a:t>Wiggly Wire </a:t>
            </a:r>
          </a:p>
        </p:txBody>
      </p:sp>
      <p:sp>
        <p:nvSpPr>
          <p:cNvPr id="4" name="AutoShape 2" descr="https://s3-eu-west-2.amazonaws.com/media.techniquest.org/wp-content/uploads/2017/03/16132641/a75e03a7d48c3982acd0f01ec227715e.jpg"/>
          <p:cNvSpPr>
            <a:spLocks noChangeAspect="1" noChangeArrowheads="1"/>
          </p:cNvSpPr>
          <p:nvPr/>
        </p:nvSpPr>
        <p:spPr bwMode="auto">
          <a:xfrm>
            <a:off x="155575" y="-144463"/>
            <a:ext cx="4671402" cy="46714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357166" y="1360854"/>
            <a:ext cx="3969282" cy="2242771"/>
          </a:xfrm>
          <a:prstGeom prst="rect">
            <a:avLst/>
          </a:prstGeom>
        </p:spPr>
      </p:pic>
      <p:sp>
        <p:nvSpPr>
          <p:cNvPr id="6" name="TextBox 5"/>
          <p:cNvSpPr txBox="1"/>
          <p:nvPr/>
        </p:nvSpPr>
        <p:spPr>
          <a:xfrm>
            <a:off x="4826977" y="1270000"/>
            <a:ext cx="4954332" cy="1846659"/>
          </a:xfrm>
          <a:prstGeom prst="rect">
            <a:avLst/>
          </a:prstGeom>
          <a:noFill/>
        </p:spPr>
        <p:txBody>
          <a:bodyPr wrap="square" rtlCol="0">
            <a:spAutoFit/>
          </a:bodyPr>
          <a:lstStyle/>
          <a:p>
            <a:pPr algn="ctr"/>
            <a:r>
              <a:rPr lang="en-GB" sz="1600" dirty="0" smtClean="0"/>
              <a:t>The aim of this exhibit is to pass the wand along the tube without setting of the buzzer. </a:t>
            </a:r>
          </a:p>
          <a:p>
            <a:pPr algn="ctr"/>
            <a:endParaRPr lang="en-GB" sz="1600" dirty="0"/>
          </a:p>
          <a:p>
            <a:pPr algn="ctr"/>
            <a:r>
              <a:rPr lang="en-GB" sz="1600" dirty="0" smtClean="0"/>
              <a:t>There are two tubes on the circuit, the children are encouraged to race each other to see who completes it quicker.</a:t>
            </a:r>
          </a:p>
          <a:p>
            <a:endParaRPr lang="en-GB" dirty="0"/>
          </a:p>
        </p:txBody>
      </p:sp>
      <p:sp>
        <p:nvSpPr>
          <p:cNvPr id="8" name="AutoShape 4" descr="https://s3-eu-west-2.amazonaws.com/media.techniquest.org/wp-content/uploads/2017/03/16132641/a75e03a7d48c3982acd0f01ec227715e.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a:off x="357166" y="3807069"/>
            <a:ext cx="6324988" cy="2062103"/>
          </a:xfrm>
          <a:prstGeom prst="rect">
            <a:avLst/>
          </a:prstGeom>
          <a:noFill/>
        </p:spPr>
        <p:txBody>
          <a:bodyPr wrap="square" rtlCol="0">
            <a:spAutoFit/>
          </a:bodyPr>
          <a:lstStyle/>
          <a:p>
            <a:pPr algn="ctr"/>
            <a:r>
              <a:rPr lang="en-GB" sz="1600" dirty="0"/>
              <a:t>This exhibit requires a great amount of concentration from the child. Although it may look like a fun game , the exhibit also consists of problem solving for the children as some areas of the tube are covered with wood and rubber.</a:t>
            </a:r>
          </a:p>
          <a:p>
            <a:pPr algn="ctr"/>
            <a:endParaRPr lang="en-GB" sz="1600" dirty="0"/>
          </a:p>
          <a:p>
            <a:pPr algn="ctr"/>
            <a:r>
              <a:rPr lang="en-GB" sz="1600" dirty="0"/>
              <a:t>This effectively stops the circuit from being complete as wood and rubber are materials which do not conduct electricity. </a:t>
            </a:r>
          </a:p>
          <a:p>
            <a:pPr algn="ctr"/>
            <a:endParaRPr lang="en-GB" sz="1600" dirty="0"/>
          </a:p>
        </p:txBody>
      </p:sp>
      <p:sp>
        <p:nvSpPr>
          <p:cNvPr id="11" name="AutoShape 8" descr="https://s3-eu-west-2.amazonaws.com/media.techniquest.org/wp-content/uploads/2017/02/28143119/7c5d5c4c4907825249c2d4a86fb1aa6c-768x43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4"/>
          <a:stretch>
            <a:fillRect/>
          </a:stretch>
        </p:blipFill>
        <p:spPr>
          <a:xfrm>
            <a:off x="7073762" y="3462491"/>
            <a:ext cx="3888416" cy="2182171"/>
          </a:xfrm>
          <a:prstGeom prst="rect">
            <a:avLst/>
          </a:prstGeom>
        </p:spPr>
      </p:pic>
    </p:spTree>
    <p:extLst>
      <p:ext uri="{BB962C8B-B14F-4D97-AF65-F5344CB8AC3E}">
        <p14:creationId xmlns:p14="http://schemas.microsoft.com/office/powerpoint/2010/main" val="3200212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Piaget’s – Concrete operational</a:t>
            </a:r>
            <a:br>
              <a:rPr lang="en-GB" u="sng" dirty="0" smtClean="0"/>
            </a:br>
            <a:endParaRPr lang="en-GB" u="sng" dirty="0"/>
          </a:p>
        </p:txBody>
      </p:sp>
      <p:sp>
        <p:nvSpPr>
          <p:cNvPr id="3" name="Content Placeholder 2"/>
          <p:cNvSpPr>
            <a:spLocks noGrp="1"/>
          </p:cNvSpPr>
          <p:nvPr>
            <p:ph idx="1"/>
          </p:nvPr>
        </p:nvSpPr>
        <p:spPr>
          <a:xfrm>
            <a:off x="989298" y="1686026"/>
            <a:ext cx="7972740" cy="4275380"/>
          </a:xfrm>
        </p:spPr>
        <p:txBody>
          <a:bodyPr/>
          <a:lstStyle/>
          <a:p>
            <a:pPr algn="ctr"/>
            <a:r>
              <a:rPr lang="en-GB" dirty="0" smtClean="0"/>
              <a:t>This stage of development occurs from the ages of 7 – 11. </a:t>
            </a:r>
          </a:p>
          <a:p>
            <a:pPr algn="ctr"/>
            <a:endParaRPr lang="en-GB" dirty="0" smtClean="0"/>
          </a:p>
          <a:p>
            <a:pPr algn="ctr"/>
            <a:r>
              <a:rPr lang="en-GB" dirty="0" smtClean="0"/>
              <a:t>The majority of visitors to Techniquest are from primary schools and young families. </a:t>
            </a:r>
          </a:p>
          <a:p>
            <a:pPr algn="ctr"/>
            <a:endParaRPr lang="en-GB" dirty="0" smtClean="0"/>
          </a:p>
          <a:p>
            <a:pPr algn="ctr"/>
            <a:r>
              <a:rPr lang="en-GB" dirty="0"/>
              <a:t> </a:t>
            </a:r>
            <a:r>
              <a:rPr lang="en-GB" dirty="0" smtClean="0"/>
              <a:t>At this development stage Piaget believed children gain the ability to use logical thought about physical operations. </a:t>
            </a:r>
          </a:p>
          <a:p>
            <a:pPr algn="ctr"/>
            <a:endParaRPr lang="en-GB" dirty="0" smtClean="0"/>
          </a:p>
          <a:p>
            <a:pPr algn="ctr"/>
            <a:r>
              <a:rPr lang="en-GB" dirty="0" smtClean="0"/>
              <a:t> He also suggested that at this stage children can take another's point of view into consideration and can take into account multiple perspectives. </a:t>
            </a:r>
            <a:endParaRPr lang="en-GB" dirty="0"/>
          </a:p>
        </p:txBody>
      </p:sp>
    </p:spTree>
    <p:extLst>
      <p:ext uri="{BB962C8B-B14F-4D97-AF65-F5344CB8AC3E}">
        <p14:creationId xmlns:p14="http://schemas.microsoft.com/office/powerpoint/2010/main" val="271103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1568" y="1839955"/>
            <a:ext cx="4301061" cy="3444564"/>
          </a:xfrm>
          <a:prstGeom prst="rect">
            <a:avLst/>
          </a:prstGeom>
          <a:noFill/>
          <a:ln>
            <a:noFill/>
          </a:ln>
        </p:spPr>
      </p:pic>
      <p:sp>
        <p:nvSpPr>
          <p:cNvPr id="5" name="TextBox 4"/>
          <p:cNvSpPr txBox="1"/>
          <p:nvPr/>
        </p:nvSpPr>
        <p:spPr>
          <a:xfrm>
            <a:off x="4844506" y="1448789"/>
            <a:ext cx="4429496" cy="5047536"/>
          </a:xfrm>
          <a:prstGeom prst="rect">
            <a:avLst/>
          </a:prstGeom>
          <a:noFill/>
        </p:spPr>
        <p:txBody>
          <a:bodyPr wrap="square" rtlCol="0">
            <a:spAutoFit/>
          </a:bodyPr>
          <a:lstStyle/>
          <a:p>
            <a:pPr marL="285750" indent="-285750">
              <a:buFont typeface="Arial" charset="0"/>
              <a:buChar char="•"/>
            </a:pPr>
            <a:r>
              <a:rPr lang="en-GB" sz="1600" dirty="0"/>
              <a:t>The tower of </a:t>
            </a:r>
            <a:r>
              <a:rPr lang="en-GB" sz="1600" dirty="0" smtClean="0"/>
              <a:t>Brahma </a:t>
            </a:r>
            <a:r>
              <a:rPr lang="en-GB" sz="1600" dirty="0"/>
              <a:t>is a maths game which offers strategy as well as problem solving. </a:t>
            </a:r>
            <a:endParaRPr lang="en-GB" sz="1600" dirty="0" smtClean="0"/>
          </a:p>
          <a:p>
            <a:endParaRPr lang="en-GB" sz="1600" dirty="0" smtClean="0"/>
          </a:p>
          <a:p>
            <a:pPr marL="285750" indent="-285750">
              <a:buFont typeface="Arial" charset="0"/>
              <a:buChar char="•"/>
            </a:pPr>
            <a:r>
              <a:rPr lang="en-GB" sz="1600" dirty="0" smtClean="0"/>
              <a:t>It </a:t>
            </a:r>
            <a:r>
              <a:rPr lang="en-GB" sz="1600" dirty="0"/>
              <a:t>is thought that the t</a:t>
            </a:r>
            <a:r>
              <a:rPr lang="en-GB" sz="1600" dirty="0" smtClean="0"/>
              <a:t>ower </a:t>
            </a:r>
            <a:r>
              <a:rPr lang="en-GB" sz="1600" dirty="0"/>
              <a:t>of Brahma originates from a myth that states the God called Brahma created the earth and made sixty-four golden discs of different sizes, these disks were then placed on top of one another, the largest disk was placed at the bottom of a diamond peg and the smallest at the top of the peg, then two more pegs were placed alongside</a:t>
            </a:r>
            <a:r>
              <a:rPr lang="en-GB" sz="1600" dirty="0" smtClean="0"/>
              <a:t>.</a:t>
            </a:r>
          </a:p>
          <a:p>
            <a:endParaRPr lang="en-GB" sz="1600" dirty="0" smtClean="0"/>
          </a:p>
          <a:p>
            <a:pPr marL="285750" indent="-285750">
              <a:buFont typeface="Arial" charset="0"/>
              <a:buChar char="•"/>
            </a:pPr>
            <a:r>
              <a:rPr lang="en-GB" sz="1600" dirty="0" smtClean="0"/>
              <a:t>The </a:t>
            </a:r>
            <a:r>
              <a:rPr lang="en-GB" sz="1600" dirty="0"/>
              <a:t>aim of this game is to be able to transfer all the discs to another peg, however you’re only allowed to move one disc at one time and are not allowed to place a larger disc on top of a smaller disc.</a:t>
            </a:r>
          </a:p>
          <a:p>
            <a:endParaRPr lang="en-US" dirty="0"/>
          </a:p>
        </p:txBody>
      </p:sp>
    </p:spTree>
    <p:extLst>
      <p:ext uri="{BB962C8B-B14F-4D97-AF65-F5344CB8AC3E}">
        <p14:creationId xmlns:p14="http://schemas.microsoft.com/office/powerpoint/2010/main" val="554160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sp>
        <p:nvSpPr>
          <p:cNvPr id="3" name="Content Placeholder 2"/>
          <p:cNvSpPr>
            <a:spLocks noGrp="1"/>
          </p:cNvSpPr>
          <p:nvPr>
            <p:ph idx="1"/>
          </p:nvPr>
        </p:nvSpPr>
        <p:spPr>
          <a:xfrm>
            <a:off x="4703069" y="2374345"/>
            <a:ext cx="5248453" cy="3880773"/>
          </a:xfrm>
        </p:spPr>
        <p:txBody>
          <a:bodyPr>
            <a:normAutofit/>
          </a:bodyPr>
          <a:lstStyle/>
          <a:p>
            <a:r>
              <a:rPr lang="en-GB" dirty="0"/>
              <a:t>There is only one rule to this game which is: Move the tower of discs from one peg to the other in in as few moves as possible, only placing smaller discs on top of larger discs</a:t>
            </a:r>
            <a:r>
              <a:rPr lang="en-GB" dirty="0" smtClean="0"/>
              <a:t>.</a:t>
            </a:r>
            <a:endParaRPr lang="en-GB" dirty="0"/>
          </a:p>
          <a:p>
            <a:r>
              <a:rPr lang="en-GB" dirty="0" smtClean="0"/>
              <a:t>Once </a:t>
            </a:r>
            <a:r>
              <a:rPr lang="en-GB" dirty="0"/>
              <a:t>a child is able to participate in enough games then the child should be asked </a:t>
            </a:r>
            <a:r>
              <a:rPr lang="en-GB" dirty="0" smtClean="0"/>
              <a:t>whether </a:t>
            </a:r>
            <a:r>
              <a:rPr lang="en-GB" dirty="0"/>
              <a:t>they have </a:t>
            </a:r>
            <a:r>
              <a:rPr lang="en-GB" dirty="0" smtClean="0"/>
              <a:t>identified </a:t>
            </a:r>
            <a:r>
              <a:rPr lang="en-GB" dirty="0"/>
              <a:t>a formula in how the pattern of moves work. The pattern for this game is that a smaller disc is to be moved every other turn in order to complete the end result.</a:t>
            </a:r>
          </a:p>
          <a:p>
            <a:endParaRPr lang="en-US" dirty="0"/>
          </a:p>
        </p:txBody>
      </p:sp>
      <p:pic>
        <p:nvPicPr>
          <p:cNvPr id="4" name="Picture 3"/>
          <p:cNvPicPr>
            <a:picLocks noChangeAspect="1"/>
          </p:cNvPicPr>
          <p:nvPr/>
        </p:nvPicPr>
        <p:blipFill>
          <a:blip r:embed="rId2"/>
          <a:stretch>
            <a:fillRect/>
          </a:stretch>
        </p:blipFill>
        <p:spPr>
          <a:xfrm>
            <a:off x="200914" y="2374345"/>
            <a:ext cx="4359651" cy="3652817"/>
          </a:xfrm>
          <a:prstGeom prst="rect">
            <a:avLst/>
          </a:prstGeom>
        </p:spPr>
      </p:pic>
    </p:spTree>
    <p:extLst>
      <p:ext uri="{BB962C8B-B14F-4D97-AF65-F5344CB8AC3E}">
        <p14:creationId xmlns:p14="http://schemas.microsoft.com/office/powerpoint/2010/main" val="1428424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sp>
        <p:nvSpPr>
          <p:cNvPr id="3" name="Content Placeholder 2"/>
          <p:cNvSpPr>
            <a:spLocks noGrp="1"/>
          </p:cNvSpPr>
          <p:nvPr>
            <p:ph idx="1"/>
          </p:nvPr>
        </p:nvSpPr>
        <p:spPr>
          <a:xfrm>
            <a:off x="4334934" y="1555667"/>
            <a:ext cx="5830344" cy="4892634"/>
          </a:xfrm>
        </p:spPr>
        <p:txBody>
          <a:bodyPr>
            <a:normAutofit/>
          </a:bodyPr>
          <a:lstStyle/>
          <a:p>
            <a:r>
              <a:rPr lang="en-GB" dirty="0" smtClean="0"/>
              <a:t>There is also another pattern that a child might pick up on, that being the amount of moves it takes the amount of discs to move, as follows: </a:t>
            </a:r>
          </a:p>
          <a:p>
            <a:r>
              <a:rPr lang="en-GB" dirty="0" smtClean="0"/>
              <a:t>To move one disk, it takes 1 move.</a:t>
            </a:r>
          </a:p>
          <a:p>
            <a:r>
              <a:rPr lang="en-GB" dirty="0" smtClean="0"/>
              <a:t>To move two disks, it takes 3 moves. DIFFERENCE BEING 2</a:t>
            </a:r>
          </a:p>
          <a:p>
            <a:r>
              <a:rPr lang="en-GB" dirty="0" smtClean="0"/>
              <a:t>To move three disks, it takes 7 moves. DIFFERENCE BEING 4</a:t>
            </a:r>
          </a:p>
          <a:p>
            <a:r>
              <a:rPr lang="en-GB" dirty="0" smtClean="0"/>
              <a:t>To move four disks, it takes 15 moves. DIFFERENCE BEING 8</a:t>
            </a:r>
          </a:p>
          <a:p>
            <a:r>
              <a:rPr lang="en-GB" dirty="0" smtClean="0"/>
              <a:t>To move five disks, it takes 31 moves. DIFFERENCE BEING 16</a:t>
            </a:r>
          </a:p>
          <a:p>
            <a:r>
              <a:rPr lang="en-GB" dirty="0" smtClean="0"/>
              <a:t>To move six disks, it takes 63 moves. DIFFERENCE BEING 32</a:t>
            </a:r>
          </a:p>
          <a:p>
            <a:endParaRPr lang="en-US"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756" y="1930400"/>
            <a:ext cx="4037610" cy="3360717"/>
          </a:xfrm>
          <a:prstGeom prst="rect">
            <a:avLst/>
          </a:prstGeom>
          <a:noFill/>
          <a:ln>
            <a:noFill/>
          </a:ln>
        </p:spPr>
      </p:pic>
    </p:spTree>
    <p:extLst>
      <p:ext uri="{BB962C8B-B14F-4D97-AF65-F5344CB8AC3E}">
        <p14:creationId xmlns:p14="http://schemas.microsoft.com/office/powerpoint/2010/main" val="346150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The Treasure Chest</a:t>
            </a:r>
            <a:endParaRPr lang="en-US" u="sng"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310" y="1610353"/>
            <a:ext cx="3236944" cy="4315926"/>
          </a:xfrm>
        </p:spPr>
      </p:pic>
      <p:pic>
        <p:nvPicPr>
          <p:cNvPr id="6" name="Picture 5"/>
          <p:cNvPicPr/>
          <p:nvPr/>
        </p:nvPicPr>
        <p:blipFill rotWithShape="1">
          <a:blip r:embed="rId3">
            <a:extLst>
              <a:ext uri="{28A0092B-C50C-407E-A947-70E740481C1C}">
                <a14:useLocalDpi xmlns:a14="http://schemas.microsoft.com/office/drawing/2010/main" val="0"/>
              </a:ext>
            </a:extLst>
          </a:blip>
          <a:srcRect l="4645" t="9436" r="5347" b="63385"/>
          <a:stretch/>
        </p:blipFill>
        <p:spPr bwMode="auto">
          <a:xfrm>
            <a:off x="4120342" y="2586520"/>
            <a:ext cx="5153660" cy="2201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397999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3604520" cy="797169"/>
          </a:xfrm>
        </p:spPr>
        <p:txBody>
          <a:bodyPr/>
          <a:lstStyle/>
          <a:p>
            <a:pPr algn="ctr"/>
            <a:r>
              <a:rPr lang="en-GB" u="sng" dirty="0" smtClean="0"/>
              <a:t>The Stream</a:t>
            </a:r>
            <a:endParaRPr lang="en-GB" u="sng" dirty="0"/>
          </a:p>
        </p:txBody>
      </p:sp>
      <p:sp>
        <p:nvSpPr>
          <p:cNvPr id="3" name="Content Placeholder 2"/>
          <p:cNvSpPr>
            <a:spLocks noGrp="1"/>
          </p:cNvSpPr>
          <p:nvPr>
            <p:ph idx="1"/>
          </p:nvPr>
        </p:nvSpPr>
        <p:spPr>
          <a:xfrm>
            <a:off x="4242215" y="1492996"/>
            <a:ext cx="3196077" cy="2234942"/>
          </a:xfrm>
        </p:spPr>
        <p:txBody>
          <a:bodyPr>
            <a:normAutofit/>
          </a:bodyPr>
          <a:lstStyle/>
          <a:p>
            <a:pPr marL="0" indent="0">
              <a:buNone/>
            </a:pPr>
            <a:r>
              <a:rPr lang="en-GB" dirty="0" smtClean="0"/>
              <a:t>This exhibit explains how water flows through various obstacles and the effects of damming the flow, such as blocking the source. </a:t>
            </a:r>
            <a:r>
              <a:rPr lang="en-GB" dirty="0"/>
              <a:t> </a:t>
            </a:r>
            <a:endParaRPr lang="en-GB" dirty="0" smtClean="0"/>
          </a:p>
          <a:p>
            <a:pPr marL="0" indent="0">
              <a:buNone/>
            </a:pPr>
            <a:endParaRPr lang="en-GB" dirty="0" smtClean="0"/>
          </a:p>
        </p:txBody>
      </p:sp>
      <p:pic>
        <p:nvPicPr>
          <p:cNvPr id="6" name="Picture 5"/>
          <p:cNvPicPr>
            <a:picLocks noChangeAspect="1"/>
          </p:cNvPicPr>
          <p:nvPr/>
        </p:nvPicPr>
        <p:blipFill>
          <a:blip r:embed="rId2"/>
          <a:stretch>
            <a:fillRect/>
          </a:stretch>
        </p:blipFill>
        <p:spPr>
          <a:xfrm>
            <a:off x="888023" y="1761659"/>
            <a:ext cx="2800845" cy="1576220"/>
          </a:xfrm>
          <a:prstGeom prst="rect">
            <a:avLst/>
          </a:prstGeom>
        </p:spPr>
      </p:pic>
      <p:sp>
        <p:nvSpPr>
          <p:cNvPr id="9" name="AutoShape 2" descr="https://s3-eu-west-2.amazonaws.com/media.techniquest.org/wp-content/uploads/2017/02/28142124/105de50a6766b1f19e53e23a45052eb0-768x43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stretch>
            <a:fillRect/>
          </a:stretch>
        </p:blipFill>
        <p:spPr>
          <a:xfrm>
            <a:off x="5205977" y="3727938"/>
            <a:ext cx="3756952" cy="2108394"/>
          </a:xfrm>
          <a:prstGeom prst="rect">
            <a:avLst/>
          </a:prstGeom>
        </p:spPr>
      </p:pic>
      <p:sp>
        <p:nvSpPr>
          <p:cNvPr id="11" name="Rectangle 10"/>
          <p:cNvSpPr/>
          <p:nvPr/>
        </p:nvSpPr>
        <p:spPr>
          <a:xfrm>
            <a:off x="700307" y="3844497"/>
            <a:ext cx="3546231" cy="2308324"/>
          </a:xfrm>
          <a:prstGeom prst="rect">
            <a:avLst/>
          </a:prstGeom>
        </p:spPr>
        <p:txBody>
          <a:bodyPr wrap="square">
            <a:spAutoFit/>
          </a:bodyPr>
          <a:lstStyle/>
          <a:p>
            <a:r>
              <a:rPr lang="en-GB" dirty="0"/>
              <a:t>Here the child can alter and manipulate the flow of the water. If they blocked the source of the water it would effectively stop it from flowing to the fountain and other areas of the stream.  </a:t>
            </a:r>
          </a:p>
          <a:p>
            <a:endParaRPr lang="en-GB" dirty="0"/>
          </a:p>
        </p:txBody>
      </p:sp>
    </p:spTree>
    <p:extLst>
      <p:ext uri="{BB962C8B-B14F-4D97-AF65-F5344CB8AC3E}">
        <p14:creationId xmlns:p14="http://schemas.microsoft.com/office/powerpoint/2010/main" val="1595230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46638"/>
          </a:xfrm>
        </p:spPr>
        <p:txBody>
          <a:bodyPr/>
          <a:lstStyle/>
          <a:p>
            <a:pPr algn="ctr"/>
            <a:r>
              <a:rPr lang="en-GB" u="sng" dirty="0" smtClean="0"/>
              <a:t>Attention Span</a:t>
            </a:r>
            <a:endParaRPr lang="en-GB" u="sng" dirty="0"/>
          </a:p>
        </p:txBody>
      </p:sp>
      <p:sp>
        <p:nvSpPr>
          <p:cNvPr id="7" name="TextBox 6"/>
          <p:cNvSpPr txBox="1"/>
          <p:nvPr/>
        </p:nvSpPr>
        <p:spPr>
          <a:xfrm>
            <a:off x="272562" y="1556238"/>
            <a:ext cx="4492869" cy="3046988"/>
          </a:xfrm>
          <a:prstGeom prst="rect">
            <a:avLst/>
          </a:prstGeom>
          <a:noFill/>
        </p:spPr>
        <p:txBody>
          <a:bodyPr wrap="square" rtlCol="0">
            <a:spAutoFit/>
          </a:bodyPr>
          <a:lstStyle/>
          <a:p>
            <a:pPr algn="ctr"/>
            <a:r>
              <a:rPr lang="en-GB" sz="1600" u="sng" dirty="0" smtClean="0"/>
              <a:t>Transient Attention:</a:t>
            </a:r>
          </a:p>
          <a:p>
            <a:pPr algn="ctr"/>
            <a:endParaRPr lang="en-GB" sz="1600" dirty="0" smtClean="0"/>
          </a:p>
          <a:p>
            <a:pPr marL="285750" indent="-285750" algn="ctr">
              <a:buFont typeface="Arial" panose="020B0604020202020204" pitchFamily="34" charset="0"/>
              <a:buChar char="•"/>
            </a:pPr>
            <a:r>
              <a:rPr lang="en-GB" sz="1600" dirty="0" smtClean="0"/>
              <a:t>Short term response</a:t>
            </a:r>
          </a:p>
          <a:p>
            <a:pPr marL="285750" indent="-285750" algn="ctr">
              <a:buFont typeface="Arial" panose="020B0604020202020204" pitchFamily="34" charset="0"/>
              <a:buChar char="•"/>
            </a:pPr>
            <a:endParaRPr lang="en-GB" sz="1600" dirty="0" smtClean="0"/>
          </a:p>
          <a:p>
            <a:pPr marL="285750" indent="-285750" algn="ctr">
              <a:buFont typeface="Arial" panose="020B0604020202020204" pitchFamily="34" charset="0"/>
              <a:buChar char="•"/>
            </a:pPr>
            <a:r>
              <a:rPr lang="en-GB" sz="1600" dirty="0" smtClean="0"/>
              <a:t>Can attract and distract</a:t>
            </a:r>
          </a:p>
          <a:p>
            <a:pPr marL="285750" indent="-285750" algn="ctr">
              <a:buFont typeface="Arial" panose="020B0604020202020204" pitchFamily="34" charset="0"/>
              <a:buChar char="•"/>
            </a:pPr>
            <a:endParaRPr lang="en-GB" sz="1600" dirty="0" smtClean="0"/>
          </a:p>
          <a:p>
            <a:pPr marL="285750" indent="-285750" algn="ctr">
              <a:buFont typeface="Arial" panose="020B0604020202020204" pitchFamily="34" charset="0"/>
              <a:buChar char="•"/>
            </a:pPr>
            <a:r>
              <a:rPr lang="en-GB" sz="1600" dirty="0" smtClean="0"/>
              <a:t>Academically there is no consensus on how long but estimated at around 8 seconds. </a:t>
            </a:r>
          </a:p>
          <a:p>
            <a:pPr marL="285750" indent="-285750" algn="ctr">
              <a:buFont typeface="Arial" panose="020B0604020202020204" pitchFamily="34" charset="0"/>
              <a:buChar char="•"/>
            </a:pPr>
            <a:endParaRPr lang="en-GB" sz="1600" dirty="0"/>
          </a:p>
          <a:p>
            <a:pPr algn="ctr"/>
            <a:r>
              <a:rPr lang="en-GB" sz="1600" dirty="0" smtClean="0"/>
              <a:t>The children at Techniquest displayed this form of attention as they were jumping from one exhibit to the other. </a:t>
            </a:r>
            <a:endParaRPr lang="en-GB" sz="1600" dirty="0"/>
          </a:p>
        </p:txBody>
      </p:sp>
      <p:sp>
        <p:nvSpPr>
          <p:cNvPr id="8" name="TextBox 7"/>
          <p:cNvSpPr txBox="1"/>
          <p:nvPr/>
        </p:nvSpPr>
        <p:spPr>
          <a:xfrm>
            <a:off x="5292970" y="1371572"/>
            <a:ext cx="4888523" cy="5262979"/>
          </a:xfrm>
          <a:prstGeom prst="rect">
            <a:avLst/>
          </a:prstGeom>
          <a:noFill/>
        </p:spPr>
        <p:txBody>
          <a:bodyPr wrap="square" rtlCol="0">
            <a:spAutoFit/>
          </a:bodyPr>
          <a:lstStyle/>
          <a:p>
            <a:pPr algn="ctr"/>
            <a:r>
              <a:rPr lang="en-GB" sz="1600" u="sng" dirty="0" smtClean="0"/>
              <a:t>Selective </a:t>
            </a:r>
            <a:r>
              <a:rPr lang="en-GB" sz="1600" u="sng" dirty="0"/>
              <a:t>S</a:t>
            </a:r>
            <a:r>
              <a:rPr lang="en-GB" sz="1600" u="sng" dirty="0" smtClean="0"/>
              <a:t>ustained Attention</a:t>
            </a:r>
          </a:p>
          <a:p>
            <a:pPr algn="ctr"/>
            <a:endParaRPr lang="en-GB" sz="1600" u="sng" dirty="0"/>
          </a:p>
          <a:p>
            <a:pPr marL="285750" indent="-285750" algn="ctr">
              <a:buFont typeface="Arial" panose="020B0604020202020204" pitchFamily="34" charset="0"/>
              <a:buChar char="•"/>
            </a:pPr>
            <a:r>
              <a:rPr lang="en-GB" sz="1600" dirty="0" smtClean="0"/>
              <a:t>Focused attention (learning)</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Adults attention span is said to be at least 20 minutes.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Pritchard (2018) states that one could add 2 minutes more to the age of the child to calculate its attention span.</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However this is only quoted and not academically proven.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Furthermore it is clear that with age, the attention span and ability to concentrate for longer periods is increased.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Studies show that staying focused longer is easier when you enjoy the task or find it motivating.  </a:t>
            </a:r>
          </a:p>
        </p:txBody>
      </p:sp>
    </p:spTree>
    <p:extLst>
      <p:ext uri="{BB962C8B-B14F-4D97-AF65-F5344CB8AC3E}">
        <p14:creationId xmlns:p14="http://schemas.microsoft.com/office/powerpoint/2010/main" val="13112250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Conclusion</a:t>
            </a:r>
            <a:endParaRPr lang="en-US" u="sng" dirty="0"/>
          </a:p>
        </p:txBody>
      </p:sp>
      <p:sp>
        <p:nvSpPr>
          <p:cNvPr id="3" name="Content Placeholder 2"/>
          <p:cNvSpPr>
            <a:spLocks noGrp="1"/>
          </p:cNvSpPr>
          <p:nvPr>
            <p:ph idx="1"/>
          </p:nvPr>
        </p:nvSpPr>
        <p:spPr>
          <a:xfrm>
            <a:off x="677334" y="1713053"/>
            <a:ext cx="8596668" cy="4794625"/>
          </a:xfrm>
        </p:spPr>
        <p:txBody>
          <a:bodyPr>
            <a:normAutofit lnSpcReduction="10000"/>
          </a:bodyPr>
          <a:lstStyle/>
          <a:p>
            <a:r>
              <a:rPr lang="en-GB" sz="2200" dirty="0"/>
              <a:t>In conclusion we found </a:t>
            </a:r>
            <a:r>
              <a:rPr lang="en-GB" sz="2200" dirty="0" err="1"/>
              <a:t>techniquest</a:t>
            </a:r>
            <a:r>
              <a:rPr lang="en-GB" sz="2200" dirty="0"/>
              <a:t> to be an environment where children are encouraged to learn through play, there are many stations in </a:t>
            </a:r>
            <a:r>
              <a:rPr lang="en-GB" sz="2200" dirty="0" err="1"/>
              <a:t>techniquest</a:t>
            </a:r>
            <a:r>
              <a:rPr lang="en-GB" sz="2200" dirty="0"/>
              <a:t> which require physical use and mental strategy to complete the games, children who attend </a:t>
            </a:r>
            <a:r>
              <a:rPr lang="en-GB" sz="2200" dirty="0" err="1"/>
              <a:t>techniquest</a:t>
            </a:r>
            <a:r>
              <a:rPr lang="en-GB" sz="2200" dirty="0"/>
              <a:t> have the opportunity to discover a broad range of areas of learning ranging from</a:t>
            </a:r>
            <a:r>
              <a:rPr lang="en-GB" sz="2200" dirty="0" smtClean="0"/>
              <a:t>:</a:t>
            </a:r>
            <a:endParaRPr lang="en-GB" sz="2200" dirty="0"/>
          </a:p>
          <a:p>
            <a:r>
              <a:rPr lang="en-GB" sz="2200" dirty="0" smtClean="0"/>
              <a:t>Biology    Chemistry      Earth and Space     Electricity and Magnetism     Energy      Forces     Light and colour    Maths   Perception    Sound</a:t>
            </a:r>
          </a:p>
          <a:p>
            <a:r>
              <a:rPr lang="en-GB" sz="2200" dirty="0" smtClean="0"/>
              <a:t>Overall, </a:t>
            </a:r>
            <a:r>
              <a:rPr lang="en-GB" sz="2200" dirty="0" smtClean="0"/>
              <a:t>stations such as the stream, treasure chest and the tower of Brahma as well as all the other stations offered in </a:t>
            </a:r>
            <a:r>
              <a:rPr lang="en-GB" sz="2200" dirty="0" err="1" smtClean="0"/>
              <a:t>Techniquest</a:t>
            </a:r>
            <a:r>
              <a:rPr lang="en-GB" sz="2200" dirty="0" smtClean="0"/>
              <a:t> are child </a:t>
            </a:r>
            <a:r>
              <a:rPr lang="en-GB" sz="2200" dirty="0" smtClean="0"/>
              <a:t>centred </a:t>
            </a:r>
            <a:r>
              <a:rPr lang="en-GB" sz="2200" dirty="0" smtClean="0"/>
              <a:t>and are perfect for learning and testing problem solving, whilst abiding by the national curriculum.</a:t>
            </a:r>
          </a:p>
          <a:p>
            <a:endParaRPr lang="en-GB" sz="2200" dirty="0" smtClean="0"/>
          </a:p>
          <a:p>
            <a:pPr marL="0" lvl="0" indent="0">
              <a:buNone/>
            </a:pPr>
            <a:endParaRPr lang="en-GB" sz="2200" dirty="0"/>
          </a:p>
          <a:p>
            <a:pPr marL="0" indent="0">
              <a:buNone/>
            </a:pPr>
            <a:endParaRPr lang="en-GB" sz="2200" dirty="0" smtClean="0"/>
          </a:p>
          <a:p>
            <a:endParaRPr lang="en-US" dirty="0"/>
          </a:p>
        </p:txBody>
      </p:sp>
    </p:spTree>
    <p:extLst>
      <p:ext uri="{BB962C8B-B14F-4D97-AF65-F5344CB8AC3E}">
        <p14:creationId xmlns:p14="http://schemas.microsoft.com/office/powerpoint/2010/main" val="1372238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592779"/>
            <a:ext cx="8596668" cy="1320800"/>
          </a:xfrm>
        </p:spPr>
        <p:txBody>
          <a:bodyPr>
            <a:normAutofit/>
          </a:bodyPr>
          <a:lstStyle/>
          <a:p>
            <a:pPr algn="ctr"/>
            <a:r>
              <a:rPr lang="en-US" sz="6000" dirty="0" smtClean="0"/>
              <a:t>ANY QUESTIONS?</a:t>
            </a:r>
            <a:endParaRPr lang="en-US" sz="6000" dirty="0"/>
          </a:p>
        </p:txBody>
      </p:sp>
    </p:spTree>
    <p:extLst>
      <p:ext uri="{BB962C8B-B14F-4D97-AF65-F5344CB8AC3E}">
        <p14:creationId xmlns:p14="http://schemas.microsoft.com/office/powerpoint/2010/main" val="67764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Reference List</a:t>
            </a:r>
            <a:endParaRPr lang="en-US" u="sng" dirty="0"/>
          </a:p>
        </p:txBody>
      </p:sp>
      <p:sp>
        <p:nvSpPr>
          <p:cNvPr id="3" name="Content Placeholder 2"/>
          <p:cNvSpPr>
            <a:spLocks noGrp="1"/>
          </p:cNvSpPr>
          <p:nvPr>
            <p:ph idx="1"/>
          </p:nvPr>
        </p:nvSpPr>
        <p:spPr/>
        <p:txBody>
          <a:bodyPr/>
          <a:lstStyle/>
          <a:p>
            <a:r>
              <a:rPr lang="en-GB" dirty="0" err="1"/>
              <a:t>Techniquest</a:t>
            </a:r>
            <a:r>
              <a:rPr lang="en-GB" dirty="0"/>
              <a:t>. </a:t>
            </a:r>
            <a:r>
              <a:rPr lang="en-GB" i="1" dirty="0" err="1"/>
              <a:t>Techniquest</a:t>
            </a:r>
            <a:r>
              <a:rPr lang="en-GB" i="1" dirty="0"/>
              <a:t> • Science Centre UK • Science Discovery</a:t>
            </a:r>
            <a:r>
              <a:rPr lang="en-GB" dirty="0"/>
              <a:t>. [online] Available at: https://</a:t>
            </a:r>
            <a:r>
              <a:rPr lang="en-GB" dirty="0" err="1"/>
              <a:t>www.techniquest.org</a:t>
            </a:r>
            <a:r>
              <a:rPr lang="en-GB" dirty="0"/>
              <a:t> [Accessed 2 Dec. 2017].</a:t>
            </a:r>
            <a:endParaRPr lang="en-GB" sz="2000" dirty="0"/>
          </a:p>
          <a:p>
            <a:pPr marL="0" indent="0">
              <a:buNone/>
            </a:pPr>
            <a:endParaRPr lang="en-US" dirty="0"/>
          </a:p>
        </p:txBody>
      </p:sp>
    </p:spTree>
    <p:extLst>
      <p:ext uri="{BB962C8B-B14F-4D97-AF65-F5344CB8AC3E}">
        <p14:creationId xmlns:p14="http://schemas.microsoft.com/office/powerpoint/2010/main" val="3192302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4184</TotalTime>
  <Words>953</Words>
  <Application>Microsoft Macintosh PowerPoint</Application>
  <PresentationFormat>Widescreen</PresentationFormat>
  <Paragraphs>104</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Mangal</vt:lpstr>
      <vt:lpstr>Trebuchet MS</vt:lpstr>
      <vt:lpstr>Wingdings 3</vt:lpstr>
      <vt:lpstr>Arial</vt:lpstr>
      <vt:lpstr>Facet</vt:lpstr>
      <vt:lpstr>21st Century Learning: Theories and Contexts</vt:lpstr>
      <vt:lpstr>Techniquest </vt:lpstr>
      <vt:lpstr>What is on offer at Techniquest?</vt:lpstr>
      <vt:lpstr>The Exhibits…</vt:lpstr>
      <vt:lpstr>Wiggly Wire </vt:lpstr>
      <vt:lpstr>Piaget’s – Concrete operational </vt:lpstr>
      <vt:lpstr>Tower of Brahma</vt:lpstr>
      <vt:lpstr>Tower of Brahma</vt:lpstr>
      <vt:lpstr>Tower of Brahma</vt:lpstr>
      <vt:lpstr>The Treasure Chest</vt:lpstr>
      <vt:lpstr>The Stream</vt:lpstr>
      <vt:lpstr>Attention Span</vt:lpstr>
      <vt:lpstr>Conclusion</vt:lpstr>
      <vt:lpstr>ANY QUESTIONS?</vt:lpstr>
      <vt:lpstr>Reference List</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Kailam Fearn (1701807)</dc:creator>
  <cp:lastModifiedBy>Kailam Fearn (1701807)</cp:lastModifiedBy>
  <cp:revision>42</cp:revision>
  <dcterms:created xsi:type="dcterms:W3CDTF">2018-01-07T14:14:47Z</dcterms:created>
  <dcterms:modified xsi:type="dcterms:W3CDTF">2018-01-12T00:18:17Z</dcterms:modified>
</cp:coreProperties>
</file>