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7" r:id="rId6"/>
    <p:sldId id="262" r:id="rId7"/>
    <p:sldId id="264" r:id="rId8"/>
    <p:sldId id="260" r:id="rId9"/>
    <p:sldId id="263" r:id="rId10"/>
    <p:sldId id="268" r:id="rId11"/>
    <p:sldId id="265" r:id="rId12"/>
    <p:sldId id="266"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72" autoAdjust="0"/>
    <p:restoredTop sz="94660"/>
  </p:normalViewPr>
  <p:slideViewPr>
    <p:cSldViewPr snapToGrid="0">
      <p:cViewPr varScale="1">
        <p:scale>
          <a:sx n="114" d="100"/>
          <a:sy n="114" d="100"/>
        </p:scale>
        <p:origin x="180"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53449D-4575-4689-B322-5AE554BCAC5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51560C2-B65F-4B33-9C33-169820A608E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5FAFF8F-CD8D-4EAF-BB02-55DFCC7E1B21}"/>
              </a:ext>
            </a:extLst>
          </p:cNvPr>
          <p:cNvSpPr>
            <a:spLocks noGrp="1"/>
          </p:cNvSpPr>
          <p:nvPr>
            <p:ph type="dt" sz="half" idx="10"/>
          </p:nvPr>
        </p:nvSpPr>
        <p:spPr/>
        <p:txBody>
          <a:bodyPr/>
          <a:lstStyle/>
          <a:p>
            <a:fld id="{05F3E144-05F3-442E-8ECB-B5366E33B048}" type="datetimeFigureOut">
              <a:rPr lang="en-GB" smtClean="0"/>
              <a:t>29/10/2018</a:t>
            </a:fld>
            <a:endParaRPr lang="en-GB"/>
          </a:p>
        </p:txBody>
      </p:sp>
      <p:sp>
        <p:nvSpPr>
          <p:cNvPr id="5" name="Footer Placeholder 4">
            <a:extLst>
              <a:ext uri="{FF2B5EF4-FFF2-40B4-BE49-F238E27FC236}">
                <a16:creationId xmlns:a16="http://schemas.microsoft.com/office/drawing/2014/main" id="{371FE579-C749-45C2-BB66-D5FACD5CCC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DCEA3A6-B3AC-46E1-A2E2-5FDF582B0FA5}"/>
              </a:ext>
            </a:extLst>
          </p:cNvPr>
          <p:cNvSpPr>
            <a:spLocks noGrp="1"/>
          </p:cNvSpPr>
          <p:nvPr>
            <p:ph type="sldNum" sz="quarter" idx="12"/>
          </p:nvPr>
        </p:nvSpPr>
        <p:spPr/>
        <p:txBody>
          <a:bodyPr/>
          <a:lstStyle/>
          <a:p>
            <a:fld id="{F83D9932-E2DF-4D75-A90F-A0C78B564640}" type="slidenum">
              <a:rPr lang="en-GB" smtClean="0"/>
              <a:t>‹#›</a:t>
            </a:fld>
            <a:endParaRPr lang="en-GB"/>
          </a:p>
        </p:txBody>
      </p:sp>
    </p:spTree>
    <p:extLst>
      <p:ext uri="{BB962C8B-B14F-4D97-AF65-F5344CB8AC3E}">
        <p14:creationId xmlns:p14="http://schemas.microsoft.com/office/powerpoint/2010/main" val="41003050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9B122-0D9D-45B9-B63E-E360B5CDCEF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33D3E9B-70AE-4F85-BCBC-448827AFB01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695FE2A-CEF7-46E4-9D10-728DF606135F}"/>
              </a:ext>
            </a:extLst>
          </p:cNvPr>
          <p:cNvSpPr>
            <a:spLocks noGrp="1"/>
          </p:cNvSpPr>
          <p:nvPr>
            <p:ph type="dt" sz="half" idx="10"/>
          </p:nvPr>
        </p:nvSpPr>
        <p:spPr/>
        <p:txBody>
          <a:bodyPr/>
          <a:lstStyle/>
          <a:p>
            <a:fld id="{05F3E144-05F3-442E-8ECB-B5366E33B048}" type="datetimeFigureOut">
              <a:rPr lang="en-GB" smtClean="0"/>
              <a:t>29/10/2018</a:t>
            </a:fld>
            <a:endParaRPr lang="en-GB"/>
          </a:p>
        </p:txBody>
      </p:sp>
      <p:sp>
        <p:nvSpPr>
          <p:cNvPr id="5" name="Footer Placeholder 4">
            <a:extLst>
              <a:ext uri="{FF2B5EF4-FFF2-40B4-BE49-F238E27FC236}">
                <a16:creationId xmlns:a16="http://schemas.microsoft.com/office/drawing/2014/main" id="{E06AA641-4677-466C-84FB-1345F4F58AD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1AEA07-2055-4932-932D-C5FF3DDF9DAA}"/>
              </a:ext>
            </a:extLst>
          </p:cNvPr>
          <p:cNvSpPr>
            <a:spLocks noGrp="1"/>
          </p:cNvSpPr>
          <p:nvPr>
            <p:ph type="sldNum" sz="quarter" idx="12"/>
          </p:nvPr>
        </p:nvSpPr>
        <p:spPr/>
        <p:txBody>
          <a:bodyPr/>
          <a:lstStyle/>
          <a:p>
            <a:fld id="{F83D9932-E2DF-4D75-A90F-A0C78B564640}" type="slidenum">
              <a:rPr lang="en-GB" smtClean="0"/>
              <a:t>‹#›</a:t>
            </a:fld>
            <a:endParaRPr lang="en-GB"/>
          </a:p>
        </p:txBody>
      </p:sp>
    </p:spTree>
    <p:extLst>
      <p:ext uri="{BB962C8B-B14F-4D97-AF65-F5344CB8AC3E}">
        <p14:creationId xmlns:p14="http://schemas.microsoft.com/office/powerpoint/2010/main" val="20160981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DBA21D-C3A1-43AD-B30A-FBBC6F65087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0BDA2BA-BDF9-46B9-A85C-B1D18268133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1127CE5-9304-4766-B581-EF415B2E2B8B}"/>
              </a:ext>
            </a:extLst>
          </p:cNvPr>
          <p:cNvSpPr>
            <a:spLocks noGrp="1"/>
          </p:cNvSpPr>
          <p:nvPr>
            <p:ph type="dt" sz="half" idx="10"/>
          </p:nvPr>
        </p:nvSpPr>
        <p:spPr/>
        <p:txBody>
          <a:bodyPr/>
          <a:lstStyle/>
          <a:p>
            <a:fld id="{05F3E144-05F3-442E-8ECB-B5366E33B048}" type="datetimeFigureOut">
              <a:rPr lang="en-GB" smtClean="0"/>
              <a:t>29/10/2018</a:t>
            </a:fld>
            <a:endParaRPr lang="en-GB"/>
          </a:p>
        </p:txBody>
      </p:sp>
      <p:sp>
        <p:nvSpPr>
          <p:cNvPr id="5" name="Footer Placeholder 4">
            <a:extLst>
              <a:ext uri="{FF2B5EF4-FFF2-40B4-BE49-F238E27FC236}">
                <a16:creationId xmlns:a16="http://schemas.microsoft.com/office/drawing/2014/main" id="{93B3D134-8CA3-4E83-A693-C1F8AEA8318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DBBCF9-4A23-47AD-AD63-EC1D78FBD770}"/>
              </a:ext>
            </a:extLst>
          </p:cNvPr>
          <p:cNvSpPr>
            <a:spLocks noGrp="1"/>
          </p:cNvSpPr>
          <p:nvPr>
            <p:ph type="sldNum" sz="quarter" idx="12"/>
          </p:nvPr>
        </p:nvSpPr>
        <p:spPr/>
        <p:txBody>
          <a:bodyPr/>
          <a:lstStyle/>
          <a:p>
            <a:fld id="{F83D9932-E2DF-4D75-A90F-A0C78B564640}" type="slidenum">
              <a:rPr lang="en-GB" smtClean="0"/>
              <a:t>‹#›</a:t>
            </a:fld>
            <a:endParaRPr lang="en-GB"/>
          </a:p>
        </p:txBody>
      </p:sp>
    </p:spTree>
    <p:extLst>
      <p:ext uri="{BB962C8B-B14F-4D97-AF65-F5344CB8AC3E}">
        <p14:creationId xmlns:p14="http://schemas.microsoft.com/office/powerpoint/2010/main" val="38270168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80524E-3FF0-4A9E-BA1D-7DD2FCD053C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A923E11-263C-4BC4-8EDD-8B70A0DB8DD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99E71BC-47EA-4B06-B093-1457F5CBA5E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3C4AA86-9C80-4534-B6B6-1F51C1D6BB4A}"/>
              </a:ext>
            </a:extLst>
          </p:cNvPr>
          <p:cNvSpPr>
            <a:spLocks noGrp="1"/>
          </p:cNvSpPr>
          <p:nvPr>
            <p:ph type="dt" sz="half" idx="10"/>
          </p:nvPr>
        </p:nvSpPr>
        <p:spPr/>
        <p:txBody>
          <a:bodyPr/>
          <a:lstStyle/>
          <a:p>
            <a:fld id="{05F3E144-05F3-442E-8ECB-B5366E33B048}" type="datetimeFigureOut">
              <a:rPr lang="en-GB" smtClean="0"/>
              <a:t>29/10/2018</a:t>
            </a:fld>
            <a:endParaRPr lang="en-GB"/>
          </a:p>
        </p:txBody>
      </p:sp>
      <p:sp>
        <p:nvSpPr>
          <p:cNvPr id="6" name="Footer Placeholder 5">
            <a:extLst>
              <a:ext uri="{FF2B5EF4-FFF2-40B4-BE49-F238E27FC236}">
                <a16:creationId xmlns:a16="http://schemas.microsoft.com/office/drawing/2014/main" id="{9C41A4EB-73E3-4B57-92D0-8B0A242111D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20D58B3-9820-4AB4-9BEC-68D35821C10C}"/>
              </a:ext>
            </a:extLst>
          </p:cNvPr>
          <p:cNvSpPr>
            <a:spLocks noGrp="1"/>
          </p:cNvSpPr>
          <p:nvPr>
            <p:ph type="sldNum" sz="quarter" idx="12"/>
          </p:nvPr>
        </p:nvSpPr>
        <p:spPr/>
        <p:txBody>
          <a:bodyPr/>
          <a:lstStyle/>
          <a:p>
            <a:fld id="{F83D9932-E2DF-4D75-A90F-A0C78B564640}" type="slidenum">
              <a:rPr lang="en-GB" smtClean="0"/>
              <a:t>‹#›</a:t>
            </a:fld>
            <a:endParaRPr lang="en-GB"/>
          </a:p>
        </p:txBody>
      </p:sp>
    </p:spTree>
    <p:extLst>
      <p:ext uri="{BB962C8B-B14F-4D97-AF65-F5344CB8AC3E}">
        <p14:creationId xmlns:p14="http://schemas.microsoft.com/office/powerpoint/2010/main" val="36554932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3F61C-7560-4834-9B58-FC3C7C6B89A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7E7144A-562F-4828-AE5A-A8CE9F693E3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14C384E-503B-4BB0-B269-EC4DDC96A24E}"/>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2E422E5-66D8-423F-ACA2-8775B87A3C0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0B29A2BC-462A-4E53-97E8-ADE9110588B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91A781D-D1B2-4B0A-BBCF-A21D8E54D807}"/>
              </a:ext>
            </a:extLst>
          </p:cNvPr>
          <p:cNvSpPr>
            <a:spLocks noGrp="1"/>
          </p:cNvSpPr>
          <p:nvPr>
            <p:ph type="dt" sz="half" idx="10"/>
          </p:nvPr>
        </p:nvSpPr>
        <p:spPr/>
        <p:txBody>
          <a:bodyPr/>
          <a:lstStyle/>
          <a:p>
            <a:fld id="{05F3E144-05F3-442E-8ECB-B5366E33B048}" type="datetimeFigureOut">
              <a:rPr lang="en-GB" smtClean="0"/>
              <a:t>29/10/2018</a:t>
            </a:fld>
            <a:endParaRPr lang="en-GB"/>
          </a:p>
        </p:txBody>
      </p:sp>
      <p:sp>
        <p:nvSpPr>
          <p:cNvPr id="8" name="Footer Placeholder 7">
            <a:extLst>
              <a:ext uri="{FF2B5EF4-FFF2-40B4-BE49-F238E27FC236}">
                <a16:creationId xmlns:a16="http://schemas.microsoft.com/office/drawing/2014/main" id="{4A111F5D-95C4-47D4-8B2F-2636C93B236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2AFF7CF-247C-40E8-BD32-95CAD2E4E5E0}"/>
              </a:ext>
            </a:extLst>
          </p:cNvPr>
          <p:cNvSpPr>
            <a:spLocks noGrp="1"/>
          </p:cNvSpPr>
          <p:nvPr>
            <p:ph type="sldNum" sz="quarter" idx="12"/>
          </p:nvPr>
        </p:nvSpPr>
        <p:spPr/>
        <p:txBody>
          <a:bodyPr/>
          <a:lstStyle/>
          <a:p>
            <a:fld id="{F83D9932-E2DF-4D75-A90F-A0C78B564640}" type="slidenum">
              <a:rPr lang="en-GB" smtClean="0"/>
              <a:t>‹#›</a:t>
            </a:fld>
            <a:endParaRPr lang="en-GB"/>
          </a:p>
        </p:txBody>
      </p:sp>
    </p:spTree>
    <p:extLst>
      <p:ext uri="{BB962C8B-B14F-4D97-AF65-F5344CB8AC3E}">
        <p14:creationId xmlns:p14="http://schemas.microsoft.com/office/powerpoint/2010/main" val="4225113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654D70-8396-435D-9F24-056F92ED7FF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82A14DE-06EC-4315-AA37-7E0808F07894}"/>
              </a:ext>
            </a:extLst>
          </p:cNvPr>
          <p:cNvSpPr>
            <a:spLocks noGrp="1"/>
          </p:cNvSpPr>
          <p:nvPr>
            <p:ph type="dt" sz="half" idx="10"/>
          </p:nvPr>
        </p:nvSpPr>
        <p:spPr/>
        <p:txBody>
          <a:bodyPr/>
          <a:lstStyle/>
          <a:p>
            <a:fld id="{05F3E144-05F3-442E-8ECB-B5366E33B048}" type="datetimeFigureOut">
              <a:rPr lang="en-GB" smtClean="0"/>
              <a:t>29/10/2018</a:t>
            </a:fld>
            <a:endParaRPr lang="en-GB"/>
          </a:p>
        </p:txBody>
      </p:sp>
      <p:sp>
        <p:nvSpPr>
          <p:cNvPr id="4" name="Footer Placeholder 3">
            <a:extLst>
              <a:ext uri="{FF2B5EF4-FFF2-40B4-BE49-F238E27FC236}">
                <a16:creationId xmlns:a16="http://schemas.microsoft.com/office/drawing/2014/main" id="{752934A8-3787-483C-925F-EA5E6EE5A1A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1500278-A11C-44CE-AA71-97B3F1AF43EF}"/>
              </a:ext>
            </a:extLst>
          </p:cNvPr>
          <p:cNvSpPr>
            <a:spLocks noGrp="1"/>
          </p:cNvSpPr>
          <p:nvPr>
            <p:ph type="sldNum" sz="quarter" idx="12"/>
          </p:nvPr>
        </p:nvSpPr>
        <p:spPr/>
        <p:txBody>
          <a:bodyPr/>
          <a:lstStyle/>
          <a:p>
            <a:fld id="{F83D9932-E2DF-4D75-A90F-A0C78B564640}" type="slidenum">
              <a:rPr lang="en-GB" smtClean="0"/>
              <a:t>‹#›</a:t>
            </a:fld>
            <a:endParaRPr lang="en-GB"/>
          </a:p>
        </p:txBody>
      </p:sp>
    </p:spTree>
    <p:extLst>
      <p:ext uri="{BB962C8B-B14F-4D97-AF65-F5344CB8AC3E}">
        <p14:creationId xmlns:p14="http://schemas.microsoft.com/office/powerpoint/2010/main" val="32282601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26A5381-A894-4FDA-9542-327A8FF0F3B0}"/>
              </a:ext>
            </a:extLst>
          </p:cNvPr>
          <p:cNvSpPr>
            <a:spLocks noGrp="1"/>
          </p:cNvSpPr>
          <p:nvPr>
            <p:ph type="dt" sz="half" idx="10"/>
          </p:nvPr>
        </p:nvSpPr>
        <p:spPr/>
        <p:txBody>
          <a:bodyPr/>
          <a:lstStyle/>
          <a:p>
            <a:fld id="{05F3E144-05F3-442E-8ECB-B5366E33B048}" type="datetimeFigureOut">
              <a:rPr lang="en-GB" smtClean="0"/>
              <a:t>29/10/2018</a:t>
            </a:fld>
            <a:endParaRPr lang="en-GB"/>
          </a:p>
        </p:txBody>
      </p:sp>
      <p:sp>
        <p:nvSpPr>
          <p:cNvPr id="3" name="Footer Placeholder 2">
            <a:extLst>
              <a:ext uri="{FF2B5EF4-FFF2-40B4-BE49-F238E27FC236}">
                <a16:creationId xmlns:a16="http://schemas.microsoft.com/office/drawing/2014/main" id="{40CD5809-244A-4B26-9447-5A783C60F6A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CC2B133-33FA-4FE3-83A1-B2CFF917E5DC}"/>
              </a:ext>
            </a:extLst>
          </p:cNvPr>
          <p:cNvSpPr>
            <a:spLocks noGrp="1"/>
          </p:cNvSpPr>
          <p:nvPr>
            <p:ph type="sldNum" sz="quarter" idx="12"/>
          </p:nvPr>
        </p:nvSpPr>
        <p:spPr/>
        <p:txBody>
          <a:bodyPr/>
          <a:lstStyle/>
          <a:p>
            <a:fld id="{F83D9932-E2DF-4D75-A90F-A0C78B564640}" type="slidenum">
              <a:rPr lang="en-GB" smtClean="0"/>
              <a:t>‹#›</a:t>
            </a:fld>
            <a:endParaRPr lang="en-GB"/>
          </a:p>
        </p:txBody>
      </p:sp>
    </p:spTree>
    <p:extLst>
      <p:ext uri="{BB962C8B-B14F-4D97-AF65-F5344CB8AC3E}">
        <p14:creationId xmlns:p14="http://schemas.microsoft.com/office/powerpoint/2010/main" val="21428048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F9FD21-DA02-40E7-8D67-6FD362987CB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31EF3AE-1D1F-4695-9B84-AE23052BAAB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A33C0EA-EC3D-4C66-8EA0-5B1ACAC324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AF4B2B6-7DCD-4064-A5B5-55E940EEB735}"/>
              </a:ext>
            </a:extLst>
          </p:cNvPr>
          <p:cNvSpPr>
            <a:spLocks noGrp="1"/>
          </p:cNvSpPr>
          <p:nvPr>
            <p:ph type="dt" sz="half" idx="10"/>
          </p:nvPr>
        </p:nvSpPr>
        <p:spPr/>
        <p:txBody>
          <a:bodyPr/>
          <a:lstStyle/>
          <a:p>
            <a:fld id="{05F3E144-05F3-442E-8ECB-B5366E33B048}" type="datetimeFigureOut">
              <a:rPr lang="en-GB" smtClean="0"/>
              <a:t>29/10/2018</a:t>
            </a:fld>
            <a:endParaRPr lang="en-GB"/>
          </a:p>
        </p:txBody>
      </p:sp>
      <p:sp>
        <p:nvSpPr>
          <p:cNvPr id="6" name="Footer Placeholder 5">
            <a:extLst>
              <a:ext uri="{FF2B5EF4-FFF2-40B4-BE49-F238E27FC236}">
                <a16:creationId xmlns:a16="http://schemas.microsoft.com/office/drawing/2014/main" id="{AE491A82-CB66-4AC6-9A7B-5816F744E86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C78C02B-9F53-45B3-9BEE-DF48A21E03F6}"/>
              </a:ext>
            </a:extLst>
          </p:cNvPr>
          <p:cNvSpPr>
            <a:spLocks noGrp="1"/>
          </p:cNvSpPr>
          <p:nvPr>
            <p:ph type="sldNum" sz="quarter" idx="12"/>
          </p:nvPr>
        </p:nvSpPr>
        <p:spPr/>
        <p:txBody>
          <a:bodyPr/>
          <a:lstStyle/>
          <a:p>
            <a:fld id="{F83D9932-E2DF-4D75-A90F-A0C78B564640}" type="slidenum">
              <a:rPr lang="en-GB" smtClean="0"/>
              <a:t>‹#›</a:t>
            </a:fld>
            <a:endParaRPr lang="en-GB"/>
          </a:p>
        </p:txBody>
      </p:sp>
    </p:spTree>
    <p:extLst>
      <p:ext uri="{BB962C8B-B14F-4D97-AF65-F5344CB8AC3E}">
        <p14:creationId xmlns:p14="http://schemas.microsoft.com/office/powerpoint/2010/main" val="3456823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63300E-7AC6-4CFB-AA03-76DC2297BDC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E36A0AD-E05D-4E9F-8191-9E8BBB254F0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520E9CC-CDBB-4919-A3AC-C836AFE330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B0115C0-432B-45AF-A78A-C713D39EAB90}"/>
              </a:ext>
            </a:extLst>
          </p:cNvPr>
          <p:cNvSpPr>
            <a:spLocks noGrp="1"/>
          </p:cNvSpPr>
          <p:nvPr>
            <p:ph type="dt" sz="half" idx="10"/>
          </p:nvPr>
        </p:nvSpPr>
        <p:spPr/>
        <p:txBody>
          <a:bodyPr/>
          <a:lstStyle/>
          <a:p>
            <a:fld id="{05F3E144-05F3-442E-8ECB-B5366E33B048}" type="datetimeFigureOut">
              <a:rPr lang="en-GB" smtClean="0"/>
              <a:t>29/10/2018</a:t>
            </a:fld>
            <a:endParaRPr lang="en-GB"/>
          </a:p>
        </p:txBody>
      </p:sp>
      <p:sp>
        <p:nvSpPr>
          <p:cNvPr id="6" name="Footer Placeholder 5">
            <a:extLst>
              <a:ext uri="{FF2B5EF4-FFF2-40B4-BE49-F238E27FC236}">
                <a16:creationId xmlns:a16="http://schemas.microsoft.com/office/drawing/2014/main" id="{DAF9640E-EC30-49EF-AC02-0306EF094C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CC89102-9BEE-415D-9515-EDF7989C0D6A}"/>
              </a:ext>
            </a:extLst>
          </p:cNvPr>
          <p:cNvSpPr>
            <a:spLocks noGrp="1"/>
          </p:cNvSpPr>
          <p:nvPr>
            <p:ph type="sldNum" sz="quarter" idx="12"/>
          </p:nvPr>
        </p:nvSpPr>
        <p:spPr/>
        <p:txBody>
          <a:bodyPr/>
          <a:lstStyle/>
          <a:p>
            <a:fld id="{F83D9932-E2DF-4D75-A90F-A0C78B564640}" type="slidenum">
              <a:rPr lang="en-GB" smtClean="0"/>
              <a:t>‹#›</a:t>
            </a:fld>
            <a:endParaRPr lang="en-GB"/>
          </a:p>
        </p:txBody>
      </p:sp>
    </p:spTree>
    <p:extLst>
      <p:ext uri="{BB962C8B-B14F-4D97-AF65-F5344CB8AC3E}">
        <p14:creationId xmlns:p14="http://schemas.microsoft.com/office/powerpoint/2010/main" val="27056629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B1122-CB9E-432D-BDDA-A2367428761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3A669EC-36AF-4D54-A251-58ADB57D7B3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919BBC2-871E-4AC7-B55C-D825EE967937}"/>
              </a:ext>
            </a:extLst>
          </p:cNvPr>
          <p:cNvSpPr>
            <a:spLocks noGrp="1"/>
          </p:cNvSpPr>
          <p:nvPr>
            <p:ph type="dt" sz="half" idx="10"/>
          </p:nvPr>
        </p:nvSpPr>
        <p:spPr/>
        <p:txBody>
          <a:bodyPr/>
          <a:lstStyle/>
          <a:p>
            <a:fld id="{05F3E144-05F3-442E-8ECB-B5366E33B048}" type="datetimeFigureOut">
              <a:rPr lang="en-GB" smtClean="0"/>
              <a:t>29/10/2018</a:t>
            </a:fld>
            <a:endParaRPr lang="en-GB"/>
          </a:p>
        </p:txBody>
      </p:sp>
      <p:sp>
        <p:nvSpPr>
          <p:cNvPr id="5" name="Footer Placeholder 4">
            <a:extLst>
              <a:ext uri="{FF2B5EF4-FFF2-40B4-BE49-F238E27FC236}">
                <a16:creationId xmlns:a16="http://schemas.microsoft.com/office/drawing/2014/main" id="{4AD6C913-D36D-4369-A125-C59BA8C4D6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4AD54F6-8F0D-466A-9867-4A29BC11BA4C}"/>
              </a:ext>
            </a:extLst>
          </p:cNvPr>
          <p:cNvSpPr>
            <a:spLocks noGrp="1"/>
          </p:cNvSpPr>
          <p:nvPr>
            <p:ph type="sldNum" sz="quarter" idx="12"/>
          </p:nvPr>
        </p:nvSpPr>
        <p:spPr/>
        <p:txBody>
          <a:bodyPr/>
          <a:lstStyle/>
          <a:p>
            <a:fld id="{F83D9932-E2DF-4D75-A90F-A0C78B564640}" type="slidenum">
              <a:rPr lang="en-GB" smtClean="0"/>
              <a:t>‹#›</a:t>
            </a:fld>
            <a:endParaRPr lang="en-GB"/>
          </a:p>
        </p:txBody>
      </p:sp>
    </p:spTree>
    <p:extLst>
      <p:ext uri="{BB962C8B-B14F-4D97-AF65-F5344CB8AC3E}">
        <p14:creationId xmlns:p14="http://schemas.microsoft.com/office/powerpoint/2010/main" val="15118303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9F6D0CF-E1CC-46C5-8EAC-7434F7FE531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60E4333-B0FA-49EB-8508-7C363CADB29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B5EF8A2-B050-4A38-856B-01C8C291AAF3}"/>
              </a:ext>
            </a:extLst>
          </p:cNvPr>
          <p:cNvSpPr>
            <a:spLocks noGrp="1"/>
          </p:cNvSpPr>
          <p:nvPr>
            <p:ph type="dt" sz="half" idx="10"/>
          </p:nvPr>
        </p:nvSpPr>
        <p:spPr/>
        <p:txBody>
          <a:bodyPr/>
          <a:lstStyle/>
          <a:p>
            <a:fld id="{05F3E144-05F3-442E-8ECB-B5366E33B048}" type="datetimeFigureOut">
              <a:rPr lang="en-GB" smtClean="0"/>
              <a:t>29/10/2018</a:t>
            </a:fld>
            <a:endParaRPr lang="en-GB"/>
          </a:p>
        </p:txBody>
      </p:sp>
      <p:sp>
        <p:nvSpPr>
          <p:cNvPr id="5" name="Footer Placeholder 4">
            <a:extLst>
              <a:ext uri="{FF2B5EF4-FFF2-40B4-BE49-F238E27FC236}">
                <a16:creationId xmlns:a16="http://schemas.microsoft.com/office/drawing/2014/main" id="{B0BC3539-ECA2-4312-A37E-5EE2E3FC746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BB871E-49E7-4DD8-A174-596C737D09BA}"/>
              </a:ext>
            </a:extLst>
          </p:cNvPr>
          <p:cNvSpPr>
            <a:spLocks noGrp="1"/>
          </p:cNvSpPr>
          <p:nvPr>
            <p:ph type="sldNum" sz="quarter" idx="12"/>
          </p:nvPr>
        </p:nvSpPr>
        <p:spPr/>
        <p:txBody>
          <a:bodyPr/>
          <a:lstStyle/>
          <a:p>
            <a:fld id="{F83D9932-E2DF-4D75-A90F-A0C78B564640}" type="slidenum">
              <a:rPr lang="en-GB" smtClean="0"/>
              <a:t>‹#›</a:t>
            </a:fld>
            <a:endParaRPr lang="en-GB"/>
          </a:p>
        </p:txBody>
      </p:sp>
    </p:spTree>
    <p:extLst>
      <p:ext uri="{BB962C8B-B14F-4D97-AF65-F5344CB8AC3E}">
        <p14:creationId xmlns:p14="http://schemas.microsoft.com/office/powerpoint/2010/main" val="29758369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60A9E43-86C2-46E4-ACC7-082AA325A89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085505F-6970-49A8-B1C9-A669D530CC5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19E5E58-2F33-463A-BCE1-4E1175CD785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F3E144-05F3-442E-8ECB-B5366E33B048}" type="datetimeFigureOut">
              <a:rPr lang="en-GB" smtClean="0"/>
              <a:t>29/10/2018</a:t>
            </a:fld>
            <a:endParaRPr lang="en-GB"/>
          </a:p>
        </p:txBody>
      </p:sp>
      <p:sp>
        <p:nvSpPr>
          <p:cNvPr id="5" name="Footer Placeholder 4">
            <a:extLst>
              <a:ext uri="{FF2B5EF4-FFF2-40B4-BE49-F238E27FC236}">
                <a16:creationId xmlns:a16="http://schemas.microsoft.com/office/drawing/2014/main" id="{64D06BC1-D03B-4F58-ABB1-79501DDE41B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D7ED2D5-CCFE-4386-899C-E465941C1BE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3D9932-E2DF-4D75-A90F-A0C78B564640}" type="slidenum">
              <a:rPr lang="en-GB" smtClean="0"/>
              <a:t>‹#›</a:t>
            </a:fld>
            <a:endParaRPr lang="en-GB"/>
          </a:p>
        </p:txBody>
      </p:sp>
    </p:spTree>
    <p:extLst>
      <p:ext uri="{BB962C8B-B14F-4D97-AF65-F5344CB8AC3E}">
        <p14:creationId xmlns:p14="http://schemas.microsoft.com/office/powerpoint/2010/main" val="24234282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lawyersandsettlements.com/blog/why-exactly-is-oral-sodium-phosphate-so-bad.html" TargetMode="External"/><Relationship Id="rId2" Type="http://schemas.openxmlformats.org/officeDocument/2006/relationships/image" Target="../media/image1.jpg"/><Relationship Id="rId1" Type="http://schemas.openxmlformats.org/officeDocument/2006/relationships/slideLayout" Target="../slideLayouts/slideLayout4.xml"/><Relationship Id="rId4" Type="http://schemas.openxmlformats.org/officeDocument/2006/relationships/hyperlink" Target="https://creativecommons.org/licenses/by-nd/3.0/"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4.xml"/><Relationship Id="rId5" Type="http://schemas.openxmlformats.org/officeDocument/2006/relationships/hyperlink" Target="https://creativecommons.org/licenses/by-nc-nd/3.0/" TargetMode="External"/><Relationship Id="rId4" Type="http://schemas.openxmlformats.org/officeDocument/2006/relationships/hyperlink" Target="http://forprimarykids.blogspot.com/2013/02/science-4th-excretory-urinary-system.html"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educacion.uncomo.com/articulo/caracteristicas-y-funciones-de-los-rinones-16860.html" TargetMode="External"/><Relationship Id="rId2" Type="http://schemas.openxmlformats.org/officeDocument/2006/relationships/image" Target="../media/image4.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hyperlink" Target="https://www.goodfreephotos.com/vector-images/face-of-sweating-worried-boy.png.php" TargetMode="External"/><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s://moodle.beverleyhigh.net/mod/resource/view.php?id=6085" TargetMode="External"/><Relationship Id="rId2" Type="http://schemas.openxmlformats.org/officeDocument/2006/relationships/image" Target="../media/image6.gif"/><Relationship Id="rId1" Type="http://schemas.openxmlformats.org/officeDocument/2006/relationships/slideLayout" Target="../slideLayouts/slideLayout7.xml"/><Relationship Id="rId4" Type="http://schemas.openxmlformats.org/officeDocument/2006/relationships/hyperlink" Target="https://creativecommons.org/licenses/by-nc-sa/3.0/"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learn2.open.ac.uk/mod/oucontent/view.php?id=1041680&amp;section=1.4" TargetMode="External"/><Relationship Id="rId2" Type="http://schemas.openxmlformats.org/officeDocument/2006/relationships/hyperlink" Target="https://health.howstuffworks.com/human-body/systems/kidney-urinary/kidney2.htm" TargetMode="External"/><Relationship Id="rId1" Type="http://schemas.openxmlformats.org/officeDocument/2006/relationships/slideLayout" Target="../slideLayouts/slideLayout2.xml"/><Relationship Id="rId6" Type="http://schemas.openxmlformats.org/officeDocument/2006/relationships/hyperlink" Target="https://saveourbones.com/8-early-warning-signs-your-kidneys-arent-working-as-well-as-they-should/" TargetMode="External"/><Relationship Id="rId5" Type="http://schemas.openxmlformats.org/officeDocument/2006/relationships/hyperlink" Target="https://www.dictionary.com/browse/osmosis" TargetMode="External"/><Relationship Id="rId4" Type="http://schemas.openxmlformats.org/officeDocument/2006/relationships/hyperlink" Target="https://www.goodfreephotos.com/cache/vector-images/man-sitting-on-the-toilet-vector-clipart_w80_h80_cw80_ch80_thumb.pn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A48DF5-DD94-4C3C-A1EE-B22EA7BC5B68}"/>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en-US" sz="6000" dirty="0"/>
              <a:t>                            The kidneys</a:t>
            </a:r>
            <a:br>
              <a:rPr lang="en-US" sz="6000" dirty="0"/>
            </a:br>
            <a:r>
              <a:rPr lang="en-US" sz="6000" dirty="0"/>
              <a:t>&amp; filtration</a:t>
            </a:r>
            <a:br>
              <a:rPr lang="en-US" sz="6000" dirty="0"/>
            </a:br>
            <a:r>
              <a:rPr lang="en-US" sz="1400" dirty="0"/>
              <a:t>Sarah Dalton</a:t>
            </a:r>
          </a:p>
        </p:txBody>
      </p:sp>
      <p:sp>
        <p:nvSpPr>
          <p:cNvPr id="13" name="Freeform: Shape 12">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Content Placeholder 5">
            <a:extLst>
              <a:ext uri="{FF2B5EF4-FFF2-40B4-BE49-F238E27FC236}">
                <a16:creationId xmlns:a16="http://schemas.microsoft.com/office/drawing/2014/main" id="{23A80BDD-BD25-428A-8798-C2E791DE579C}"/>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1985" r="1" b="3812"/>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
        <p:nvSpPr>
          <p:cNvPr id="7" name="TextBox 6">
            <a:extLst>
              <a:ext uri="{FF2B5EF4-FFF2-40B4-BE49-F238E27FC236}">
                <a16:creationId xmlns:a16="http://schemas.microsoft.com/office/drawing/2014/main" id="{CF49C71B-07BB-4BB9-A41D-215F7F65BD44}"/>
              </a:ext>
            </a:extLst>
          </p:cNvPr>
          <p:cNvSpPr txBox="1"/>
          <p:nvPr/>
        </p:nvSpPr>
        <p:spPr>
          <a:xfrm>
            <a:off x="9865722" y="6657945"/>
            <a:ext cx="2326278"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www.lawyersandsettlements.com/blog/why-exactly-is-oral-sodium-phosphate-so-bad.htm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nd/3.0/">
                  <a:extLst>
                    <a:ext uri="{A12FA001-AC4F-418D-AE19-62706E023703}">
                      <ahyp:hlinkClr xmlns:ahyp="http://schemas.microsoft.com/office/drawing/2018/hyperlinkcolor" val="tx"/>
                    </a:ext>
                  </a:extLst>
                </a:hlinkClick>
              </a:rPr>
              <a:t>CC BY-ND</a:t>
            </a:r>
            <a:endParaRPr lang="en-GB" sz="700">
              <a:solidFill>
                <a:srgbClr val="FFFFFF"/>
              </a:solidFill>
            </a:endParaRPr>
          </a:p>
        </p:txBody>
      </p:sp>
    </p:spTree>
    <p:extLst>
      <p:ext uri="{BB962C8B-B14F-4D97-AF65-F5344CB8AC3E}">
        <p14:creationId xmlns:p14="http://schemas.microsoft.com/office/powerpoint/2010/main" val="3823815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7490BD90-8743-42ED-8D3F-EFC3318E7D02}"/>
              </a:ext>
            </a:extLst>
          </p:cNvPr>
          <p:cNvSpPr>
            <a:spLocks noGrp="1"/>
          </p:cNvSpPr>
          <p:nvPr>
            <p:ph type="subTitle" idx="1"/>
          </p:nvPr>
        </p:nvSpPr>
        <p:spPr>
          <a:xfrm>
            <a:off x="947957" y="422610"/>
            <a:ext cx="10368792" cy="6062079"/>
          </a:xfrm>
        </p:spPr>
        <p:txBody>
          <a:bodyPr/>
          <a:lstStyle/>
          <a:p>
            <a:endParaRPr lang="en-GB" dirty="0"/>
          </a:p>
          <a:p>
            <a:endParaRPr lang="en-GB" dirty="0"/>
          </a:p>
          <a:p>
            <a:r>
              <a:rPr lang="en-GB" dirty="0">
                <a:solidFill>
                  <a:schemeClr val="accent1"/>
                </a:solidFill>
              </a:rPr>
              <a:t>There are 2 kidneys within the human body and they are located in the back of the body behind the abdomen(retroperitoneal).</a:t>
            </a:r>
          </a:p>
          <a:p>
            <a:r>
              <a:rPr lang="en-GB" dirty="0">
                <a:solidFill>
                  <a:schemeClr val="accent1"/>
                </a:solidFill>
              </a:rPr>
              <a:t>They play a vital role in homeostasis </a:t>
            </a:r>
          </a:p>
          <a:p>
            <a:r>
              <a:rPr lang="en-GB" dirty="0">
                <a:solidFill>
                  <a:schemeClr val="accent1"/>
                </a:solidFill>
              </a:rPr>
              <a:t>They control what is in the blood</a:t>
            </a:r>
          </a:p>
          <a:p>
            <a:r>
              <a:rPr lang="en-GB" dirty="0">
                <a:solidFill>
                  <a:schemeClr val="accent1"/>
                </a:solidFill>
              </a:rPr>
              <a:t>They clean the blood by acting as filters</a:t>
            </a:r>
          </a:p>
          <a:p>
            <a:endParaRPr lang="en-GB" dirty="0">
              <a:solidFill>
                <a:schemeClr val="accent1"/>
              </a:solidFill>
            </a:endParaRPr>
          </a:p>
          <a:p>
            <a:endParaRPr lang="en-GB" dirty="0"/>
          </a:p>
          <a:p>
            <a:r>
              <a:rPr lang="en-GB" dirty="0">
                <a:solidFill>
                  <a:srgbClr val="FF0000"/>
                </a:solidFill>
              </a:rPr>
              <a:t>They have 3 main functions within the body</a:t>
            </a:r>
          </a:p>
          <a:p>
            <a:pPr marL="342900" indent="-342900">
              <a:buFont typeface="Arial" panose="020B0604020202020204" pitchFamily="34" charset="0"/>
              <a:buChar char="•"/>
            </a:pPr>
            <a:r>
              <a:rPr lang="en-GB" dirty="0">
                <a:solidFill>
                  <a:srgbClr val="FF0000"/>
                </a:solidFill>
              </a:rPr>
              <a:t>Remove urea from the blood(produced in the liver and is poisonous)</a:t>
            </a:r>
          </a:p>
          <a:p>
            <a:pPr marL="342900" indent="-342900">
              <a:buFont typeface="Arial" panose="020B0604020202020204" pitchFamily="34" charset="0"/>
              <a:buChar char="•"/>
            </a:pPr>
            <a:r>
              <a:rPr lang="en-GB" dirty="0">
                <a:solidFill>
                  <a:srgbClr val="FF0000"/>
                </a:solidFill>
              </a:rPr>
              <a:t>To control the amount of ions(salt) in the blood(as a result of diet)</a:t>
            </a:r>
          </a:p>
          <a:p>
            <a:pPr marL="342900" indent="-342900">
              <a:buFont typeface="Arial" panose="020B0604020202020204" pitchFamily="34" charset="0"/>
              <a:buChar char="•"/>
            </a:pPr>
            <a:r>
              <a:rPr lang="en-GB" dirty="0">
                <a:solidFill>
                  <a:srgbClr val="FF0000"/>
                </a:solidFill>
              </a:rPr>
              <a:t>To control the water content within the blood</a:t>
            </a:r>
          </a:p>
        </p:txBody>
      </p:sp>
    </p:spTree>
    <p:extLst>
      <p:ext uri="{BB962C8B-B14F-4D97-AF65-F5344CB8AC3E}">
        <p14:creationId xmlns:p14="http://schemas.microsoft.com/office/powerpoint/2010/main" val="2303458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3">
                                            <p:txEl>
                                              <p:pRg st="8" end="8"/>
                                            </p:txEl>
                                          </p:spTgt>
                                        </p:tgtEl>
                                      </p:cBhvr>
                                    </p:animEffect>
                                    <p:animScale>
                                      <p:cBhvr>
                                        <p:cTn id="7" dur="250" autoRev="1" fill="hold"/>
                                        <p:tgtEl>
                                          <p:spTgt spid="3">
                                            <p:txEl>
                                              <p:pRg st="8" end="8"/>
                                            </p:txEl>
                                          </p:spTgt>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26" presetClass="emph" presetSubtype="0" fill="hold" grpId="0" nodeType="clickEffect">
                                  <p:stCondLst>
                                    <p:cond delay="0"/>
                                  </p:stCondLst>
                                  <p:childTnLst>
                                    <p:animEffect transition="out" filter="fade">
                                      <p:cBhvr>
                                        <p:cTn id="11" dur="500" tmFilter="0, 0; .2, .5; .8, .5; 1, 0"/>
                                        <p:tgtEl>
                                          <p:spTgt spid="3">
                                            <p:txEl>
                                              <p:pRg st="9" end="9"/>
                                            </p:txEl>
                                          </p:spTgt>
                                        </p:tgtEl>
                                      </p:cBhvr>
                                    </p:animEffect>
                                    <p:animScale>
                                      <p:cBhvr>
                                        <p:cTn id="12" dur="250" autoRev="1" fill="hold"/>
                                        <p:tgtEl>
                                          <p:spTgt spid="3">
                                            <p:txEl>
                                              <p:pRg st="9" end="9"/>
                                            </p:txEl>
                                          </p:spTgt>
                                        </p:tgtEl>
                                      </p:cBhvr>
                                      <p:by x="105000" y="105000"/>
                                    </p:animScale>
                                  </p:childTnLst>
                                </p:cTn>
                              </p:par>
                            </p:childTnLst>
                          </p:cTn>
                        </p:par>
                      </p:childTnLst>
                    </p:cTn>
                  </p:par>
                  <p:par>
                    <p:cTn id="13" fill="hold">
                      <p:stCondLst>
                        <p:cond delay="indefinite"/>
                      </p:stCondLst>
                      <p:childTnLst>
                        <p:par>
                          <p:cTn id="14" fill="hold">
                            <p:stCondLst>
                              <p:cond delay="0"/>
                            </p:stCondLst>
                            <p:childTnLst>
                              <p:par>
                                <p:cTn id="15" presetID="26" presetClass="emph" presetSubtype="0" fill="hold" grpId="0" nodeType="clickEffect">
                                  <p:stCondLst>
                                    <p:cond delay="0"/>
                                  </p:stCondLst>
                                  <p:childTnLst>
                                    <p:animEffect transition="out" filter="fade">
                                      <p:cBhvr>
                                        <p:cTn id="16" dur="500" tmFilter="0, 0; .2, .5; .8, .5; 1, 0"/>
                                        <p:tgtEl>
                                          <p:spTgt spid="3">
                                            <p:txEl>
                                              <p:pRg st="10" end="10"/>
                                            </p:txEl>
                                          </p:spTgt>
                                        </p:tgtEl>
                                      </p:cBhvr>
                                    </p:animEffect>
                                    <p:animScale>
                                      <p:cBhvr>
                                        <p:cTn id="17" dur="250" autoRev="1" fill="hold"/>
                                        <p:tgtEl>
                                          <p:spTgt spid="3">
                                            <p:txEl>
                                              <p:pRg st="10" end="10"/>
                                            </p:txEl>
                                          </p:spTgt>
                                        </p:tgtEl>
                                      </p:cBhvr>
                                      <p:by x="105000" y="105000"/>
                                    </p:animScale>
                                  </p:childTnLst>
                                </p:cTn>
                              </p:par>
                            </p:childTnLst>
                          </p:cTn>
                        </p:par>
                      </p:childTnLst>
                    </p:cTn>
                  </p:par>
                  <p:par>
                    <p:cTn id="18" fill="hold">
                      <p:stCondLst>
                        <p:cond delay="indefinite"/>
                      </p:stCondLst>
                      <p:childTnLst>
                        <p:par>
                          <p:cTn id="19" fill="hold">
                            <p:stCondLst>
                              <p:cond delay="0"/>
                            </p:stCondLst>
                            <p:childTnLst>
                              <p:par>
                                <p:cTn id="20" presetID="26" presetClass="emph" presetSubtype="0" fill="hold" grpId="0" nodeType="clickEffect">
                                  <p:stCondLst>
                                    <p:cond delay="0"/>
                                  </p:stCondLst>
                                  <p:childTnLst>
                                    <p:animEffect transition="out" filter="fade">
                                      <p:cBhvr>
                                        <p:cTn id="21" dur="500" tmFilter="0, 0; .2, .5; .8, .5; 1, 0"/>
                                        <p:tgtEl>
                                          <p:spTgt spid="3">
                                            <p:txEl>
                                              <p:pRg st="11" end="11"/>
                                            </p:txEl>
                                          </p:spTgt>
                                        </p:tgtEl>
                                      </p:cBhvr>
                                    </p:animEffect>
                                    <p:animScale>
                                      <p:cBhvr>
                                        <p:cTn id="22" dur="250" autoRev="1" fill="hold"/>
                                        <p:tgtEl>
                                          <p:spTgt spid="3">
                                            <p:txEl>
                                              <p:pRg st="11" end="11"/>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57845966-6EFC-468A-9CC7-BAB4B95854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54372" y="0"/>
            <a:ext cx="9483256" cy="6858000"/>
          </a:xfrm>
          <a:prstGeom prst="rect">
            <a:avLst/>
          </a:prstGeom>
          <a:solidFill>
            <a:srgbClr val="4D4E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75554383-98AF-4A47-BB65-705FAAA4BE6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1" name="Freeform: Shape 20">
            <a:extLst>
              <a:ext uri="{FF2B5EF4-FFF2-40B4-BE49-F238E27FC236}">
                <a16:creationId xmlns:a16="http://schemas.microsoft.com/office/drawing/2014/main" id="{ADAD1991-FFD1-4E94-ABAB-7560D33008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44484" y="0"/>
            <a:ext cx="7837716" cy="6858000"/>
          </a:xfrm>
          <a:custGeom>
            <a:avLst/>
            <a:gdLst>
              <a:gd name="connsiteX0" fmla="*/ 2232159 w 7837716"/>
              <a:gd name="connsiteY0" fmla="*/ 0 h 6858000"/>
              <a:gd name="connsiteX1" fmla="*/ 5605557 w 7837716"/>
              <a:gd name="connsiteY1" fmla="*/ 0 h 6858000"/>
              <a:gd name="connsiteX2" fmla="*/ 5617845 w 7837716"/>
              <a:gd name="connsiteY2" fmla="*/ 5384 h 6858000"/>
              <a:gd name="connsiteX3" fmla="*/ 7837716 w 7837716"/>
              <a:gd name="connsiteY3" fmla="*/ 3429000 h 6858000"/>
              <a:gd name="connsiteX4" fmla="*/ 5617845 w 7837716"/>
              <a:gd name="connsiteY4" fmla="*/ 6852616 h 6858000"/>
              <a:gd name="connsiteX5" fmla="*/ 5605557 w 7837716"/>
              <a:gd name="connsiteY5" fmla="*/ 6858000 h 6858000"/>
              <a:gd name="connsiteX6" fmla="*/ 2232159 w 7837716"/>
              <a:gd name="connsiteY6" fmla="*/ 6858000 h 6858000"/>
              <a:gd name="connsiteX7" fmla="*/ 2219871 w 7837716"/>
              <a:gd name="connsiteY7" fmla="*/ 6852616 h 6858000"/>
              <a:gd name="connsiteX8" fmla="*/ 0 w 7837716"/>
              <a:gd name="connsiteY8" fmla="*/ 3429000 h 6858000"/>
              <a:gd name="connsiteX9" fmla="*/ 2219871 w 7837716"/>
              <a:gd name="connsiteY9" fmla="*/ 538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37716" h="6858000">
                <a:moveTo>
                  <a:pt x="2232159" y="0"/>
                </a:moveTo>
                <a:lnTo>
                  <a:pt x="5605557" y="0"/>
                </a:lnTo>
                <a:lnTo>
                  <a:pt x="5617845" y="5384"/>
                </a:lnTo>
                <a:cubicBezTo>
                  <a:pt x="6931322" y="618789"/>
                  <a:pt x="7837716" y="1921305"/>
                  <a:pt x="7837716" y="3429000"/>
                </a:cubicBezTo>
                <a:cubicBezTo>
                  <a:pt x="7837716" y="4936696"/>
                  <a:pt x="6931322" y="6239212"/>
                  <a:pt x="5617845" y="6852616"/>
                </a:cubicBezTo>
                <a:lnTo>
                  <a:pt x="5605557" y="6858000"/>
                </a:lnTo>
                <a:lnTo>
                  <a:pt x="2232159" y="6858000"/>
                </a:lnTo>
                <a:lnTo>
                  <a:pt x="2219871" y="6852616"/>
                </a:lnTo>
                <a:cubicBezTo>
                  <a:pt x="906394" y="6239212"/>
                  <a:pt x="0" y="4936696"/>
                  <a:pt x="0" y="3429000"/>
                </a:cubicBezTo>
                <a:cubicBezTo>
                  <a:pt x="0" y="1921305"/>
                  <a:pt x="906394" y="618789"/>
                  <a:pt x="2219871" y="5384"/>
                </a:cubicBezTo>
                <a:close/>
              </a:path>
            </a:pathLst>
          </a:custGeom>
          <a:solidFill>
            <a:schemeClr val="bg1"/>
          </a:solidFill>
          <a:ln>
            <a:gradFill>
              <a:gsLst>
                <a:gs pos="0">
                  <a:schemeClr val="accent1">
                    <a:lumMod val="40000"/>
                    <a:lumOff val="60000"/>
                  </a:schemeClr>
                </a:gs>
                <a:gs pos="23000">
                  <a:schemeClr val="accent1">
                    <a:lumMod val="45000"/>
                    <a:lumOff val="55000"/>
                  </a:schemeClr>
                </a:gs>
                <a:gs pos="83000">
                  <a:schemeClr val="bg2">
                    <a:lumMod val="82000"/>
                  </a:schemeClr>
                </a:gs>
                <a:gs pos="100000">
                  <a:schemeClr val="bg2">
                    <a:lumMod val="87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4" name="Content Placeholder 9" descr="A close up of a device&#10;&#10;Description generated with high confidence">
            <a:extLst>
              <a:ext uri="{FF2B5EF4-FFF2-40B4-BE49-F238E27FC236}">
                <a16:creationId xmlns:a16="http://schemas.microsoft.com/office/drawing/2014/main" id="{4CD5CAA3-7535-4137-B17F-8078A63A78A4}"/>
              </a:ext>
            </a:extLst>
          </p:cNvPr>
          <p:cNvPicPr>
            <a:picLocks noGrp="1" noChangeAspect="1"/>
          </p:cNvPicPr>
          <p:nvPr>
            <p:ph sz="half" idx="2"/>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3236181" y="1405048"/>
            <a:ext cx="5462546" cy="4091636"/>
          </a:xfrm>
          <a:prstGeom prst="rect">
            <a:avLst/>
          </a:prstGeom>
        </p:spPr>
      </p:pic>
      <p:sp>
        <p:nvSpPr>
          <p:cNvPr id="11" name="TextBox 10">
            <a:extLst>
              <a:ext uri="{FF2B5EF4-FFF2-40B4-BE49-F238E27FC236}">
                <a16:creationId xmlns:a16="http://schemas.microsoft.com/office/drawing/2014/main" id="{C61458AB-8EB7-4CEB-B299-CCDE1ED5FEEF}"/>
              </a:ext>
            </a:extLst>
          </p:cNvPr>
          <p:cNvSpPr txBox="1"/>
          <p:nvPr/>
        </p:nvSpPr>
        <p:spPr>
          <a:xfrm>
            <a:off x="6239400" y="5296629"/>
            <a:ext cx="2459327" cy="200055"/>
          </a:xfrm>
          <a:prstGeom prst="rect">
            <a:avLst/>
          </a:prstGeom>
          <a:solidFill>
            <a:srgbClr val="000000"/>
          </a:solidFill>
        </p:spPr>
        <p:txBody>
          <a:bodyPr wrap="none" rtlCol="0">
            <a:spAutoFit/>
          </a:bodyPr>
          <a:lstStyle/>
          <a:p>
            <a:pPr algn="r">
              <a:spcAft>
                <a:spcPts val="600"/>
              </a:spcAft>
            </a:pPr>
            <a:r>
              <a:rPr lang="en-GB" sz="700" dirty="0">
                <a:solidFill>
                  <a:srgbClr val="FFFFFF"/>
                </a:solidFill>
                <a:hlinkClick r:id="rId4" tooltip="http://forprimarykids.blogspot.com/2013/02/science-4th-excretory-urinary-system.html">
                  <a:extLst>
                    <a:ext uri="{A12FA001-AC4F-418D-AE19-62706E023703}">
                      <ahyp:hlinkClr xmlns:ahyp="http://schemas.microsoft.com/office/drawing/2018/hyperlinkcolor" val="tx"/>
                    </a:ext>
                  </a:extLst>
                </a:hlinkClick>
              </a:rPr>
              <a:t>This Photo</a:t>
            </a:r>
            <a:r>
              <a:rPr lang="en-GB" sz="700" dirty="0">
                <a:solidFill>
                  <a:srgbClr val="FFFFFF"/>
                </a:solidFill>
              </a:rPr>
              <a:t> by Unknown Author is licensed under </a:t>
            </a:r>
            <a:r>
              <a:rPr lang="en-GB" sz="700" dirty="0">
                <a:solidFill>
                  <a:srgbClr val="FFFFFF"/>
                </a:solidFill>
                <a:hlinkClick r:id="rId5" tooltip="https://creativecommons.org/licenses/by-nc-nd/3.0/">
                  <a:extLst>
                    <a:ext uri="{A12FA001-AC4F-418D-AE19-62706E023703}">
                      <ahyp:hlinkClr xmlns:ahyp="http://schemas.microsoft.com/office/drawing/2018/hyperlinkcolor" val="tx"/>
                    </a:ext>
                  </a:extLst>
                </a:hlinkClick>
              </a:rPr>
              <a:t>CC BY-NC-ND</a:t>
            </a:r>
            <a:endParaRPr lang="en-GB" sz="700" dirty="0">
              <a:solidFill>
                <a:srgbClr val="FFFFFF"/>
              </a:solidFill>
            </a:endParaRPr>
          </a:p>
        </p:txBody>
      </p:sp>
    </p:spTree>
    <p:extLst>
      <p:ext uri="{BB962C8B-B14F-4D97-AF65-F5344CB8AC3E}">
        <p14:creationId xmlns:p14="http://schemas.microsoft.com/office/powerpoint/2010/main" val="21038089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 close up of a logo&#10;&#10;Description generated with high confidence">
            <a:extLst>
              <a:ext uri="{FF2B5EF4-FFF2-40B4-BE49-F238E27FC236}">
                <a16:creationId xmlns:a16="http://schemas.microsoft.com/office/drawing/2014/main" id="{8E423739-C692-4282-804D-7C1D90DF80BE}"/>
              </a:ext>
            </a:extLst>
          </p:cNvPr>
          <p:cNvPicPr>
            <a:picLocks noGrp="1" noChangeAspect="1"/>
          </p:cNvPicPr>
          <p:nvPr>
            <p:ph sz="half"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61053" y="503951"/>
            <a:ext cx="4509746" cy="5673012"/>
          </a:xfrm>
        </p:spPr>
      </p:pic>
      <p:sp>
        <p:nvSpPr>
          <p:cNvPr id="4" name="Content Placeholder 3">
            <a:extLst>
              <a:ext uri="{FF2B5EF4-FFF2-40B4-BE49-F238E27FC236}">
                <a16:creationId xmlns:a16="http://schemas.microsoft.com/office/drawing/2014/main" id="{BCD8CC08-F0FB-4385-9CB8-E7326CC01E13}"/>
              </a:ext>
            </a:extLst>
          </p:cNvPr>
          <p:cNvSpPr>
            <a:spLocks noGrp="1"/>
          </p:cNvSpPr>
          <p:nvPr>
            <p:ph sz="half" idx="2"/>
          </p:nvPr>
        </p:nvSpPr>
        <p:spPr>
          <a:xfrm>
            <a:off x="6172200" y="503951"/>
            <a:ext cx="5181600" cy="5673012"/>
          </a:xfrm>
        </p:spPr>
        <p:txBody>
          <a:bodyPr/>
          <a:lstStyle/>
          <a:p>
            <a:pPr marL="0" indent="0">
              <a:buNone/>
            </a:pPr>
            <a:r>
              <a:rPr lang="en-GB" dirty="0"/>
              <a:t>This is what a kidney looks like if it is cut in half.</a:t>
            </a:r>
          </a:p>
          <a:p>
            <a:pPr marL="0" indent="0">
              <a:buNone/>
            </a:pPr>
            <a:r>
              <a:rPr lang="en-GB" dirty="0"/>
              <a:t>There are 3 regions </a:t>
            </a:r>
          </a:p>
          <a:p>
            <a:pPr marL="514350" indent="-514350">
              <a:buFont typeface="+mj-lt"/>
              <a:buAutoNum type="arabicPeriod"/>
            </a:pPr>
            <a:r>
              <a:rPr lang="en-GB" dirty="0"/>
              <a:t>Renal cortex (outer layer)</a:t>
            </a:r>
          </a:p>
          <a:p>
            <a:pPr marL="514350" indent="-514350">
              <a:buFont typeface="+mj-lt"/>
              <a:buAutoNum type="arabicPeriod"/>
            </a:pPr>
            <a:r>
              <a:rPr lang="en-GB" dirty="0"/>
              <a:t>Renal Medulla (middle layer)</a:t>
            </a:r>
          </a:p>
          <a:p>
            <a:pPr marL="514350" indent="-514350">
              <a:buFont typeface="+mj-lt"/>
              <a:buAutoNum type="arabicPeriod"/>
            </a:pPr>
            <a:r>
              <a:rPr lang="en-GB" dirty="0"/>
              <a:t>Renal pelvis (</a:t>
            </a:r>
            <a:r>
              <a:rPr lang="en-GB"/>
              <a:t>inner area)</a:t>
            </a:r>
            <a:endParaRPr lang="en-GB" dirty="0"/>
          </a:p>
        </p:txBody>
      </p:sp>
    </p:spTree>
    <p:extLst>
      <p:ext uri="{BB962C8B-B14F-4D97-AF65-F5344CB8AC3E}">
        <p14:creationId xmlns:p14="http://schemas.microsoft.com/office/powerpoint/2010/main" val="27205228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C0B6DB6-0558-4F10-8C50-07B82C7EAFC4}"/>
              </a:ext>
            </a:extLst>
          </p:cNvPr>
          <p:cNvSpPr txBox="1"/>
          <p:nvPr/>
        </p:nvSpPr>
        <p:spPr>
          <a:xfrm>
            <a:off x="604007" y="855677"/>
            <a:ext cx="6285247" cy="3108543"/>
          </a:xfrm>
          <a:prstGeom prst="rect">
            <a:avLst/>
          </a:prstGeom>
          <a:noFill/>
        </p:spPr>
        <p:txBody>
          <a:bodyPr wrap="none" rtlCol="0">
            <a:spAutoFit/>
          </a:bodyPr>
          <a:lstStyle/>
          <a:p>
            <a:r>
              <a:rPr lang="en-GB" sz="2800" dirty="0">
                <a:solidFill>
                  <a:schemeClr val="accent4">
                    <a:lumMod val="50000"/>
                  </a:schemeClr>
                </a:solidFill>
              </a:rPr>
              <a:t>There are 3 stages in the filtration process</a:t>
            </a:r>
          </a:p>
          <a:p>
            <a:endParaRPr lang="en-GB" sz="2800" dirty="0">
              <a:solidFill>
                <a:schemeClr val="accent4">
                  <a:lumMod val="50000"/>
                </a:schemeClr>
              </a:solidFill>
            </a:endParaRPr>
          </a:p>
          <a:p>
            <a:pPr marL="514350" indent="-514350">
              <a:buAutoNum type="arabicPeriod"/>
            </a:pPr>
            <a:r>
              <a:rPr lang="en-GB" sz="2800" dirty="0">
                <a:solidFill>
                  <a:schemeClr val="accent4">
                    <a:lumMod val="50000"/>
                  </a:schemeClr>
                </a:solidFill>
              </a:rPr>
              <a:t>Ultrafiltration</a:t>
            </a:r>
          </a:p>
          <a:p>
            <a:pPr marL="514350" indent="-514350">
              <a:buAutoNum type="arabicPeriod"/>
            </a:pPr>
            <a:endParaRPr lang="en-GB" sz="2800" dirty="0">
              <a:solidFill>
                <a:schemeClr val="accent4">
                  <a:lumMod val="50000"/>
                </a:schemeClr>
              </a:solidFill>
            </a:endParaRPr>
          </a:p>
          <a:p>
            <a:pPr marL="514350" indent="-514350">
              <a:buAutoNum type="arabicPeriod"/>
            </a:pPr>
            <a:r>
              <a:rPr lang="en-GB" sz="2800" dirty="0">
                <a:solidFill>
                  <a:schemeClr val="accent4">
                    <a:lumMod val="50000"/>
                  </a:schemeClr>
                </a:solidFill>
              </a:rPr>
              <a:t>Reabsorption</a:t>
            </a:r>
          </a:p>
          <a:p>
            <a:pPr marL="514350" indent="-514350">
              <a:buAutoNum type="arabicPeriod"/>
            </a:pPr>
            <a:endParaRPr lang="en-GB" sz="2800" dirty="0">
              <a:solidFill>
                <a:schemeClr val="accent4">
                  <a:lumMod val="50000"/>
                </a:schemeClr>
              </a:solidFill>
            </a:endParaRPr>
          </a:p>
          <a:p>
            <a:pPr marL="514350" indent="-514350">
              <a:buAutoNum type="arabicPeriod"/>
            </a:pPr>
            <a:r>
              <a:rPr lang="en-GB" sz="2800" dirty="0">
                <a:solidFill>
                  <a:schemeClr val="accent4">
                    <a:lumMod val="50000"/>
                  </a:schemeClr>
                </a:solidFill>
              </a:rPr>
              <a:t>The release of waste</a:t>
            </a:r>
          </a:p>
        </p:txBody>
      </p:sp>
      <p:pic>
        <p:nvPicPr>
          <p:cNvPr id="7" name="Picture 6" descr="A picture containing clipart&#10;&#10;Description generated with very high confidence">
            <a:extLst>
              <a:ext uri="{FF2B5EF4-FFF2-40B4-BE49-F238E27FC236}">
                <a16:creationId xmlns:a16="http://schemas.microsoft.com/office/drawing/2014/main" id="{678FABF5-0C4A-424C-BE6B-3DE145217A20}"/>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424154" y="1117286"/>
            <a:ext cx="3336586" cy="4534483"/>
          </a:xfrm>
          <a:prstGeom prst="rect">
            <a:avLst/>
          </a:prstGeom>
        </p:spPr>
      </p:pic>
    </p:spTree>
    <p:extLst>
      <p:ext uri="{BB962C8B-B14F-4D97-AF65-F5344CB8AC3E}">
        <p14:creationId xmlns:p14="http://schemas.microsoft.com/office/powerpoint/2010/main" val="10025129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805BB0-503B-4F96-B0C4-AFCA172C418A}"/>
              </a:ext>
            </a:extLst>
          </p:cNvPr>
          <p:cNvSpPr>
            <a:spLocks noGrp="1"/>
          </p:cNvSpPr>
          <p:nvPr>
            <p:ph type="title"/>
          </p:nvPr>
        </p:nvSpPr>
        <p:spPr/>
        <p:txBody>
          <a:bodyPr/>
          <a:lstStyle/>
          <a:p>
            <a:r>
              <a:rPr lang="en-GB" u="sng" dirty="0"/>
              <a:t>Nephrons</a:t>
            </a:r>
          </a:p>
        </p:txBody>
      </p:sp>
      <p:sp>
        <p:nvSpPr>
          <p:cNvPr id="3" name="Content Placeholder 2">
            <a:extLst>
              <a:ext uri="{FF2B5EF4-FFF2-40B4-BE49-F238E27FC236}">
                <a16:creationId xmlns:a16="http://schemas.microsoft.com/office/drawing/2014/main" id="{02128FB6-7E12-4FD9-A30E-973D6B03707D}"/>
              </a:ext>
            </a:extLst>
          </p:cNvPr>
          <p:cNvSpPr>
            <a:spLocks noGrp="1"/>
          </p:cNvSpPr>
          <p:nvPr>
            <p:ph idx="1"/>
          </p:nvPr>
        </p:nvSpPr>
        <p:spPr/>
        <p:txBody>
          <a:bodyPr>
            <a:normAutofit/>
          </a:bodyPr>
          <a:lstStyle/>
          <a:p>
            <a:pPr marL="0" indent="0">
              <a:buNone/>
            </a:pPr>
            <a:r>
              <a:rPr lang="en-GB" dirty="0"/>
              <a:t>There are approximately 1 million nephrons in a kidney. The nephron can be thought of as the main unit of the kidney. Each nephron will filter a small amount of blood. Initially blood will enter the kidney via the renal artery. The artery becomes more branched and smaller creating a lot of blood pressure. Very much like tree branches becoming twigs. After entering the glomerulus via the afferent arteriole  small molecules will leave the glomerulus i.e. salts, amino acids, urea and water. The increased pressure of the blood squeezes the water, urea, ions and sugar out of the blood. This process is known as ultrafiltration. After this initial process the removed is known as glomerular filtrate.</a:t>
            </a:r>
          </a:p>
        </p:txBody>
      </p:sp>
    </p:spTree>
    <p:extLst>
      <p:ext uri="{BB962C8B-B14F-4D97-AF65-F5344CB8AC3E}">
        <p14:creationId xmlns:p14="http://schemas.microsoft.com/office/powerpoint/2010/main" val="25240681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815E803-9D4D-46FB-9ACF-4CA9C8AFB6AB}"/>
              </a:ext>
            </a:extLst>
          </p:cNvPr>
          <p:cNvSpPr txBox="1"/>
          <p:nvPr/>
        </p:nvSpPr>
        <p:spPr>
          <a:xfrm>
            <a:off x="771787" y="763398"/>
            <a:ext cx="10935951" cy="2585323"/>
          </a:xfrm>
          <a:prstGeom prst="rect">
            <a:avLst/>
          </a:prstGeom>
          <a:noFill/>
        </p:spPr>
        <p:txBody>
          <a:bodyPr wrap="square" rtlCol="0">
            <a:spAutoFit/>
          </a:bodyPr>
          <a:lstStyle/>
          <a:p>
            <a:r>
              <a:rPr lang="en-GB" dirty="0"/>
              <a:t>The important thing to remember is that not everything that is filtered is disposable. There are things that have been removed at the ultrafiltration stage that the body will still need. The waste will continue through the tubule until it reaches the proximal tubule where by a process of diffusion aids any useful substances to re-enter the blood i.e. ions, glucose. As urea is poisonous it will continue the journey through the tubule. Water is however filtered at the next stage.</a:t>
            </a:r>
          </a:p>
          <a:p>
            <a:r>
              <a:rPr lang="en-GB" dirty="0"/>
              <a:t>The glomerular filtrate will continue until it is at the loop of Henle. As the loop of Henle is within the medulla and it is high in salt concentration the water is aided to re enter the blood by  a process of osmosis.</a:t>
            </a:r>
          </a:p>
          <a:p>
            <a:r>
              <a:rPr lang="en-GB" dirty="0"/>
              <a:t>Lastly before entering the collecting ducts the filtrate will go through the distal tubule which is a sort of fine tuning. </a:t>
            </a:r>
          </a:p>
          <a:p>
            <a:r>
              <a:rPr lang="en-GB" dirty="0"/>
              <a:t>The remaining filtrate is now made up of urea and unwanted salts and water. We know it as urine. </a:t>
            </a:r>
          </a:p>
        </p:txBody>
      </p:sp>
    </p:spTree>
    <p:extLst>
      <p:ext uri="{BB962C8B-B14F-4D97-AF65-F5344CB8AC3E}">
        <p14:creationId xmlns:p14="http://schemas.microsoft.com/office/powerpoint/2010/main" val="11473460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15">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839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17">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close up of a map&#10;&#10;Description generated with high confidence">
            <a:extLst>
              <a:ext uri="{FF2B5EF4-FFF2-40B4-BE49-F238E27FC236}">
                <a16:creationId xmlns:a16="http://schemas.microsoft.com/office/drawing/2014/main" id="{D2C345A3-73DD-4119-8873-F5B321062E8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310467" y="643467"/>
            <a:ext cx="5571066" cy="5571066"/>
          </a:xfrm>
          <a:prstGeom prst="rect">
            <a:avLst/>
          </a:prstGeom>
        </p:spPr>
      </p:pic>
      <p:sp>
        <p:nvSpPr>
          <p:cNvPr id="4" name="TextBox 3">
            <a:extLst>
              <a:ext uri="{FF2B5EF4-FFF2-40B4-BE49-F238E27FC236}">
                <a16:creationId xmlns:a16="http://schemas.microsoft.com/office/drawing/2014/main" id="{7258C13D-FCF6-4C03-8B63-3E4B55E0A587}"/>
              </a:ext>
            </a:extLst>
          </p:cNvPr>
          <p:cNvSpPr txBox="1"/>
          <p:nvPr/>
        </p:nvSpPr>
        <p:spPr>
          <a:xfrm>
            <a:off x="6441442" y="6014478"/>
            <a:ext cx="2440091"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moodle.beverleyhigh.net/mod/resource/view.php?id=6085">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nc-sa/3.0/">
                  <a:extLst>
                    <a:ext uri="{A12FA001-AC4F-418D-AE19-62706E023703}">
                      <ahyp:hlinkClr xmlns:ahyp="http://schemas.microsoft.com/office/drawing/2018/hyperlinkcolor" val="tx"/>
                    </a:ext>
                  </a:extLst>
                </a:hlinkClick>
              </a:rPr>
              <a:t>CC BY-SA-NC</a:t>
            </a:r>
            <a:endParaRPr lang="en-GB" sz="700">
              <a:solidFill>
                <a:srgbClr val="FFFFFF"/>
              </a:solidFill>
            </a:endParaRPr>
          </a:p>
        </p:txBody>
      </p:sp>
    </p:spTree>
    <p:extLst>
      <p:ext uri="{BB962C8B-B14F-4D97-AF65-F5344CB8AC3E}">
        <p14:creationId xmlns:p14="http://schemas.microsoft.com/office/powerpoint/2010/main" val="29931202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3F07DB-1E1B-4892-B351-A67199D5AC6C}"/>
              </a:ext>
            </a:extLst>
          </p:cNvPr>
          <p:cNvSpPr>
            <a:spLocks noGrp="1"/>
          </p:cNvSpPr>
          <p:nvPr>
            <p:ph type="title"/>
          </p:nvPr>
        </p:nvSpPr>
        <p:spPr/>
        <p:txBody>
          <a:bodyPr/>
          <a:lstStyle/>
          <a:p>
            <a:r>
              <a:rPr lang="en-GB" dirty="0"/>
              <a:t>Group activity </a:t>
            </a:r>
          </a:p>
        </p:txBody>
      </p:sp>
      <p:sp>
        <p:nvSpPr>
          <p:cNvPr id="3" name="Content Placeholder 2">
            <a:extLst>
              <a:ext uri="{FF2B5EF4-FFF2-40B4-BE49-F238E27FC236}">
                <a16:creationId xmlns:a16="http://schemas.microsoft.com/office/drawing/2014/main" id="{F09AFA0F-D859-4B7F-BBE2-AAA01753F040}"/>
              </a:ext>
            </a:extLst>
          </p:cNvPr>
          <p:cNvSpPr>
            <a:spLocks noGrp="1"/>
          </p:cNvSpPr>
          <p:nvPr>
            <p:ph idx="1"/>
          </p:nvPr>
        </p:nvSpPr>
        <p:spPr/>
        <p:txBody>
          <a:bodyPr/>
          <a:lstStyle/>
          <a:p>
            <a:pPr marL="0" indent="0">
              <a:buNone/>
            </a:pPr>
            <a:r>
              <a:rPr lang="en-GB" dirty="0"/>
              <a:t>Split into 2 groups</a:t>
            </a:r>
          </a:p>
          <a:p>
            <a:pPr marL="0" indent="0">
              <a:buNone/>
            </a:pPr>
            <a:r>
              <a:rPr lang="en-GB" dirty="0"/>
              <a:t>You have been asked to show a group of year 7 students how filtration works. Come up with a simple and creative way to show them. You must include the bowman's capsule and  the Loop of Henle. </a:t>
            </a:r>
          </a:p>
          <a:p>
            <a:pPr marL="0" indent="0">
              <a:buNone/>
            </a:pPr>
            <a:r>
              <a:rPr lang="en-GB" dirty="0"/>
              <a:t>The more creative the better.</a:t>
            </a:r>
          </a:p>
          <a:p>
            <a:pPr marL="0" indent="0">
              <a:buNone/>
            </a:pPr>
            <a:endParaRPr lang="en-GB" dirty="0"/>
          </a:p>
        </p:txBody>
      </p:sp>
    </p:spTree>
    <p:extLst>
      <p:ext uri="{BB962C8B-B14F-4D97-AF65-F5344CB8AC3E}">
        <p14:creationId xmlns:p14="http://schemas.microsoft.com/office/powerpoint/2010/main" val="4291724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86021-89D0-4DAB-9530-64FD34CF62E0}"/>
              </a:ext>
            </a:extLst>
          </p:cNvPr>
          <p:cNvSpPr>
            <a:spLocks noGrp="1"/>
          </p:cNvSpPr>
          <p:nvPr>
            <p:ph type="title"/>
          </p:nvPr>
        </p:nvSpPr>
        <p:spPr/>
        <p:txBody>
          <a:bodyPr/>
          <a:lstStyle/>
          <a:p>
            <a:r>
              <a:rPr lang="en-GB" dirty="0"/>
              <a:t>When things go wrong</a:t>
            </a:r>
          </a:p>
        </p:txBody>
      </p:sp>
      <p:sp>
        <p:nvSpPr>
          <p:cNvPr id="3" name="Content Placeholder 2">
            <a:extLst>
              <a:ext uri="{FF2B5EF4-FFF2-40B4-BE49-F238E27FC236}">
                <a16:creationId xmlns:a16="http://schemas.microsoft.com/office/drawing/2014/main" id="{1510C8BC-8CE3-46A8-A6F3-37AE409307AB}"/>
              </a:ext>
            </a:extLst>
          </p:cNvPr>
          <p:cNvSpPr>
            <a:spLocks noGrp="1"/>
          </p:cNvSpPr>
          <p:nvPr>
            <p:ph sz="half" idx="1"/>
          </p:nvPr>
        </p:nvSpPr>
        <p:spPr/>
        <p:txBody>
          <a:bodyPr/>
          <a:lstStyle/>
          <a:p>
            <a:r>
              <a:rPr lang="en-GB" sz="2400" dirty="0"/>
              <a:t>Swelling in feet, hands, face, ankles or even legs</a:t>
            </a:r>
          </a:p>
          <a:p>
            <a:r>
              <a:rPr lang="en-GB" sz="2400" dirty="0"/>
              <a:t>Changes in the appearance or frequency of urine</a:t>
            </a:r>
          </a:p>
          <a:p>
            <a:r>
              <a:rPr lang="en-GB" sz="2400" dirty="0"/>
              <a:t>Nausea &amp;vomiting</a:t>
            </a:r>
          </a:p>
          <a:p>
            <a:r>
              <a:rPr lang="en-GB" sz="2400" dirty="0"/>
              <a:t>Feeling tired or lethargic in the day</a:t>
            </a:r>
          </a:p>
          <a:p>
            <a:r>
              <a:rPr lang="en-GB" sz="2400" dirty="0"/>
              <a:t>Pains in your legs</a:t>
            </a:r>
          </a:p>
          <a:p>
            <a:r>
              <a:rPr lang="en-GB" sz="2400" dirty="0"/>
              <a:t>Bad taste</a:t>
            </a:r>
          </a:p>
          <a:p>
            <a:r>
              <a:rPr lang="en-GB" sz="2400" dirty="0"/>
              <a:t>Experiencing itchy rashes</a:t>
            </a:r>
          </a:p>
          <a:p>
            <a:r>
              <a:rPr lang="en-GB" sz="2400" dirty="0" err="1"/>
              <a:t>aneamia</a:t>
            </a:r>
            <a:endParaRPr lang="en-GB" sz="2400" dirty="0"/>
          </a:p>
          <a:p>
            <a:endParaRPr lang="en-GB" sz="2400" dirty="0"/>
          </a:p>
          <a:p>
            <a:endParaRPr lang="en-GB" sz="2400" dirty="0"/>
          </a:p>
          <a:p>
            <a:endParaRPr lang="en-GB" dirty="0"/>
          </a:p>
        </p:txBody>
      </p:sp>
      <p:sp>
        <p:nvSpPr>
          <p:cNvPr id="4" name="Content Placeholder 3">
            <a:extLst>
              <a:ext uri="{FF2B5EF4-FFF2-40B4-BE49-F238E27FC236}">
                <a16:creationId xmlns:a16="http://schemas.microsoft.com/office/drawing/2014/main" id="{80650814-1146-4812-9C2F-948D3A44C7FC}"/>
              </a:ext>
            </a:extLst>
          </p:cNvPr>
          <p:cNvSpPr>
            <a:spLocks noGrp="1"/>
          </p:cNvSpPr>
          <p:nvPr>
            <p:ph sz="half" idx="2"/>
          </p:nvPr>
        </p:nvSpPr>
        <p:spPr>
          <a:xfrm>
            <a:off x="6350466" y="1825625"/>
            <a:ext cx="5003334" cy="4351338"/>
          </a:xfrm>
        </p:spPr>
        <p:txBody>
          <a:bodyPr>
            <a:normAutofit/>
          </a:bodyPr>
          <a:lstStyle/>
          <a:p>
            <a:r>
              <a:rPr lang="en-GB" sz="1600" dirty="0"/>
              <a:t>This is due to water retention. If the kidneys are not functioning correctly it can lead to fluid build up in the tissue.</a:t>
            </a:r>
          </a:p>
          <a:p>
            <a:r>
              <a:rPr lang="en-GB" sz="1600" dirty="0"/>
              <a:t>It makes sense that as urine is an end result of kidney filtration any change would indicate an issue</a:t>
            </a:r>
          </a:p>
          <a:p>
            <a:r>
              <a:rPr lang="en-GB" sz="1600" dirty="0"/>
              <a:t>This is an indication that toxins are not being removed</a:t>
            </a:r>
          </a:p>
          <a:p>
            <a:r>
              <a:rPr lang="en-GB" sz="1600" dirty="0"/>
              <a:t>Stressed kidneys wont produce the hormone to stimulate red blood production</a:t>
            </a:r>
          </a:p>
          <a:p>
            <a:r>
              <a:rPr lang="en-GB" sz="1600" dirty="0"/>
              <a:t>Kidney stones can produce back and leg pain</a:t>
            </a:r>
          </a:p>
          <a:p>
            <a:r>
              <a:rPr lang="en-GB" sz="1600" dirty="0"/>
              <a:t>The increase in toxins can create not only a bad taste in your mouth but also bad breath</a:t>
            </a:r>
          </a:p>
          <a:p>
            <a:r>
              <a:rPr lang="en-GB" sz="1600" dirty="0"/>
              <a:t>Build up of uric acid can create itchy patches on the skin that don’t appear to ease</a:t>
            </a:r>
          </a:p>
          <a:p>
            <a:r>
              <a:rPr lang="en-GB" sz="1600" dirty="0"/>
              <a:t>Kidneys not operating properly will not produce red blood producing hormones</a:t>
            </a:r>
          </a:p>
          <a:p>
            <a:endParaRPr lang="en-GB" sz="1600" dirty="0"/>
          </a:p>
          <a:p>
            <a:endParaRPr lang="en-GB" sz="2000" dirty="0"/>
          </a:p>
          <a:p>
            <a:endParaRPr lang="en-GB" sz="2000" dirty="0"/>
          </a:p>
        </p:txBody>
      </p:sp>
    </p:spTree>
    <p:extLst>
      <p:ext uri="{BB962C8B-B14F-4D97-AF65-F5344CB8AC3E}">
        <p14:creationId xmlns:p14="http://schemas.microsoft.com/office/powerpoint/2010/main" val="2654581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4">
                                            <p:txEl>
                                              <p:pRg st="0" end="0"/>
                                            </p:txEl>
                                          </p:spTgt>
                                        </p:tgtEl>
                                        <p:attrNameLst>
                                          <p:attrName>style.visibility</p:attrName>
                                        </p:attrNameLst>
                                      </p:cBhvr>
                                      <p:to>
                                        <p:strVal val="visible"/>
                                      </p:to>
                                    </p:set>
                                    <p:animEffect transition="in" filter="barn(inVertical)">
                                      <p:cBhvr>
                                        <p:cTn id="39" dur="500"/>
                                        <p:tgtEl>
                                          <p:spTgt spid="4">
                                            <p:txEl>
                                              <p:pRg st="0" end="0"/>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6" presetClass="entr" presetSubtype="21" fill="hold" grpId="0" nodeType="clickEffect">
                                  <p:stCondLst>
                                    <p:cond delay="0"/>
                                  </p:stCondLst>
                                  <p:childTnLst>
                                    <p:set>
                                      <p:cBhvr>
                                        <p:cTn id="43" dur="1" fill="hold">
                                          <p:stCondLst>
                                            <p:cond delay="0"/>
                                          </p:stCondLst>
                                        </p:cTn>
                                        <p:tgtEl>
                                          <p:spTgt spid="4">
                                            <p:txEl>
                                              <p:pRg st="1" end="1"/>
                                            </p:txEl>
                                          </p:spTgt>
                                        </p:tgtEl>
                                        <p:attrNameLst>
                                          <p:attrName>style.visibility</p:attrName>
                                        </p:attrNameLst>
                                      </p:cBhvr>
                                      <p:to>
                                        <p:strVal val="visible"/>
                                      </p:to>
                                    </p:set>
                                    <p:animEffect transition="in" filter="barn(inVertical)">
                                      <p:cBhvr>
                                        <p:cTn id="44" dur="500"/>
                                        <p:tgtEl>
                                          <p:spTgt spid="4">
                                            <p:txEl>
                                              <p:pRg st="1" end="1"/>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grpId="0" nodeType="clickEffect">
                                  <p:stCondLst>
                                    <p:cond delay="0"/>
                                  </p:stCondLst>
                                  <p:childTnLst>
                                    <p:set>
                                      <p:cBhvr>
                                        <p:cTn id="48" dur="1" fill="hold">
                                          <p:stCondLst>
                                            <p:cond delay="0"/>
                                          </p:stCondLst>
                                        </p:cTn>
                                        <p:tgtEl>
                                          <p:spTgt spid="4">
                                            <p:txEl>
                                              <p:pRg st="2" end="2"/>
                                            </p:txEl>
                                          </p:spTgt>
                                        </p:tgtEl>
                                        <p:attrNameLst>
                                          <p:attrName>style.visibility</p:attrName>
                                        </p:attrNameLst>
                                      </p:cBhvr>
                                      <p:to>
                                        <p:strVal val="visible"/>
                                      </p:to>
                                    </p:set>
                                    <p:animEffect transition="in" filter="barn(inVertical)">
                                      <p:cBhvr>
                                        <p:cTn id="49" dur="500"/>
                                        <p:tgtEl>
                                          <p:spTgt spid="4">
                                            <p:txEl>
                                              <p:pRg st="2" end="2"/>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16" presetClass="entr" presetSubtype="21" fill="hold" grpId="0" nodeType="clickEffect">
                                  <p:stCondLst>
                                    <p:cond delay="0"/>
                                  </p:stCondLst>
                                  <p:childTnLst>
                                    <p:set>
                                      <p:cBhvr>
                                        <p:cTn id="53" dur="1" fill="hold">
                                          <p:stCondLst>
                                            <p:cond delay="0"/>
                                          </p:stCondLst>
                                        </p:cTn>
                                        <p:tgtEl>
                                          <p:spTgt spid="4">
                                            <p:txEl>
                                              <p:pRg st="3" end="3"/>
                                            </p:txEl>
                                          </p:spTgt>
                                        </p:tgtEl>
                                        <p:attrNameLst>
                                          <p:attrName>style.visibility</p:attrName>
                                        </p:attrNameLst>
                                      </p:cBhvr>
                                      <p:to>
                                        <p:strVal val="visible"/>
                                      </p:to>
                                    </p:set>
                                    <p:animEffect transition="in" filter="barn(inVertical)">
                                      <p:cBhvr>
                                        <p:cTn id="54" dur="500"/>
                                        <p:tgtEl>
                                          <p:spTgt spid="4">
                                            <p:txEl>
                                              <p:pRg st="3" end="3"/>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16" presetClass="entr" presetSubtype="21" fill="hold" grpId="0" nodeType="clickEffect">
                                  <p:stCondLst>
                                    <p:cond delay="0"/>
                                  </p:stCondLst>
                                  <p:childTnLst>
                                    <p:set>
                                      <p:cBhvr>
                                        <p:cTn id="58" dur="1" fill="hold">
                                          <p:stCondLst>
                                            <p:cond delay="0"/>
                                          </p:stCondLst>
                                        </p:cTn>
                                        <p:tgtEl>
                                          <p:spTgt spid="4">
                                            <p:txEl>
                                              <p:pRg st="4" end="4"/>
                                            </p:txEl>
                                          </p:spTgt>
                                        </p:tgtEl>
                                        <p:attrNameLst>
                                          <p:attrName>style.visibility</p:attrName>
                                        </p:attrNameLst>
                                      </p:cBhvr>
                                      <p:to>
                                        <p:strVal val="visible"/>
                                      </p:to>
                                    </p:set>
                                    <p:animEffect transition="in" filter="barn(inVertical)">
                                      <p:cBhvr>
                                        <p:cTn id="59" dur="500"/>
                                        <p:tgtEl>
                                          <p:spTgt spid="4">
                                            <p:txEl>
                                              <p:pRg st="4" end="4"/>
                                            </p:txEl>
                                          </p:spTgt>
                                        </p:tgtEl>
                                      </p:cBhvr>
                                    </p:animEffect>
                                  </p:childTnLst>
                                </p:cTn>
                              </p:par>
                            </p:childTnLst>
                          </p:cTn>
                        </p:par>
                      </p:childTnLst>
                    </p:cTn>
                  </p:par>
                  <p:par>
                    <p:cTn id="60" fill="hold">
                      <p:stCondLst>
                        <p:cond delay="indefinite"/>
                      </p:stCondLst>
                      <p:childTnLst>
                        <p:par>
                          <p:cTn id="61" fill="hold">
                            <p:stCondLst>
                              <p:cond delay="0"/>
                            </p:stCondLst>
                            <p:childTnLst>
                              <p:par>
                                <p:cTn id="62" presetID="16" presetClass="entr" presetSubtype="21" fill="hold" grpId="0" nodeType="clickEffect">
                                  <p:stCondLst>
                                    <p:cond delay="0"/>
                                  </p:stCondLst>
                                  <p:childTnLst>
                                    <p:set>
                                      <p:cBhvr>
                                        <p:cTn id="63" dur="1" fill="hold">
                                          <p:stCondLst>
                                            <p:cond delay="0"/>
                                          </p:stCondLst>
                                        </p:cTn>
                                        <p:tgtEl>
                                          <p:spTgt spid="4">
                                            <p:txEl>
                                              <p:pRg st="5" end="5"/>
                                            </p:txEl>
                                          </p:spTgt>
                                        </p:tgtEl>
                                        <p:attrNameLst>
                                          <p:attrName>style.visibility</p:attrName>
                                        </p:attrNameLst>
                                      </p:cBhvr>
                                      <p:to>
                                        <p:strVal val="visible"/>
                                      </p:to>
                                    </p:set>
                                    <p:animEffect transition="in" filter="barn(inVertical)">
                                      <p:cBhvr>
                                        <p:cTn id="64" dur="500"/>
                                        <p:tgtEl>
                                          <p:spTgt spid="4">
                                            <p:txEl>
                                              <p:pRg st="5" end="5"/>
                                            </p:txEl>
                                          </p:spTgt>
                                        </p:tgtEl>
                                      </p:cBhvr>
                                    </p:animEffect>
                                  </p:childTnLst>
                                </p:cTn>
                              </p:par>
                            </p:childTnLst>
                          </p:cTn>
                        </p:par>
                      </p:childTnLst>
                    </p:cTn>
                  </p:par>
                  <p:par>
                    <p:cTn id="65" fill="hold">
                      <p:stCondLst>
                        <p:cond delay="indefinite"/>
                      </p:stCondLst>
                      <p:childTnLst>
                        <p:par>
                          <p:cTn id="66" fill="hold">
                            <p:stCondLst>
                              <p:cond delay="0"/>
                            </p:stCondLst>
                            <p:childTnLst>
                              <p:par>
                                <p:cTn id="67" presetID="16" presetClass="entr" presetSubtype="21" fill="hold" grpId="0" nodeType="clickEffect">
                                  <p:stCondLst>
                                    <p:cond delay="0"/>
                                  </p:stCondLst>
                                  <p:childTnLst>
                                    <p:set>
                                      <p:cBhvr>
                                        <p:cTn id="68" dur="1" fill="hold">
                                          <p:stCondLst>
                                            <p:cond delay="0"/>
                                          </p:stCondLst>
                                        </p:cTn>
                                        <p:tgtEl>
                                          <p:spTgt spid="4">
                                            <p:txEl>
                                              <p:pRg st="6" end="6"/>
                                            </p:txEl>
                                          </p:spTgt>
                                        </p:tgtEl>
                                        <p:attrNameLst>
                                          <p:attrName>style.visibility</p:attrName>
                                        </p:attrNameLst>
                                      </p:cBhvr>
                                      <p:to>
                                        <p:strVal val="visible"/>
                                      </p:to>
                                    </p:set>
                                    <p:animEffect transition="in" filter="barn(inVertical)">
                                      <p:cBhvr>
                                        <p:cTn id="69" dur="500"/>
                                        <p:tgtEl>
                                          <p:spTgt spid="4">
                                            <p:txEl>
                                              <p:pRg st="6" end="6"/>
                                            </p:txEl>
                                          </p:spTgt>
                                        </p:tgtEl>
                                      </p:cBhvr>
                                    </p:animEffect>
                                  </p:childTnLst>
                                </p:cTn>
                              </p:par>
                            </p:childTnLst>
                          </p:cTn>
                        </p:par>
                      </p:childTnLst>
                    </p:cTn>
                  </p:par>
                  <p:par>
                    <p:cTn id="70" fill="hold">
                      <p:stCondLst>
                        <p:cond delay="indefinite"/>
                      </p:stCondLst>
                      <p:childTnLst>
                        <p:par>
                          <p:cTn id="71" fill="hold">
                            <p:stCondLst>
                              <p:cond delay="0"/>
                            </p:stCondLst>
                            <p:childTnLst>
                              <p:par>
                                <p:cTn id="72" presetID="16" presetClass="entr" presetSubtype="21" fill="hold" grpId="0" nodeType="clickEffect">
                                  <p:stCondLst>
                                    <p:cond delay="0"/>
                                  </p:stCondLst>
                                  <p:childTnLst>
                                    <p:set>
                                      <p:cBhvr>
                                        <p:cTn id="73" dur="1" fill="hold">
                                          <p:stCondLst>
                                            <p:cond delay="0"/>
                                          </p:stCondLst>
                                        </p:cTn>
                                        <p:tgtEl>
                                          <p:spTgt spid="4">
                                            <p:txEl>
                                              <p:pRg st="7" end="7"/>
                                            </p:txEl>
                                          </p:spTgt>
                                        </p:tgtEl>
                                        <p:attrNameLst>
                                          <p:attrName>style.visibility</p:attrName>
                                        </p:attrNameLst>
                                      </p:cBhvr>
                                      <p:to>
                                        <p:strVal val="visible"/>
                                      </p:to>
                                    </p:set>
                                    <p:animEffect transition="in" filter="barn(inVertical)">
                                      <p:cBhvr>
                                        <p:cTn id="74"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04529B-FB44-4919-92D2-086355487A74}"/>
              </a:ext>
            </a:extLst>
          </p:cNvPr>
          <p:cNvSpPr>
            <a:spLocks noGrp="1"/>
          </p:cNvSpPr>
          <p:nvPr>
            <p:ph type="title"/>
          </p:nvPr>
        </p:nvSpPr>
        <p:spPr/>
        <p:txBody>
          <a:bodyPr/>
          <a:lstStyle/>
          <a:p>
            <a:r>
              <a:rPr lang="en-GB" dirty="0"/>
              <a:t>Key words</a:t>
            </a:r>
          </a:p>
        </p:txBody>
      </p:sp>
      <p:sp>
        <p:nvSpPr>
          <p:cNvPr id="3" name="Content Placeholder 2">
            <a:extLst>
              <a:ext uri="{FF2B5EF4-FFF2-40B4-BE49-F238E27FC236}">
                <a16:creationId xmlns:a16="http://schemas.microsoft.com/office/drawing/2014/main" id="{E3E2B9E9-1D9B-47C5-B723-F2A068329E64}"/>
              </a:ext>
            </a:extLst>
          </p:cNvPr>
          <p:cNvSpPr>
            <a:spLocks noGrp="1"/>
          </p:cNvSpPr>
          <p:nvPr>
            <p:ph idx="1"/>
          </p:nvPr>
        </p:nvSpPr>
        <p:spPr/>
        <p:txBody>
          <a:bodyPr/>
          <a:lstStyle/>
          <a:p>
            <a:r>
              <a:rPr lang="en-GB" dirty="0"/>
              <a:t>homeostasis – the constant balance of the internal environment.</a:t>
            </a:r>
          </a:p>
          <a:p>
            <a:r>
              <a:rPr lang="en-GB" dirty="0"/>
              <a:t>Osmosis – fluids diffusing through a membrane, sometimes to equalise the concentration either side of the membrane.</a:t>
            </a:r>
          </a:p>
        </p:txBody>
      </p:sp>
    </p:spTree>
    <p:extLst>
      <p:ext uri="{BB962C8B-B14F-4D97-AF65-F5344CB8AC3E}">
        <p14:creationId xmlns:p14="http://schemas.microsoft.com/office/powerpoint/2010/main" val="5141692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5803A6-0E0B-4939-A1DA-0BF304045D28}"/>
              </a:ext>
            </a:extLst>
          </p:cNvPr>
          <p:cNvSpPr>
            <a:spLocks noGrp="1"/>
          </p:cNvSpPr>
          <p:nvPr>
            <p:ph type="title"/>
          </p:nvPr>
        </p:nvSpPr>
        <p:spPr/>
        <p:txBody>
          <a:bodyPr/>
          <a:lstStyle/>
          <a:p>
            <a:r>
              <a:rPr lang="en-GB" dirty="0"/>
              <a:t>Reference list</a:t>
            </a:r>
          </a:p>
        </p:txBody>
      </p:sp>
      <p:sp>
        <p:nvSpPr>
          <p:cNvPr id="3" name="Content Placeholder 2">
            <a:extLst>
              <a:ext uri="{FF2B5EF4-FFF2-40B4-BE49-F238E27FC236}">
                <a16:creationId xmlns:a16="http://schemas.microsoft.com/office/drawing/2014/main" id="{66BE87F9-957D-4C1A-BB6A-0279408B04A4}"/>
              </a:ext>
            </a:extLst>
          </p:cNvPr>
          <p:cNvSpPr>
            <a:spLocks noGrp="1"/>
          </p:cNvSpPr>
          <p:nvPr>
            <p:ph idx="1"/>
          </p:nvPr>
        </p:nvSpPr>
        <p:spPr/>
        <p:txBody>
          <a:bodyPr>
            <a:normAutofit/>
          </a:bodyPr>
          <a:lstStyle/>
          <a:p>
            <a:pPr marL="0" indent="0">
              <a:buNone/>
            </a:pPr>
            <a:r>
              <a:rPr lang="en-GB" sz="1600" dirty="0"/>
              <a:t>how stuff works. 2018. </a:t>
            </a:r>
            <a:r>
              <a:rPr lang="en-GB" sz="1600" i="1" dirty="0"/>
              <a:t>how your kidneys work</a:t>
            </a:r>
            <a:r>
              <a:rPr lang="en-GB" sz="1600" dirty="0"/>
              <a:t>. [ONLINE] Available at: </a:t>
            </a:r>
            <a:r>
              <a:rPr lang="en-GB" sz="1600" u="sng" dirty="0">
                <a:hlinkClick r:id="rId2"/>
              </a:rPr>
              <a:t>https://health.howstuffworks.com/human-body/systems/kidney-urinary/kidney2.htm</a:t>
            </a:r>
            <a:r>
              <a:rPr lang="en-GB" sz="1600" dirty="0"/>
              <a:t>. [Accessed 25 October 2018].</a:t>
            </a:r>
          </a:p>
          <a:p>
            <a:pPr marL="0" indent="0">
              <a:buNone/>
            </a:pPr>
            <a:r>
              <a:rPr lang="en-GB" sz="1600" dirty="0"/>
              <a:t>AQA. 2018. </a:t>
            </a:r>
            <a:r>
              <a:rPr lang="en-GB" sz="1600" i="1" dirty="0"/>
              <a:t>assessment resources</a:t>
            </a:r>
            <a:r>
              <a:rPr lang="en-GB" sz="1600" dirty="0"/>
              <a:t>. [ONLINE] Available at: </a:t>
            </a:r>
            <a:r>
              <a:rPr lang="en-GB" sz="1600" u="sng" dirty="0">
                <a:hlinkClick r:id="rId3"/>
              </a:rPr>
              <a:t>https://learn2.open.ac.uk/mod/</a:t>
            </a:r>
            <a:r>
              <a:rPr lang="en-GB" sz="1600" u="sng" dirty="0" err="1">
                <a:hlinkClick r:id="rId3"/>
              </a:rPr>
              <a:t>oucontent</a:t>
            </a:r>
            <a:r>
              <a:rPr lang="en-GB" sz="1600" u="sng" dirty="0">
                <a:hlinkClick r:id="rId3"/>
              </a:rPr>
              <a:t>/</a:t>
            </a:r>
            <a:r>
              <a:rPr lang="en-GB" sz="1600" u="sng" dirty="0" err="1">
                <a:hlinkClick r:id="rId3"/>
              </a:rPr>
              <a:t>view.php?id</a:t>
            </a:r>
            <a:r>
              <a:rPr lang="en-GB" sz="1600" u="sng" dirty="0">
                <a:hlinkClick r:id="rId3"/>
              </a:rPr>
              <a:t>=1041680§ion=1.4</a:t>
            </a:r>
            <a:r>
              <a:rPr lang="en-GB" sz="1600" dirty="0"/>
              <a:t>. [Accessed 24 October 2018].</a:t>
            </a:r>
          </a:p>
          <a:p>
            <a:pPr marL="0" indent="0">
              <a:buNone/>
            </a:pPr>
            <a:r>
              <a:rPr lang="en-GB" sz="1600" dirty="0"/>
              <a:t>good free photos. 2018. </a:t>
            </a:r>
            <a:r>
              <a:rPr lang="en-GB" sz="1600" i="1" dirty="0"/>
              <a:t>man sitting on the toilet</a:t>
            </a:r>
            <a:r>
              <a:rPr lang="en-GB" sz="1600" dirty="0"/>
              <a:t>. [ONLINE] Available at: </a:t>
            </a:r>
            <a:r>
              <a:rPr lang="en-GB" sz="1600" u="sng" dirty="0">
                <a:hlinkClick r:id="rId4"/>
              </a:rPr>
              <a:t>https://www.goodfreephotos.com/cache/vector-images/man-sitting-on-the-toilet-vector-clipart_w80_h80_cw80_ch80_thumb.png</a:t>
            </a:r>
            <a:r>
              <a:rPr lang="en-GB" sz="1600" dirty="0"/>
              <a:t>. [Accessed 28 October 2018].</a:t>
            </a:r>
          </a:p>
          <a:p>
            <a:pPr marL="0" indent="0">
              <a:buNone/>
            </a:pPr>
            <a:r>
              <a:rPr lang="en-GB" sz="1600" dirty="0"/>
              <a:t>dictionary .com. 2018. </a:t>
            </a:r>
            <a:r>
              <a:rPr lang="en-GB" sz="1600" i="1" dirty="0"/>
              <a:t>osmosis</a:t>
            </a:r>
            <a:r>
              <a:rPr lang="en-GB" sz="1600" dirty="0"/>
              <a:t>. [ONLINE] Available at: </a:t>
            </a:r>
            <a:r>
              <a:rPr lang="en-GB" sz="1600" u="sng" dirty="0">
                <a:hlinkClick r:id="rId5"/>
              </a:rPr>
              <a:t>https://www.dictionary.com/browse/osmosis</a:t>
            </a:r>
            <a:r>
              <a:rPr lang="en-GB" sz="1600" dirty="0"/>
              <a:t>. [Accessed 30 October 2018].</a:t>
            </a:r>
          </a:p>
          <a:p>
            <a:pPr marL="0" indent="0">
              <a:buNone/>
            </a:pPr>
            <a:r>
              <a:rPr lang="en-GB" sz="1600" dirty="0"/>
              <a:t>save institute. 2018. </a:t>
            </a:r>
            <a:r>
              <a:rPr lang="en-GB" sz="1600" i="1" dirty="0"/>
              <a:t>8 early warning signs your kidneys </a:t>
            </a:r>
            <a:r>
              <a:rPr lang="en-GB" sz="1600" i="1" dirty="0" err="1"/>
              <a:t>arent</a:t>
            </a:r>
            <a:r>
              <a:rPr lang="en-GB" sz="1600" i="1" dirty="0"/>
              <a:t> working as the should</a:t>
            </a:r>
            <a:r>
              <a:rPr lang="en-GB" sz="1600" dirty="0"/>
              <a:t>. [ONLINE] Available at: </a:t>
            </a:r>
            <a:r>
              <a:rPr lang="en-GB" sz="1600" u="sng" dirty="0">
                <a:hlinkClick r:id="rId6"/>
              </a:rPr>
              <a:t>https://saveourbones.com/8-early-warning-signs-your-kidneys-arent-working-as-well-as-they-should/</a:t>
            </a:r>
            <a:r>
              <a:rPr lang="en-GB" sz="1600" dirty="0"/>
              <a:t>. [Accessed 28 October 2018]</a:t>
            </a:r>
          </a:p>
          <a:p>
            <a:pPr marL="0" indent="0">
              <a:buNone/>
            </a:pPr>
            <a:r>
              <a:rPr lang="en-GB" sz="1600" dirty="0"/>
              <a:t>Ash et al, P., 2006. </a:t>
            </a:r>
            <a:r>
              <a:rPr lang="en-GB" sz="1600" i="1" dirty="0"/>
              <a:t>book 3 Body systems</a:t>
            </a:r>
            <a:r>
              <a:rPr lang="en-GB" sz="1600" dirty="0"/>
              <a:t>. 2nd ed. Milton Keynes: Open University</a:t>
            </a:r>
          </a:p>
        </p:txBody>
      </p:sp>
    </p:spTree>
    <p:extLst>
      <p:ext uri="{BB962C8B-B14F-4D97-AF65-F5344CB8AC3E}">
        <p14:creationId xmlns:p14="http://schemas.microsoft.com/office/powerpoint/2010/main" val="41662874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640</TotalTime>
  <Words>964</Words>
  <Application>Microsoft Office PowerPoint</Application>
  <PresentationFormat>Widescreen</PresentationFormat>
  <Paragraphs>67</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                            The kidneys &amp; filtration Sarah Dalton</vt:lpstr>
      <vt:lpstr>PowerPoint Presentation</vt:lpstr>
      <vt:lpstr>PowerPoint Presentation</vt:lpstr>
      <vt:lpstr>PowerPoint Presentation</vt:lpstr>
      <vt:lpstr>PowerPoint Presentation</vt:lpstr>
      <vt:lpstr>Nephrons</vt:lpstr>
      <vt:lpstr>PowerPoint Presentation</vt:lpstr>
      <vt:lpstr>PowerPoint Presentation</vt:lpstr>
      <vt:lpstr>Group activity </vt:lpstr>
      <vt:lpstr>When things go wrong</vt:lpstr>
      <vt:lpstr>Key words</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kidneys Sarah Dalton</dc:title>
  <dc:creator>sarah dalton</dc:creator>
  <cp:lastModifiedBy>sarah dalton</cp:lastModifiedBy>
  <cp:revision>36</cp:revision>
  <dcterms:created xsi:type="dcterms:W3CDTF">2018-10-29T13:00:18Z</dcterms:created>
  <dcterms:modified xsi:type="dcterms:W3CDTF">2018-10-30T01:04:49Z</dcterms:modified>
</cp:coreProperties>
</file>