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</p:sldMasterIdLst>
  <p:notesMasterIdLst>
    <p:notesMasterId r:id="rId35"/>
  </p:notesMasterIdLst>
  <p:sldIdLst>
    <p:sldId id="258" r:id="rId7"/>
    <p:sldId id="268" r:id="rId8"/>
    <p:sldId id="324" r:id="rId9"/>
    <p:sldId id="276" r:id="rId10"/>
    <p:sldId id="304" r:id="rId11"/>
    <p:sldId id="355" r:id="rId12"/>
    <p:sldId id="339" r:id="rId13"/>
    <p:sldId id="359" r:id="rId14"/>
    <p:sldId id="307" r:id="rId15"/>
    <p:sldId id="303" r:id="rId16"/>
    <p:sldId id="323" r:id="rId17"/>
    <p:sldId id="358" r:id="rId18"/>
    <p:sldId id="274" r:id="rId19"/>
    <p:sldId id="362" r:id="rId20"/>
    <p:sldId id="363" r:id="rId21"/>
    <p:sldId id="364" r:id="rId22"/>
    <p:sldId id="309" r:id="rId23"/>
    <p:sldId id="320" r:id="rId24"/>
    <p:sldId id="354" r:id="rId25"/>
    <p:sldId id="365" r:id="rId26"/>
    <p:sldId id="350" r:id="rId27"/>
    <p:sldId id="349" r:id="rId28"/>
    <p:sldId id="348" r:id="rId29"/>
    <p:sldId id="347" r:id="rId30"/>
    <p:sldId id="346" r:id="rId31"/>
    <p:sldId id="345" r:id="rId32"/>
    <p:sldId id="343" r:id="rId33"/>
    <p:sldId id="34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A8FFF33-9C2C-B650-48D4-84B416B5789A}" name="Lizeta Demetriou" initials="LD" userId="S::l.demetriou@uwtsd.ac.uk::75cbaea9-b97c-4c81-9090-40feb64ee817" providerId="AD"/>
  <p188:author id="{03D8EBA7-BC81-E5DC-3229-78D0A9793647}" name="Naomi Doerge" initials="ND" userId="S::n.doerge@uwtsd.ac.uk::c2ba5b26-9392-4f76-82ca-966719aba79f" providerId="AD"/>
  <p188:author id="{CF1F85DB-FB40-DA2E-167A-A32D4B9BC047}" name="Derrick Kay" initials="DK" userId="S::d.kay@uwtsd.ac.uk::5ebdf36b-1eba-4c98-8224-8a9fa1a17029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6B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043EE3-8A62-BFDD-F678-C53C08B1ABFA}" v="5" dt="2026-09-21T11:44:09.122"/>
    <p1510:client id="{B4E4BE46-1493-26B6-1B72-B746CF01F88C}" v="17" dt="2026-09-21T11:34:37.6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microsoft.com/office/2018/10/relationships/authors" Target="author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26E34FC-674A-EAF6-49C5-91789D427F21}"/>
    <pc:docChg chg="modSld">
      <pc:chgData name="" userId="" providerId="" clId="Web-{026E34FC-674A-EAF6-49C5-91789D427F21}" dt="2026-09-18T13:25:38.311" v="13" actId="20577"/>
      <pc:docMkLst>
        <pc:docMk/>
      </pc:docMkLst>
      <pc:sldChg chg="modSp">
        <pc:chgData name="" userId="" providerId="" clId="Web-{026E34FC-674A-EAF6-49C5-91789D427F21}" dt="2026-09-18T13:25:38.311" v="13" actId="20577"/>
        <pc:sldMkLst>
          <pc:docMk/>
          <pc:sldMk cId="1720888879" sldId="258"/>
        </pc:sldMkLst>
        <pc:spChg chg="mod">
          <ac:chgData name="" userId="" providerId="" clId="Web-{026E34FC-674A-EAF6-49C5-91789D427F21}" dt="2026-09-18T13:25:38.311" v="13" actId="20577"/>
          <ac:spMkLst>
            <pc:docMk/>
            <pc:sldMk cId="1720888879" sldId="258"/>
            <ac:spMk id="3" creationId="{74D9E2CC-1AE0-9F1D-FAB0-0A1AD94712BA}"/>
          </ac:spMkLst>
        </pc:spChg>
      </pc:sldChg>
    </pc:docChg>
  </pc:docChgLst>
  <pc:docChgLst>
    <pc:chgData name="Lizeta Demetriou" userId="S::l.demetriou@uwtsd.ac.uk::75cbaea9-b97c-4c81-9090-40feb64ee817" providerId="AD" clId="Web-{EC6FE4EE-750A-4233-E5C8-85523F915321}"/>
    <pc:docChg chg="modSld">
      <pc:chgData name="Lizeta Demetriou" userId="S::l.demetriou@uwtsd.ac.uk::75cbaea9-b97c-4c81-9090-40feb64ee817" providerId="AD" clId="Web-{EC6FE4EE-750A-4233-E5C8-85523F915321}" dt="2026-09-18T13:24:21.979" v="9" actId="20577"/>
      <pc:docMkLst>
        <pc:docMk/>
      </pc:docMkLst>
      <pc:sldChg chg="modSp">
        <pc:chgData name="Lizeta Demetriou" userId="S::l.demetriou@uwtsd.ac.uk::75cbaea9-b97c-4c81-9090-40feb64ee817" providerId="AD" clId="Web-{EC6FE4EE-750A-4233-E5C8-85523F915321}" dt="2026-09-18T13:24:21.979" v="9" actId="20577"/>
        <pc:sldMkLst>
          <pc:docMk/>
          <pc:sldMk cId="1720888879" sldId="258"/>
        </pc:sldMkLst>
        <pc:spChg chg="mod">
          <ac:chgData name="Lizeta Demetriou" userId="S::l.demetriou@uwtsd.ac.uk::75cbaea9-b97c-4c81-9090-40feb64ee817" providerId="AD" clId="Web-{EC6FE4EE-750A-4233-E5C8-85523F915321}" dt="2026-09-18T13:24:21.979" v="9" actId="20577"/>
          <ac:spMkLst>
            <pc:docMk/>
            <pc:sldMk cId="1720888879" sldId="258"/>
            <ac:spMk id="3" creationId="{74D9E2CC-1AE0-9F1D-FAB0-0A1AD94712BA}"/>
          </ac:spMkLst>
        </pc:spChg>
      </pc:sldChg>
    </pc:docChg>
  </pc:docChgLst>
  <pc:docChgLst>
    <pc:chgData name="Lizeta Demetriou" userId="S::l.demetriou@uwtsd.ac.uk::75cbaea9-b97c-4c81-9090-40feb64ee817" providerId="AD" clId="Web-{026E34FC-674A-EAF6-49C5-91789D427F21}"/>
    <pc:docChg chg="addSld delSld modSld">
      <pc:chgData name="Lizeta Demetriou" userId="S::l.demetriou@uwtsd.ac.uk::75cbaea9-b97c-4c81-9090-40feb64ee817" providerId="AD" clId="Web-{026E34FC-674A-EAF6-49C5-91789D427F21}" dt="2026-09-18T14:01:31.041" v="255" actId="20577"/>
      <pc:docMkLst>
        <pc:docMk/>
      </pc:docMkLst>
      <pc:sldChg chg="modSp">
        <pc:chgData name="Lizeta Demetriou" userId="S::l.demetriou@uwtsd.ac.uk::75cbaea9-b97c-4c81-9090-40feb64ee817" providerId="AD" clId="Web-{026E34FC-674A-EAF6-49C5-91789D427F21}" dt="2026-09-18T13:26:20.609" v="0" actId="20577"/>
        <pc:sldMkLst>
          <pc:docMk/>
          <pc:sldMk cId="1720888879" sldId="258"/>
        </pc:sldMkLst>
        <pc:spChg chg="mod">
          <ac:chgData name="Lizeta Demetriou" userId="S::l.demetriou@uwtsd.ac.uk::75cbaea9-b97c-4c81-9090-40feb64ee817" providerId="AD" clId="Web-{026E34FC-674A-EAF6-49C5-91789D427F21}" dt="2026-09-18T13:26:20.609" v="0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">
        <pc:chgData name="Lizeta Demetriou" userId="S::l.demetriou@uwtsd.ac.uk::75cbaea9-b97c-4c81-9090-40feb64ee817" providerId="AD" clId="Web-{026E34FC-674A-EAF6-49C5-91789D427F21}" dt="2026-09-18T13:50:21.111" v="28" actId="20577"/>
        <pc:sldMkLst>
          <pc:docMk/>
          <pc:sldMk cId="2612275165" sldId="274"/>
        </pc:sldMkLst>
        <pc:spChg chg="mod">
          <ac:chgData name="Lizeta Demetriou" userId="S::l.demetriou@uwtsd.ac.uk::75cbaea9-b97c-4c81-9090-40feb64ee817" providerId="AD" clId="Web-{026E34FC-674A-EAF6-49C5-91789D427F21}" dt="2026-09-18T13:50:21.111" v="28" actId="20577"/>
          <ac:spMkLst>
            <pc:docMk/>
            <pc:sldMk cId="2612275165" sldId="274"/>
            <ac:spMk id="3" creationId="{69A7220C-8568-1EBA-7D94-FB7739448C5E}"/>
          </ac:spMkLst>
        </pc:spChg>
      </pc:sldChg>
      <pc:sldChg chg="modSp">
        <pc:chgData name="Lizeta Demetriou" userId="S::l.demetriou@uwtsd.ac.uk::75cbaea9-b97c-4c81-9090-40feb64ee817" providerId="AD" clId="Web-{026E34FC-674A-EAF6-49C5-91789D427F21}" dt="2026-09-18T13:49:30.109" v="20" actId="20577"/>
        <pc:sldMkLst>
          <pc:docMk/>
          <pc:sldMk cId="1652988682" sldId="323"/>
        </pc:sldMkLst>
        <pc:spChg chg="mod">
          <ac:chgData name="Lizeta Demetriou" userId="S::l.demetriou@uwtsd.ac.uk::75cbaea9-b97c-4c81-9090-40feb64ee817" providerId="AD" clId="Web-{026E34FC-674A-EAF6-49C5-91789D427F21}" dt="2026-09-18T13:49:30.109" v="20" actId="20577"/>
          <ac:spMkLst>
            <pc:docMk/>
            <pc:sldMk cId="1652988682" sldId="323"/>
            <ac:spMk id="3" creationId="{D6EA8C20-563F-1DA5-353F-ADD946CA7936}"/>
          </ac:spMkLst>
        </pc:spChg>
      </pc:sldChg>
      <pc:sldChg chg="modSp">
        <pc:chgData name="Lizeta Demetriou" userId="S::l.demetriou@uwtsd.ac.uk::75cbaea9-b97c-4c81-9090-40feb64ee817" providerId="AD" clId="Web-{026E34FC-674A-EAF6-49C5-91789D427F21}" dt="2026-09-18T13:39:03.740" v="1" actId="14100"/>
        <pc:sldMkLst>
          <pc:docMk/>
          <pc:sldMk cId="86325327" sldId="339"/>
        </pc:sldMkLst>
        <pc:spChg chg="mod">
          <ac:chgData name="Lizeta Demetriou" userId="S::l.demetriou@uwtsd.ac.uk::75cbaea9-b97c-4c81-9090-40feb64ee817" providerId="AD" clId="Web-{026E34FC-674A-EAF6-49C5-91789D427F21}" dt="2026-09-18T13:39:03.740" v="1" actId="14100"/>
          <ac:spMkLst>
            <pc:docMk/>
            <pc:sldMk cId="86325327" sldId="339"/>
            <ac:spMk id="6" creationId="{6AC76016-91DF-3B62-F9A1-66FA9948611E}"/>
          </ac:spMkLst>
        </pc:spChg>
      </pc:sldChg>
      <pc:sldChg chg="addSp delSp modSp">
        <pc:chgData name="Lizeta Demetriou" userId="S::l.demetriou@uwtsd.ac.uk::75cbaea9-b97c-4c81-9090-40feb64ee817" providerId="AD" clId="Web-{026E34FC-674A-EAF6-49C5-91789D427F21}" dt="2026-09-18T13:55:26.298" v="206" actId="20577"/>
        <pc:sldMkLst>
          <pc:docMk/>
          <pc:sldMk cId="1447288069" sldId="354"/>
        </pc:sldMkLst>
        <pc:spChg chg="mod">
          <ac:chgData name="Lizeta Demetriou" userId="S::l.demetriou@uwtsd.ac.uk::75cbaea9-b97c-4c81-9090-40feb64ee817" providerId="AD" clId="Web-{026E34FC-674A-EAF6-49C5-91789D427F21}" dt="2026-09-18T13:54:01.404" v="57" actId="14100"/>
          <ac:spMkLst>
            <pc:docMk/>
            <pc:sldMk cId="1447288069" sldId="354"/>
            <ac:spMk id="4" creationId="{E67A5841-491D-6B58-5108-8324DC403D87}"/>
          </ac:spMkLst>
        </pc:spChg>
        <pc:spChg chg="add mod">
          <ac:chgData name="Lizeta Demetriou" userId="S::l.demetriou@uwtsd.ac.uk::75cbaea9-b97c-4c81-9090-40feb64ee817" providerId="AD" clId="Web-{026E34FC-674A-EAF6-49C5-91789D427F21}" dt="2026-09-18T13:55:26.298" v="206" actId="20577"/>
          <ac:spMkLst>
            <pc:docMk/>
            <pc:sldMk cId="1447288069" sldId="354"/>
            <ac:spMk id="5" creationId="{3D5D8062-8BC7-F40B-7E41-A0EDB8470AB9}"/>
          </ac:spMkLst>
        </pc:spChg>
      </pc:sldChg>
      <pc:sldChg chg="modSp">
        <pc:chgData name="Lizeta Demetriou" userId="S::l.demetriou@uwtsd.ac.uk::75cbaea9-b97c-4c81-9090-40feb64ee817" providerId="AD" clId="Web-{026E34FC-674A-EAF6-49C5-91789D427F21}" dt="2026-09-18T13:49:56.548" v="21" actId="14100"/>
        <pc:sldMkLst>
          <pc:docMk/>
          <pc:sldMk cId="1277165401" sldId="358"/>
        </pc:sldMkLst>
      </pc:sldChg>
      <pc:sldChg chg="new">
        <pc:chgData name="Lizeta Demetriou" userId="S::l.demetriou@uwtsd.ac.uk::75cbaea9-b97c-4c81-9090-40feb64ee817" providerId="AD" clId="Web-{026E34FC-674A-EAF6-49C5-91789D427F21}" dt="2026-09-18T13:50:35.377" v="30"/>
        <pc:sldMkLst>
          <pc:docMk/>
          <pc:sldMk cId="2251561413" sldId="364"/>
        </pc:sldMkLst>
      </pc:sldChg>
      <pc:sldChg chg="delSp modSp new">
        <pc:chgData name="Lizeta Demetriou" userId="S::l.demetriou@uwtsd.ac.uk::75cbaea9-b97c-4c81-9090-40feb64ee817" providerId="AD" clId="Web-{026E34FC-674A-EAF6-49C5-91789D427F21}" dt="2026-09-18T14:01:31.041" v="255" actId="20577"/>
        <pc:sldMkLst>
          <pc:docMk/>
          <pc:sldMk cId="2176280785" sldId="365"/>
        </pc:sldMkLst>
        <pc:spChg chg="mod">
          <ac:chgData name="Lizeta Demetriou" userId="S::l.demetriou@uwtsd.ac.uk::75cbaea9-b97c-4c81-9090-40feb64ee817" providerId="AD" clId="Web-{026E34FC-674A-EAF6-49C5-91789D427F21}" dt="2026-09-18T13:57:30.864" v="230" actId="14100"/>
          <ac:spMkLst>
            <pc:docMk/>
            <pc:sldMk cId="2176280785" sldId="365"/>
            <ac:spMk id="2" creationId="{331EEFBF-892C-7D40-084B-B5C83D3F06A7}"/>
          </ac:spMkLst>
        </pc:spChg>
        <pc:spChg chg="mod">
          <ac:chgData name="Lizeta Demetriou" userId="S::l.demetriou@uwtsd.ac.uk::75cbaea9-b97c-4c81-9090-40feb64ee817" providerId="AD" clId="Web-{026E34FC-674A-EAF6-49C5-91789D427F21}" dt="2026-09-18T14:01:31.041" v="255" actId="20577"/>
          <ac:spMkLst>
            <pc:docMk/>
            <pc:sldMk cId="2176280785" sldId="365"/>
            <ac:spMk id="3" creationId="{F0233945-4ED8-88C3-AFA4-7D5AD900664A}"/>
          </ac:spMkLst>
        </pc:spChg>
      </pc:sldChg>
    </pc:docChg>
  </pc:docChgLst>
  <pc:docChgLst>
    <pc:chgData name="Naomi Doerge" userId="S::n.doerge@uwtsd.ac.uk::c2ba5b26-9392-4f76-82ca-966719aba79f" providerId="AD" clId="Web-{00000000-0000-0000-0000-000000000000}"/>
    <pc:docChg chg="modSld">
      <pc:chgData name="Naomi Doerge" userId="S::n.doerge@uwtsd.ac.uk::c2ba5b26-9392-4f76-82ca-966719aba79f" providerId="AD" clId="Web-{00000000-0000-0000-0000-000000000000}" dt="2026-09-18T13:53:24.957" v="12" actId="1076"/>
      <pc:docMkLst>
        <pc:docMk/>
      </pc:docMkLst>
      <pc:sldChg chg="addSp delSp modSp">
        <pc:chgData name="Naomi Doerge" userId="S::n.doerge@uwtsd.ac.uk::c2ba5b26-9392-4f76-82ca-966719aba79f" providerId="AD" clId="Web-{00000000-0000-0000-0000-000000000000}" dt="2026-09-18T13:52:03.797" v="2" actId="14100"/>
        <pc:sldMkLst>
          <pc:docMk/>
          <pc:sldMk cId="2793501983" sldId="362"/>
        </pc:sldMkLst>
        <pc:picChg chg="add mod">
          <ac:chgData name="Naomi Doerge" userId="S::n.doerge@uwtsd.ac.uk::c2ba5b26-9392-4f76-82ca-966719aba79f" providerId="AD" clId="Web-{00000000-0000-0000-0000-000000000000}" dt="2026-09-18T13:52:03.797" v="2" actId="14100"/>
          <ac:picMkLst>
            <pc:docMk/>
            <pc:sldMk cId="2793501983" sldId="362"/>
            <ac:picMk id="4" creationId="{FEC0757F-9CA3-10DE-5E1B-70DB1BBB8DC5}"/>
          </ac:picMkLst>
        </pc:picChg>
      </pc:sldChg>
      <pc:sldChg chg="addSp delSp modSp">
        <pc:chgData name="Naomi Doerge" userId="S::n.doerge@uwtsd.ac.uk::c2ba5b26-9392-4f76-82ca-966719aba79f" providerId="AD" clId="Web-{00000000-0000-0000-0000-000000000000}" dt="2026-09-18T13:53:24.957" v="12" actId="1076"/>
        <pc:sldMkLst>
          <pc:docMk/>
          <pc:sldMk cId="2251561413" sldId="364"/>
        </pc:sldMkLst>
        <pc:spChg chg="mod">
          <ac:chgData name="Naomi Doerge" userId="S::n.doerge@uwtsd.ac.uk::c2ba5b26-9392-4f76-82ca-966719aba79f" providerId="AD" clId="Web-{00000000-0000-0000-0000-000000000000}" dt="2026-09-18T13:53:19.019" v="10" actId="20577"/>
          <ac:spMkLst>
            <pc:docMk/>
            <pc:sldMk cId="2251561413" sldId="364"/>
            <ac:spMk id="2" creationId="{7DE88692-8FC4-CFCE-B6AB-693111348769}"/>
          </ac:spMkLst>
        </pc:spChg>
        <pc:picChg chg="add mod ord">
          <ac:chgData name="Naomi Doerge" userId="S::n.doerge@uwtsd.ac.uk::c2ba5b26-9392-4f76-82ca-966719aba79f" providerId="AD" clId="Web-{00000000-0000-0000-0000-000000000000}" dt="2026-09-18T13:53:24.957" v="12" actId="1076"/>
          <ac:picMkLst>
            <pc:docMk/>
            <pc:sldMk cId="2251561413" sldId="364"/>
            <ac:picMk id="5" creationId="{876BBBC3-7998-05F3-4356-EA9AC08F3760}"/>
          </ac:picMkLst>
        </pc:picChg>
      </pc:sldChg>
    </pc:docChg>
  </pc:docChgLst>
  <pc:docChgLst>
    <pc:chgData name="Lizeta Demetriou" userId="S::l.demetriou@uwtsd.ac.uk::75cbaea9-b97c-4c81-9090-40feb64ee817" providerId="AD" clId="Web-{91043EE3-8A62-BFDD-F678-C53C08B1ABFA}"/>
    <pc:docChg chg="modSld">
      <pc:chgData name="Lizeta Demetriou" userId="S::l.demetriou@uwtsd.ac.uk::75cbaea9-b97c-4c81-9090-40feb64ee817" providerId="AD" clId="Web-{91043EE3-8A62-BFDD-F678-C53C08B1ABFA}" dt="2026-09-21T11:44:09.122" v="5" actId="20577"/>
      <pc:docMkLst>
        <pc:docMk/>
      </pc:docMkLst>
      <pc:sldChg chg="modSp">
        <pc:chgData name="Lizeta Demetriou" userId="S::l.demetriou@uwtsd.ac.uk::75cbaea9-b97c-4c81-9090-40feb64ee817" providerId="AD" clId="Web-{91043EE3-8A62-BFDD-F678-C53C08B1ABFA}" dt="2026-09-21T11:44:09.122" v="5" actId="20577"/>
        <pc:sldMkLst>
          <pc:docMk/>
          <pc:sldMk cId="1972250896" sldId="324"/>
        </pc:sldMkLst>
        <pc:spChg chg="mod">
          <ac:chgData name="Lizeta Demetriou" userId="S::l.demetriou@uwtsd.ac.uk::75cbaea9-b97c-4c81-9090-40feb64ee817" providerId="AD" clId="Web-{91043EE3-8A62-BFDD-F678-C53C08B1ABFA}" dt="2026-09-21T11:44:09.122" v="5" actId="20577"/>
          <ac:spMkLst>
            <pc:docMk/>
            <pc:sldMk cId="1972250896" sldId="324"/>
            <ac:spMk id="3" creationId="{016F5A1E-2F46-798B-E499-BD8A0193C3B9}"/>
          </ac:spMkLst>
        </pc:spChg>
      </pc:sldChg>
    </pc:docChg>
  </pc:docChgLst>
  <pc:docChgLst>
    <pc:chgData name="Lizeta Demetriou" userId="S::l.demetriou@uwtsd.ac.uk::75cbaea9-b97c-4c81-9090-40feb64ee817" providerId="AD" clId="Web-{B4E4BE46-1493-26B6-1B72-B746CF01F88C}"/>
    <pc:docChg chg="modSld">
      <pc:chgData name="Lizeta Demetriou" userId="S::l.demetriou@uwtsd.ac.uk::75cbaea9-b97c-4c81-9090-40feb64ee817" providerId="AD" clId="Web-{B4E4BE46-1493-26B6-1B72-B746CF01F88C}" dt="2026-09-21T11:34:37.687" v="16" actId="1076"/>
      <pc:docMkLst>
        <pc:docMk/>
      </pc:docMkLst>
      <pc:sldChg chg="addSp delSp modSp">
        <pc:chgData name="Lizeta Demetriou" userId="S::l.demetriou@uwtsd.ac.uk::75cbaea9-b97c-4c81-9090-40feb64ee817" providerId="AD" clId="Web-{B4E4BE46-1493-26B6-1B72-B746CF01F88C}" dt="2026-09-21T11:34:37.687" v="16" actId="1076"/>
        <pc:sldMkLst>
          <pc:docMk/>
          <pc:sldMk cId="1277165401" sldId="358"/>
        </pc:sldMkLst>
        <pc:spChg chg="add del mod">
          <ac:chgData name="Lizeta Demetriou" userId="S::l.demetriou@uwtsd.ac.uk::75cbaea9-b97c-4c81-9090-40feb64ee817" providerId="AD" clId="Web-{B4E4BE46-1493-26B6-1B72-B746CF01F88C}" dt="2026-09-21T11:32:31.838" v="1"/>
          <ac:spMkLst>
            <pc:docMk/>
            <pc:sldMk cId="1277165401" sldId="358"/>
            <ac:spMk id="3" creationId="{035431AB-74CA-E323-70CA-6398D8CC24C2}"/>
          </ac:spMkLst>
        </pc:spChg>
        <pc:spChg chg="add del mod">
          <ac:chgData name="Lizeta Demetriou" userId="S::l.demetriou@uwtsd.ac.uk::75cbaea9-b97c-4c81-9090-40feb64ee817" providerId="AD" clId="Web-{B4E4BE46-1493-26B6-1B72-B746CF01F88C}" dt="2026-09-21T11:34:02.279" v="7"/>
          <ac:spMkLst>
            <pc:docMk/>
            <pc:sldMk cId="1277165401" sldId="358"/>
            <ac:spMk id="6" creationId="{47CC7DCC-AA62-7E7C-9BAF-7CA6D4B5DEB2}"/>
          </ac:spMkLst>
        </pc:spChg>
        <pc:spChg chg="mod">
          <ac:chgData name="Lizeta Demetriou" userId="S::l.demetriou@uwtsd.ac.uk::75cbaea9-b97c-4c81-9090-40feb64ee817" providerId="AD" clId="Web-{B4E4BE46-1493-26B6-1B72-B746CF01F88C}" dt="2026-09-21T11:34:20.202" v="12" actId="14100"/>
          <ac:spMkLst>
            <pc:docMk/>
            <pc:sldMk cId="1277165401" sldId="358"/>
            <ac:spMk id="7" creationId="{C2C9B1B3-96A9-40BD-92BE-CBA69DA38812}"/>
          </ac:spMkLst>
        </pc:spChg>
        <pc:picChg chg="add del mod ord">
          <ac:chgData name="Lizeta Demetriou" userId="S::l.demetriou@uwtsd.ac.uk::75cbaea9-b97c-4c81-9090-40feb64ee817" providerId="AD" clId="Web-{B4E4BE46-1493-26B6-1B72-B746CF01F88C}" dt="2026-09-21T11:32:40.713" v="2"/>
          <ac:picMkLst>
            <pc:docMk/>
            <pc:sldMk cId="1277165401" sldId="358"/>
            <ac:picMk id="4" creationId="{98A01B5F-4B65-BE10-72B4-5256FFB03F37}"/>
          </ac:picMkLst>
        </pc:picChg>
        <pc:picChg chg="add del mod ord">
          <ac:chgData name="Lizeta Demetriou" userId="S::l.demetriou@uwtsd.ac.uk::75cbaea9-b97c-4c81-9090-40feb64ee817" providerId="AD" clId="Web-{B4E4BE46-1493-26B6-1B72-B746CF01F88C}" dt="2026-09-21T11:32:51.808" v="4"/>
          <ac:picMkLst>
            <pc:docMk/>
            <pc:sldMk cId="1277165401" sldId="358"/>
            <ac:picMk id="8" creationId="{8CAE6ACD-2E83-3AC3-576F-17CAACF30EFC}"/>
          </ac:picMkLst>
        </pc:picChg>
        <pc:picChg chg="del">
          <ac:chgData name="Lizeta Demetriou" userId="S::l.demetriou@uwtsd.ac.uk::75cbaea9-b97c-4c81-9090-40feb64ee817" providerId="AD" clId="Web-{B4E4BE46-1493-26B6-1B72-B746CF01F88C}" dt="2026-09-21T11:31:59.118" v="0"/>
          <ac:picMkLst>
            <pc:docMk/>
            <pc:sldMk cId="1277165401" sldId="358"/>
            <ac:picMk id="9" creationId="{B0C2E0B8-4151-4FDF-0308-227737F7FE40}"/>
          </ac:picMkLst>
        </pc:picChg>
        <pc:picChg chg="add del mod ord">
          <ac:chgData name="Lizeta Demetriou" userId="S::l.demetriou@uwtsd.ac.uk::75cbaea9-b97c-4c81-9090-40feb64ee817" providerId="AD" clId="Web-{B4E4BE46-1493-26B6-1B72-B746CF01F88C}" dt="2026-09-21T11:32:58.058" v="6"/>
          <ac:picMkLst>
            <pc:docMk/>
            <pc:sldMk cId="1277165401" sldId="358"/>
            <ac:picMk id="10" creationId="{1DCC8908-6A0B-F258-8691-5AA4D15D9ACF}"/>
          </ac:picMkLst>
        </pc:picChg>
        <pc:picChg chg="add mod ord">
          <ac:chgData name="Lizeta Demetriou" userId="S::l.demetriou@uwtsd.ac.uk::75cbaea9-b97c-4c81-9090-40feb64ee817" providerId="AD" clId="Web-{B4E4BE46-1493-26B6-1B72-B746CF01F88C}" dt="2026-09-21T11:34:37.687" v="16" actId="1076"/>
          <ac:picMkLst>
            <pc:docMk/>
            <pc:sldMk cId="1277165401" sldId="358"/>
            <ac:picMk id="11" creationId="{CBA3B334-6F93-7216-2180-5BD6AE2C17C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Using the slide layout options, you can change this slide to one with the appropriate photo for your campus.</a:t>
            </a:r>
          </a:p>
          <a:p>
            <a:r>
              <a:rPr lang="en-GB"/>
              <a:t>The following section will focus on programme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13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042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76FA3A-0C5E-9606-6602-EF26D2FD80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BA3DD1-7642-E9DA-B21A-C75A4D98A7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249B45-9FF2-4531-2256-07938EB855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Using the slide layout options, you can change this slide to one with the appropriate photo for your campus.</a:t>
            </a:r>
          </a:p>
          <a:p>
            <a:r>
              <a:rPr lang="en-GB"/>
              <a:t>The following section will focus on programme details.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7DF0CA-0DB5-6170-E14C-F2FD9FFCA8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291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829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3677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D1D82D-F47A-5CDD-DF70-341E66F74A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2DC3ED-F37A-D5F7-1482-D7975B8987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40FA21-9745-A995-BDD2-CC255F2285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Using the slide layout options, you can change this slide to one with the appropriate photo for your campus.</a:t>
            </a:r>
          </a:p>
          <a:p>
            <a:r>
              <a:rPr lang="en-GB"/>
              <a:t>The following section will focus on basic information and signposting to university regulations.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6BF35D-E5D9-1966-58D0-ED28642F87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4029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CDB8D7-2850-2AE1-C7E3-2178F4ACC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7B73C0-1292-7966-ADDB-40610F2B16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C3B9ED-1485-2EF0-DA92-DE8D1DA9E5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54A5E4-0554-017A-D6EC-B10F75E567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77554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C4491B-437D-C8BD-0896-39A65A9EB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AAD113-D9F5-FE1C-4BDC-DA3EA1DD7A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A6BBA1-94C2-E425-43D5-A34A3FF5F9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Using the slide layout options, you can change this slide to one with the appropriate photo for your campus.</a:t>
            </a:r>
          </a:p>
          <a:p>
            <a:r>
              <a:rPr lang="en-GB"/>
              <a:t>The following section will focus on programme details.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9D9960-1259-7B98-6A50-5709A0986D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42976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4F93CA-882B-5172-B093-C23812BFB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5E1144-F9C7-670E-87BD-1306CD7D96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EF401A-F632-06CA-E5DB-09B3CC4F1E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377251-05B8-E2E2-EDB4-46AC8F3FF8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09247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F5816D-6555-04EF-D459-EEA7E5D8A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2B4628-8678-34B6-ACD5-0C19C72688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6E52E1-7352-295D-243A-BE3E73E1E4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202C6F-DFD3-CE1B-4ACA-06496745DE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09212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D84A82-763D-5D92-A399-4930525AF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20113F-EE12-FC8B-6148-5BF4CB1AC2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FA7E5F-713A-436A-2ACC-BFAA216420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F81011-4B9F-D4F9-D552-F9DB6FADF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2093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367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280FC6-E3CA-FF2C-2428-B3EA2F2600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8216" y="365129"/>
            <a:ext cx="11481846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4E927F-DDBF-1D26-606F-CD52D0AF263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58216" y="1825627"/>
            <a:ext cx="11481846" cy="3575934"/>
          </a:xfrm>
        </p:spPr>
        <p:txBody>
          <a:bodyPr lIns="91440" tIns="45720" rIns="91440" bIns="45720">
            <a:normAutofit/>
          </a:bodyPr>
          <a:lstStyle>
            <a:lvl1pPr>
              <a:defRPr/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66428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671C9-F565-FC14-52B4-C6B444CF8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AA2FC-4ED5-94CD-2EA4-D490E3E27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8DE38-68E7-2225-61A6-CE37D69B1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6192FE-11B4-CE8E-162A-C1AD4D43A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E2B98-4C3C-5866-7943-C01F8F447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206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2349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91667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n.subramanian@uwtsd.ac.uk" TargetMode="External"/><Relationship Id="rId2" Type="http://schemas.openxmlformats.org/officeDocument/2006/relationships/hyperlink" Target="mailto:t.cruickshank@uwtsd.ac.uk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mailto:s.koolmon@uwtsd.ac.u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.demetriou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mailto:n.doerge@uwtsd.ac.uk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n.ramsurrun@uwtsd.ac.uk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Timetabling@uwtsd.ac.uk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forms.cloud.microsoft/Pages/ResponsePage.aspx?id=-REPTm4EBUWcuNshUjEeIXA0pGIZWkxCqc0A90xEuZlUNkxVMzBXSjNZOTczMUlFSFg1QVpOS1pEWS4u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StudentEngagement@uwtsd.ac.uk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mailto:LondonEAP@uwtsd.ac.uk" TargetMode="Externa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bwrsari_cysylltedddigidol_bursary_digitalconnectivity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mailto:1234567@student.uwtsd.ac.uk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sites/LondonDigitalSkills/Guides/Laptop_Purchasing_Guide.pdf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839" y="1711622"/>
            <a:ext cx="5563706" cy="4972623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4000"/>
              <a:t>CertHE Business Skills</a:t>
            </a:r>
            <a:br>
              <a:rPr lang="en-GB" sz="4000"/>
            </a:br>
            <a:r>
              <a:rPr lang="en-GB" sz="4000"/>
              <a:t>for the Workplace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4000"/>
              <a:t>Level 4</a:t>
            </a:r>
            <a:endParaRPr lang="en-GB" sz="4000">
              <a:ea typeface="Calibri"/>
              <a:cs typeface="Calibri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4000">
                <a:ea typeface="Calibri"/>
                <a:cs typeface="Calibri"/>
              </a:rPr>
              <a:t>September 2026</a:t>
            </a:r>
          </a:p>
          <a:p>
            <a:pPr algn="ctr">
              <a:buNone/>
            </a:pPr>
            <a:r>
              <a:rPr lang="en-GB" sz="2400">
                <a:ea typeface="Calibri"/>
                <a:cs typeface="Calibri"/>
              </a:rPr>
              <a:t> 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GB" sz="4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3050194"/>
            <a:ext cx="5213809" cy="757611"/>
          </a:xfrm>
        </p:spPr>
        <p:txBody>
          <a:bodyPr/>
          <a:lstStyle/>
          <a:p>
            <a:pPr marL="0" indent="0" algn="ctr">
              <a:buNone/>
            </a:pPr>
            <a:r>
              <a:rPr lang="en-GB" sz="540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Your Programme</a:t>
            </a:r>
          </a:p>
        </p:txBody>
      </p:sp>
    </p:spTree>
    <p:extLst>
      <p:ext uri="{BB962C8B-B14F-4D97-AF65-F5344CB8AC3E}">
        <p14:creationId xmlns:p14="http://schemas.microsoft.com/office/powerpoint/2010/main" val="3219230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450FA5-09DE-3FAC-05A6-00400D95E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E13C1-0CF7-B37B-0343-C37DAB4CE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075" y="-371"/>
            <a:ext cx="11481847" cy="1325563"/>
          </a:xfrm>
        </p:spPr>
        <p:txBody>
          <a:bodyPr>
            <a:normAutofit/>
          </a:bodyPr>
          <a:lstStyle/>
          <a:p>
            <a:r>
              <a:rPr lang="en-US" sz="4800" b="1" u="sng">
                <a:solidFill>
                  <a:schemeClr val="accent1"/>
                </a:solidFill>
                <a:ea typeface="Calibri Light"/>
                <a:cs typeface="Calibri Light"/>
              </a:rPr>
              <a:t>Senior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F5A1E-2F46-798B-E499-BD8A0193C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60" y="1181864"/>
            <a:ext cx="11371472" cy="46691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3400" b="1">
                <a:latin typeface="Aptos"/>
              </a:rPr>
              <a:t>Dean of the London Campus     Academic Director</a:t>
            </a:r>
          </a:p>
          <a:p>
            <a:pPr marL="0" indent="0">
              <a:buNone/>
            </a:pPr>
            <a:r>
              <a:rPr lang="en-GB" sz="3400" b="1">
                <a:latin typeface="Aptos"/>
              </a:rPr>
              <a:t>Dr Tracy </a:t>
            </a:r>
            <a:r>
              <a:rPr lang="en-GB" sz="3400" b="1">
                <a:latin typeface="Aptos"/>
                <a:cs typeface="Segoe UI"/>
              </a:rPr>
              <a:t>Cruickshank         Dr Nathan Subramanian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2"/>
              </a:rPr>
              <a:t>t.cruickshank@uwtsd.ac.uk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b="1">
                <a:latin typeface="Aptos"/>
                <a:cs typeface="Segoe UI"/>
              </a:rPr>
              <a:t>  </a:t>
            </a:r>
            <a:r>
              <a:rPr lang="en-GB" sz="3400" b="1">
                <a:latin typeface="Aptos"/>
                <a:cs typeface="Segoe UI"/>
              </a:rPr>
              <a:t>           </a:t>
            </a:r>
            <a:r>
              <a:rPr lang="en-GB" sz="3400" b="1">
                <a:latin typeface="Aptos"/>
                <a:ea typeface="Calibri"/>
                <a:cs typeface="Segoe UI"/>
              </a:rPr>
              <a:t>      </a:t>
            </a:r>
            <a:r>
              <a:rPr lang="en-GB" sz="3400">
                <a:ea typeface="+mn-lt"/>
                <a:cs typeface="+mn-lt"/>
                <a:hlinkClick r:id="rId3"/>
              </a:rPr>
              <a:t>n.subramanian@uwtsd.ac.uk</a:t>
            </a:r>
            <a:r>
              <a:rPr lang="en-GB" sz="3400">
                <a:latin typeface="Calibri"/>
                <a:ea typeface="Calibri"/>
                <a:cs typeface="Calibri"/>
              </a:rPr>
              <a:t> </a:t>
            </a:r>
            <a:r>
              <a:rPr lang="en-US">
                <a:latin typeface="Calibri"/>
                <a:ea typeface="Calibri"/>
                <a:cs typeface="Calibri"/>
              </a:rPr>
              <a:t> </a:t>
            </a:r>
            <a:br>
              <a:rPr lang="en-US">
                <a:latin typeface="Calibri"/>
                <a:ea typeface="Calibri"/>
                <a:cs typeface="Calibri"/>
              </a:rPr>
            </a:br>
            <a:endParaRPr lang="en-US" sz="34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400" b="1">
                <a:ea typeface="Calibri" panose="020F0502020204030204"/>
                <a:cs typeface="Calibri" panose="020F0502020204030204"/>
              </a:rPr>
              <a:t>Weekend Academic Lead and Manager</a:t>
            </a:r>
          </a:p>
          <a:p>
            <a:pPr marL="0" indent="0">
              <a:buNone/>
            </a:pPr>
            <a:r>
              <a:rPr lang="en-US" sz="3400" b="1">
                <a:ea typeface="Calibri" panose="020F0502020204030204"/>
                <a:cs typeface="Calibri" panose="020F0502020204030204"/>
              </a:rPr>
              <a:t>Dr Sam </a:t>
            </a:r>
            <a:r>
              <a:rPr lang="en-US" sz="3400" b="1" err="1">
                <a:ea typeface="Calibri"/>
                <a:cs typeface="Calibri"/>
              </a:rPr>
              <a:t>Koolmon</a:t>
            </a:r>
            <a:r>
              <a:rPr lang="en-US" sz="3400" b="1">
                <a:ea typeface="Calibri"/>
                <a:cs typeface="Calibri"/>
              </a:rPr>
              <a:t> </a:t>
            </a:r>
            <a:endParaRPr lang="en-US" sz="3400" b="1"/>
          </a:p>
          <a:p>
            <a:pPr marL="0" indent="0">
              <a:buNone/>
            </a:pPr>
            <a:r>
              <a:rPr lang="en-GB">
                <a:latin typeface="Segoe UI"/>
                <a:cs typeface="Segoe UI"/>
                <a:hlinkClick r:id="rId4"/>
              </a:rPr>
              <a:t>s.koolmon@uwtsd.ac.uk</a:t>
            </a:r>
            <a:r>
              <a:rPr lang="en-GB">
                <a:ea typeface="+mn-lt"/>
                <a:cs typeface="+mn-lt"/>
              </a:rPr>
              <a:t> </a:t>
            </a:r>
            <a:endParaRPr lang="en-US"/>
          </a:p>
          <a:p>
            <a:pPr marL="0" indent="0">
              <a:buNone/>
            </a:pPr>
            <a:r>
              <a:rPr lang="en-US"/>
              <a:t>                                            </a:t>
            </a: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3400" b="1">
                <a:latin typeface="Aptos"/>
                <a:cs typeface="Segoe UI"/>
              </a:rPr>
              <a:t>         </a:t>
            </a:r>
            <a:endParaRPr lang="en-GB"/>
          </a:p>
          <a:p>
            <a:pPr marL="0" indent="0">
              <a:buNone/>
            </a:pPr>
            <a:endParaRPr lang="en-GB" sz="3400" b="1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972250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9E5BF6-7F13-0E4C-220B-A85DDA90030A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100394" y="-1211"/>
            <a:ext cx="6086683" cy="6772109"/>
          </a:xfrm>
        </p:spPr>
        <p:txBody>
          <a:bodyPr/>
          <a:lstStyle/>
          <a:p>
            <a:r>
              <a:rPr lang="en-GB" b="1"/>
              <a:t>Dr. </a:t>
            </a:r>
            <a:r>
              <a:rPr lang="en-GB" b="1" err="1"/>
              <a:t>Lizeta</a:t>
            </a:r>
            <a:r>
              <a:rPr lang="en-GB" b="1"/>
              <a:t> Demetriou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Programme Manager of </a:t>
            </a:r>
            <a:r>
              <a:rPr lang="en-GB" err="1"/>
              <a:t>CertHE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Business Skills for the Workplace.</a:t>
            </a:r>
            <a:endParaRPr lang="en-GB"/>
          </a:p>
          <a:p>
            <a:endParaRPr lang="en-GB"/>
          </a:p>
          <a:p>
            <a:r>
              <a:rPr lang="en-GB" b="1"/>
              <a:t>Contact Details</a:t>
            </a:r>
            <a:r>
              <a:rPr lang="en-GB"/>
              <a:t>: </a:t>
            </a:r>
            <a:endParaRPr lang="en-GB">
              <a:cs typeface="Calibri"/>
            </a:endParaRPr>
          </a:p>
          <a:p>
            <a:r>
              <a:rPr lang="en-GB">
                <a:hlinkClick r:id="rId3"/>
              </a:rPr>
              <a:t>l.demetriou@uwtsd.ac.uk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r>
              <a:rPr lang="en-US" sz="2400" b="1"/>
              <a:t>Contact me via email or Teams Call:</a:t>
            </a:r>
            <a:endParaRPr lang="en-US" sz="2400"/>
          </a:p>
          <a:p>
            <a:r>
              <a:rPr lang="en-US" sz="2400"/>
              <a:t>Monday – Friday 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/>
              <a:t>09:00 – 17:00 </a:t>
            </a:r>
            <a:endParaRPr lang="en-GB"/>
          </a:p>
          <a:p>
            <a:r>
              <a:rPr lang="en-GB" b="1">
                <a:solidFill>
                  <a:srgbClr val="FF0000"/>
                </a:solidFill>
                <a:ea typeface="Calibri"/>
                <a:cs typeface="Calibri"/>
              </a:rPr>
              <a:t>Available on campus: </a:t>
            </a:r>
          </a:p>
          <a:p>
            <a:r>
              <a:rPr lang="en-GB" b="1">
                <a:solidFill>
                  <a:srgbClr val="FF0000"/>
                </a:solidFill>
                <a:ea typeface="Calibri"/>
                <a:cs typeface="Calibri"/>
              </a:rPr>
              <a:t>Monday – Wednesday</a:t>
            </a:r>
          </a:p>
          <a:p>
            <a:r>
              <a:rPr lang="en-GB" b="1">
                <a:solidFill>
                  <a:srgbClr val="FF0000"/>
                </a:solidFill>
                <a:ea typeface="Calibri"/>
                <a:cs typeface="Calibri"/>
              </a:rPr>
              <a:t>Please email to request an appointment </a:t>
            </a:r>
          </a:p>
          <a:p>
            <a:r>
              <a:rPr lang="en-GB">
                <a:ea typeface="Calibri"/>
                <a:cs typeface="Calibri"/>
              </a:rPr>
              <a:t>     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2" name="Picture 1" descr="A close-up of a person&#10;&#10;Description automatically generated">
            <a:extLst>
              <a:ext uri="{FF2B5EF4-FFF2-40B4-BE49-F238E27FC236}">
                <a16:creationId xmlns:a16="http://schemas.microsoft.com/office/drawing/2014/main" id="{8BCB0825-F1CF-9656-51E1-699FF220DF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3264" y="1464343"/>
            <a:ext cx="3979444" cy="3929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933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C706C-80D4-CAA5-525E-71F7D733679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18586" y="122749"/>
            <a:ext cx="5778342" cy="6321436"/>
          </a:xfrm>
        </p:spPr>
        <p:txBody>
          <a:bodyPr/>
          <a:lstStyle/>
          <a:p>
            <a:r>
              <a:rPr lang="en-US" sz="3200">
                <a:ea typeface="Calibri"/>
                <a:cs typeface="Calibri"/>
              </a:rPr>
              <a:t>Naomi Doerge </a:t>
            </a:r>
          </a:p>
          <a:p>
            <a:r>
              <a:rPr lang="en-US" sz="2400">
                <a:ea typeface="Calibri"/>
                <a:cs typeface="Calibri"/>
              </a:rPr>
              <a:t>Deputy </a:t>
            </a:r>
            <a:r>
              <a:rPr lang="en-US" sz="2400" err="1">
                <a:ea typeface="Calibri"/>
                <a:cs typeface="Calibri"/>
              </a:rPr>
              <a:t>Programme</a:t>
            </a:r>
            <a:r>
              <a:rPr lang="en-US" sz="2400">
                <a:ea typeface="Calibri"/>
                <a:cs typeface="Calibri"/>
              </a:rPr>
              <a:t> Manager of</a:t>
            </a:r>
          </a:p>
          <a:p>
            <a:r>
              <a:rPr lang="en-US" sz="2400" err="1">
                <a:ea typeface="Calibri"/>
                <a:cs typeface="Calibri"/>
              </a:rPr>
              <a:t>CertHE</a:t>
            </a:r>
            <a:r>
              <a:rPr lang="en-US" sz="2400">
                <a:ea typeface="Calibri"/>
                <a:cs typeface="Calibri"/>
              </a:rPr>
              <a:t> Business Skills for the Workplace</a:t>
            </a:r>
          </a:p>
          <a:p>
            <a:r>
              <a:rPr lang="en-US" sz="2400" b="1">
                <a:ea typeface="Calibri"/>
                <a:cs typeface="Calibri"/>
              </a:rPr>
              <a:t>Contact Details</a:t>
            </a:r>
            <a:r>
              <a:rPr lang="en-US" sz="2400">
                <a:ea typeface="Calibri"/>
                <a:cs typeface="Calibri"/>
              </a:rPr>
              <a:t>: </a:t>
            </a:r>
            <a:r>
              <a:rPr lang="en-US" sz="2400">
                <a:ea typeface="+mn-lt"/>
                <a:cs typeface="+mn-lt"/>
                <a:hlinkClick r:id="rId2"/>
              </a:rPr>
              <a:t>n.doerge@uwtsd.ac.uk</a:t>
            </a:r>
            <a:endParaRPr lang="en-US" sz="2400">
              <a:ea typeface="Calibri"/>
              <a:cs typeface="Arial"/>
            </a:endParaRPr>
          </a:p>
          <a:p>
            <a:endParaRPr lang="en-US" sz="2400">
              <a:ea typeface="Calibri"/>
              <a:cs typeface="Calibri"/>
            </a:endParaRPr>
          </a:p>
          <a:p>
            <a:r>
              <a:rPr lang="en-US" sz="2400" b="1">
                <a:ea typeface="Calibri"/>
                <a:cs typeface="Calibri"/>
              </a:rPr>
              <a:t>Contact me via email or Teams Call:</a:t>
            </a:r>
          </a:p>
          <a:p>
            <a:r>
              <a:rPr lang="en-US" sz="2400">
                <a:ea typeface="Calibri"/>
                <a:cs typeface="Calibri"/>
              </a:rPr>
              <a:t>Monday – Friday </a:t>
            </a:r>
          </a:p>
          <a:p>
            <a:r>
              <a:rPr lang="en-US" sz="2400">
                <a:ea typeface="Calibri"/>
                <a:cs typeface="Calibri"/>
              </a:rPr>
              <a:t>09:00 – 17:00 </a:t>
            </a:r>
          </a:p>
          <a:p>
            <a:endParaRPr lang="en-US" sz="2400">
              <a:ea typeface="Calibri"/>
              <a:cs typeface="Calibri"/>
            </a:endParaRPr>
          </a:p>
          <a:p>
            <a:endParaRPr lang="en-US" sz="2400">
              <a:ea typeface="Calibri"/>
              <a:cs typeface="Calibri"/>
            </a:endParaRPr>
          </a:p>
          <a:p>
            <a:r>
              <a:rPr lang="en-GB" sz="2400" b="1">
                <a:solidFill>
                  <a:srgbClr val="FF0000"/>
                </a:solidFill>
                <a:ea typeface="Calibri"/>
                <a:cs typeface="Calibri"/>
              </a:rPr>
              <a:t>Available on campus:</a:t>
            </a:r>
            <a:endParaRPr lang="en-GB"/>
          </a:p>
          <a:p>
            <a:r>
              <a:rPr lang="en-GB" sz="2400" b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Monday – Wednesday</a:t>
            </a:r>
          </a:p>
          <a:p>
            <a:r>
              <a:rPr lang="en-GB" sz="2400" b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Please email to request an appointment</a:t>
            </a:r>
          </a:p>
          <a:p>
            <a:endParaRPr lang="en-GB" sz="2400" b="1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  <a:p>
            <a:endParaRPr lang="en-GB" sz="1600">
              <a:latin typeface="Arial"/>
              <a:ea typeface="Calibri"/>
              <a:cs typeface="Arial"/>
            </a:endParaRPr>
          </a:p>
          <a:p>
            <a:endParaRPr lang="en-US" b="1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pic>
        <p:nvPicPr>
          <p:cNvPr id="6" name="Content Placeholder 5" descr="A person with long hair&#10;&#10;Description automatically generated">
            <a:extLst>
              <a:ext uri="{FF2B5EF4-FFF2-40B4-BE49-F238E27FC236}">
                <a16:creationId xmlns:a16="http://schemas.microsoft.com/office/drawing/2014/main" id="{61F1D6C0-C664-ED08-A58E-61A4C4EEAC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67645" y="1375419"/>
            <a:ext cx="3427298" cy="4572000"/>
          </a:xfrm>
        </p:spPr>
      </p:pic>
    </p:spTree>
    <p:extLst>
      <p:ext uri="{BB962C8B-B14F-4D97-AF65-F5344CB8AC3E}">
        <p14:creationId xmlns:p14="http://schemas.microsoft.com/office/powerpoint/2010/main" val="1096667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4420D-7B41-2AFF-B3C3-5225B5E08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2180" y="378381"/>
            <a:ext cx="5478612" cy="1338811"/>
          </a:xfrm>
        </p:spPr>
        <p:txBody>
          <a:bodyPr>
            <a:normAutofit/>
          </a:bodyPr>
          <a:lstStyle/>
          <a:p>
            <a:r>
              <a:rPr lang="en-US" sz="4800" b="1">
                <a:ea typeface="Calibri Light"/>
                <a:cs typeface="Calibri Light"/>
              </a:rPr>
              <a:t>Nishi Ramsurrun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66EDB-378A-A673-D04E-1A4D86CD152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361450" y="1447940"/>
            <a:ext cx="5605728" cy="4797139"/>
          </a:xfrm>
        </p:spPr>
        <p:txBody>
          <a:bodyPr/>
          <a:lstStyle/>
          <a:p>
            <a:r>
              <a:rPr lang="en-US" sz="3200" b="1">
                <a:solidFill>
                  <a:schemeClr val="tx1"/>
                </a:solidFill>
                <a:ea typeface="Calibri"/>
                <a:cs typeface="Calibri"/>
              </a:rPr>
              <a:t>Weekend Coordinator </a:t>
            </a:r>
            <a:endParaRPr lang="en-US">
              <a:solidFill>
                <a:schemeClr val="tx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err="1">
                <a:solidFill>
                  <a:schemeClr val="tx1"/>
                </a:solidFill>
                <a:ea typeface="Calibri"/>
                <a:cs typeface="Calibri"/>
              </a:rPr>
              <a:t>CertHE</a:t>
            </a:r>
            <a:r>
              <a:rPr lang="en-US" sz="2400">
                <a:solidFill>
                  <a:schemeClr val="tx1"/>
                </a:solidFill>
                <a:ea typeface="Calibri"/>
                <a:cs typeface="Calibri"/>
              </a:rPr>
              <a:t> Business Skills for the Workplace</a:t>
            </a:r>
          </a:p>
          <a:p>
            <a:r>
              <a:rPr lang="en-US" sz="2400" b="1">
                <a:solidFill>
                  <a:schemeClr val="tx1"/>
                </a:solidFill>
                <a:ea typeface="Calibri"/>
                <a:cs typeface="Calibri"/>
              </a:rPr>
              <a:t>Contact Details</a:t>
            </a:r>
            <a:r>
              <a:rPr lang="en-US" sz="2400">
                <a:solidFill>
                  <a:schemeClr val="tx1"/>
                </a:solidFill>
                <a:ea typeface="Calibri"/>
                <a:cs typeface="Calibri"/>
              </a:rPr>
              <a:t>: </a:t>
            </a:r>
            <a:r>
              <a:rPr lang="en-US" sz="240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n.ramsurrun@uwtsd.ac.uk</a:t>
            </a:r>
            <a:r>
              <a:rPr lang="en-US" sz="2400">
                <a:solidFill>
                  <a:schemeClr val="tx1"/>
                </a:solidFill>
                <a:ea typeface="+mn-lt"/>
                <a:cs typeface="+mn-lt"/>
              </a:rPr>
              <a:t> </a:t>
            </a:r>
          </a:p>
          <a:p>
            <a:endParaRPr lang="en-US" sz="240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US" sz="2400" b="1">
                <a:solidFill>
                  <a:schemeClr val="tx1"/>
                </a:solidFill>
                <a:ea typeface="Calibri"/>
                <a:cs typeface="Calibri"/>
              </a:rPr>
              <a:t>Contact me via email or Teams Call:</a:t>
            </a:r>
            <a:endParaRPr lang="en-US" b="1">
              <a:solidFill>
                <a:schemeClr val="tx1"/>
              </a:solidFill>
            </a:endParaRPr>
          </a:p>
          <a:p>
            <a:r>
              <a:rPr lang="en-US" sz="2400" b="1">
                <a:solidFill>
                  <a:srgbClr val="FF0000"/>
                </a:solidFill>
                <a:ea typeface="Calibri"/>
                <a:cs typeface="Calibri"/>
              </a:rPr>
              <a:t>Saturday &amp; Sunday</a:t>
            </a:r>
          </a:p>
          <a:p>
            <a:r>
              <a:rPr lang="en-US" sz="2400">
                <a:solidFill>
                  <a:schemeClr val="tx1"/>
                </a:solidFill>
                <a:ea typeface="Calibri"/>
                <a:cs typeface="Calibri"/>
              </a:rPr>
              <a:t>9:00-17:00 </a:t>
            </a:r>
          </a:p>
          <a:p>
            <a:endParaRPr lang="en-US" sz="2400" b="1">
              <a:solidFill>
                <a:srgbClr val="FF0000"/>
              </a:solidFill>
              <a:ea typeface="Calibri"/>
              <a:cs typeface="Calibri"/>
            </a:endParaRPr>
          </a:p>
        </p:txBody>
      </p:sp>
      <p:pic>
        <p:nvPicPr>
          <p:cNvPr id="4" name="Picture 3" descr="A person smiling for a selfie&#10;&#10;AI-generated content may be incorrect.">
            <a:extLst>
              <a:ext uri="{FF2B5EF4-FFF2-40B4-BE49-F238E27FC236}">
                <a16:creationId xmlns:a16="http://schemas.microsoft.com/office/drawing/2014/main" id="{F8118C61-6BBB-D9A9-BF1E-A6FF10B31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6011" y="1447029"/>
            <a:ext cx="3494582" cy="4333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368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C5595E-58D5-605B-8258-3ACFAA263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C76016-91DF-3B62-F9A1-66FA99486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810" y="1814644"/>
            <a:ext cx="5464017" cy="892592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Your Programme:</a:t>
            </a:r>
          </a:p>
          <a:p>
            <a:pPr marL="0" indent="0" algn="ctr">
              <a:buNone/>
            </a:pPr>
            <a:r>
              <a:rPr lang="en-GB" sz="4000" err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Calibri"/>
                <a:cs typeface="Calibri"/>
              </a:rPr>
              <a:t>CertHE</a:t>
            </a:r>
            <a:r>
              <a:rPr lang="en-GB" sz="400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Calibri"/>
                <a:cs typeface="Calibri"/>
              </a:rPr>
              <a:t> </a:t>
            </a:r>
          </a:p>
          <a:p>
            <a:pPr marL="0" indent="0" algn="ctr">
              <a:buNone/>
            </a:pPr>
            <a:r>
              <a:rPr lang="en-GB" sz="400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Calibri"/>
                <a:cs typeface="Calibri"/>
              </a:rPr>
              <a:t>Business Skills for the Workplace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86325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CBE85-3E54-21E3-F122-A1CEA45D3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</a:rPr>
              <a:t>			Programme Structure</a:t>
            </a:r>
            <a:br>
              <a:rPr kumimoji="0" lang="en-GB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A6560A4-4AAF-2100-4C99-C79CF5902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4492863"/>
              </p:ext>
            </p:extLst>
          </p:nvPr>
        </p:nvGraphicFramePr>
        <p:xfrm>
          <a:off x="501315" y="1032710"/>
          <a:ext cx="11197923" cy="4521520"/>
        </p:xfrm>
        <a:graphic>
          <a:graphicData uri="http://schemas.openxmlformats.org/drawingml/2006/table">
            <a:tbl>
              <a:tblPr firstRow="1" bandRow="1"/>
              <a:tblGrid>
                <a:gridCol w="1946532">
                  <a:extLst>
                    <a:ext uri="{9D8B030D-6E8A-4147-A177-3AD203B41FA5}">
                      <a16:colId xmlns:a16="http://schemas.microsoft.com/office/drawing/2014/main" val="794764036"/>
                    </a:ext>
                  </a:extLst>
                </a:gridCol>
                <a:gridCol w="5808606">
                  <a:extLst>
                    <a:ext uri="{9D8B030D-6E8A-4147-A177-3AD203B41FA5}">
                      <a16:colId xmlns:a16="http://schemas.microsoft.com/office/drawing/2014/main" val="1020207335"/>
                    </a:ext>
                  </a:extLst>
                </a:gridCol>
                <a:gridCol w="1948999">
                  <a:extLst>
                    <a:ext uri="{9D8B030D-6E8A-4147-A177-3AD203B41FA5}">
                      <a16:colId xmlns:a16="http://schemas.microsoft.com/office/drawing/2014/main" val="3869546974"/>
                    </a:ext>
                  </a:extLst>
                </a:gridCol>
                <a:gridCol w="1493786">
                  <a:extLst>
                    <a:ext uri="{9D8B030D-6E8A-4147-A177-3AD203B41FA5}">
                      <a16:colId xmlns:a16="http://schemas.microsoft.com/office/drawing/2014/main" val="3974434003"/>
                    </a:ext>
                  </a:extLst>
                </a:gridCol>
              </a:tblGrid>
              <a:tr h="973241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i="0" u="none" strike="noStrike">
                        <a:solidFill>
                          <a:srgbClr val="20202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Module</a:t>
                      </a: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Code</a:t>
                      </a: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Module title</a:t>
                      </a: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Module</a:t>
                      </a: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type</a:t>
                      </a: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1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Credit</a:t>
                      </a: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value</a:t>
                      </a: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137813"/>
                  </a:ext>
                </a:extLst>
              </a:tr>
              <a:tr h="38166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Arial"/>
                        </a:rPr>
                        <a:t>Term 1:</a:t>
                      </a:r>
                      <a:r>
                        <a:rPr lang="en-GB" sz="2000" b="0" i="0" u="none" strike="noStrike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Arial"/>
                        </a:rPr>
                        <a:t> </a:t>
                      </a: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1" i="1" u="none" strike="noStrike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Arial"/>
                      </a:endParaRP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513" marR="116513" marT="58257" marB="5825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513" marR="116513" marT="58257" marB="5825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4190682"/>
                  </a:ext>
                </a:extLst>
              </a:tr>
              <a:tr h="381663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LCLM4001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Academic Skills 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Compulsory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20 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5291220"/>
                  </a:ext>
                </a:extLst>
              </a:tr>
              <a:tr h="381663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LCLM4002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Digital Skills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Compulsory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20 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8324069"/>
                  </a:ext>
                </a:extLst>
              </a:tr>
              <a:tr h="38166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effectLst/>
                          <a:highlight>
                            <a:srgbClr val="FFFF00"/>
                          </a:highlight>
                          <a:latin typeface="Arial"/>
                        </a:rPr>
                        <a:t>Term 2:</a:t>
                      </a:r>
                      <a:r>
                        <a:rPr lang="en-GB" sz="2000" b="0" i="0" u="none" strike="noStrike">
                          <a:effectLst/>
                          <a:highlight>
                            <a:srgbClr val="FFFF00"/>
                          </a:highlight>
                          <a:latin typeface="Arial"/>
                        </a:rPr>
                        <a:t> </a:t>
                      </a: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0" i="0" u="none" strike="noStrike">
                        <a:effectLst/>
                        <a:highlight>
                          <a:srgbClr val="FFFF00"/>
                        </a:highlight>
                        <a:latin typeface="Times New Roman"/>
                      </a:endParaRP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513" marR="116513" marT="58257" marB="5825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513" marR="116513" marT="58257" marB="5825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90326"/>
                  </a:ext>
                </a:extLst>
              </a:tr>
              <a:tr h="381663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LCLM4003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Effective Teamworking and Communication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Compulsory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20 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409608"/>
                  </a:ext>
                </a:extLst>
              </a:tr>
              <a:tr h="381663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LCLM4004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Problem Solving and Decision Making 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Compulsory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20 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2929452"/>
                  </a:ext>
                </a:extLst>
              </a:tr>
              <a:tr h="38166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>
                          <a:effectLst/>
                          <a:highlight>
                            <a:srgbClr val="FFFF00"/>
                          </a:highlight>
                          <a:latin typeface="Arial"/>
                        </a:rPr>
                        <a:t>Term 3:</a:t>
                      </a:r>
                      <a:r>
                        <a:rPr lang="en-GB" sz="2000" b="0" i="0" u="none" strike="noStrike">
                          <a:effectLst/>
                          <a:highlight>
                            <a:srgbClr val="FFFF00"/>
                          </a:highlight>
                          <a:latin typeface="Arial"/>
                        </a:rPr>
                        <a:t> </a:t>
                      </a: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b="0" i="0" u="none" strike="noStrike">
                        <a:effectLst/>
                        <a:highlight>
                          <a:srgbClr val="FFFF00"/>
                        </a:highlight>
                        <a:latin typeface="Arial"/>
                      </a:endParaRPr>
                    </a:p>
                  </a:txBody>
                  <a:tcPr marL="86391" marR="86391" marT="43196" marB="4319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513" marR="116513" marT="58257" marB="5825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0" i="0" u="none" strike="noStrike">
                          <a:effectLst/>
                          <a:latin typeface="Times New Roman" panose="02020603050405020304" pitchFamily="18" charset="0"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513" marR="116513" marT="58257" marB="5825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3635662"/>
                  </a:ext>
                </a:extLst>
              </a:tr>
              <a:tr h="381663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LCLM4005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kern="1200">
                          <a:solidFill>
                            <a:srgbClr val="20202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Employability and Career Development </a:t>
                      </a: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Compulsory 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20 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2442590"/>
                  </a:ext>
                </a:extLst>
              </a:tr>
              <a:tr h="381663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/>
                        </a:rPr>
                        <a:t>LCLM4006 </a:t>
                      </a:r>
                      <a:endParaRPr lang="en-GB" sz="2000" b="0" i="0" u="none" strike="noStrike">
                        <a:effectLst/>
                        <a:latin typeface="Arial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kern="1200">
                          <a:solidFill>
                            <a:srgbClr val="20202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Enterprise and Entrepreneurship</a:t>
                      </a: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Compulsory 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>
                          <a:solidFill>
                            <a:srgbClr val="202020"/>
                          </a:solidFill>
                          <a:effectLst/>
                          <a:latin typeface="Arial" panose="020B0604020202020204" pitchFamily="34" charset="0"/>
                        </a:rPr>
                        <a:t>20 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91" marR="86391" marT="43196" marB="4319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48407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6968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iagram of a pyramid&#10;&#10;Description automatically generated">
            <a:extLst>
              <a:ext uri="{FF2B5EF4-FFF2-40B4-BE49-F238E27FC236}">
                <a16:creationId xmlns:a16="http://schemas.microsoft.com/office/drawing/2014/main" id="{65577DC5-62CA-03FF-62F0-8EF1A483C6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6459" y="1576"/>
            <a:ext cx="12264116" cy="5939516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63E635-BD4C-794E-D1E6-8977464DBA7D}"/>
              </a:ext>
            </a:extLst>
          </p:cNvPr>
          <p:cNvSpPr txBox="1"/>
          <p:nvPr/>
        </p:nvSpPr>
        <p:spPr>
          <a:xfrm>
            <a:off x="347244" y="573709"/>
            <a:ext cx="3774400" cy="193899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ea typeface="Calibri"/>
                <a:cs typeface="Calibri"/>
              </a:rPr>
              <a:t>***Please note: If you have any outstanding </a:t>
            </a:r>
            <a:r>
              <a:rPr lang="en-US" sz="2400" err="1">
                <a:ea typeface="Calibri"/>
                <a:cs typeface="Calibri"/>
              </a:rPr>
              <a:t>resits</a:t>
            </a:r>
            <a:r>
              <a:rPr lang="en-US" sz="2400">
                <a:ea typeface="Calibri"/>
                <a:cs typeface="Calibri"/>
              </a:rPr>
              <a:t> at the end of Term 3, you will </a:t>
            </a:r>
            <a:r>
              <a:rPr lang="en-US" sz="2400" b="1">
                <a:ea typeface="Calibri"/>
                <a:cs typeface="Calibri"/>
              </a:rPr>
              <a:t>not </a:t>
            </a:r>
            <a:r>
              <a:rPr lang="en-US" sz="2400">
                <a:ea typeface="Calibri"/>
                <a:cs typeface="Calibri"/>
              </a:rPr>
              <a:t>be able to progress to Level 5 with your cohort.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72906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CAF97-ABE3-B255-A43D-212B63878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24" y="-82925"/>
            <a:ext cx="5762165" cy="1325563"/>
          </a:xfrm>
        </p:spPr>
        <p:txBody>
          <a:bodyPr/>
          <a:lstStyle/>
          <a:p>
            <a:r>
              <a:rPr lang="en-GB" b="1"/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E0C5B-7EC2-FF59-5196-1A8CCAF18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105" y="1119819"/>
            <a:ext cx="11481847" cy="496465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/>
              <a:t>Your timetable can be found on the Hwb app, the London Students’ Hall page on Moodle, and has also been sent to your university email.</a:t>
            </a:r>
            <a:endParaRPr lang="en-GB" sz="3200">
              <a:ea typeface="Calibri"/>
              <a:cs typeface="Calibri"/>
            </a:endParaRPr>
          </a:p>
          <a:p>
            <a:pPr marL="0" indent="0">
              <a:buNone/>
            </a:pPr>
            <a:endParaRPr lang="en-GB" sz="3200">
              <a:ea typeface="Calibri"/>
              <a:cs typeface="Calibri"/>
            </a:endParaRPr>
          </a:p>
          <a:p>
            <a:r>
              <a:rPr lang="en-GB" sz="3200"/>
              <a:t>If you have any queries about your timetable or are having difficulties accessing it, please contact </a:t>
            </a:r>
            <a:r>
              <a:rPr lang="en-GB" sz="3200">
                <a:hlinkClick r:id="rId3"/>
              </a:rPr>
              <a:t>LondonTimetabling@uwtsd.ac.uk</a:t>
            </a:r>
            <a:r>
              <a:rPr lang="en-GB" sz="3200"/>
              <a:t>.</a:t>
            </a:r>
            <a:endParaRPr lang="en-GB" sz="3200">
              <a:ea typeface="Calibri"/>
              <a:cs typeface="Calibri"/>
            </a:endParaRPr>
          </a:p>
          <a:p>
            <a:pPr marL="0" indent="0">
              <a:buNone/>
            </a:pPr>
            <a:endParaRPr lang="en-GB" sz="3200">
              <a:ea typeface="+mn-lt"/>
              <a:cs typeface="+mn-lt"/>
            </a:endParaRPr>
          </a:p>
          <a:p>
            <a:r>
              <a:rPr lang="en-GB" sz="3200">
                <a:ea typeface="+mn-lt"/>
                <a:cs typeface="+mn-lt"/>
              </a:rPr>
              <a:t>If you wish to change your timetable, please scan </a:t>
            </a:r>
          </a:p>
          <a:p>
            <a:pPr marL="0" indent="0">
              <a:buNone/>
            </a:pPr>
            <a:r>
              <a:rPr lang="en-GB" sz="3200">
                <a:ea typeface="Calibri" panose="020F0502020204030204"/>
                <a:cs typeface="Calibri" panose="020F0502020204030204"/>
              </a:rPr>
              <a:t>  QR code and complete the form. </a:t>
            </a:r>
          </a:p>
          <a:p>
            <a:endParaRPr lang="en-GB" sz="3200">
              <a:ea typeface="Calibri" panose="020F0502020204030204"/>
              <a:cs typeface="Calibri" panose="020F0502020204030204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57552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9EB44-D4B8-3568-35A1-A7A2F8561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305" y="112723"/>
            <a:ext cx="11712451" cy="1125037"/>
          </a:xfrm>
        </p:spPr>
        <p:txBody>
          <a:bodyPr/>
          <a:lstStyle/>
          <a:p>
            <a:r>
              <a:rPr lang="en-US" b="1">
                <a:ea typeface="Calibri Light"/>
                <a:cs typeface="Calibri Light"/>
              </a:rPr>
              <a:t>Group Change Requests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A8C20-563F-1DA5-353F-ADD946CA7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87" y="1436167"/>
            <a:ext cx="11706150" cy="413602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Aptos"/>
              </a:rPr>
              <a:t>Timetable changes/Group change requests are reviewed on a first-come-first-serve basis. </a:t>
            </a:r>
          </a:p>
          <a:p>
            <a:r>
              <a:rPr lang="en-GB" sz="2400">
                <a:latin typeface="Aptos"/>
              </a:rPr>
              <a:t>To request a timetable change, please fill in the </a:t>
            </a:r>
            <a:r>
              <a:rPr lang="en-GB" sz="2400" b="1">
                <a:latin typeface="Aptos"/>
              </a:rPr>
              <a:t>GROUP CHANGE REQUEST </a:t>
            </a:r>
            <a:r>
              <a:rPr lang="en-GB" sz="2400">
                <a:latin typeface="Aptos"/>
              </a:rPr>
              <a:t>form </a:t>
            </a:r>
            <a:r>
              <a:rPr lang="en-GB" sz="2400" b="1">
                <a:latin typeface="Aptos"/>
              </a:rPr>
              <a:t>before </a:t>
            </a:r>
            <a:endParaRPr lang="en-GB" sz="2400" b="1">
              <a:latin typeface="Apto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4000" b="1">
                <a:solidFill>
                  <a:srgbClr val="FF0000"/>
                </a:solidFill>
                <a:latin typeface="Aptos"/>
              </a:rPr>
              <a:t>	</a:t>
            </a:r>
            <a:r>
              <a:rPr lang="en-GB" sz="4000">
                <a:solidFill>
                  <a:srgbClr val="FF0000"/>
                </a:solidFill>
                <a:latin typeface="Arial"/>
                <a:cs typeface="Arial"/>
              </a:rPr>
              <a:t>Sunday 4th of October 2026 at 23:59</a:t>
            </a:r>
            <a:r>
              <a:rPr lang="en-GB" sz="4000" b="1">
                <a:solidFill>
                  <a:srgbClr val="FF0000"/>
                </a:solidFill>
              </a:rPr>
              <a:t>.</a:t>
            </a:r>
            <a:endParaRPr lang="en-GB" sz="4000" b="1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2400" b="1">
                <a:latin typeface="Aptos"/>
              </a:rPr>
              <a:t>Any requests after this time cannot be considered.</a:t>
            </a:r>
            <a:endParaRPr lang="en-GB" sz="2400" b="1">
              <a:latin typeface="Aptos"/>
              <a:ea typeface="Calibri"/>
              <a:cs typeface="Calibri"/>
            </a:endParaRPr>
          </a:p>
          <a:p>
            <a:r>
              <a:rPr lang="en-GB" sz="2400" b="1">
                <a:latin typeface="Aptos"/>
                <a:ea typeface="Calibri"/>
                <a:cs typeface="Calibri"/>
              </a:rPr>
              <a:t>Group changes can take up to 2 weeks, so, attend your regular classes until your request is approved. </a:t>
            </a:r>
          </a:p>
          <a:p>
            <a:r>
              <a:rPr lang="en-GB" sz="2400" b="1">
                <a:latin typeface="Aptos"/>
                <a:ea typeface="Calibri"/>
                <a:cs typeface="Calibri"/>
              </a:rPr>
              <a:t>Link: </a:t>
            </a:r>
            <a:r>
              <a:rPr lang="en-GB" sz="2400">
                <a:ea typeface="+mn-lt"/>
                <a:cs typeface="+mn-lt"/>
                <a:hlinkClick r:id="rId2"/>
              </a:rPr>
              <a:t>Autumn 2026 Group Change Requests Form</a:t>
            </a:r>
            <a:endParaRPr lang="en-GB" sz="2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529886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2C9B1B3-96A9-40BD-92BE-CBA69DA38812}"/>
              </a:ext>
            </a:extLst>
          </p:cNvPr>
          <p:cNvSpPr txBox="1"/>
          <p:nvPr/>
        </p:nvSpPr>
        <p:spPr>
          <a:xfrm>
            <a:off x="358219" y="365125"/>
            <a:ext cx="11481847" cy="117095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Scan this QR code to submit a change of groups request.​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CBA3B334-6F93-7216-2180-5BD6AE2C17C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334437" y="1539976"/>
            <a:ext cx="4254083" cy="4121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65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322" y="690"/>
            <a:ext cx="5054544" cy="689459"/>
          </a:xfrm>
        </p:spPr>
        <p:txBody>
          <a:bodyPr>
            <a:normAutofit fontScale="90000"/>
          </a:bodyPr>
          <a:lstStyle/>
          <a:p>
            <a:r>
              <a:rPr lang="en-GB" b="1"/>
              <a:t>Expectations of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323" y="851590"/>
            <a:ext cx="11727012" cy="498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/>
              <a:t>Attend ALL scheduled sessions.</a:t>
            </a:r>
            <a:endParaRPr lang="en-GB" sz="3000">
              <a:ea typeface="Calibri"/>
              <a:cs typeface="Calibri"/>
            </a:endParaRPr>
          </a:p>
          <a:p>
            <a:r>
              <a:rPr lang="en-GB" sz="3000"/>
              <a:t>Engage with materials and requirements on Moodle.</a:t>
            </a:r>
            <a:endParaRPr lang="en-GB" sz="3000">
              <a:ea typeface="Calibri"/>
              <a:cs typeface="Calibri"/>
            </a:endParaRPr>
          </a:p>
          <a:p>
            <a:r>
              <a:rPr lang="en-GB" sz="3000"/>
              <a:t>Engage with any communications sent to you by your Programme Manager(s), professional and support services, Institute, and University:</a:t>
            </a:r>
            <a:endParaRPr lang="en-GB" sz="3000" b="1">
              <a:solidFill>
                <a:srgbClr val="C00000"/>
              </a:solidFill>
              <a:ea typeface="Calibri" panose="020F0502020204030204"/>
              <a:cs typeface="Calibri" panose="020F0502020204030204"/>
            </a:endParaRPr>
          </a:p>
          <a:p>
            <a:endParaRPr lang="en-GB" sz="800">
              <a:solidFill>
                <a:srgbClr val="000000"/>
              </a:solidFill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GB" sz="3900" b="1" u="sng">
                <a:solidFill>
                  <a:srgbClr val="C00000"/>
                </a:solidFill>
              </a:rPr>
              <a:t>CHECK YOUR STUDENT EMAIL ACCOUNT REGULARLY</a:t>
            </a:r>
            <a:r>
              <a:rPr lang="en-GB" sz="4800" b="1">
                <a:solidFill>
                  <a:srgbClr val="C00000"/>
                </a:solidFill>
              </a:rPr>
              <a:t> </a:t>
            </a:r>
            <a:endParaRPr lang="en-GB" sz="3200" b="1">
              <a:solidFill>
                <a:srgbClr val="C00000"/>
              </a:solidFill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endParaRPr lang="en-GB" sz="800" b="1">
              <a:solidFill>
                <a:srgbClr val="C00000"/>
              </a:solidFill>
            </a:endParaRPr>
          </a:p>
          <a:p>
            <a:r>
              <a:rPr lang="en-GB" sz="3000"/>
              <a:t>This is the </a:t>
            </a:r>
            <a:r>
              <a:rPr lang="en-GB" sz="3000" b="1"/>
              <a:t>ONLY </a:t>
            </a:r>
            <a:r>
              <a:rPr lang="en-GB" sz="3000"/>
              <a:t>way the university, including lecturers and the student engagement team will contact you-</a:t>
            </a:r>
            <a:r>
              <a:rPr lang="en-GB" sz="3000" b="1"/>
              <a:t>WE CANNOT RESPOND TO EMAILS FROM YOUR PERSONAL ACCOUNTS)</a:t>
            </a:r>
            <a:endParaRPr lang="en-GB" sz="3000" b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122751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6A0FC-F9D9-B92C-FE64-DA9CE6441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US" b="1"/>
              <a:t>Key Dates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C0757F-9CA3-10DE-5E1B-70DB1BBB8D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920" y="1807845"/>
            <a:ext cx="10749280" cy="3059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501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B8DF8-F1D9-1C6C-5D17-5D45343BF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ea typeface="Calibri Light"/>
                <a:cs typeface="Calibri Light"/>
              </a:rPr>
              <a:t>Key Dates </a:t>
            </a:r>
          </a:p>
        </p:txBody>
      </p:sp>
      <p:pic>
        <p:nvPicPr>
          <p:cNvPr id="4" name="Picture 3" descr="A calendar with numbers and dates&#10;&#10;AI-generated content may be incorrect.">
            <a:extLst>
              <a:ext uri="{FF2B5EF4-FFF2-40B4-BE49-F238E27FC236}">
                <a16:creationId xmlns:a16="http://schemas.microsoft.com/office/drawing/2014/main" id="{01A2ABA5-8B8C-B14A-4189-310F54D9E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834" y="1357726"/>
            <a:ext cx="11376853" cy="415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404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88692-8FC4-CFCE-B6AB-693111348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ea typeface="Calibri Light"/>
                <a:cs typeface="Calibri Light"/>
              </a:rPr>
              <a:t>Key Dates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6BBBC3-7998-05F3-4356-EA9AC08F376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30927" y="1713561"/>
            <a:ext cx="9139381" cy="3208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5614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EEF77-CB80-464C-63A4-9F38466EB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198092"/>
            <a:ext cx="11481847" cy="1325563"/>
          </a:xfrm>
        </p:spPr>
        <p:txBody>
          <a:bodyPr/>
          <a:lstStyle/>
          <a:p>
            <a:r>
              <a:rPr lang="en-GB" b="1"/>
              <a:t>What if you can’t attend anymore?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190429-9154-50F6-BD4C-7203943D9031}"/>
              </a:ext>
            </a:extLst>
          </p:cNvPr>
          <p:cNvSpPr txBox="1"/>
          <p:nvPr/>
        </p:nvSpPr>
        <p:spPr>
          <a:xfrm>
            <a:off x="358218" y="4632662"/>
            <a:ext cx="1147555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200"/>
              <a:t>Contact </a:t>
            </a:r>
            <a:r>
              <a:rPr lang="en-GB" sz="2200">
                <a:hlinkClick r:id="rId3"/>
              </a:rPr>
              <a:t>LondonStudentEngagement@uwtsd.ac.uk</a:t>
            </a:r>
            <a:r>
              <a:rPr lang="en-GB" sz="2200"/>
              <a:t> and your Programme Manager for guidance if you are considering either of these options. Please note that this can have implications with your student finance.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40B0AE-7158-79BA-CEF0-A9C20315D225}"/>
              </a:ext>
            </a:extLst>
          </p:cNvPr>
          <p:cNvSpPr txBox="1"/>
          <p:nvPr/>
        </p:nvSpPr>
        <p:spPr>
          <a:xfrm>
            <a:off x="280415" y="1036320"/>
            <a:ext cx="5559551" cy="3496342"/>
          </a:xfrm>
          <a:prstGeom prst="rect">
            <a:avLst/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200" b="1">
                <a:ea typeface="Calibri"/>
                <a:cs typeface="Calibri"/>
              </a:rPr>
              <a:t>Interruption of Studies</a:t>
            </a:r>
            <a:endParaRPr lang="en-US" sz="2200" b="1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200">
                <a:ea typeface="Calibri"/>
                <a:cs typeface="Calibri"/>
              </a:rPr>
              <a:t>If you wish to take a break from your studies, you can choose to interrupt and return at a later date.</a:t>
            </a:r>
            <a:endParaRPr lang="en-US" sz="2200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200">
                <a:ea typeface="Calibri"/>
                <a:cs typeface="Calibri"/>
              </a:rPr>
              <a:t>You must provide </a:t>
            </a:r>
            <a:r>
              <a:rPr lang="en-GB" sz="2200" b="1">
                <a:ea typeface="Calibri"/>
                <a:cs typeface="Calibri"/>
              </a:rPr>
              <a:t>valid evidence</a:t>
            </a:r>
            <a:r>
              <a:rPr lang="en-GB" sz="2200">
                <a:ea typeface="Calibri"/>
                <a:cs typeface="Calibri"/>
              </a:rPr>
              <a:t> to support your reason (e.g. medical documents).</a:t>
            </a:r>
            <a:endParaRPr lang="en-US" sz="2200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200">
                <a:ea typeface="Calibri"/>
                <a:cs typeface="Calibri"/>
              </a:rPr>
              <a:t>International students are required to return to their home country and re-apply for a new CAS and Visa when returning.</a:t>
            </a:r>
            <a:endParaRPr lang="en-US" sz="2200">
              <a:ea typeface="Calibri"/>
              <a:cs typeface="Calibri"/>
            </a:endParaRPr>
          </a:p>
          <a:p>
            <a:pPr algn="l"/>
            <a:endParaRPr lang="en-US"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2318EB-BA83-C906-FA0E-93FFFEF4898E}"/>
              </a:ext>
            </a:extLst>
          </p:cNvPr>
          <p:cNvSpPr txBox="1"/>
          <p:nvPr/>
        </p:nvSpPr>
        <p:spPr>
          <a:xfrm>
            <a:off x="6091807" y="1053999"/>
            <a:ext cx="5742952" cy="3558365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200" b="1">
                <a:ea typeface="Calibri"/>
                <a:cs typeface="Calibri"/>
              </a:rPr>
              <a:t>Self-Withdrawal</a:t>
            </a:r>
            <a:endParaRPr lang="en-US" sz="2200" b="1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200">
                <a:ea typeface="Calibri"/>
                <a:cs typeface="Calibri"/>
              </a:rPr>
              <a:t>If you no longer wish to study, you can also withdraw yourself from your programme.</a:t>
            </a:r>
            <a:endParaRPr lang="en-US" sz="2200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200">
                <a:ea typeface="Calibri"/>
                <a:cs typeface="Calibri"/>
              </a:rPr>
              <a:t>When processing your self-withdrawal, we will inform the appropriate agencies, such as Student Finance England and UK Visas and Immigration.</a:t>
            </a:r>
            <a:endParaRPr lang="en-US" sz="2200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200">
                <a:ea typeface="Calibri"/>
                <a:cs typeface="Calibri"/>
              </a:rPr>
              <a:t>Self-withdrawals should take place before 2 weeks of study have passed (if possible) so that fees are not owed.</a:t>
            </a:r>
          </a:p>
        </p:txBody>
      </p:sp>
    </p:spTree>
    <p:extLst>
      <p:ext uri="{BB962C8B-B14F-4D97-AF65-F5344CB8AC3E}">
        <p14:creationId xmlns:p14="http://schemas.microsoft.com/office/powerpoint/2010/main" val="28872002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069058-D335-2F86-1E75-648075C08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B633A1-06BE-D948-55DF-00EFB650E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77229"/>
            <a:ext cx="5213809" cy="1703542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marL="0" indent="0" algn="ctr">
              <a:buNone/>
            </a:pPr>
            <a:r>
              <a:rPr lang="en-GB" sz="480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Services and Support</a:t>
            </a:r>
          </a:p>
        </p:txBody>
      </p:sp>
    </p:spTree>
    <p:extLst>
      <p:ext uri="{BB962C8B-B14F-4D97-AF65-F5344CB8AC3E}">
        <p14:creationId xmlns:p14="http://schemas.microsoft.com/office/powerpoint/2010/main" val="12812335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A42807-AE50-A08F-CF01-2F2BC2694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213DD-C525-ED81-1AF5-168387261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637" y="278742"/>
            <a:ext cx="8751348" cy="217841"/>
          </a:xfrm>
        </p:spPr>
        <p:txBody>
          <a:bodyPr>
            <a:noAutofit/>
          </a:bodyPr>
          <a:lstStyle/>
          <a:p>
            <a:r>
              <a:rPr lang="en-GB" sz="3200" b="1"/>
              <a:t>Additional Workshops and Support</a:t>
            </a:r>
            <a:endParaRPr lang="en-GB" sz="3200" b="1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FC15C-FE0F-0AC9-A2D9-A96BB815A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334" y="791973"/>
            <a:ext cx="11492732" cy="868236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000"/>
              <a:t>In addition to your scheduled classes, the London campus runs workshops and events throughout term. Many of them will be related to your programme and are organised by your Programme Managers. </a:t>
            </a:r>
            <a:endParaRPr lang="en-GB" sz="2000">
              <a:ea typeface="Calibri"/>
              <a:cs typeface="Calibri"/>
            </a:endParaRPr>
          </a:p>
          <a:p>
            <a:pPr algn="ctr"/>
            <a:endParaRPr lang="en-GB" sz="2400">
              <a:ea typeface="Calibri"/>
              <a:cs typeface="Calibri"/>
            </a:endParaRPr>
          </a:p>
          <a:p>
            <a:pPr algn="ctr"/>
            <a:endParaRPr lang="en-GB" sz="2400">
              <a:ea typeface="Calibri"/>
              <a:cs typeface="Calibri"/>
            </a:endParaRPr>
          </a:p>
          <a:p>
            <a:pPr algn="ctr"/>
            <a:endParaRPr lang="en-GB" sz="240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7A5841-491D-6B58-5108-8324DC403D87}"/>
              </a:ext>
            </a:extLst>
          </p:cNvPr>
          <p:cNvSpPr txBox="1"/>
          <p:nvPr/>
        </p:nvSpPr>
        <p:spPr>
          <a:xfrm>
            <a:off x="220542" y="1717528"/>
            <a:ext cx="11609358" cy="1846659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chemeClr val="accent2"/>
                </a:solidFill>
                <a:ea typeface="Calibri" panose="020F0502020204030204"/>
                <a:cs typeface="Calibri" panose="020F0502020204030204"/>
              </a:rPr>
              <a:t>English for Academic Purposes Workshops:</a:t>
            </a:r>
          </a:p>
          <a:p>
            <a:pPr algn="ctr"/>
            <a:endParaRPr lang="en-US" sz="2400" b="1">
              <a:solidFill>
                <a:schemeClr val="accent2"/>
              </a:solidFill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US" sz="2200" b="1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Struggling with referencing? Want to brush up on your presentation skills? Attend an Online EAP workshop for help with Academic English skills! </a:t>
            </a:r>
          </a:p>
          <a:p>
            <a:pPr algn="ctr"/>
            <a:r>
              <a:rPr lang="en-US" sz="2200" b="1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You can email: </a:t>
            </a:r>
            <a:r>
              <a:rPr lang="en-US" sz="2200" b="1">
                <a:solidFill>
                  <a:schemeClr val="tx1"/>
                </a:solidFill>
                <a:ea typeface="Calibri" panose="020F0502020204030204"/>
                <a:cs typeface="Calibri" panose="020F050202020403020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LondonEAP@uwtsd.ac.uk</a:t>
            </a:r>
            <a:r>
              <a:rPr lang="en-US" sz="2200" b="1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 for more information!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5D8062-8BC7-F40B-7E41-A0EDB8470AB9}"/>
              </a:ext>
            </a:extLst>
          </p:cNvPr>
          <p:cNvSpPr txBox="1"/>
          <p:nvPr/>
        </p:nvSpPr>
        <p:spPr>
          <a:xfrm>
            <a:off x="288780" y="3719199"/>
            <a:ext cx="11609358" cy="1846659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chemeClr val="accent2"/>
                </a:solidFill>
                <a:ea typeface="Calibri" panose="020F0502020204030204"/>
                <a:cs typeface="Calibri" panose="020F0502020204030204"/>
              </a:rPr>
              <a:t>Academic Support </a:t>
            </a:r>
          </a:p>
          <a:p>
            <a:pPr algn="ctr"/>
            <a:endParaRPr lang="en-US" sz="2400" b="1">
              <a:solidFill>
                <a:schemeClr val="accent2"/>
              </a:solidFill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US" sz="2200" b="1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Struggling with your modules? Attend an Online Academic Support session to help you complete your assignments. </a:t>
            </a:r>
          </a:p>
          <a:p>
            <a:pPr algn="ctr"/>
            <a:r>
              <a:rPr lang="en-US" sz="2200" b="1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Please check your emails for more information!</a:t>
            </a:r>
          </a:p>
        </p:txBody>
      </p:sp>
    </p:spTree>
    <p:extLst>
      <p:ext uri="{BB962C8B-B14F-4D97-AF65-F5344CB8AC3E}">
        <p14:creationId xmlns:p14="http://schemas.microsoft.com/office/powerpoint/2010/main" val="14472880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EEFBF-892C-7D40-084B-B5C83D3F0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427" y="319633"/>
            <a:ext cx="11231639" cy="1382428"/>
          </a:xfrm>
        </p:spPr>
        <p:txBody>
          <a:bodyPr/>
          <a:lstStyle/>
          <a:p>
            <a:r>
              <a:rPr lang="en-US" b="1">
                <a:ea typeface="Calibri Light"/>
                <a:cs typeface="Calibri Light"/>
              </a:rPr>
              <a:t>Digital Connectivity Bursary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33945-4ED8-88C3-AFA4-7D5AD90066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531962"/>
            <a:ext cx="10991755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Digital Connectivity Bursary provides support to eligible undergraduate Home students who do not have access to a suitable device for their studies, and for whom the cost of purchasing these would be a financial barrier.</a:t>
            </a:r>
          </a:p>
          <a:p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More information here: 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  <a:hlinkClick r:id="rId2"/>
              </a:rPr>
              <a:t>Digital Connectivity Bursary » Hub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762807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AB7B0E-896B-2E8F-03C8-8BEDEF948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240D2-3C69-554C-A389-16AA43AB1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Student Engagement Policy</a:t>
            </a:r>
            <a:endParaRPr lang="en-GB" b="1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3AA38-0F5F-4417-5F08-48A69B96C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14190"/>
            <a:ext cx="11481847" cy="36085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/>
              <a:t>Engagement is measured through in-class attendance and engagement with the VLE (Moodle).</a:t>
            </a:r>
          </a:p>
          <a:p>
            <a:r>
              <a:rPr lang="en-GB" sz="3000"/>
              <a:t>The Student Engagement Team monitors engagement for new students every two weeks.</a:t>
            </a:r>
            <a:endParaRPr lang="en-GB" sz="3000">
              <a:ea typeface="Calibri"/>
              <a:cs typeface="Calibri"/>
            </a:endParaRPr>
          </a:p>
          <a:p>
            <a:r>
              <a:rPr lang="en-GB" sz="3000"/>
              <a:t>They will reach out to you if they see your engagement is falling behind.</a:t>
            </a:r>
            <a:endParaRPr lang="en-GB" sz="3000">
              <a:ea typeface="Calibri"/>
              <a:cs typeface="Calibri"/>
            </a:endParaRPr>
          </a:p>
          <a:p>
            <a:r>
              <a:rPr lang="en-GB" sz="3000" b="1"/>
              <a:t>IMPORTANT! </a:t>
            </a:r>
            <a:r>
              <a:rPr lang="en-GB" sz="3000"/>
              <a:t>Failure to engage at all in your first two weeks will result in withdrawal.</a:t>
            </a:r>
            <a:endParaRPr lang="en-GB" sz="3000">
              <a:ea typeface="Calibri"/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4959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F25D04-3A7D-9660-9BDC-8403455B06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16207F-CED6-4F8B-225B-F8304932D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3050194"/>
            <a:ext cx="5213809" cy="757611"/>
          </a:xfrm>
        </p:spPr>
        <p:txBody>
          <a:bodyPr/>
          <a:lstStyle/>
          <a:p>
            <a:pPr marL="0" indent="0" algn="ctr">
              <a:buNone/>
            </a:pPr>
            <a:r>
              <a:rPr lang="en-GB" sz="540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Getting Connected</a:t>
            </a:r>
          </a:p>
        </p:txBody>
      </p:sp>
    </p:spTree>
    <p:extLst>
      <p:ext uri="{BB962C8B-B14F-4D97-AF65-F5344CB8AC3E}">
        <p14:creationId xmlns:p14="http://schemas.microsoft.com/office/powerpoint/2010/main" val="37071620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4BCC0-5060-B627-EB28-ECE524EB9C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B207B-9CAB-800F-BDD4-6D988056C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Log In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123F5-C34D-9118-8A34-33EB7BE03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3482"/>
            <a:ext cx="11481847" cy="41093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Do you know</a:t>
            </a:r>
            <a:endParaRPr lang="en-GB">
              <a:ea typeface="Calibri"/>
              <a:cs typeface="Calibri"/>
            </a:endParaRPr>
          </a:p>
          <a:p>
            <a:pPr lvl="1"/>
            <a:r>
              <a:rPr lang="en-GB" sz="2800"/>
              <a:t>Your student ID number?</a:t>
            </a:r>
            <a:endParaRPr lang="en-GB" sz="2800">
              <a:ea typeface="Calibri"/>
              <a:cs typeface="Calibri"/>
            </a:endParaRPr>
          </a:p>
          <a:p>
            <a:pPr lvl="1"/>
            <a:r>
              <a:rPr lang="en-GB" sz="2800"/>
              <a:t>Your university email address?​ </a:t>
            </a:r>
            <a:endParaRPr lang="en-GB" sz="2800">
              <a:ea typeface="Calibri"/>
              <a:cs typeface="Calibri"/>
            </a:endParaRPr>
          </a:p>
          <a:p>
            <a:pPr lvl="1"/>
            <a:r>
              <a:rPr lang="en-GB" sz="2800"/>
              <a:t>Your university password?</a:t>
            </a:r>
            <a:endParaRPr lang="en-GB" sz="2800"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r>
              <a:rPr lang="en-GB"/>
              <a:t>Check the email sent to your personal email by the London IT Service Desk for this information.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If you need help with accessing your university email/account, visit the IT team today.</a:t>
            </a: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468402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C547C3-EB11-107D-1B09-8E88076D0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F38F9-DEA5-FE25-70E4-B15897FE4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Getting Connected to </a:t>
            </a:r>
            <a:r>
              <a:rPr lang="en-GB" err="1"/>
              <a:t>Eduroam</a:t>
            </a:r>
            <a:r>
              <a:rPr lang="en-GB"/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0226-51F5-8168-A642-24D2EB260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762583" cy="38566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err="1"/>
              <a:t>Eduroam</a:t>
            </a:r>
            <a:r>
              <a:rPr lang="en-GB" b="1"/>
              <a:t> </a:t>
            </a:r>
            <a:r>
              <a:rPr lang="en-GB"/>
              <a:t>is the wireless network for students and staff to use across all campuses. </a:t>
            </a:r>
            <a:r>
              <a:rPr lang="en-GB" err="1"/>
              <a:t>Eduroam</a:t>
            </a:r>
            <a:r>
              <a:rPr lang="en-GB"/>
              <a:t> also provides you access to wireless networks at any other </a:t>
            </a:r>
            <a:r>
              <a:rPr lang="en-GB" err="1"/>
              <a:t>eduroam</a:t>
            </a:r>
            <a:r>
              <a:rPr lang="en-GB"/>
              <a:t>-enabled institution across the world.</a:t>
            </a:r>
          </a:p>
          <a:p>
            <a:r>
              <a:rPr lang="en-GB"/>
              <a:t>Log in using your student email address and password.</a:t>
            </a:r>
            <a:endParaRPr lang="en-GB">
              <a:ea typeface="Calibri"/>
              <a:cs typeface="Calibri"/>
            </a:endParaRPr>
          </a:p>
          <a:p>
            <a:r>
              <a:rPr lang="en-GB" b="1"/>
              <a:t>Username: </a:t>
            </a:r>
            <a:r>
              <a:rPr lang="en-GB">
                <a:hlinkClick r:id="rId3"/>
              </a:rPr>
              <a:t>1234567@student.uwtsd.ac.uk</a:t>
            </a:r>
            <a:endParaRPr lang="en-GB"/>
          </a:p>
          <a:p>
            <a:r>
              <a:rPr lang="en-GB" b="1"/>
              <a:t>Password: </a:t>
            </a:r>
            <a:r>
              <a:rPr lang="en-GB" err="1"/>
              <a:t>dobdd.mm.yy</a:t>
            </a:r>
            <a:endParaRPr lang="en-GB" b="1" err="1"/>
          </a:p>
        </p:txBody>
      </p:sp>
      <p:pic>
        <p:nvPicPr>
          <p:cNvPr id="1028" name="Picture 4" descr="Eduroam wireless network logo. ">
            <a:extLst>
              <a:ext uri="{FF2B5EF4-FFF2-40B4-BE49-F238E27FC236}">
                <a16:creationId xmlns:a16="http://schemas.microsoft.com/office/drawing/2014/main" id="{71D65DAC-9D22-EE65-DE1C-513191478F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8672" y="67469"/>
            <a:ext cx="2222047" cy="169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47462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E29891-44B6-776E-A5C3-036550871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17EB2-8DBF-C5AF-0B57-41D870A39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Download the Hwb app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C0976-C663-095E-2C2D-7B931CE3D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Go to your device’s app store (Google Play or Apple App Store).</a:t>
            </a:r>
          </a:p>
          <a:p>
            <a:r>
              <a:rPr lang="en-GB"/>
              <a:t>Search for the UWTSD Hwb app and download.</a:t>
            </a:r>
          </a:p>
          <a:p>
            <a:r>
              <a:rPr lang="en-GB"/>
              <a:t>Log in with your University credentials.</a:t>
            </a:r>
          </a:p>
          <a:p>
            <a:r>
              <a:rPr lang="en-GB"/>
              <a:t>The Hwb can also be accessed on your PC/laptop browser.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AC4223-E1E1-1EB4-47FA-6C8DA1043E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8874" y="3008304"/>
            <a:ext cx="2194907" cy="219490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A3712F-8E48-EEC4-5D7A-1F439680DA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933" y="3924251"/>
            <a:ext cx="2784187" cy="1077472"/>
          </a:xfrm>
          <a:prstGeom prst="rect">
            <a:avLst/>
          </a:prstGeom>
        </p:spPr>
      </p:pic>
      <p:pic>
        <p:nvPicPr>
          <p:cNvPr id="2056" name="Picture 8" descr="apple app store logo">
            <a:extLst>
              <a:ext uri="{FF2B5EF4-FFF2-40B4-BE49-F238E27FC236}">
                <a16:creationId xmlns:a16="http://schemas.microsoft.com/office/drawing/2014/main" id="{5C349AD7-5C11-7F94-D1D1-DA52D1C4F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120" y="4105758"/>
            <a:ext cx="2067458" cy="714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FF40863-2D66-0380-577A-7D13B5470673}"/>
              </a:ext>
            </a:extLst>
          </p:cNvPr>
          <p:cNvCxnSpPr>
            <a:cxnSpLocks/>
          </p:cNvCxnSpPr>
          <p:nvPr/>
        </p:nvCxnSpPr>
        <p:spPr>
          <a:xfrm>
            <a:off x="7579360" y="2651760"/>
            <a:ext cx="2053229" cy="85344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07628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5E9073-697C-2AAB-12DC-F731F01C9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25BDA-6E23-6BD0-825A-A98F10223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UWTSD Hwb: Your first line of support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E610EB2A-FF54-86EE-2965-D3D75C531E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98075" y="1295474"/>
            <a:ext cx="8206736" cy="4389817"/>
          </a:xfrm>
        </p:spPr>
      </p:pic>
    </p:spTree>
    <p:extLst>
      <p:ext uri="{BB962C8B-B14F-4D97-AF65-F5344CB8AC3E}">
        <p14:creationId xmlns:p14="http://schemas.microsoft.com/office/powerpoint/2010/main" val="17456216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90823-ADDC-18FB-F409-79DBEC4B2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DCB3B-35C5-DD61-2EE1-E39303F4E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610" y="318742"/>
            <a:ext cx="11375830" cy="570190"/>
          </a:xfrm>
        </p:spPr>
        <p:txBody>
          <a:bodyPr>
            <a:noAutofit/>
          </a:bodyPr>
          <a:lstStyle/>
          <a:p>
            <a:r>
              <a:rPr lang="en-US" sz="3800" b="1">
                <a:ea typeface="Calibri Light"/>
                <a:cs typeface="Calibri Light"/>
              </a:rPr>
              <a:t>What Laptop Should You Choose to Get Connected With?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23AE1-2450-445F-5DC5-BBFE8B6D03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2938" y="1273343"/>
            <a:ext cx="5384799" cy="4300466"/>
          </a:xfrm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sz="3000">
                <a:ea typeface="Calibri"/>
                <a:cs typeface="Calibri"/>
              </a:rPr>
              <a:t>On the advice of our Digital Skills Team: </a:t>
            </a:r>
            <a:endParaRPr lang="en-US" sz="3000"/>
          </a:p>
          <a:p>
            <a:pPr marL="0" indent="0" algn="just">
              <a:buNone/>
            </a:pPr>
            <a:r>
              <a:rPr lang="en-US" sz="4000" b="1">
                <a:solidFill>
                  <a:srgbClr val="FF0000"/>
                </a:solidFill>
                <a:ea typeface="Calibri"/>
                <a:cs typeface="Calibri"/>
              </a:rPr>
              <a:t>DO NOT BUY A CHROMEBOOK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 sz="3000">
                <a:ea typeface="Calibri"/>
                <a:cs typeface="Calibri"/>
              </a:rPr>
              <a:t>They require everything to be online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 sz="3000">
                <a:ea typeface="Calibri"/>
                <a:cs typeface="Calibri"/>
              </a:rPr>
              <a:t>You can't install Microsoft Apps (and you need these to do assignments!)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 sz="3000">
                <a:ea typeface="Calibri"/>
                <a:cs typeface="Calibri"/>
              </a:rPr>
              <a:t>They have very little storage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A4E88A8-1BDC-0A25-DA5A-05EC4624D74D}"/>
              </a:ext>
            </a:extLst>
          </p:cNvPr>
          <p:cNvSpPr txBox="1">
            <a:spLocks/>
          </p:cNvSpPr>
          <p:nvPr/>
        </p:nvSpPr>
        <p:spPr>
          <a:xfrm>
            <a:off x="6447183" y="1143001"/>
            <a:ext cx="5384799" cy="4300466"/>
          </a:xfrm>
          <a:prstGeom prst="rect">
            <a:avLst/>
          </a:prstGeom>
          <a:ln w="28575">
            <a:solidFill>
              <a:srgbClr val="00B050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Basic Windows Laptops will more than suit your needs at UWTSD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 err="1">
                <a:ea typeface="Calibri"/>
                <a:cs typeface="Calibri"/>
              </a:rPr>
              <a:t>Macbooks</a:t>
            </a:r>
            <a:r>
              <a:rPr lang="en-US">
                <a:ea typeface="Calibri"/>
                <a:cs typeface="Calibri"/>
              </a:rPr>
              <a:t> are ok (though some Microsoft Apps might run a little differently on them)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You can find more information in this laptop purchasing guide:</a:t>
            </a:r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  <a:hlinkClick r:id="rId2"/>
              </a:rPr>
              <a:t>https://uowtsd.sharepoint.com/sites/LondonDigitalSkills/Guides/Laptop_Purchasing_Guide.pdf</a:t>
            </a:r>
            <a:r>
              <a:rPr lang="en-US">
                <a:ea typeface="+mn-lt"/>
                <a:cs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15021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7B4CF-B047-5A3E-A312-1034D2C46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562" y="397782"/>
            <a:ext cx="11481847" cy="1325563"/>
          </a:xfrm>
        </p:spPr>
        <p:txBody>
          <a:bodyPr/>
          <a:lstStyle/>
          <a:p>
            <a:r>
              <a:rPr lang="en-US" b="1">
                <a:ea typeface="Calibri Light"/>
                <a:cs typeface="Calibri Light"/>
              </a:rPr>
              <a:t>Any Questions?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452E3-495F-0B4B-7007-98843BABF6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1129617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We are so looking forward to having you on our </a:t>
            </a:r>
            <a:r>
              <a:rPr lang="en-US" err="1">
                <a:ea typeface="Calibri"/>
                <a:cs typeface="Calibri"/>
              </a:rPr>
              <a:t>programme</a:t>
            </a:r>
            <a:r>
              <a:rPr lang="en-US">
                <a:ea typeface="Calibri"/>
                <a:cs typeface="Calibri"/>
              </a:rPr>
              <a:t> and hope you all have an amazing first term with us! </a:t>
            </a:r>
            <a:endParaRPr lang="en-US"/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Remember, we are here to support </a:t>
            </a:r>
            <a:r>
              <a:rPr lang="en-US" b="1">
                <a:ea typeface="Calibri"/>
                <a:cs typeface="Calibri"/>
              </a:rPr>
              <a:t>you</a:t>
            </a:r>
            <a:r>
              <a:rPr lang="en-US">
                <a:ea typeface="Calibri"/>
                <a:cs typeface="Calibri"/>
              </a:rPr>
              <a:t> and want you all to succeed!</a:t>
            </a:r>
          </a:p>
        </p:txBody>
      </p:sp>
    </p:spTree>
    <p:extLst>
      <p:ext uri="{BB962C8B-B14F-4D97-AF65-F5344CB8AC3E}">
        <p14:creationId xmlns:p14="http://schemas.microsoft.com/office/powerpoint/2010/main" val="325097712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8" ma:contentTypeDescription="Create a new document." ma:contentTypeScope="" ma:versionID="648111a28b2aa6648c4e12292b2c3a38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d1e56329758081e9725137acbc370dce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Location" minOccurs="0"/>
                <xsd:element ref="ns3:MediaServiceSearchProperties" minOccurs="0"/>
                <xsd:element ref="ns3:MediaLengthInSecond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ca41dc-05f3-4340-86ae-42a3158c68b4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  <_activity xmlns="0c664b51-63af-4b9d-8d70-3880ca420fc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6B17106-8256-48EF-92B2-F98D65F0DC36}">
  <ds:schemaRefs>
    <ds:schemaRef ds:uri="0c664b51-63af-4b9d-8d70-3880ca420fc4"/>
    <ds:schemaRef ds:uri="d1ca41dc-05f3-4340-86ae-42a3158c68b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0c664b51-63af-4b9d-8d70-3880ca420fc4"/>
    <ds:schemaRef ds:uri="d1ca41dc-05f3-4340-86ae-42a3158c68b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28</Slides>
  <Notes>13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UWTSD 200_Title Page</vt:lpstr>
      <vt:lpstr>UWTSD 200_Subtitle 3</vt:lpstr>
      <vt:lpstr>UWTSD 200_Text 1</vt:lpstr>
      <vt:lpstr>PowerPoint Presentation</vt:lpstr>
      <vt:lpstr>PowerPoint Presentation</vt:lpstr>
      <vt:lpstr>Senior Management </vt:lpstr>
      <vt:lpstr>PowerPoint Presentation</vt:lpstr>
      <vt:lpstr>PowerPoint Presentation</vt:lpstr>
      <vt:lpstr>Nishi Ramsurrun</vt:lpstr>
      <vt:lpstr>PowerPoint Presentation</vt:lpstr>
      <vt:lpstr>   Programme Structure </vt:lpstr>
      <vt:lpstr>PowerPoint Presentation</vt:lpstr>
      <vt:lpstr>Your Timetable</vt:lpstr>
      <vt:lpstr>Group Change Requests</vt:lpstr>
      <vt:lpstr>PowerPoint Presentation</vt:lpstr>
      <vt:lpstr>Expectations of You</vt:lpstr>
      <vt:lpstr>Key Dates </vt:lpstr>
      <vt:lpstr>Key Dates </vt:lpstr>
      <vt:lpstr>Key Dates</vt:lpstr>
      <vt:lpstr>What if you can’t attend anymore?</vt:lpstr>
      <vt:lpstr>PowerPoint Presentation</vt:lpstr>
      <vt:lpstr>Additional Workshops and Support</vt:lpstr>
      <vt:lpstr>Digital Connectivity Bursary </vt:lpstr>
      <vt:lpstr>Student Engagement Policy</vt:lpstr>
      <vt:lpstr>PowerPoint Presentation</vt:lpstr>
      <vt:lpstr>Log In Information</vt:lpstr>
      <vt:lpstr>Getting Connected to Eduroam!</vt:lpstr>
      <vt:lpstr>Download the Hwb app </vt:lpstr>
      <vt:lpstr>UWTSD Hwb: Your first line of support</vt:lpstr>
      <vt:lpstr>What Laptop Should You Choose to Get Connected With?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2021-03-09T15:35:42Z</dcterms:created>
  <dcterms:modified xsi:type="dcterms:W3CDTF">2026-09-21T11:44:17Z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  <property fmtid="{D5CDD505-2E9C-101B-9397-08002B2CF9AE}" pid="3" name="MediaServiceImageTags">
    <vt:lpwstr/>
  </property>
</Properties>
</file>