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85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overlay val="0"/>
    </c:title>
    <c:autoTitleDeleted val="0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Bookings</c:v>
                </c:pt>
              </c:strCache>
            </c:strRef>
          </c:tx>
          <c:spPr>
            <a:solidFill>
              <a:srgbClr val="277C85"/>
            </a:solidFill>
          </c:spPr>
          <c:invertIfNegative val="1"/>
          <c:dPt>
            <c:idx val="0"/>
            <c:invertIfNegative val="1"/>
            <c:bubble3D val="0"/>
            <c:spPr>
              <a:solidFill>
                <a:srgbClr val="EE8DA4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EB81-4F16-AA8A-F1F660194655}"/>
              </c:ext>
            </c:extLst>
          </c:dPt>
          <c:dPt>
            <c:idx val="1"/>
            <c:invertIfNegative val="1"/>
            <c:bubble3D val="0"/>
            <c:spPr>
              <a:solidFill>
                <a:srgbClr val="75B5E3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EB81-4F16-AA8A-F1F660194655}"/>
              </c:ext>
            </c:extLst>
          </c:dPt>
          <c:dPt>
            <c:idx val="2"/>
            <c:invertIfNegative val="1"/>
            <c:bubble3D val="0"/>
            <c:spPr>
              <a:solidFill>
                <a:srgbClr val="8FC9A7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5-EB81-4F16-AA8A-F1F660194655}"/>
              </c:ext>
            </c:extLst>
          </c:dPt>
          <c:dPt>
            <c:idx val="3"/>
            <c:invertIfNegative val="1"/>
            <c:bubble3D val="0"/>
            <c:spPr>
              <a:solidFill>
                <a:srgbClr val="F1B475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7-EB81-4F16-AA8A-F1F660194655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Full Groom</c:v>
                </c:pt>
                <c:pt idx="1">
                  <c:v>Wash and Dry</c:v>
                </c:pt>
                <c:pt idx="2">
                  <c:v>Nail Trim</c:v>
                </c:pt>
                <c:pt idx="3">
                  <c:v>Puppy Groom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57</c:v>
                </c:pt>
                <c:pt idx="1">
                  <c:v>38</c:v>
                </c:pt>
                <c:pt idx="2">
                  <c:v>26</c:v>
                </c:pt>
                <c:pt idx="3">
                  <c:v>16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8-EB81-4F16-AA8A-F1F66019465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65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068027336"/>
        <c:crosses val="autoZero"/>
        <c:crossBetween val="between"/>
        <c:majorUnit val="20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9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38912" y="310896"/>
            <a:ext cx="11301984" cy="1060704"/>
          </a:xfrm>
          <a:prstGeom prst="roundRect">
            <a:avLst/>
          </a:prstGeom>
          <a:solidFill>
            <a:srgbClr val="DFF2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13232" y="493776"/>
            <a:ext cx="10698480" cy="43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700" b="1">
                <a:solidFill>
                  <a:srgbClr val="223745"/>
                </a:solidFill>
                <a:latin typeface="Aptos"/>
              </a:defRPr>
            </a:pPr>
            <a:r>
              <a:t>HAPPY PAWS  |  MONTHLY BOOKING 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9808" y="978408"/>
            <a:ext cx="1005840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 b="0">
                <a:solidFill>
                  <a:srgbClr val="223745"/>
                </a:solidFill>
                <a:latin typeface="Aptos"/>
              </a:defRPr>
            </a:pPr>
            <a:r>
              <a:t>A four-week overview prepared for Ms Carter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912" y="1572768"/>
            <a:ext cx="5349240" cy="3264408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5934456" y="1572768"/>
            <a:ext cx="5806440" cy="3264408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85800" y="1764792"/>
            <a:ext cx="4572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900" b="1">
                <a:solidFill>
                  <a:srgbClr val="223745"/>
                </a:solidFill>
                <a:latin typeface="Aptos"/>
              </a:defRPr>
            </a:pPr>
            <a:r>
              <a:t>Weekly bookings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99632" y="1764792"/>
            <a:ext cx="52120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900" b="1">
                <a:solidFill>
                  <a:srgbClr val="223745"/>
                </a:solidFill>
                <a:latin typeface="Aptos"/>
              </a:defRPr>
            </a:pPr>
            <a:r>
              <a:t>Bookings by service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67512" y="2304288"/>
          <a:ext cx="4892040" cy="2176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2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6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49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271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FFFFFF"/>
                          </a:solidFill>
                          <a:latin typeface="Aptos"/>
                        </a:defRPr>
                      </a:pPr>
                      <a:r>
                        <a:t>Service</a:t>
                      </a:r>
                    </a:p>
                  </a:txBody>
                  <a:tcPr marL="27432" marR="18288" anchor="ctr">
                    <a:solidFill>
                      <a:srgbClr val="287C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FFFFFF"/>
                          </a:solidFill>
                          <a:latin typeface="Aptos"/>
                        </a:defRPr>
                      </a:pPr>
                      <a:r>
                        <a:t>W1</a:t>
                      </a:r>
                    </a:p>
                  </a:txBody>
                  <a:tcPr marL="27432" marR="18288" anchor="ctr">
                    <a:solidFill>
                      <a:srgbClr val="287C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FFFFFF"/>
                          </a:solidFill>
                          <a:latin typeface="Aptos"/>
                        </a:defRPr>
                      </a:pPr>
                      <a:r>
                        <a:t>W2</a:t>
                      </a:r>
                    </a:p>
                  </a:txBody>
                  <a:tcPr marL="27432" marR="18288" anchor="ctr">
                    <a:solidFill>
                      <a:srgbClr val="287C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FFFFFF"/>
                          </a:solidFill>
                          <a:latin typeface="Aptos"/>
                        </a:defRPr>
                      </a:pPr>
                      <a:r>
                        <a:t>W3</a:t>
                      </a:r>
                    </a:p>
                  </a:txBody>
                  <a:tcPr marL="27432" marR="18288" anchor="ctr">
                    <a:solidFill>
                      <a:srgbClr val="287C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FFFFFF"/>
                          </a:solidFill>
                          <a:latin typeface="Aptos"/>
                        </a:defRPr>
                      </a:pPr>
                      <a:r>
                        <a:t>W4</a:t>
                      </a:r>
                    </a:p>
                  </a:txBody>
                  <a:tcPr marL="27432" marR="18288" anchor="ctr">
                    <a:solidFill>
                      <a:srgbClr val="287C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FFFFFF"/>
                          </a:solidFill>
                          <a:latin typeface="Aptos"/>
                        </a:defRPr>
                      </a:pPr>
                      <a:r>
                        <a:t>Total</a:t>
                      </a:r>
                    </a:p>
                  </a:txBody>
                  <a:tcPr marL="27432" marR="18288" anchor="ctr">
                    <a:solidFill>
                      <a:srgbClr val="287C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712"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Full Groom</a:t>
                      </a:r>
                    </a:p>
                  </a:txBody>
                  <a:tcPr marL="27432" marR="18288" anchor="ctr">
                    <a:solidFill>
                      <a:srgbClr val="FBE4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14</a:t>
                      </a:r>
                    </a:p>
                  </a:txBody>
                  <a:tcPr marL="27432" marR="18288" anchor="ctr">
                    <a:solidFill>
                      <a:srgbClr val="FBE4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12</a:t>
                      </a:r>
                    </a:p>
                  </a:txBody>
                  <a:tcPr marL="27432" marR="18288" anchor="ctr">
                    <a:solidFill>
                      <a:srgbClr val="FBE4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16</a:t>
                      </a:r>
                    </a:p>
                  </a:txBody>
                  <a:tcPr marL="27432" marR="18288" anchor="ctr">
                    <a:solidFill>
                      <a:srgbClr val="FBE4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15</a:t>
                      </a:r>
                    </a:p>
                  </a:txBody>
                  <a:tcPr marL="27432" marR="18288" anchor="ctr">
                    <a:solidFill>
                      <a:srgbClr val="FBE4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57</a:t>
                      </a:r>
                    </a:p>
                  </a:txBody>
                  <a:tcPr marL="27432" marR="18288" anchor="ctr">
                    <a:solidFill>
                      <a:srgbClr val="FBE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712"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Wash and Dry</a:t>
                      </a:r>
                    </a:p>
                  </a:txBody>
                  <a:tcPr marL="27432" marR="18288" anchor="ctr">
                    <a:solidFill>
                      <a:srgbClr val="E3F1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8</a:t>
                      </a:r>
                    </a:p>
                  </a:txBody>
                  <a:tcPr marL="27432" marR="18288" anchor="ctr">
                    <a:solidFill>
                      <a:srgbClr val="E3F1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10</a:t>
                      </a:r>
                    </a:p>
                  </a:txBody>
                  <a:tcPr marL="27432" marR="18288" anchor="ctr">
                    <a:solidFill>
                      <a:srgbClr val="E3F1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9</a:t>
                      </a:r>
                    </a:p>
                  </a:txBody>
                  <a:tcPr marL="27432" marR="18288" anchor="ctr">
                    <a:solidFill>
                      <a:srgbClr val="E3F1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11</a:t>
                      </a:r>
                    </a:p>
                  </a:txBody>
                  <a:tcPr marL="27432" marR="18288" anchor="ctr">
                    <a:solidFill>
                      <a:srgbClr val="E3F1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38</a:t>
                      </a:r>
                    </a:p>
                  </a:txBody>
                  <a:tcPr marL="27432" marR="18288" anchor="ctr">
                    <a:solidFill>
                      <a:srgbClr val="E3F1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2712"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Nail Trim</a:t>
                      </a:r>
                    </a:p>
                  </a:txBody>
                  <a:tcPr marL="27432" marR="18288" anchor="ctr">
                    <a:solidFill>
                      <a:srgbClr val="FFF0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6</a:t>
                      </a:r>
                    </a:p>
                  </a:txBody>
                  <a:tcPr marL="27432" marR="18288" anchor="ctr">
                    <a:solidFill>
                      <a:srgbClr val="FFF0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5</a:t>
                      </a:r>
                    </a:p>
                  </a:txBody>
                  <a:tcPr marL="27432" marR="18288" anchor="ctr">
                    <a:solidFill>
                      <a:srgbClr val="FFF0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8</a:t>
                      </a:r>
                    </a:p>
                  </a:txBody>
                  <a:tcPr marL="27432" marR="18288" anchor="ctr">
                    <a:solidFill>
                      <a:srgbClr val="FFF0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7</a:t>
                      </a:r>
                    </a:p>
                  </a:txBody>
                  <a:tcPr marL="27432" marR="18288" anchor="ctr">
                    <a:solidFill>
                      <a:srgbClr val="FFF0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26</a:t>
                      </a:r>
                    </a:p>
                  </a:txBody>
                  <a:tcPr marL="27432" marR="18288" anchor="ctr">
                    <a:solidFill>
                      <a:srgbClr val="FF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2712">
                <a:tc>
                  <a:txBody>
                    <a:bodyPr/>
                    <a:lstStyle/>
                    <a:p>
                      <a:pPr algn="l">
                        <a:defRPr sz="11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Puppy Groom</a:t>
                      </a:r>
                    </a:p>
                  </a:txBody>
                  <a:tcPr marL="27432" marR="18288" anchor="ctr">
                    <a:solidFill>
                      <a:srgbClr val="E5F3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4</a:t>
                      </a:r>
                    </a:p>
                  </a:txBody>
                  <a:tcPr marL="27432" marR="18288" anchor="ctr">
                    <a:solidFill>
                      <a:srgbClr val="E5F3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3</a:t>
                      </a:r>
                    </a:p>
                  </a:txBody>
                  <a:tcPr marL="27432" marR="18288" anchor="ctr">
                    <a:solidFill>
                      <a:srgbClr val="E5F3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5</a:t>
                      </a:r>
                    </a:p>
                  </a:txBody>
                  <a:tcPr marL="27432" marR="18288" anchor="ctr">
                    <a:solidFill>
                      <a:srgbClr val="E5F3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0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4</a:t>
                      </a:r>
                    </a:p>
                  </a:txBody>
                  <a:tcPr marL="27432" marR="18288" anchor="ctr">
                    <a:solidFill>
                      <a:srgbClr val="E5F3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16</a:t>
                      </a:r>
                    </a:p>
                  </a:txBody>
                  <a:tcPr marL="27432" marR="18288" anchor="ctr">
                    <a:solidFill>
                      <a:srgbClr val="E5F3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2712">
                <a:tc>
                  <a:txBody>
                    <a:bodyPr/>
                    <a:lstStyle/>
                    <a:p>
                      <a:pPr algn="l">
                        <a:defRPr sz="11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Total</a:t>
                      </a:r>
                    </a:p>
                  </a:txBody>
                  <a:tcPr marL="27432" marR="18288" anchor="ctr">
                    <a:solidFill>
                      <a:srgbClr val="D8EA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32</a:t>
                      </a:r>
                    </a:p>
                  </a:txBody>
                  <a:tcPr marL="27432" marR="18288" anchor="ctr">
                    <a:solidFill>
                      <a:srgbClr val="D8EA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30</a:t>
                      </a:r>
                    </a:p>
                  </a:txBody>
                  <a:tcPr marL="27432" marR="18288" anchor="ctr">
                    <a:solidFill>
                      <a:srgbClr val="D8EA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38</a:t>
                      </a:r>
                    </a:p>
                  </a:txBody>
                  <a:tcPr marL="27432" marR="18288" anchor="ctr">
                    <a:solidFill>
                      <a:srgbClr val="D8EA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37</a:t>
                      </a:r>
                    </a:p>
                  </a:txBody>
                  <a:tcPr marL="27432" marR="18288" anchor="ctr">
                    <a:solidFill>
                      <a:srgbClr val="D8EA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200" b="1">
                          <a:solidFill>
                            <a:srgbClr val="223745"/>
                          </a:solidFill>
                          <a:latin typeface="Aptos"/>
                        </a:defRPr>
                      </a:pPr>
                      <a:r>
                        <a:t>137</a:t>
                      </a:r>
                    </a:p>
                  </a:txBody>
                  <a:tcPr marL="27432" marR="18288" anchor="ctr">
                    <a:solidFill>
                      <a:srgbClr val="D8EA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Chart 9"/>
          <p:cNvGraphicFramePr>
            <a:graphicFrameLocks noGrp="1"/>
          </p:cNvGraphicFramePr>
          <p:nvPr/>
        </p:nvGraphicFramePr>
        <p:xfrm>
          <a:off x="6199632" y="2286000"/>
          <a:ext cx="5230368" cy="2258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438912" y="5038344"/>
            <a:ext cx="3529584" cy="1024128"/>
          </a:xfrm>
          <a:prstGeom prst="roundRect">
            <a:avLst/>
          </a:prstGeom>
          <a:solidFill>
            <a:srgbClr val="FADF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4096512" y="5038344"/>
            <a:ext cx="3529584" cy="1024128"/>
          </a:xfrm>
          <a:prstGeom prst="roundRect">
            <a:avLst/>
          </a:prstGeom>
          <a:solidFill>
            <a:srgbClr val="DFF2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7754112" y="5038344"/>
            <a:ext cx="3986784" cy="1024128"/>
          </a:xfrm>
          <a:prstGeom prst="roundRect">
            <a:avLst/>
          </a:prstGeom>
          <a:solidFill>
            <a:srgbClr val="E1EF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76656" y="5166360"/>
            <a:ext cx="3017520" cy="237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23745"/>
                </a:solidFill>
                <a:latin typeface="Aptos"/>
              </a:defRPr>
            </a:pPr>
            <a:r>
              <a:t>MOST POPULAR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6656" y="5477256"/>
            <a:ext cx="3200400" cy="347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900" b="1">
                <a:solidFill>
                  <a:srgbClr val="223745"/>
                </a:solidFill>
                <a:latin typeface="Aptos"/>
              </a:defRPr>
            </a:pPr>
            <a:r>
              <a:t>Full Groom · 57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43400" y="5166360"/>
            <a:ext cx="3017520" cy="237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23745"/>
                </a:solidFill>
                <a:latin typeface="Aptos"/>
              </a:defRPr>
            </a:pPr>
            <a:r>
              <a:t>LEAST POPULAR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43400" y="5477256"/>
            <a:ext cx="3108960" cy="347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223745"/>
                </a:solidFill>
                <a:latin typeface="Aptos"/>
              </a:defRPr>
            </a:pPr>
            <a:r>
              <a:t>Puppy Groom · 16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01000" y="5166360"/>
            <a:ext cx="3474720" cy="237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23745"/>
                </a:solidFill>
                <a:latin typeface="Aptos"/>
              </a:defRPr>
            </a:pPr>
            <a:r>
              <a:t>TOTAL BOOKINGS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01000" y="5477256"/>
            <a:ext cx="3474720" cy="347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900" b="1">
                <a:solidFill>
                  <a:srgbClr val="223745"/>
                </a:solidFill>
                <a:latin typeface="Aptos"/>
              </a:defRPr>
            </a:pPr>
            <a:r>
              <a:t>137 bookings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8640" y="6263640"/>
            <a:ext cx="1078992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 b="0">
                <a:solidFill>
                  <a:srgbClr val="223745"/>
                </a:solidFill>
                <a:latin typeface="Aptos"/>
              </a:defRPr>
            </a:pPr>
            <a:r>
              <a:rPr dirty="0"/>
              <a:t>Business insight: These results can help plan staffing and identify services to </a:t>
            </a:r>
            <a:r>
              <a:t>promote.</a:t>
            </a:r>
            <a:endParaRPr lang="en-GB" dirty="0"/>
          </a:p>
          <a:p>
            <a:pPr>
              <a:defRPr sz="1300" b="0">
                <a:solidFill>
                  <a:srgbClr val="223745"/>
                </a:solidFill>
                <a:latin typeface="Aptos"/>
              </a:defRPr>
            </a:pPr>
            <a:r>
              <a:rPr lang="en-GB" b="1" dirty="0"/>
              <a:t>Student ID 2618327</a:t>
            </a:r>
            <a:endParaRPr b="1" dirty="0"/>
          </a:p>
        </p:txBody>
      </p:sp>
      <p:graphicFrame>
        <p:nvGraphicFramePr>
          <p:cNvPr id="21" name="Object 20"/>
          <p:cNvGraphicFramePr>
            <a:graphicFrameLocks noGrp="1"/>
          </p:cNvGraphicFramePr>
          <p:nvPr/>
        </p:nvGraphicFramePr>
        <p:xfrm>
          <a:off x="11082528" y="6245352"/>
          <a:ext cx="411480" cy="411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howAsIcon="1" r:id="rId3" imgW="965200" imgH="609600" progId="Excel.Sheet.12">
                  <p:embed/>
                </p:oleObj>
              </mc:Choice>
              <mc:Fallback>
                <p:oleObj showAsIcon="1" r:id="rId3" imgW="965200" imgH="6096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082528" y="6245352"/>
                        <a:ext cx="411480" cy="4114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Metadata/LabelInfo.xml><?xml version="1.0" encoding="utf-8"?>
<clbl:labelList xmlns:clbl="http://schemas.microsoft.com/office/2020/mipLabelMetadata">
  <clbl:label id="{8412d91d-9e36-4b7b-9f0e-6cb709942add}" enabled="1" method="Standard" siteId="{e8549c2e-0d2e-4560-9591-3186755fc58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94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Office Theme</vt:lpstr>
      <vt:lpstr>Microsoft Excel Worksheet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Maryam Shakil</cp:lastModifiedBy>
  <cp:revision>2</cp:revision>
  <dcterms:created xsi:type="dcterms:W3CDTF">2013-01-27T09:14:16Z</dcterms:created>
  <dcterms:modified xsi:type="dcterms:W3CDTF">2026-10-25T20:41:20Z</dcterms:modified>
  <cp:category/>
</cp:coreProperties>
</file>