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64" r:id="rId5"/>
    <p:sldId id="267" r:id="rId6"/>
    <p:sldId id="266" r:id="rId7"/>
    <p:sldId id="265" r:id="rId8"/>
    <p:sldId id="259" r:id="rId9"/>
    <p:sldId id="260" r:id="rId10"/>
    <p:sldId id="262"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7100" autoAdjust="0"/>
  </p:normalViewPr>
  <p:slideViewPr>
    <p:cSldViewPr snapToGrid="0">
      <p:cViewPr varScale="1">
        <p:scale>
          <a:sx n="90" d="100"/>
          <a:sy n="90" d="100"/>
        </p:scale>
        <p:origin x="133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2788DE-73BB-4FA5-B361-7EE1BDEDEC80}" type="datetimeFigureOut">
              <a:rPr lang="en-US" smtClean="0"/>
              <a:t>11/9/2017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D5982E-AE70-47BA-9405-8AFF2A8C16CF}" type="slidenum">
              <a:rPr lang="en-US" smtClean="0"/>
              <a:t>‹#›</a:t>
            </a:fld>
            <a:endParaRPr lang="en-US"/>
          </a:p>
        </p:txBody>
      </p:sp>
    </p:spTree>
    <p:extLst>
      <p:ext uri="{BB962C8B-B14F-4D97-AF65-F5344CB8AC3E}">
        <p14:creationId xmlns:p14="http://schemas.microsoft.com/office/powerpoint/2010/main" val="2900875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news.com.au/finance/generations/stereotypes-for-your-generation/news-story/e557e17ab7bc6a353b090e6678281240"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businessinsider.com/millennials-hate-napkins-2016-3"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mic.com/articles/110942/20-somethings-have-invented-a-new-relationship-status-and-it-s-called-dating-partner#.k2Z0z4MM8"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news.com.au/finance/generations/stereotypes-for-your-generation/news-story/e557e17ab7bc6a353b090e667828124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2031,</a:t>
            </a:r>
            <a:r>
              <a:rPr lang="en-GB" baseline="0" dirty="0"/>
              <a:t> in the UK, the 65 and older population will outnumber those under 20.</a:t>
            </a:r>
          </a:p>
          <a:p>
            <a:endParaRPr lang="en-GB" baseline="0" dirty="0"/>
          </a:p>
          <a:p>
            <a:r>
              <a:rPr lang="en-GB" baseline="0" dirty="0"/>
              <a:t>According to EUROSTAT, the EU population of over 65’s will double by 2050.</a:t>
            </a:r>
          </a:p>
          <a:p>
            <a:endParaRPr lang="en-GB" baseline="0" dirty="0"/>
          </a:p>
          <a:p>
            <a:r>
              <a:rPr lang="en-GB" baseline="0" dirty="0"/>
              <a:t>This statistic is echoed globally, and not just in established economies: China and India are facing ageing populations on the short to medium term. </a:t>
            </a:r>
          </a:p>
          <a:p>
            <a:endParaRPr lang="en-GB" baseline="0" dirty="0"/>
          </a:p>
          <a:p>
            <a:r>
              <a:rPr lang="en-GB" baseline="0" dirty="0"/>
              <a:t>Not managed properly, this will impact upon economic growth and productivity. (Roper, I., </a:t>
            </a:r>
            <a:r>
              <a:rPr lang="en-GB" baseline="0" dirty="0" err="1"/>
              <a:t>Prouska</a:t>
            </a:r>
            <a:r>
              <a:rPr lang="en-GB" baseline="0" dirty="0"/>
              <a:t>, R., Na </a:t>
            </a:r>
            <a:r>
              <a:rPr lang="en-GB" baseline="0" dirty="0" err="1"/>
              <a:t>Ayudhya</a:t>
            </a:r>
            <a:r>
              <a:rPr lang="en-GB" baseline="0" dirty="0"/>
              <a:t>, U. C. (2010), Critical Issues in Human Resource Management, CIPD-</a:t>
            </a:r>
            <a:r>
              <a:rPr lang="en-GB" baseline="0" dirty="0" err="1"/>
              <a:t>Kogan</a:t>
            </a:r>
            <a:r>
              <a:rPr lang="en-GB" baseline="0" dirty="0"/>
              <a:t>, London</a:t>
            </a:r>
            <a:endParaRPr lang="en-GB" dirty="0"/>
          </a:p>
        </p:txBody>
      </p:sp>
      <p:sp>
        <p:nvSpPr>
          <p:cNvPr id="4" name="Slide Number Placeholder 3"/>
          <p:cNvSpPr>
            <a:spLocks noGrp="1"/>
          </p:cNvSpPr>
          <p:nvPr>
            <p:ph type="sldNum" sz="quarter" idx="10"/>
          </p:nvPr>
        </p:nvSpPr>
        <p:spPr/>
        <p:txBody>
          <a:bodyPr/>
          <a:lstStyle/>
          <a:p>
            <a:fld id="{F3D5982E-AE70-47BA-9405-8AFF2A8C16CF}" type="slidenum">
              <a:rPr lang="en-US" smtClean="0"/>
              <a:t>1</a:t>
            </a:fld>
            <a:endParaRPr lang="en-US"/>
          </a:p>
        </p:txBody>
      </p:sp>
    </p:spTree>
    <p:extLst>
      <p:ext uri="{BB962C8B-B14F-4D97-AF65-F5344CB8AC3E}">
        <p14:creationId xmlns:p14="http://schemas.microsoft.com/office/powerpoint/2010/main" val="1566584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Strauss and Howe’s (1992) definition of "generation" is a given cohort group, in which all members are born in a limited span of consecutive years.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Strauss, W. and Howe, N. (1992), Generations: The History of America's Future, 1584 to 2069, Harper Perennial, New York, NY.</a:t>
            </a:r>
          </a:p>
          <a:p>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term generation signifies the grouping of people within similar age groups, born in the same time of history and culture (</a:t>
            </a:r>
            <a:r>
              <a:rPr lang="en-GB" sz="1200" kern="1200" dirty="0" err="1">
                <a:solidFill>
                  <a:schemeClr val="tx1"/>
                </a:solidFill>
                <a:effectLst/>
                <a:latin typeface="+mn-lt"/>
                <a:ea typeface="+mn-ea"/>
                <a:cs typeface="+mn-cs"/>
              </a:rPr>
              <a:t>Palese</a:t>
            </a:r>
            <a:r>
              <a:rPr lang="en-GB" sz="1200" kern="1200" dirty="0">
                <a:solidFill>
                  <a:schemeClr val="tx1"/>
                </a:solidFill>
                <a:effectLst/>
                <a:latin typeface="+mn-lt"/>
                <a:ea typeface="+mn-ea"/>
                <a:cs typeface="+mn-cs"/>
              </a:rPr>
              <a:t> et al. 2006).</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Palese</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Pantali</a:t>
            </a:r>
            <a:r>
              <a:rPr lang="en-GB" sz="1200" kern="1200" dirty="0">
                <a:solidFill>
                  <a:schemeClr val="tx1"/>
                </a:solidFill>
                <a:effectLst/>
                <a:latin typeface="+mn-lt"/>
                <a:ea typeface="+mn-ea"/>
                <a:cs typeface="+mn-cs"/>
              </a:rPr>
              <a:t> G. &amp; </a:t>
            </a:r>
            <a:r>
              <a:rPr lang="en-GB" sz="1200" kern="1200" dirty="0" err="1">
                <a:solidFill>
                  <a:schemeClr val="tx1"/>
                </a:solidFill>
                <a:effectLst/>
                <a:latin typeface="+mn-lt"/>
                <a:ea typeface="+mn-ea"/>
                <a:cs typeface="+mn-cs"/>
              </a:rPr>
              <a:t>Saiani</a:t>
            </a:r>
            <a:r>
              <a:rPr lang="en-GB" sz="1200" kern="1200" dirty="0">
                <a:solidFill>
                  <a:schemeClr val="tx1"/>
                </a:solidFill>
                <a:effectLst/>
                <a:latin typeface="+mn-lt"/>
                <a:ea typeface="+mn-ea"/>
                <a:cs typeface="+mn-cs"/>
              </a:rPr>
              <a:t> L. (2006) The management of a multigenerational nursing team with different qualifications: a qualitative study. Health Care Management 25, 173–193.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3D5982E-AE70-47BA-9405-8AFF2A8C16CF}" type="slidenum">
              <a:rPr lang="en-US" smtClean="0"/>
              <a:t>3</a:t>
            </a:fld>
            <a:endParaRPr lang="en-US"/>
          </a:p>
        </p:txBody>
      </p:sp>
    </p:spTree>
    <p:extLst>
      <p:ext uri="{BB962C8B-B14F-4D97-AF65-F5344CB8AC3E}">
        <p14:creationId xmlns:p14="http://schemas.microsoft.com/office/powerpoint/2010/main" val="920511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Gen Z</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Comfortable with Tech</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More narcissistic</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Entrepreneurial</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Impatient</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More knowledgeable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Harder to impress</a:t>
            </a:r>
          </a:p>
          <a:p>
            <a:pPr lvl="0"/>
            <a:r>
              <a:rPr lang="en-GB" sz="1200" kern="1200" dirty="0">
                <a:solidFill>
                  <a:schemeClr val="tx1"/>
                </a:solidFill>
                <a:effectLst/>
                <a:latin typeface="+mn-lt"/>
                <a:ea typeface="+mn-ea"/>
                <a:cs typeface="+mn-cs"/>
              </a:rPr>
              <a:t>Entitled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 Y</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Entitled</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Lazy</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Poor work ethic</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Lack respect</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Self-</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&amp; individualistic</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Unrealistic expectations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Not committed to work</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No loyalty</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Lack social skills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Needy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 X</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Slackers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Cynics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Drifters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Aimless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Ambitionless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Apathetic</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Stereotypes are formulated by the ones that have come before, and assigned to the youth. In other words, pretty much the same stereotypes get lumped on every generation when they're young. All because they're doing things differently (Davies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Davies, J., </a:t>
            </a:r>
            <a:r>
              <a:rPr lang="en-GB" sz="1200" kern="1200" dirty="0" err="1">
                <a:solidFill>
                  <a:schemeClr val="tx1"/>
                </a:solidFill>
                <a:effectLst/>
                <a:latin typeface="+mn-lt"/>
                <a:ea typeface="+mn-ea"/>
                <a:cs typeface="+mn-cs"/>
              </a:rPr>
              <a:t>Brammall</a:t>
            </a:r>
            <a:r>
              <a:rPr lang="en-GB" sz="1200" kern="1200" dirty="0">
                <a:solidFill>
                  <a:schemeClr val="tx1"/>
                </a:solidFill>
                <a:effectLst/>
                <a:latin typeface="+mn-lt"/>
                <a:ea typeface="+mn-ea"/>
                <a:cs typeface="+mn-cs"/>
              </a:rPr>
              <a:t>, B., </a:t>
            </a:r>
            <a:r>
              <a:rPr lang="en-GB" sz="1200" kern="1200" dirty="0" err="1">
                <a:solidFill>
                  <a:schemeClr val="tx1"/>
                </a:solidFill>
                <a:effectLst/>
                <a:latin typeface="+mn-lt"/>
                <a:ea typeface="+mn-ea"/>
                <a:cs typeface="+mn-cs"/>
              </a:rPr>
              <a:t>Bouris</a:t>
            </a:r>
            <a:r>
              <a:rPr lang="en-GB" sz="1200" kern="1200" dirty="0">
                <a:solidFill>
                  <a:schemeClr val="tx1"/>
                </a:solidFill>
                <a:effectLst/>
                <a:latin typeface="+mn-lt"/>
                <a:ea typeface="+mn-ea"/>
                <a:cs typeface="+mn-cs"/>
              </a:rPr>
              <a:t>, M., Falconer, K., (2011) Stereotypes for your generation, [Online] Available at: </a:t>
            </a:r>
            <a:r>
              <a:rPr lang="en-GB" sz="1200" u="sng" kern="1200" dirty="0">
                <a:solidFill>
                  <a:schemeClr val="tx1"/>
                </a:solidFill>
                <a:effectLst/>
                <a:latin typeface="+mn-lt"/>
                <a:ea typeface="+mn-ea"/>
                <a:cs typeface="+mn-cs"/>
                <a:hlinkClick r:id="rId3"/>
              </a:rPr>
              <a:t>http://www.news.com.au/finance/generations/stereotypes-for-your-generation/news-story/e557e17ab7bc6a353b090e6678281240</a:t>
            </a:r>
            <a:r>
              <a:rPr lang="en-GB" sz="1200" kern="1200" dirty="0">
                <a:solidFill>
                  <a:schemeClr val="tx1"/>
                </a:solidFill>
                <a:effectLst/>
                <a:latin typeface="+mn-lt"/>
                <a:ea typeface="+mn-ea"/>
                <a:cs typeface="+mn-cs"/>
              </a:rPr>
              <a:t>, Accessed: 2</a:t>
            </a:r>
            <a:r>
              <a:rPr lang="en-GB" sz="1200" kern="1200" baseline="30000" dirty="0">
                <a:solidFill>
                  <a:schemeClr val="tx1"/>
                </a:solidFill>
                <a:effectLst/>
                <a:latin typeface="+mn-lt"/>
                <a:ea typeface="+mn-ea"/>
                <a:cs typeface="+mn-cs"/>
              </a:rPr>
              <a:t>nd</a:t>
            </a:r>
            <a:r>
              <a:rPr lang="en-GB" sz="1200" kern="1200" dirty="0">
                <a:solidFill>
                  <a:schemeClr val="tx1"/>
                </a:solidFill>
                <a:effectLst/>
                <a:latin typeface="+mn-lt"/>
                <a:ea typeface="+mn-ea"/>
                <a:cs typeface="+mn-cs"/>
              </a:rPr>
              <a:t> November 2017</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3D5982E-AE70-47BA-9405-8AFF2A8C16CF}" type="slidenum">
              <a:rPr lang="en-US" smtClean="0"/>
              <a:t>4</a:t>
            </a:fld>
            <a:endParaRPr lang="en-US"/>
          </a:p>
        </p:txBody>
      </p:sp>
    </p:spTree>
    <p:extLst>
      <p:ext uri="{BB962C8B-B14F-4D97-AF65-F5344CB8AC3E}">
        <p14:creationId xmlns:p14="http://schemas.microsoft.com/office/powerpoint/2010/main" val="8002737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New York Times</a:t>
            </a:r>
            <a:r>
              <a:rPr lang="en-GB" sz="1200" b="0" i="0" kern="1200" dirty="0">
                <a:solidFill>
                  <a:schemeClr val="tx1"/>
                </a:solidFill>
                <a:effectLst/>
                <a:latin typeface="+mn-lt"/>
                <a:ea typeface="+mn-ea"/>
                <a:cs typeface="+mn-cs"/>
              </a:rPr>
              <a:t> suggested that millennials weren't eating cereal for breakfast because they were too lazy to clean up afterward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err="1">
                <a:solidFill>
                  <a:schemeClr val="tx1"/>
                </a:solidFill>
                <a:effectLst/>
                <a:latin typeface="+mn-lt"/>
                <a:ea typeface="+mn-ea"/>
                <a:cs typeface="+mn-cs"/>
              </a:rPr>
              <a:t>NYTimes</a:t>
            </a:r>
            <a:r>
              <a:rPr lang="en-GB" sz="1200" b="0" i="0" kern="1200" dirty="0">
                <a:solidFill>
                  <a:schemeClr val="tx1"/>
                </a:solidFill>
                <a:effectLst/>
                <a:latin typeface="+mn-lt"/>
                <a:ea typeface="+mn-ea"/>
                <a:cs typeface="+mn-cs"/>
              </a:rPr>
              <a:t>, (2016) </a:t>
            </a:r>
            <a:r>
              <a:rPr lang="en-GB" sz="1200" b="0" i="1" kern="1200" dirty="0">
                <a:solidFill>
                  <a:schemeClr val="tx1"/>
                </a:solidFill>
                <a:effectLst/>
                <a:latin typeface="+mn-lt"/>
                <a:ea typeface="+mn-ea"/>
                <a:cs typeface="+mn-cs"/>
              </a:rPr>
              <a:t>Cereal, a Taste of Nostalgia, Looks for Its Next Chapter, </a:t>
            </a:r>
            <a:r>
              <a:rPr lang="en-GB" sz="1200" b="0" i="0" kern="1200" dirty="0">
                <a:solidFill>
                  <a:schemeClr val="tx1"/>
                </a:solidFill>
                <a:effectLst/>
                <a:latin typeface="+mn-lt"/>
                <a:ea typeface="+mn-ea"/>
                <a:cs typeface="+mn-cs"/>
              </a:rPr>
              <a:t>[online]</a:t>
            </a:r>
            <a:r>
              <a:rPr lang="en-GB" sz="1200" b="0" i="0" kern="1200" baseline="0" dirty="0">
                <a:solidFill>
                  <a:schemeClr val="tx1"/>
                </a:solidFill>
                <a:effectLst/>
                <a:latin typeface="+mn-lt"/>
                <a:ea typeface="+mn-ea"/>
                <a:cs typeface="+mn-cs"/>
              </a:rPr>
              <a:t> Available at: https://www.nytimes.com/2016/02/24/dining/breakfast-cereal.html, Accessed: 6</a:t>
            </a:r>
            <a:r>
              <a:rPr lang="en-GB" sz="1200" b="0" i="0" kern="1200" baseline="30000" dirty="0">
                <a:solidFill>
                  <a:schemeClr val="tx1"/>
                </a:solidFill>
                <a:effectLst/>
                <a:latin typeface="+mn-lt"/>
                <a:ea typeface="+mn-ea"/>
                <a:cs typeface="+mn-cs"/>
              </a:rPr>
              <a:t>th</a:t>
            </a:r>
            <a:r>
              <a:rPr lang="en-GB" sz="1200" b="0" i="0" kern="1200" baseline="0" dirty="0">
                <a:solidFill>
                  <a:schemeClr val="tx1"/>
                </a:solidFill>
                <a:effectLst/>
                <a:latin typeface="+mn-lt"/>
                <a:ea typeface="+mn-ea"/>
                <a:cs typeface="+mn-cs"/>
              </a:rPr>
              <a:t> November 2017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baseline="0" dirty="0" smtClean="0">
                <a:solidFill>
                  <a:schemeClr val="tx1"/>
                </a:solidFill>
                <a:effectLst/>
                <a:latin typeface="+mn-lt"/>
                <a:ea typeface="+mn-ea"/>
                <a:cs typeface="+mn-cs"/>
              </a:rPr>
              <a:t>Do you use an alarm clock?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baseline="0" dirty="0" smtClean="0">
                <a:solidFill>
                  <a:schemeClr val="tx1"/>
                </a:solidFill>
                <a:effectLst/>
                <a:latin typeface="+mn-lt"/>
                <a:ea typeface="+mn-ea"/>
                <a:cs typeface="+mn-cs"/>
              </a:rPr>
              <a:t>How do you keep up with the news?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baseline="0" dirty="0" smtClean="0">
                <a:solidFill>
                  <a:schemeClr val="tx1"/>
                </a:solidFill>
                <a:effectLst/>
                <a:latin typeface="+mn-lt"/>
                <a:ea typeface="+mn-ea"/>
                <a:cs typeface="+mn-cs"/>
              </a:rPr>
              <a:t>Best way to have a quick catch up with friends?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smtClean="0">
                <a:solidFill>
                  <a:schemeClr val="tx1"/>
                </a:solidFill>
                <a:effectLst/>
                <a:latin typeface="+mn-lt"/>
                <a:ea typeface="+mn-ea"/>
                <a:cs typeface="+mn-cs"/>
              </a:rPr>
              <a:t>Millennials </a:t>
            </a:r>
            <a:r>
              <a:rPr lang="en-GB" sz="1200" b="1" i="0" kern="1200" dirty="0">
                <a:solidFill>
                  <a:schemeClr val="tx1"/>
                </a:solidFill>
                <a:effectLst/>
                <a:latin typeface="+mn-lt"/>
                <a:ea typeface="+mn-ea"/>
                <a:cs typeface="+mn-cs"/>
              </a:rPr>
              <a:t>do not have: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Napkins</a:t>
            </a:r>
            <a:r>
              <a:rPr lang="en-GB" sz="1200" b="0" i="0" kern="1200" dirty="0">
                <a:solidFill>
                  <a:schemeClr val="tx1"/>
                </a:solidFill>
                <a:effectLst/>
                <a:latin typeface="+mn-lt"/>
                <a:ea typeface="+mn-ea"/>
                <a:cs typeface="+mn-cs"/>
              </a:rPr>
              <a:t> Millennials are </a:t>
            </a:r>
            <a:r>
              <a:rPr lang="en-GB" sz="1200" b="0" i="0" u="sng" kern="1200" dirty="0">
                <a:solidFill>
                  <a:schemeClr val="tx1"/>
                </a:solidFill>
                <a:effectLst/>
                <a:latin typeface="+mn-lt"/>
                <a:ea typeface="+mn-ea"/>
                <a:cs typeface="+mn-cs"/>
                <a:hlinkClick r:id="rId3"/>
              </a:rPr>
              <a:t>giving up the paper napkin</a:t>
            </a:r>
            <a:r>
              <a:rPr lang="en-GB" sz="1200" b="0" i="0" kern="1200" dirty="0">
                <a:solidFill>
                  <a:schemeClr val="tx1"/>
                </a:solidFill>
                <a:effectLst/>
                <a:latin typeface="+mn-lt"/>
                <a:ea typeface="+mn-ea"/>
                <a:cs typeface="+mn-cs"/>
              </a:rPr>
              <a:t>, with 86% saying they are opting instead to use a paper towel as a napkin at the dinner table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Relationships </a:t>
            </a:r>
            <a:r>
              <a:rPr lang="en-GB" sz="1200" b="0" i="0" kern="1200" dirty="0">
                <a:solidFill>
                  <a:schemeClr val="tx1"/>
                </a:solidFill>
                <a:effectLst/>
                <a:latin typeface="+mn-lt"/>
                <a:ea typeface="+mn-ea"/>
                <a:cs typeface="+mn-cs"/>
              </a:rPr>
              <a:t> 14% of people ages 18 to 29 were living with their partner in 2014, and few millennials use “boyfriend” or “girlfriend” </a:t>
            </a:r>
            <a:r>
              <a:rPr lang="en-GB" sz="1200" b="0" i="0" u="none" strike="noStrike" kern="1200" dirty="0">
                <a:solidFill>
                  <a:schemeClr val="tx1"/>
                </a:solidFill>
                <a:effectLst/>
                <a:latin typeface="+mn-lt"/>
                <a:ea typeface="+mn-ea"/>
                <a:cs typeface="+mn-cs"/>
                <a:hlinkClick r:id="rId4"/>
              </a:rPr>
              <a:t>to describe dating partners</a:t>
            </a: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Vacations</a:t>
            </a:r>
            <a:r>
              <a:rPr lang="en-GB" sz="1200" b="0" i="0" kern="1200" dirty="0">
                <a:solidFill>
                  <a:schemeClr val="tx1"/>
                </a:solidFill>
                <a:effectLst/>
                <a:latin typeface="+mn-lt"/>
                <a:ea typeface="+mn-ea"/>
                <a:cs typeface="+mn-cs"/>
              </a:rPr>
              <a:t> 43% qualifying as “work martyrs” — a category of people who feel guilty about taking time off and overworking themselves.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Soap bars </a:t>
            </a:r>
            <a:r>
              <a:rPr lang="en-US" sz="1200" b="0" i="0" kern="1200" dirty="0">
                <a:solidFill>
                  <a:schemeClr val="tx1"/>
                </a:solidFill>
                <a:effectLst/>
                <a:latin typeface="+mn-lt"/>
                <a:ea typeface="+mn-ea"/>
                <a:cs typeface="+mn-cs"/>
              </a:rPr>
              <a:t>60% of millennials believe it remains covered in germs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Gyms  </a:t>
            </a:r>
            <a:r>
              <a:rPr lang="en-GB" sz="1200" b="0" i="0" kern="1200" dirty="0">
                <a:solidFill>
                  <a:schemeClr val="tx1"/>
                </a:solidFill>
                <a:effectLst/>
                <a:latin typeface="+mn-lt"/>
                <a:ea typeface="+mn-ea"/>
                <a:cs typeface="+mn-cs"/>
              </a:rPr>
              <a:t>Mid-level gyms lost 5% of their gym visit share in the past </a:t>
            </a:r>
            <a:r>
              <a:rPr lang="en-GB" sz="1200" b="0" i="0" kern="1200" dirty="0" smtClean="0">
                <a:solidFill>
                  <a:schemeClr val="tx1"/>
                </a:solidFill>
                <a:effectLst/>
                <a:latin typeface="+mn-lt"/>
                <a:ea typeface="+mn-ea"/>
                <a:cs typeface="+mn-cs"/>
              </a:rPr>
              <a:t>year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smtClean="0">
                <a:solidFill>
                  <a:schemeClr val="tx1"/>
                </a:solidFill>
                <a:effectLst/>
                <a:latin typeface="+mn-lt"/>
                <a:ea typeface="+mn-ea"/>
                <a:cs typeface="+mn-cs"/>
              </a:rPr>
              <a:t>Generation Z - </a:t>
            </a:r>
            <a:r>
              <a:rPr lang="en-GB" sz="1200" b="0" i="0" kern="1200" dirty="0" smtClean="0">
                <a:solidFill>
                  <a:schemeClr val="tx1"/>
                </a:solidFill>
                <a:effectLst/>
                <a:latin typeface="+mn-lt"/>
                <a:ea typeface="+mn-ea"/>
                <a:cs typeface="+mn-cs"/>
              </a:rPr>
              <a:t>A 2017 survey of more than 5,000 American teens found that three out of four owned an iPhone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smtClean="0">
                <a:solidFill>
                  <a:schemeClr val="tx1"/>
                </a:solidFill>
                <a:effectLst/>
                <a:latin typeface="+mn-lt"/>
                <a:ea typeface="+mn-ea"/>
                <a:cs typeface="+mn-cs"/>
              </a:rPr>
              <a:t>Dating – </a:t>
            </a:r>
            <a:r>
              <a:rPr lang="en-GB" sz="1200" b="0" i="0" kern="1200" dirty="0" smtClean="0">
                <a:solidFill>
                  <a:schemeClr val="tx1"/>
                </a:solidFill>
                <a:effectLst/>
                <a:latin typeface="+mn-lt"/>
                <a:ea typeface="+mn-ea"/>
                <a:cs typeface="+mn-cs"/>
              </a:rPr>
              <a:t>Only 56% of Gen Z’s go out on “dates” compared to 85% of Gen X’s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smtClean="0">
                <a:solidFill>
                  <a:schemeClr val="tx1"/>
                </a:solidFill>
                <a:effectLst/>
                <a:latin typeface="+mn-lt"/>
                <a:ea typeface="+mn-ea"/>
                <a:cs typeface="+mn-cs"/>
              </a:rPr>
              <a:t>Is technology &amp; social media destroying a generation?</a:t>
            </a:r>
          </a:p>
          <a:p>
            <a:r>
              <a:rPr lang="en-GB" sz="1200" b="0" i="0" kern="1200" dirty="0" smtClean="0">
                <a:solidFill>
                  <a:schemeClr val="tx1"/>
                </a:solidFill>
                <a:effectLst/>
                <a:latin typeface="+mn-lt"/>
                <a:ea typeface="+mn-ea"/>
                <a:cs typeface="+mn-cs"/>
              </a:rPr>
              <a:t>today’s teens are physically safer than teens have ever been. They’re markedly less likely to get into a car accident and, having less of a taste for alcohol than their predecessors, are less susceptible to drinking’s attendant ills.</a:t>
            </a:r>
          </a:p>
          <a:p>
            <a:r>
              <a:rPr lang="en-GB" sz="1200" b="0" i="0" kern="1200" dirty="0" smtClean="0">
                <a:solidFill>
                  <a:schemeClr val="tx1"/>
                </a:solidFill>
                <a:effectLst/>
                <a:latin typeface="+mn-lt"/>
                <a:ea typeface="+mn-ea"/>
                <a:cs typeface="+mn-cs"/>
              </a:rPr>
              <a:t>Psychologically, however, they are more vulnerable than Millennials were: Rates of teen depression and suicide have skyrocketed since 2011. It’s not an exaggeration to describe </a:t>
            </a:r>
            <a:r>
              <a:rPr lang="en-GB" sz="1200" b="0" i="0" kern="1200" dirty="0" err="1" smtClean="0">
                <a:solidFill>
                  <a:schemeClr val="tx1"/>
                </a:solidFill>
                <a:effectLst/>
                <a:latin typeface="+mn-lt"/>
                <a:ea typeface="+mn-ea"/>
                <a:cs typeface="+mn-cs"/>
              </a:rPr>
              <a:t>iGen</a:t>
            </a:r>
            <a:r>
              <a:rPr lang="en-GB" sz="1200" b="0" i="0" kern="1200" dirty="0" smtClean="0">
                <a:solidFill>
                  <a:schemeClr val="tx1"/>
                </a:solidFill>
                <a:effectLst/>
                <a:latin typeface="+mn-lt"/>
                <a:ea typeface="+mn-ea"/>
                <a:cs typeface="+mn-cs"/>
              </a:rPr>
              <a:t> as being on the brink of the worst mental-health crisis in decades. Much of this deterioration can be traced to their phones.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endParaRPr lang="en-GB" i="0" dirty="0"/>
          </a:p>
        </p:txBody>
      </p:sp>
      <p:sp>
        <p:nvSpPr>
          <p:cNvPr id="4" name="Slide Number Placeholder 3"/>
          <p:cNvSpPr>
            <a:spLocks noGrp="1"/>
          </p:cNvSpPr>
          <p:nvPr>
            <p:ph type="sldNum" sz="quarter" idx="10"/>
          </p:nvPr>
        </p:nvSpPr>
        <p:spPr/>
        <p:txBody>
          <a:bodyPr/>
          <a:lstStyle/>
          <a:p>
            <a:fld id="{F3D5982E-AE70-47BA-9405-8AFF2A8C16CF}" type="slidenum">
              <a:rPr lang="en-US" smtClean="0"/>
              <a:t>6</a:t>
            </a:fld>
            <a:endParaRPr lang="en-US"/>
          </a:p>
        </p:txBody>
      </p:sp>
    </p:spTree>
    <p:extLst>
      <p:ext uri="{BB962C8B-B14F-4D97-AF65-F5344CB8AC3E}">
        <p14:creationId xmlns:p14="http://schemas.microsoft.com/office/powerpoint/2010/main" val="2318045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Stereotypes are formulated by the ones that have come before, and assigned to the youth. In other words, pretty much the same stereotypes get lumped on every generation when they're young. All because they're doing things </a:t>
            </a:r>
            <a:r>
              <a:rPr lang="en-GB" sz="1200" b="1" kern="1200" dirty="0" smtClean="0">
                <a:solidFill>
                  <a:schemeClr val="tx1"/>
                </a:solidFill>
                <a:effectLst/>
                <a:latin typeface="+mn-lt"/>
                <a:ea typeface="+mn-ea"/>
                <a:cs typeface="+mn-cs"/>
              </a:rPr>
              <a:t>differently and are not fully</a:t>
            </a:r>
            <a:r>
              <a:rPr lang="en-GB" sz="1200" b="1" kern="1200" baseline="0" dirty="0" smtClean="0">
                <a:solidFill>
                  <a:schemeClr val="tx1"/>
                </a:solidFill>
                <a:effectLst/>
                <a:latin typeface="+mn-lt"/>
                <a:ea typeface="+mn-ea"/>
                <a:cs typeface="+mn-cs"/>
              </a:rPr>
              <a:t> understood</a:t>
            </a:r>
            <a:r>
              <a:rPr lang="en-GB" sz="1200" b="1" kern="1200" dirty="0" smtClean="0">
                <a:solidFill>
                  <a:schemeClr val="tx1"/>
                </a:solidFill>
                <a:effectLst/>
                <a:latin typeface="+mn-lt"/>
                <a:ea typeface="+mn-ea"/>
                <a:cs typeface="+mn-cs"/>
              </a:rPr>
              <a:t> </a:t>
            </a:r>
            <a:r>
              <a:rPr lang="en-GB" sz="1200" kern="1200" dirty="0">
                <a:solidFill>
                  <a:schemeClr val="tx1"/>
                </a:solidFill>
                <a:effectLst/>
                <a:latin typeface="+mn-lt"/>
                <a:ea typeface="+mn-ea"/>
                <a:cs typeface="+mn-cs"/>
              </a:rPr>
              <a:t>(Davies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2011).</a:t>
            </a:r>
            <a:endParaRPr lang="en-US" sz="1200" kern="1200" dirty="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Davies</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Brammall</a:t>
            </a:r>
            <a:r>
              <a:rPr lang="en-GB" sz="1200" kern="1200" dirty="0">
                <a:solidFill>
                  <a:schemeClr val="tx1"/>
                </a:solidFill>
                <a:effectLst/>
                <a:latin typeface="+mn-lt"/>
                <a:ea typeface="+mn-ea"/>
                <a:cs typeface="+mn-cs"/>
              </a:rPr>
              <a:t>, B., </a:t>
            </a:r>
            <a:r>
              <a:rPr lang="en-GB" sz="1200" kern="1200" dirty="0" err="1">
                <a:solidFill>
                  <a:schemeClr val="tx1"/>
                </a:solidFill>
                <a:effectLst/>
                <a:latin typeface="+mn-lt"/>
                <a:ea typeface="+mn-ea"/>
                <a:cs typeface="+mn-cs"/>
              </a:rPr>
              <a:t>Bouris</a:t>
            </a:r>
            <a:r>
              <a:rPr lang="en-GB" sz="1200" kern="1200" dirty="0">
                <a:solidFill>
                  <a:schemeClr val="tx1"/>
                </a:solidFill>
                <a:effectLst/>
                <a:latin typeface="+mn-lt"/>
                <a:ea typeface="+mn-ea"/>
                <a:cs typeface="+mn-cs"/>
              </a:rPr>
              <a:t>, M., Falconer, K., (2011) Stereotypes for your generation, [Online] Available at: </a:t>
            </a:r>
            <a:r>
              <a:rPr lang="en-GB" sz="1200" u="sng" kern="1200" dirty="0">
                <a:solidFill>
                  <a:schemeClr val="tx1"/>
                </a:solidFill>
                <a:effectLst/>
                <a:latin typeface="+mn-lt"/>
                <a:ea typeface="+mn-ea"/>
                <a:cs typeface="+mn-cs"/>
                <a:hlinkClick r:id="rId3"/>
              </a:rPr>
              <a:t>http://www.news.com.au/finance/generations/stereotypes-for-your-generation/news-story/e557e17ab7bc6a353b090e6678281240</a:t>
            </a:r>
            <a:r>
              <a:rPr lang="en-GB" sz="1200" kern="1200" dirty="0">
                <a:solidFill>
                  <a:schemeClr val="tx1"/>
                </a:solidFill>
                <a:effectLst/>
                <a:latin typeface="+mn-lt"/>
                <a:ea typeface="+mn-ea"/>
                <a:cs typeface="+mn-cs"/>
              </a:rPr>
              <a:t>, Accessed: 2</a:t>
            </a:r>
            <a:r>
              <a:rPr lang="en-GB" sz="1200" kern="1200" baseline="30000" dirty="0">
                <a:solidFill>
                  <a:schemeClr val="tx1"/>
                </a:solidFill>
                <a:effectLst/>
                <a:latin typeface="+mn-lt"/>
                <a:ea typeface="+mn-ea"/>
                <a:cs typeface="+mn-cs"/>
              </a:rPr>
              <a:t>nd</a:t>
            </a:r>
            <a:r>
              <a:rPr lang="en-GB" sz="1200" kern="1200" dirty="0">
                <a:solidFill>
                  <a:schemeClr val="tx1"/>
                </a:solidFill>
                <a:effectLst/>
                <a:latin typeface="+mn-lt"/>
                <a:ea typeface="+mn-ea"/>
                <a:cs typeface="+mn-cs"/>
              </a:rPr>
              <a:t> November 2017</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https://www.bitc.org.uk/our-resources/case-studies/barclays-winners-aviva-award-championing-ageing-workforce</a:t>
            </a:r>
          </a:p>
          <a:p>
            <a:endParaRPr lang="en-GB" dirty="0"/>
          </a:p>
        </p:txBody>
      </p:sp>
      <p:sp>
        <p:nvSpPr>
          <p:cNvPr id="4" name="Slide Number Placeholder 3"/>
          <p:cNvSpPr>
            <a:spLocks noGrp="1"/>
          </p:cNvSpPr>
          <p:nvPr>
            <p:ph type="sldNum" sz="quarter" idx="10"/>
          </p:nvPr>
        </p:nvSpPr>
        <p:spPr/>
        <p:txBody>
          <a:bodyPr/>
          <a:lstStyle/>
          <a:p>
            <a:fld id="{F3D5982E-AE70-47BA-9405-8AFF2A8C16CF}" type="slidenum">
              <a:rPr lang="en-US" smtClean="0"/>
              <a:t>7</a:t>
            </a:fld>
            <a:endParaRPr lang="en-US"/>
          </a:p>
        </p:txBody>
      </p:sp>
    </p:spTree>
    <p:extLst>
      <p:ext uri="{BB962C8B-B14F-4D97-AF65-F5344CB8AC3E}">
        <p14:creationId xmlns:p14="http://schemas.microsoft.com/office/powerpoint/2010/main" val="1776627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Traditionalists are motivated by money but also want to be respected. </a:t>
            </a:r>
          </a:p>
          <a:p>
            <a:pPr lvl="0"/>
            <a:r>
              <a:rPr lang="en-GB" sz="1200" kern="1200" dirty="0">
                <a:solidFill>
                  <a:schemeClr val="tx1"/>
                </a:solidFill>
                <a:effectLst/>
                <a:latin typeface="+mn-lt"/>
                <a:ea typeface="+mn-ea"/>
                <a:cs typeface="+mn-cs"/>
              </a:rPr>
              <a:t>They want to make an impact and continue to add value to society and the organization, she said during the webinar. This group typically prefers milestone recognitions and values flexible schedules and promotions.</a:t>
            </a:r>
            <a:r>
              <a:rPr lang="en-GB" sz="1200" i="1" kern="1200" dirty="0">
                <a:solidFill>
                  <a:schemeClr val="tx1"/>
                </a:solidFill>
                <a:effectLst/>
                <a:latin typeface="+mn-lt"/>
                <a:ea typeface="+mn-ea"/>
                <a:cs typeface="+mn-cs"/>
              </a:rPr>
              <a:t/>
            </a:r>
            <a:br>
              <a:rPr lang="en-GB" sz="1200" i="1" kern="1200" dirty="0">
                <a:solidFill>
                  <a:schemeClr val="tx1"/>
                </a:solidFill>
                <a:effectLst/>
                <a:latin typeface="+mn-lt"/>
                <a:ea typeface="+mn-ea"/>
                <a:cs typeface="+mn-cs"/>
              </a:rPr>
            </a:br>
            <a:r>
              <a:rPr lang="en-GB" sz="1200" i="1" kern="1200" dirty="0">
                <a:solidFill>
                  <a:schemeClr val="tx1"/>
                </a:solidFill>
                <a:effectLst/>
                <a:latin typeface="+mn-lt"/>
                <a:ea typeface="+mn-ea"/>
                <a:cs typeface="+mn-cs"/>
              </a:rPr>
              <a:t>Preferred recognition style: </a:t>
            </a:r>
            <a:r>
              <a:rPr lang="en-GB" sz="1200" kern="1200" dirty="0">
                <a:solidFill>
                  <a:schemeClr val="tx1"/>
                </a:solidFill>
                <a:effectLst/>
                <a:latin typeface="+mn-lt"/>
                <a:ea typeface="+mn-ea"/>
                <a:cs typeface="+mn-cs"/>
              </a:rPr>
              <a:t>subtle, personalized recognition and feedback.</a:t>
            </a:r>
            <a:r>
              <a:rPr lang="en-GB" sz="1200" i="1" kern="1200" dirty="0">
                <a:solidFill>
                  <a:schemeClr val="tx1"/>
                </a:solidFill>
                <a:effectLst/>
                <a:latin typeface="+mn-lt"/>
                <a:ea typeface="+mn-ea"/>
                <a:cs typeface="+mn-cs"/>
              </a:rPr>
              <a:t/>
            </a:r>
            <a:br>
              <a:rPr lang="en-GB" sz="1200" i="1" kern="1200" dirty="0">
                <a:solidFill>
                  <a:schemeClr val="tx1"/>
                </a:solidFill>
                <a:effectLst/>
                <a:latin typeface="+mn-lt"/>
                <a:ea typeface="+mn-ea"/>
                <a:cs typeface="+mn-cs"/>
              </a:rPr>
            </a:br>
            <a:r>
              <a:rPr lang="en-GB" sz="1200" i="1" kern="1200" dirty="0">
                <a:solidFill>
                  <a:schemeClr val="tx1"/>
                </a:solidFill>
                <a:effectLst/>
                <a:latin typeface="+mn-lt"/>
                <a:ea typeface="+mn-ea"/>
                <a:cs typeface="+mn-cs"/>
              </a:rPr>
              <a:t>Welcomed benefits:</a:t>
            </a:r>
            <a:r>
              <a:rPr lang="en-GB" sz="1200" kern="1200" dirty="0">
                <a:solidFill>
                  <a:schemeClr val="tx1"/>
                </a:solidFill>
                <a:effectLst/>
                <a:latin typeface="+mn-lt"/>
                <a:ea typeface="+mn-ea"/>
                <a:cs typeface="+mn-cs"/>
              </a:rPr>
              <a:t> long-term care insurance, catch-up retirement funding.</a:t>
            </a:r>
          </a:p>
          <a:p>
            <a:pPr lvl="0"/>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Baby Boomers, like Traditionalists, prefer monetary rewards but also value nonmonetary rewards such as flexible retirement planning and peer recognition. </a:t>
            </a:r>
          </a:p>
          <a:p>
            <a:pPr lvl="0"/>
            <a:r>
              <a:rPr lang="en-GB" sz="1200" kern="1200" dirty="0">
                <a:solidFill>
                  <a:schemeClr val="tx1"/>
                </a:solidFill>
                <a:effectLst/>
                <a:latin typeface="+mn-lt"/>
                <a:ea typeface="+mn-ea"/>
                <a:cs typeface="+mn-cs"/>
              </a:rPr>
              <a:t>They do not require constant feedback, having an “all is well unless you say something” mindset, Abel-Lanier pointed out in her paper. This is an ambitious, goal-oriented generation that is motivated by promotions, professional development, a desire to be in a position of authority, and having their expertise valued and acknowledged. They prefer recognition from their peers rather than their supervisors, she said.</a:t>
            </a:r>
            <a:r>
              <a:rPr lang="en-GB" sz="1200" i="1" kern="1200" dirty="0">
                <a:solidFill>
                  <a:schemeClr val="tx1"/>
                </a:solidFill>
                <a:effectLst/>
                <a:latin typeface="+mn-lt"/>
                <a:ea typeface="+mn-ea"/>
                <a:cs typeface="+mn-cs"/>
              </a:rPr>
              <a:t/>
            </a:r>
            <a:br>
              <a:rPr lang="en-GB" sz="1200" i="1" kern="1200" dirty="0">
                <a:solidFill>
                  <a:schemeClr val="tx1"/>
                </a:solidFill>
                <a:effectLst/>
                <a:latin typeface="+mn-lt"/>
                <a:ea typeface="+mn-ea"/>
                <a:cs typeface="+mn-cs"/>
              </a:rPr>
            </a:br>
            <a:r>
              <a:rPr lang="en-GB" sz="1200" i="1" kern="1200" dirty="0">
                <a:solidFill>
                  <a:schemeClr val="tx1"/>
                </a:solidFill>
                <a:effectLst/>
                <a:latin typeface="+mn-lt"/>
                <a:ea typeface="+mn-ea"/>
                <a:cs typeface="+mn-cs"/>
              </a:rPr>
              <a:t>Preferred recognition style:</a:t>
            </a:r>
            <a:r>
              <a:rPr lang="en-GB" sz="1200" kern="1200" dirty="0">
                <a:solidFill>
                  <a:schemeClr val="tx1"/>
                </a:solidFill>
                <a:effectLst/>
                <a:latin typeface="+mn-lt"/>
                <a:ea typeface="+mn-ea"/>
                <a:cs typeface="+mn-cs"/>
              </a:rPr>
              <a:t> acknowledgement of their input and expertise; prestigious job titles and parking places and office size are measures of success for this group.</a:t>
            </a:r>
            <a:r>
              <a:rPr lang="en-GB" sz="1200" i="1" kern="1200" dirty="0">
                <a:solidFill>
                  <a:schemeClr val="tx1"/>
                </a:solidFill>
                <a:effectLst/>
                <a:latin typeface="+mn-lt"/>
                <a:ea typeface="+mn-ea"/>
                <a:cs typeface="+mn-cs"/>
              </a:rPr>
              <a:t/>
            </a:r>
            <a:br>
              <a:rPr lang="en-GB" sz="1200" i="1" kern="1200" dirty="0">
                <a:solidFill>
                  <a:schemeClr val="tx1"/>
                </a:solidFill>
                <a:effectLst/>
                <a:latin typeface="+mn-lt"/>
                <a:ea typeface="+mn-ea"/>
                <a:cs typeface="+mn-cs"/>
              </a:rPr>
            </a:br>
            <a:r>
              <a:rPr lang="en-GB" sz="1200" i="1" kern="1200" dirty="0">
                <a:solidFill>
                  <a:schemeClr val="tx1"/>
                </a:solidFill>
                <a:effectLst/>
                <a:latin typeface="+mn-lt"/>
                <a:ea typeface="+mn-ea"/>
                <a:cs typeface="+mn-cs"/>
              </a:rPr>
              <a:t>Welcomed benefits</a:t>
            </a:r>
            <a:r>
              <a:rPr lang="en-GB" sz="1200" kern="1200" dirty="0">
                <a:solidFill>
                  <a:schemeClr val="tx1"/>
                </a:solidFill>
                <a:effectLst/>
                <a:latin typeface="+mn-lt"/>
                <a:ea typeface="+mn-ea"/>
                <a:cs typeface="+mn-cs"/>
              </a:rPr>
              <a:t>: 401(k) matching funds, sabbaticals, catch-up retirement funding.</a:t>
            </a:r>
          </a:p>
          <a:p>
            <a:pPr lvl="0"/>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Generation X members value bonuses and stock as monetary rewards and flexibility as a nonmonetary reward. </a:t>
            </a:r>
          </a:p>
          <a:p>
            <a:pPr lvl="0"/>
            <a:r>
              <a:rPr lang="en-GB" sz="1200" kern="1200" dirty="0">
                <a:solidFill>
                  <a:schemeClr val="tx1"/>
                </a:solidFill>
                <a:effectLst/>
                <a:latin typeface="+mn-lt"/>
                <a:ea typeface="+mn-ea"/>
                <a:cs typeface="+mn-cs"/>
              </a:rPr>
              <a:t>This generation prefers to work independently and believes career progression should be based on competence, not rank, age or seniority in the job. The type of rewards they </a:t>
            </a:r>
            <a:r>
              <a:rPr lang="en-GB" sz="1200" kern="1200" dirty="0" err="1">
                <a:solidFill>
                  <a:schemeClr val="tx1"/>
                </a:solidFill>
                <a:effectLst/>
                <a:latin typeface="+mn-lt"/>
                <a:ea typeface="+mn-ea"/>
                <a:cs typeface="+mn-cs"/>
              </a:rPr>
              <a:t>favor</a:t>
            </a:r>
            <a:r>
              <a:rPr lang="en-GB" sz="1200" kern="1200" dirty="0">
                <a:solidFill>
                  <a:schemeClr val="tx1"/>
                </a:solidFill>
                <a:effectLst/>
                <a:latin typeface="+mn-lt"/>
                <a:ea typeface="+mn-ea"/>
                <a:cs typeface="+mn-cs"/>
              </a:rPr>
              <a:t> are recognition from the boss, gift cards, experiential rewards and flexible schedules.</a:t>
            </a:r>
            <a:r>
              <a:rPr lang="en-GB" sz="1200" i="1" kern="1200" dirty="0">
                <a:solidFill>
                  <a:schemeClr val="tx1"/>
                </a:solidFill>
                <a:effectLst/>
                <a:latin typeface="+mn-lt"/>
                <a:ea typeface="+mn-ea"/>
                <a:cs typeface="+mn-cs"/>
              </a:rPr>
              <a:t/>
            </a:r>
            <a:br>
              <a:rPr lang="en-GB" sz="1200" i="1" kern="1200" dirty="0">
                <a:solidFill>
                  <a:schemeClr val="tx1"/>
                </a:solidFill>
                <a:effectLst/>
                <a:latin typeface="+mn-lt"/>
                <a:ea typeface="+mn-ea"/>
                <a:cs typeface="+mn-cs"/>
              </a:rPr>
            </a:br>
            <a:r>
              <a:rPr lang="en-GB" sz="1200" i="1" kern="1200" dirty="0">
                <a:solidFill>
                  <a:schemeClr val="tx1"/>
                </a:solidFill>
                <a:effectLst/>
                <a:latin typeface="+mn-lt"/>
                <a:ea typeface="+mn-ea"/>
                <a:cs typeface="+mn-cs"/>
              </a:rPr>
              <a:t>Preferred recognition style:</a:t>
            </a:r>
            <a:r>
              <a:rPr lang="en-GB" sz="1200" kern="1200" dirty="0">
                <a:solidFill>
                  <a:schemeClr val="tx1"/>
                </a:solidFill>
                <a:effectLst/>
                <a:latin typeface="+mn-lt"/>
                <a:ea typeface="+mn-ea"/>
                <a:cs typeface="+mn-cs"/>
              </a:rPr>
              <a:t> informal, rapid and publicly communicated.</a:t>
            </a:r>
            <a:r>
              <a:rPr lang="en-GB" sz="1200" i="1" kern="1200" dirty="0">
                <a:solidFill>
                  <a:schemeClr val="tx1"/>
                </a:solidFill>
                <a:effectLst/>
                <a:latin typeface="+mn-lt"/>
                <a:ea typeface="+mn-ea"/>
                <a:cs typeface="+mn-cs"/>
              </a:rPr>
              <a:t/>
            </a:r>
            <a:br>
              <a:rPr lang="en-GB" sz="1200" i="1" kern="1200" dirty="0">
                <a:solidFill>
                  <a:schemeClr val="tx1"/>
                </a:solidFill>
                <a:effectLst/>
                <a:latin typeface="+mn-lt"/>
                <a:ea typeface="+mn-ea"/>
                <a:cs typeface="+mn-cs"/>
              </a:rPr>
            </a:br>
            <a:r>
              <a:rPr lang="en-GB" sz="1200" i="1" kern="1200" dirty="0">
                <a:solidFill>
                  <a:schemeClr val="tx1"/>
                </a:solidFill>
                <a:effectLst/>
                <a:latin typeface="+mn-lt"/>
                <a:ea typeface="+mn-ea"/>
                <a:cs typeface="+mn-cs"/>
              </a:rPr>
              <a:t>Welcomed benefits:</a:t>
            </a:r>
            <a:r>
              <a:rPr lang="en-GB" sz="1200" kern="1200" dirty="0">
                <a:solidFill>
                  <a:schemeClr val="tx1"/>
                </a:solidFill>
                <a:effectLst/>
                <a:latin typeface="+mn-lt"/>
                <a:ea typeface="+mn-ea"/>
                <a:cs typeface="+mn-cs"/>
              </a:rPr>
              <a:t> telecommuting and tuition reimbursement.</a:t>
            </a:r>
          </a:p>
          <a:p>
            <a:pPr lvl="0"/>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Generation Y wants stock options as a monetary reward and values feedback as a nonmonetary reward.</a:t>
            </a:r>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Members of this generation are motivated by skills training, mentoring, feedback and the workplace culture. They respond to recognition from the boss, time off and flexible schedules as rewards.</a:t>
            </a:r>
            <a:r>
              <a:rPr lang="en-GB" sz="1200" i="1" kern="1200" dirty="0">
                <a:solidFill>
                  <a:schemeClr val="tx1"/>
                </a:solidFill>
                <a:effectLst/>
                <a:latin typeface="+mn-lt"/>
                <a:ea typeface="+mn-ea"/>
                <a:cs typeface="+mn-cs"/>
              </a:rPr>
              <a:t/>
            </a:r>
            <a:br>
              <a:rPr lang="en-GB" sz="1200" i="1" kern="1200" dirty="0">
                <a:solidFill>
                  <a:schemeClr val="tx1"/>
                </a:solidFill>
                <a:effectLst/>
                <a:latin typeface="+mn-lt"/>
                <a:ea typeface="+mn-ea"/>
                <a:cs typeface="+mn-cs"/>
              </a:rPr>
            </a:br>
            <a:r>
              <a:rPr lang="en-GB" sz="1200" i="1" kern="1200" dirty="0">
                <a:solidFill>
                  <a:schemeClr val="tx1"/>
                </a:solidFill>
                <a:effectLst/>
                <a:latin typeface="+mn-lt"/>
                <a:ea typeface="+mn-ea"/>
                <a:cs typeface="+mn-cs"/>
              </a:rPr>
              <a:t>Preferred recognition style:</a:t>
            </a:r>
            <a:r>
              <a:rPr lang="en-GB" sz="1200" kern="1200" dirty="0">
                <a:solidFill>
                  <a:schemeClr val="tx1"/>
                </a:solidFill>
                <a:effectLst/>
                <a:latin typeface="+mn-lt"/>
                <a:ea typeface="+mn-ea"/>
                <a:cs typeface="+mn-cs"/>
              </a:rPr>
              <a:t> regular, informal communication through company chat or social networks.</a:t>
            </a:r>
            <a:r>
              <a:rPr lang="en-GB" sz="1200" i="1" kern="1200" dirty="0">
                <a:solidFill>
                  <a:schemeClr val="tx1"/>
                </a:solidFill>
                <a:effectLst/>
                <a:latin typeface="+mn-lt"/>
                <a:ea typeface="+mn-ea"/>
                <a:cs typeface="+mn-cs"/>
              </a:rPr>
              <a:t/>
            </a:r>
            <a:br>
              <a:rPr lang="en-GB" sz="1200" i="1" kern="1200" dirty="0">
                <a:solidFill>
                  <a:schemeClr val="tx1"/>
                </a:solidFill>
                <a:effectLst/>
                <a:latin typeface="+mn-lt"/>
                <a:ea typeface="+mn-ea"/>
                <a:cs typeface="+mn-cs"/>
              </a:rPr>
            </a:br>
            <a:r>
              <a:rPr lang="en-GB" sz="1200" i="1" kern="1200" dirty="0">
                <a:solidFill>
                  <a:schemeClr val="tx1"/>
                </a:solidFill>
                <a:effectLst/>
                <a:latin typeface="+mn-lt"/>
                <a:ea typeface="+mn-ea"/>
                <a:cs typeface="+mn-cs"/>
              </a:rPr>
              <a:t>Welcomed benefits:</a:t>
            </a:r>
            <a:r>
              <a:rPr lang="en-GB" sz="1200" kern="1200" dirty="0">
                <a:solidFill>
                  <a:schemeClr val="tx1"/>
                </a:solidFill>
                <a:effectLst/>
                <a:latin typeface="+mn-lt"/>
                <a:ea typeface="+mn-ea"/>
                <a:cs typeface="+mn-cs"/>
              </a:rPr>
              <a:t> flexible schedules, continued learning.   </a:t>
            </a:r>
          </a:p>
          <a:p>
            <a:pPr lvl="0"/>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Generation Z is more interested in social rewards—mentorship and constant feedback—than money,</a:t>
            </a:r>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but this generation also is motivated by meaningful work and being given responsibility. They want to know how their work impacts the organization and their role in the organization’s big picture, Abel-Lanier said.</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“They want exciting projects they can be passionate about,” she said. Additionally, “more than any other generation, Gen Z will challenge businesses to think about their operational model.” This also is the most tech-savvy of the generations. “If we thought Millennials [Generation Y] were multitaskers, this group is multitaskers on steroids,” and members typically are plugged into five devices at once.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rewards they prefer include recognition from the boss, experiential rewards and badges such as those earned in gaming. Members of this generation expect workplace flexibility and diversity.</a:t>
            </a:r>
            <a:r>
              <a:rPr lang="en-GB" sz="1200" i="1" kern="1200" dirty="0">
                <a:solidFill>
                  <a:schemeClr val="tx1"/>
                </a:solidFill>
                <a:effectLst/>
                <a:latin typeface="+mn-lt"/>
                <a:ea typeface="+mn-ea"/>
                <a:cs typeface="+mn-cs"/>
              </a:rPr>
              <a:t/>
            </a:r>
            <a:br>
              <a:rPr lang="en-GB" sz="1200" i="1" kern="1200" dirty="0">
                <a:solidFill>
                  <a:schemeClr val="tx1"/>
                </a:solidFill>
                <a:effectLst/>
                <a:latin typeface="+mn-lt"/>
                <a:ea typeface="+mn-ea"/>
                <a:cs typeface="+mn-cs"/>
              </a:rPr>
            </a:br>
            <a:r>
              <a:rPr lang="en-GB" sz="1200" i="1" kern="1200" dirty="0">
                <a:solidFill>
                  <a:schemeClr val="tx1"/>
                </a:solidFill>
                <a:effectLst/>
                <a:latin typeface="+mn-lt"/>
                <a:ea typeface="+mn-ea"/>
                <a:cs typeface="+mn-cs"/>
              </a:rPr>
              <a:t>Preferred recognition style:</a:t>
            </a:r>
            <a:r>
              <a:rPr lang="en-GB" sz="1200" kern="1200" dirty="0">
                <a:solidFill>
                  <a:schemeClr val="tx1"/>
                </a:solidFill>
                <a:effectLst/>
                <a:latin typeface="+mn-lt"/>
                <a:ea typeface="+mn-ea"/>
                <a:cs typeface="+mn-cs"/>
              </a:rPr>
              <a:t> regular in-person public praise.</a:t>
            </a:r>
            <a:r>
              <a:rPr lang="en-GB" sz="1200" i="1" kern="1200" dirty="0">
                <a:solidFill>
                  <a:schemeClr val="tx1"/>
                </a:solidFill>
                <a:effectLst/>
                <a:latin typeface="+mn-lt"/>
                <a:ea typeface="+mn-ea"/>
                <a:cs typeface="+mn-cs"/>
              </a:rPr>
              <a:t/>
            </a:r>
            <a:br>
              <a:rPr lang="en-GB" sz="1200" i="1" kern="1200" dirty="0">
                <a:solidFill>
                  <a:schemeClr val="tx1"/>
                </a:solidFill>
                <a:effectLst/>
                <a:latin typeface="+mn-lt"/>
                <a:ea typeface="+mn-ea"/>
                <a:cs typeface="+mn-cs"/>
              </a:rPr>
            </a:br>
            <a:r>
              <a:rPr lang="en-GB" sz="1200" i="1" kern="1200" dirty="0">
                <a:solidFill>
                  <a:schemeClr val="tx1"/>
                </a:solidFill>
                <a:effectLst/>
                <a:latin typeface="+mn-lt"/>
                <a:ea typeface="+mn-ea"/>
                <a:cs typeface="+mn-cs"/>
              </a:rPr>
              <a:t>Welcomed benefits:</a:t>
            </a:r>
            <a:r>
              <a:rPr lang="en-GB" sz="1200" kern="1200" dirty="0">
                <a:solidFill>
                  <a:schemeClr val="tx1"/>
                </a:solidFill>
                <a:effectLst/>
                <a:latin typeface="+mn-lt"/>
                <a:ea typeface="+mn-ea"/>
                <a:cs typeface="+mn-cs"/>
              </a:rPr>
              <a:t> online training and certification programs.</a:t>
            </a:r>
            <a:endParaRPr lang="en-US" sz="1200" kern="1200" dirty="0">
              <a:solidFill>
                <a:schemeClr val="tx1"/>
              </a:solidFill>
              <a:effectLst/>
              <a:latin typeface="+mn-lt"/>
              <a:ea typeface="+mn-ea"/>
              <a:cs typeface="+mn-cs"/>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Gurchiek, K, (2016) </a:t>
            </a:r>
            <a:r>
              <a:rPr lang="en-GB" sz="1200" b="0" i="1" kern="1200" dirty="0">
                <a:solidFill>
                  <a:schemeClr val="tx1"/>
                </a:solidFill>
                <a:effectLst/>
                <a:latin typeface="+mn-lt"/>
                <a:ea typeface="+mn-ea"/>
                <a:cs typeface="+mn-cs"/>
              </a:rPr>
              <a:t>What Motivates Your Workers? It Depends on Their Generation, </a:t>
            </a:r>
            <a:r>
              <a:rPr lang="en-GB" sz="1200" b="0" i="0" kern="1200" dirty="0">
                <a:solidFill>
                  <a:schemeClr val="tx1"/>
                </a:solidFill>
                <a:effectLst/>
                <a:latin typeface="+mn-lt"/>
                <a:ea typeface="+mn-ea"/>
                <a:cs typeface="+mn-cs"/>
              </a:rPr>
              <a:t>[online] Available at:</a:t>
            </a:r>
            <a:r>
              <a:rPr lang="en-GB" sz="1200" b="0" i="0" kern="1200" baseline="0" dirty="0">
                <a:solidFill>
                  <a:schemeClr val="tx1"/>
                </a:solidFill>
                <a:effectLst/>
                <a:latin typeface="+mn-lt"/>
                <a:ea typeface="+mn-ea"/>
                <a:cs typeface="+mn-cs"/>
              </a:rPr>
              <a:t> https://www.shrm.org/resourcesandtools/hr-topics/behavioral-competencies/global-and-cultural-effectiveness/pages/what-motivates-your-workers-it-depends-on-their-generation.aspx, Accessed: 6</a:t>
            </a:r>
            <a:r>
              <a:rPr lang="en-GB" sz="1200" b="0" i="0" kern="1200" baseline="30000" dirty="0">
                <a:solidFill>
                  <a:schemeClr val="tx1"/>
                </a:solidFill>
                <a:effectLst/>
                <a:latin typeface="+mn-lt"/>
                <a:ea typeface="+mn-ea"/>
                <a:cs typeface="+mn-cs"/>
              </a:rPr>
              <a:t>th</a:t>
            </a:r>
            <a:r>
              <a:rPr lang="en-GB" sz="1200" b="0" i="0" kern="1200" baseline="0" dirty="0">
                <a:solidFill>
                  <a:schemeClr val="tx1"/>
                </a:solidFill>
                <a:effectLst/>
                <a:latin typeface="+mn-lt"/>
                <a:ea typeface="+mn-ea"/>
                <a:cs typeface="+mn-cs"/>
              </a:rPr>
              <a:t> November </a:t>
            </a:r>
            <a:r>
              <a:rPr lang="en-GB" sz="1200" b="0" i="0" kern="1200" baseline="0" dirty="0" smtClean="0">
                <a:solidFill>
                  <a:schemeClr val="tx1"/>
                </a:solidFill>
                <a:effectLst/>
                <a:latin typeface="+mn-lt"/>
                <a:ea typeface="+mn-ea"/>
                <a:cs typeface="+mn-cs"/>
              </a:rPr>
              <a:t>2017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baseline="0" dirty="0" smtClean="0">
                <a:solidFill>
                  <a:schemeClr val="tx1"/>
                </a:solidFill>
                <a:effectLst/>
                <a:latin typeface="+mn-lt"/>
                <a:ea typeface="+mn-ea"/>
                <a:cs typeface="+mn-cs"/>
              </a:rPr>
              <a:t>Split into 5 groups (1 Gen each) 30mins to find motivations for their respective gen (Included over break).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baseline="0" dirty="0" smtClean="0">
                <a:solidFill>
                  <a:schemeClr val="tx1"/>
                </a:solidFill>
                <a:effectLst/>
                <a:latin typeface="+mn-lt"/>
                <a:ea typeface="+mn-ea"/>
                <a:cs typeface="+mn-cs"/>
              </a:rPr>
              <a:t>5min each to relay their findings</a:t>
            </a:r>
            <a:endParaRPr lang="en-GB" sz="1200" b="1"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3D5982E-AE70-47BA-9405-8AFF2A8C16CF}" type="slidenum">
              <a:rPr lang="en-US" smtClean="0"/>
              <a:t>8</a:t>
            </a:fld>
            <a:endParaRPr lang="en-US"/>
          </a:p>
        </p:txBody>
      </p:sp>
    </p:spTree>
    <p:extLst>
      <p:ext uri="{BB962C8B-B14F-4D97-AF65-F5344CB8AC3E}">
        <p14:creationId xmlns:p14="http://schemas.microsoft.com/office/powerpoint/2010/main" val="4778074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Abel-Lanier recommended the following ways to motivate a multigenerational workforce:</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Promote collaboration and celebration. Consider investing in online platforms where employees can share their successes.</a:t>
            </a:r>
          </a:p>
          <a:p>
            <a:pPr lvl="0"/>
            <a:endParaRPr lang="en-US" sz="1200" b="1"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Managers should seek to understand individual work styles and how people like to be recognized for accomplishments.</a:t>
            </a:r>
          </a:p>
          <a:p>
            <a:pPr lvl="0"/>
            <a:endParaRPr lang="en-US" sz="1200" b="1"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Make the customer the mutual priority. This has everyone working together on a common purpose.</a:t>
            </a:r>
          </a:p>
          <a:p>
            <a:pPr lvl="0"/>
            <a:endParaRPr lang="en-US" sz="1200" b="1"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Enable personal growth and work/life balance. This is something all generations appreciate. </a:t>
            </a:r>
          </a:p>
          <a:p>
            <a:pPr lvl="0"/>
            <a:endParaRPr lang="en-US" sz="1200" b="1"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Develop employee strengths through a mentorship program. Start a reverse mentorship program in which each employee is both a mentor and a mentee.</a:t>
            </a:r>
          </a:p>
          <a:p>
            <a:pPr lvl="0"/>
            <a:endParaRPr lang="en-US" sz="1200" b="1"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Define culture in a way that can be explained to everyone, and survey employees at all levels of your organization to get a 360-degree view of the culture.</a:t>
            </a:r>
          </a:p>
          <a:p>
            <a:pPr lvl="0"/>
            <a:endParaRPr lang="en-US" sz="1200" b="1"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Carefully select managers based on experience, aptitude, capacity for growth, leadership style, and understanding of organizational and employee challenges and opportunities.</a:t>
            </a:r>
          </a:p>
          <a:p>
            <a:pPr lvl="0"/>
            <a:endParaRPr lang="en-US" sz="1200" b="1"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Enhance employees’ well-being. Wellness, performance management and employer branding are three programs that integrate seamlessly with recognition initiatives and offer added value. </a:t>
            </a:r>
            <a:endParaRPr lang="en-US" sz="1200" b="1"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3D5982E-AE70-47BA-9405-8AFF2A8C16CF}" type="slidenum">
              <a:rPr lang="en-US" smtClean="0"/>
              <a:t>9</a:t>
            </a:fld>
            <a:endParaRPr lang="en-US"/>
          </a:p>
        </p:txBody>
      </p:sp>
    </p:spTree>
    <p:extLst>
      <p:ext uri="{BB962C8B-B14F-4D97-AF65-F5344CB8AC3E}">
        <p14:creationId xmlns:p14="http://schemas.microsoft.com/office/powerpoint/2010/main" val="3188672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25% of organisations stated that inter-Generational conflicts occurred in their organisations.</a:t>
            </a:r>
          </a:p>
          <a:p>
            <a:endParaRPr lang="en-GB" b="1" dirty="0"/>
          </a:p>
          <a:p>
            <a:r>
              <a:rPr lang="en-GB" b="1" dirty="0"/>
              <a:t>Young = poor work ethic</a:t>
            </a:r>
          </a:p>
          <a:p>
            <a:r>
              <a:rPr lang="en-GB" b="1" dirty="0"/>
              <a:t>Old</a:t>
            </a:r>
            <a:r>
              <a:rPr lang="en-GB" b="1" baseline="0" dirty="0"/>
              <a:t> = Unwilling to change or recognise abilities</a:t>
            </a:r>
          </a:p>
          <a:p>
            <a:r>
              <a:rPr lang="en-GB" baseline="0" dirty="0"/>
              <a:t>Mello, J., (2015) </a:t>
            </a:r>
            <a:r>
              <a:rPr lang="en-GB" i="1" baseline="0" dirty="0"/>
              <a:t>Strategic Human Resource Management 4e</a:t>
            </a:r>
            <a:r>
              <a:rPr lang="en-GB" baseline="0" dirty="0"/>
              <a:t>, Cengage, Boston</a:t>
            </a:r>
          </a:p>
          <a:p>
            <a:endParaRPr lang="en-GB" baseline="0" dirty="0"/>
          </a:p>
          <a:p>
            <a:r>
              <a:rPr lang="en-GB" sz="1200" b="1" i="0" kern="1200" dirty="0">
                <a:solidFill>
                  <a:schemeClr val="tx1"/>
                </a:solidFill>
                <a:effectLst/>
                <a:latin typeface="+mn-lt"/>
                <a:ea typeface="+mn-ea"/>
                <a:cs typeface="+mn-cs"/>
              </a:rPr>
              <a:t>Of those aged between 16 and 24, almost half (43 per cent) said they were not taken seriously because of their 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err="1">
                <a:solidFill>
                  <a:schemeClr val="tx1"/>
                </a:solidFill>
                <a:effectLst/>
                <a:latin typeface="+mn-lt"/>
                <a:ea typeface="+mn-ea"/>
                <a:cs typeface="+mn-cs"/>
              </a:rPr>
              <a:t>Calnan</a:t>
            </a:r>
            <a:r>
              <a:rPr lang="en-GB" sz="1200" b="0" i="0" kern="1200" baseline="0" dirty="0">
                <a:solidFill>
                  <a:schemeClr val="tx1"/>
                </a:solidFill>
                <a:effectLst/>
                <a:latin typeface="+mn-lt"/>
                <a:ea typeface="+mn-ea"/>
                <a:cs typeface="+mn-cs"/>
              </a:rPr>
              <a:t>, M., (2017) </a:t>
            </a:r>
            <a:r>
              <a:rPr lang="en-GB" sz="1200" b="0" i="1" kern="1200" dirty="0">
                <a:solidFill>
                  <a:schemeClr val="tx1"/>
                </a:solidFill>
                <a:effectLst/>
                <a:latin typeface="+mn-lt"/>
                <a:ea typeface="+mn-ea"/>
                <a:cs typeface="+mn-cs"/>
              </a:rPr>
              <a:t>Fifth of staff worried they’re not taken seriously because of their age, </a:t>
            </a:r>
            <a:r>
              <a:rPr lang="en-GB" sz="1200" b="0" i="0" kern="1200" dirty="0">
                <a:solidFill>
                  <a:schemeClr val="tx1"/>
                </a:solidFill>
                <a:effectLst/>
                <a:latin typeface="+mn-lt"/>
                <a:ea typeface="+mn-ea"/>
                <a:cs typeface="+mn-cs"/>
              </a:rPr>
              <a:t>People management magazine, [online] Available at: http://www2.cipd.co.uk/pm/peoplemanagement/b/weblog/archive/2017/09/12/fifth-of-staff-worried-they-re-not-taken-seriously-because-of-their-age.aspx, Accessed: 6</a:t>
            </a:r>
            <a:r>
              <a:rPr lang="en-GB" sz="1200" b="0" i="0" kern="1200" baseline="30000" dirty="0">
                <a:solidFill>
                  <a:schemeClr val="tx1"/>
                </a:solidFill>
                <a:effectLst/>
                <a:latin typeface="+mn-lt"/>
                <a:ea typeface="+mn-ea"/>
                <a:cs typeface="+mn-cs"/>
              </a:rPr>
              <a:t>th</a:t>
            </a:r>
            <a:r>
              <a:rPr lang="en-GB" sz="1200" b="0" i="0" kern="1200" baseline="0" dirty="0">
                <a:solidFill>
                  <a:schemeClr val="tx1"/>
                </a:solidFill>
                <a:effectLst/>
                <a:latin typeface="+mn-lt"/>
                <a:ea typeface="+mn-ea"/>
                <a:cs typeface="+mn-cs"/>
              </a:rPr>
              <a:t> November 2017</a:t>
            </a:r>
            <a:endParaRPr lang="en-GB" sz="1200" b="0" i="0" kern="1200" dirty="0">
              <a:solidFill>
                <a:schemeClr val="tx1"/>
              </a:solidFill>
              <a:effectLst/>
              <a:latin typeface="+mn-lt"/>
              <a:ea typeface="+mn-ea"/>
              <a:cs typeface="+mn-cs"/>
            </a:endParaRPr>
          </a:p>
          <a:p>
            <a:endParaRPr lang="en-GB" baseline="0" dirty="0"/>
          </a:p>
          <a:p>
            <a:r>
              <a:rPr lang="en-GB" sz="1200" b="1" i="0" kern="1200" dirty="0">
                <a:solidFill>
                  <a:schemeClr val="tx1"/>
                </a:solidFill>
                <a:effectLst/>
                <a:latin typeface="+mn-lt"/>
                <a:ea typeface="+mn-ea"/>
                <a:cs typeface="+mn-cs"/>
              </a:rPr>
              <a:t>Evidence indicates that employers and managers invest little in the work situation of older workers, and generally hold older employees in low esteem. </a:t>
            </a:r>
            <a:r>
              <a:rPr lang="en-GB" sz="1200" b="0" i="0" kern="1200" dirty="0" err="1">
                <a:solidFill>
                  <a:schemeClr val="tx1"/>
                </a:solidFill>
                <a:effectLst/>
                <a:latin typeface="+mn-lt"/>
                <a:ea typeface="+mn-ea"/>
                <a:cs typeface="+mn-cs"/>
              </a:rPr>
              <a:t>Billett</a:t>
            </a:r>
            <a:r>
              <a:rPr lang="en-GB" sz="1200" b="0" i="0" kern="1200" dirty="0">
                <a:solidFill>
                  <a:schemeClr val="tx1"/>
                </a:solidFill>
                <a:effectLst/>
                <a:latin typeface="+mn-lt"/>
                <a:ea typeface="+mn-ea"/>
                <a:cs typeface="+mn-cs"/>
              </a:rPr>
              <a:t>, S., </a:t>
            </a:r>
            <a:r>
              <a:rPr lang="en-GB" sz="1200" b="0" i="0" kern="1200" dirty="0" err="1">
                <a:solidFill>
                  <a:schemeClr val="tx1"/>
                </a:solidFill>
                <a:effectLst/>
                <a:latin typeface="+mn-lt"/>
                <a:ea typeface="+mn-ea"/>
                <a:cs typeface="+mn-cs"/>
              </a:rPr>
              <a:t>Dymock</a:t>
            </a:r>
            <a:r>
              <a:rPr lang="en-GB" sz="1200" b="0" i="0" kern="1200" dirty="0">
                <a:solidFill>
                  <a:schemeClr val="tx1"/>
                </a:solidFill>
                <a:effectLst/>
                <a:latin typeface="+mn-lt"/>
                <a:ea typeface="+mn-ea"/>
                <a:cs typeface="+mn-cs"/>
              </a:rPr>
              <a:t>, D., Johnson, G., &amp; Martin, G. (2011). Overcoming the paradox of employers’ views about older workers. </a:t>
            </a:r>
            <a:r>
              <a:rPr lang="en-GB" sz="1200" b="0" i="1" kern="1200" dirty="0">
                <a:solidFill>
                  <a:schemeClr val="tx1"/>
                </a:solidFill>
                <a:effectLst/>
                <a:latin typeface="+mn-lt"/>
                <a:ea typeface="+mn-ea"/>
                <a:cs typeface="+mn-cs"/>
              </a:rPr>
              <a:t>The International Journal of Human Resource Management,</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22</a:t>
            </a:r>
            <a:r>
              <a:rPr lang="en-GB" sz="1200" b="0" i="0" kern="1200" dirty="0">
                <a:solidFill>
                  <a:schemeClr val="tx1"/>
                </a:solidFill>
                <a:effectLst/>
                <a:latin typeface="+mn-lt"/>
                <a:ea typeface="+mn-ea"/>
                <a:cs typeface="+mn-cs"/>
              </a:rPr>
              <a:t>, 1248–1261</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 lack of opportunities and support can also serve as a negative signal that might lower older employees’ motivation</a:t>
            </a:r>
          </a:p>
          <a:p>
            <a:r>
              <a:rPr lang="en-GB" sz="1200" b="0" i="0" kern="1200" dirty="0">
                <a:solidFill>
                  <a:schemeClr val="tx1"/>
                </a:solidFill>
                <a:effectLst/>
                <a:latin typeface="+mn-lt"/>
                <a:ea typeface="+mn-ea"/>
                <a:cs typeface="+mn-cs"/>
              </a:rPr>
              <a:t>Connelly, B. L., </a:t>
            </a:r>
            <a:r>
              <a:rPr lang="en-GB" sz="1200" b="0" i="0" kern="1200" dirty="0" err="1">
                <a:solidFill>
                  <a:schemeClr val="tx1"/>
                </a:solidFill>
                <a:effectLst/>
                <a:latin typeface="+mn-lt"/>
                <a:ea typeface="+mn-ea"/>
                <a:cs typeface="+mn-cs"/>
              </a:rPr>
              <a:t>Certo</a:t>
            </a:r>
            <a:r>
              <a:rPr lang="en-GB" sz="1200" b="0" i="0" kern="1200" dirty="0">
                <a:solidFill>
                  <a:schemeClr val="tx1"/>
                </a:solidFill>
                <a:effectLst/>
                <a:latin typeface="+mn-lt"/>
                <a:ea typeface="+mn-ea"/>
                <a:cs typeface="+mn-cs"/>
              </a:rPr>
              <a:t>, S. T., Ireland, R. D., &amp; </a:t>
            </a:r>
            <a:r>
              <a:rPr lang="en-GB" sz="1200" b="0" i="0" kern="1200" dirty="0" err="1">
                <a:solidFill>
                  <a:schemeClr val="tx1"/>
                </a:solidFill>
                <a:effectLst/>
                <a:latin typeface="+mn-lt"/>
                <a:ea typeface="+mn-ea"/>
                <a:cs typeface="+mn-cs"/>
              </a:rPr>
              <a:t>Reutzel</a:t>
            </a:r>
            <a:r>
              <a:rPr lang="en-GB" sz="1200" b="0" i="0" kern="1200" dirty="0">
                <a:solidFill>
                  <a:schemeClr val="tx1"/>
                </a:solidFill>
                <a:effectLst/>
                <a:latin typeface="+mn-lt"/>
                <a:ea typeface="+mn-ea"/>
                <a:cs typeface="+mn-cs"/>
              </a:rPr>
              <a:t>, C. R.(2011). </a:t>
            </a:r>
            <a:r>
              <a:rPr lang="en-GB" sz="1200" b="0" i="0" kern="1200" dirty="0" err="1">
                <a:solidFill>
                  <a:schemeClr val="tx1"/>
                </a:solidFill>
                <a:effectLst/>
                <a:latin typeface="+mn-lt"/>
                <a:ea typeface="+mn-ea"/>
                <a:cs typeface="+mn-cs"/>
              </a:rPr>
              <a:t>Signaling</a:t>
            </a:r>
            <a:r>
              <a:rPr lang="en-GB" sz="1200" b="0" i="0" kern="1200" dirty="0">
                <a:solidFill>
                  <a:schemeClr val="tx1"/>
                </a:solidFill>
                <a:effectLst/>
                <a:latin typeface="+mn-lt"/>
                <a:ea typeface="+mn-ea"/>
                <a:cs typeface="+mn-cs"/>
              </a:rPr>
              <a:t> theory: A review and assessment. </a:t>
            </a:r>
            <a:r>
              <a:rPr lang="en-GB" sz="1200" b="0" i="1" kern="1200" dirty="0">
                <a:solidFill>
                  <a:schemeClr val="tx1"/>
                </a:solidFill>
                <a:effectLst/>
                <a:latin typeface="+mn-lt"/>
                <a:ea typeface="+mn-ea"/>
                <a:cs typeface="+mn-cs"/>
              </a:rPr>
              <a:t>Journal of Management,</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37</a:t>
            </a:r>
            <a:r>
              <a:rPr lang="en-GB" sz="1200" b="0" i="0" kern="1200" dirty="0">
                <a:solidFill>
                  <a:schemeClr val="tx1"/>
                </a:solidFill>
                <a:effectLst/>
                <a:latin typeface="+mn-lt"/>
                <a:ea typeface="+mn-ea"/>
                <a:cs typeface="+mn-cs"/>
              </a:rPr>
              <a:t>, 39–67</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Van</a:t>
            </a:r>
            <a:r>
              <a:rPr lang="en-GB" sz="1200" b="0" i="0" kern="1200" baseline="0" dirty="0">
                <a:solidFill>
                  <a:schemeClr val="tx1"/>
                </a:solidFill>
                <a:effectLst/>
                <a:latin typeface="+mn-lt"/>
                <a:ea typeface="+mn-ea"/>
                <a:cs typeface="+mn-cs"/>
              </a:rPr>
              <a:t> Dam, K., van </a:t>
            </a:r>
            <a:r>
              <a:rPr lang="en-GB" sz="1200" b="0" i="0" kern="1200" baseline="0" dirty="0" err="1">
                <a:solidFill>
                  <a:schemeClr val="tx1"/>
                </a:solidFill>
                <a:effectLst/>
                <a:latin typeface="+mn-lt"/>
                <a:ea typeface="+mn-ea"/>
                <a:cs typeface="+mn-cs"/>
              </a:rPr>
              <a:t>Vuuren</a:t>
            </a:r>
            <a:r>
              <a:rPr lang="en-GB" sz="1200" b="0" i="0" kern="1200" baseline="0" dirty="0">
                <a:solidFill>
                  <a:schemeClr val="tx1"/>
                </a:solidFill>
                <a:effectLst/>
                <a:latin typeface="+mn-lt"/>
                <a:ea typeface="+mn-ea"/>
                <a:cs typeface="+mn-cs"/>
              </a:rPr>
              <a:t>, T., Kemps, S. (2017) </a:t>
            </a:r>
            <a:r>
              <a:rPr lang="en-GB" dirty="0"/>
              <a:t>Sustainable employment: the importance of intrinsically valuable work and an age-supportive climate, The International Journal of Human Resource Management, 28(17), pp. 2449-2472</a:t>
            </a:r>
          </a:p>
          <a:p>
            <a:endParaRPr lang="en-GB" b="1" dirty="0"/>
          </a:p>
          <a:p>
            <a:r>
              <a:rPr lang="en-GB" b="1" dirty="0"/>
              <a:t>Older</a:t>
            </a:r>
            <a:r>
              <a:rPr lang="en-GB" b="1" baseline="0" dirty="0"/>
              <a:t> workers showing a reluctance to be mentored by those younger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err="1"/>
              <a:t>Faragher</a:t>
            </a:r>
            <a:r>
              <a:rPr lang="en-GB" b="0" baseline="0" dirty="0"/>
              <a:t>, J., (2016) </a:t>
            </a:r>
            <a:r>
              <a:rPr lang="en-GB" sz="1200" b="0" i="0" kern="1200" dirty="0">
                <a:solidFill>
                  <a:schemeClr val="tx1"/>
                </a:solidFill>
                <a:effectLst/>
                <a:latin typeface="+mn-lt"/>
                <a:ea typeface="+mn-ea"/>
                <a:cs typeface="+mn-cs"/>
              </a:rPr>
              <a:t>Reverse mentoring: who's the learner?,</a:t>
            </a:r>
            <a:r>
              <a:rPr lang="en-GB" sz="1200" b="0" i="0" kern="1200" baseline="0" dirty="0">
                <a:solidFill>
                  <a:schemeClr val="tx1"/>
                </a:solidFill>
                <a:effectLst/>
                <a:latin typeface="+mn-lt"/>
                <a:ea typeface="+mn-ea"/>
                <a:cs typeface="+mn-cs"/>
              </a:rPr>
              <a:t> People Management magazine, [online] Available at: http://www2.cipd.co.uk/pm/peoplemanagement/b/weblog/archive/2016/06/28/reverse-mentoring-who-39-s-the-learner.aspx, Accessed: 6</a:t>
            </a:r>
            <a:r>
              <a:rPr lang="en-GB" sz="1200" b="0" i="0" kern="1200" baseline="30000" dirty="0">
                <a:solidFill>
                  <a:schemeClr val="tx1"/>
                </a:solidFill>
                <a:effectLst/>
                <a:latin typeface="+mn-lt"/>
                <a:ea typeface="+mn-ea"/>
                <a:cs typeface="+mn-cs"/>
              </a:rPr>
              <a:t>th</a:t>
            </a:r>
            <a:r>
              <a:rPr lang="en-GB" sz="1200" b="0" i="0" kern="1200" baseline="0" dirty="0">
                <a:solidFill>
                  <a:schemeClr val="tx1"/>
                </a:solidFill>
                <a:effectLst/>
                <a:latin typeface="+mn-lt"/>
                <a:ea typeface="+mn-ea"/>
                <a:cs typeface="+mn-cs"/>
              </a:rPr>
              <a:t> November 2017</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3D5982E-AE70-47BA-9405-8AFF2A8C16CF}" type="slidenum">
              <a:rPr lang="en-US" smtClean="0"/>
              <a:t>10</a:t>
            </a:fld>
            <a:endParaRPr lang="en-US"/>
          </a:p>
        </p:txBody>
      </p:sp>
    </p:spTree>
    <p:extLst>
      <p:ext uri="{BB962C8B-B14F-4D97-AF65-F5344CB8AC3E}">
        <p14:creationId xmlns:p14="http://schemas.microsoft.com/office/powerpoint/2010/main" val="31148065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Knowledge diversity and sharing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err="1"/>
              <a:t>Faragher</a:t>
            </a:r>
            <a:r>
              <a:rPr lang="en-GB" b="0" baseline="0" dirty="0"/>
              <a:t>, J., (2016) </a:t>
            </a:r>
            <a:r>
              <a:rPr lang="en-GB" sz="1200" b="0" i="0" kern="1200" dirty="0">
                <a:solidFill>
                  <a:schemeClr val="tx1"/>
                </a:solidFill>
                <a:effectLst/>
                <a:latin typeface="+mn-lt"/>
                <a:ea typeface="+mn-ea"/>
                <a:cs typeface="+mn-cs"/>
              </a:rPr>
              <a:t>Reverse mentoring: who's the learner?,</a:t>
            </a:r>
            <a:r>
              <a:rPr lang="en-GB" sz="1200" b="0" i="0" kern="1200" baseline="0" dirty="0">
                <a:solidFill>
                  <a:schemeClr val="tx1"/>
                </a:solidFill>
                <a:effectLst/>
                <a:latin typeface="+mn-lt"/>
                <a:ea typeface="+mn-ea"/>
                <a:cs typeface="+mn-cs"/>
              </a:rPr>
              <a:t> People Management magazine, [online] Available at: http://www2.cipd.co.uk/pm/peoplemanagement/b/weblog/archive/2016/06/28/reverse-mentoring-who-39-s-the-learner.aspx, Accessed: 6</a:t>
            </a:r>
            <a:r>
              <a:rPr lang="en-GB" sz="1200" b="0" i="0" kern="1200" baseline="30000" dirty="0">
                <a:solidFill>
                  <a:schemeClr val="tx1"/>
                </a:solidFill>
                <a:effectLst/>
                <a:latin typeface="+mn-lt"/>
                <a:ea typeface="+mn-ea"/>
                <a:cs typeface="+mn-cs"/>
              </a:rPr>
              <a:t>th</a:t>
            </a:r>
            <a:r>
              <a:rPr lang="en-GB" sz="1200" b="0" i="0" kern="1200" baseline="0" dirty="0">
                <a:solidFill>
                  <a:schemeClr val="tx1"/>
                </a:solidFill>
                <a:effectLst/>
                <a:latin typeface="+mn-lt"/>
                <a:ea typeface="+mn-ea"/>
                <a:cs typeface="+mn-cs"/>
              </a:rPr>
              <a:t> November 2017</a:t>
            </a:r>
          </a:p>
          <a:p>
            <a:r>
              <a:rPr lang="en-GB" sz="1200" b="0" i="0" kern="1200" baseline="0" dirty="0">
                <a:solidFill>
                  <a:schemeClr val="tx1"/>
                </a:solidFill>
                <a:effectLst/>
                <a:latin typeface="+mn-lt"/>
                <a:ea typeface="+mn-ea"/>
                <a:cs typeface="+mn-cs"/>
              </a:rPr>
              <a:t>CIPD (2015) </a:t>
            </a:r>
            <a:r>
              <a:rPr lang="en-GB" sz="1200" b="0" i="1" u="none" strike="noStrike" kern="1200" baseline="0" dirty="0">
                <a:solidFill>
                  <a:schemeClr val="tx1"/>
                </a:solidFill>
                <a:latin typeface="+mn-lt"/>
                <a:ea typeface="+mn-ea"/>
                <a:cs typeface="+mn-cs"/>
              </a:rPr>
              <a:t>Managing an age-diverse workforce: What employers need to know, CIPD, London</a:t>
            </a:r>
            <a:endParaRPr lang="en-GB" sz="1200" b="0" i="1" kern="1200" dirty="0">
              <a:solidFill>
                <a:schemeClr val="tx1"/>
              </a:solidFill>
              <a:effectLst/>
              <a:latin typeface="+mn-lt"/>
              <a:ea typeface="+mn-ea"/>
              <a:cs typeface="+mn-cs"/>
            </a:endParaRPr>
          </a:p>
          <a:p>
            <a:endParaRPr lang="en-GB" dirty="0"/>
          </a:p>
          <a:p>
            <a:r>
              <a:rPr lang="en-GB" b="1" dirty="0"/>
              <a:t>Enhanced</a:t>
            </a:r>
            <a:r>
              <a:rPr lang="en-GB" b="1" baseline="0" dirty="0"/>
              <a:t> client experiences</a:t>
            </a:r>
          </a:p>
          <a:p>
            <a:endParaRPr lang="en-GB" b="1" baseline="0" dirty="0"/>
          </a:p>
          <a:p>
            <a:r>
              <a:rPr lang="en-GB" b="1" baseline="0" dirty="0"/>
              <a:t>Innovation &amp; Creativity - </a:t>
            </a:r>
            <a:r>
              <a:rPr lang="en-GB" sz="1200" b="1" i="0" kern="1200" dirty="0">
                <a:solidFill>
                  <a:schemeClr val="tx1"/>
                </a:solidFill>
                <a:effectLst/>
                <a:latin typeface="+mn-lt"/>
                <a:ea typeface="+mn-ea"/>
                <a:cs typeface="+mn-cs"/>
              </a:rPr>
              <a:t>Millennials approach is highly creative and,</a:t>
            </a:r>
            <a:r>
              <a:rPr lang="en-GB" sz="1200" b="1" i="0" kern="1200" baseline="0" dirty="0">
                <a:solidFill>
                  <a:schemeClr val="tx1"/>
                </a:solidFill>
                <a:effectLst/>
                <a:latin typeface="+mn-lt"/>
                <a:ea typeface="+mn-ea"/>
                <a:cs typeface="+mn-cs"/>
              </a:rPr>
              <a:t> g</a:t>
            </a:r>
            <a:r>
              <a:rPr lang="en-GB" sz="1200" b="1" i="0" kern="1200" dirty="0">
                <a:solidFill>
                  <a:schemeClr val="tx1"/>
                </a:solidFill>
                <a:effectLst/>
                <a:latin typeface="+mn-lt"/>
                <a:ea typeface="+mn-ea"/>
                <a:cs typeface="+mn-cs"/>
              </a:rPr>
              <a:t>rounded with Boomers &amp; X’s work ethic can lead to greater organisational efficiency.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err="1">
                <a:solidFill>
                  <a:schemeClr val="tx1"/>
                </a:solidFill>
                <a:effectLst/>
                <a:latin typeface="+mn-lt"/>
                <a:ea typeface="+mn-ea"/>
                <a:cs typeface="+mn-cs"/>
              </a:rPr>
              <a:t>Wakeman</a:t>
            </a:r>
            <a:r>
              <a:rPr lang="en-GB" sz="1200" b="0" i="0" kern="1200" dirty="0">
                <a:solidFill>
                  <a:schemeClr val="tx1"/>
                </a:solidFill>
                <a:effectLst/>
                <a:latin typeface="+mn-lt"/>
                <a:ea typeface="+mn-ea"/>
                <a:cs typeface="+mn-cs"/>
              </a:rPr>
              <a:t>, C., (2015) </a:t>
            </a:r>
            <a:r>
              <a:rPr lang="en-GB" sz="1200" b="0" i="1" kern="1200" dirty="0">
                <a:solidFill>
                  <a:schemeClr val="tx1"/>
                </a:solidFill>
                <a:effectLst/>
                <a:latin typeface="+mn-lt"/>
                <a:ea typeface="+mn-ea"/>
                <a:cs typeface="+mn-cs"/>
              </a:rPr>
              <a:t>The Perks (And Importance) Of Embracing A Multigenerational Workplace, Forbes Magazine, [online] Available at:</a:t>
            </a:r>
            <a:r>
              <a:rPr lang="en-GB" sz="1200" b="0" i="1" kern="1200" baseline="0" dirty="0">
                <a:solidFill>
                  <a:schemeClr val="tx1"/>
                </a:solidFill>
                <a:effectLst/>
                <a:latin typeface="+mn-lt"/>
                <a:ea typeface="+mn-ea"/>
                <a:cs typeface="+mn-cs"/>
              </a:rPr>
              <a:t> https://www.forbes.com/sites/cywakeman/2015/04/23/the-perks-and-importance-of-embracing-a-multigenerational-workplace/#6ad8f53551bf, Accessed on: 6</a:t>
            </a:r>
            <a:r>
              <a:rPr lang="en-GB" sz="1200" b="0" i="1" kern="1200" baseline="30000" dirty="0">
                <a:solidFill>
                  <a:schemeClr val="tx1"/>
                </a:solidFill>
                <a:effectLst/>
                <a:latin typeface="+mn-lt"/>
                <a:ea typeface="+mn-ea"/>
                <a:cs typeface="+mn-cs"/>
              </a:rPr>
              <a:t>th</a:t>
            </a:r>
            <a:r>
              <a:rPr lang="en-GB" sz="1200" b="0" i="1" kern="1200" baseline="0" dirty="0">
                <a:solidFill>
                  <a:schemeClr val="tx1"/>
                </a:solidFill>
                <a:effectLst/>
                <a:latin typeface="+mn-lt"/>
                <a:ea typeface="+mn-ea"/>
                <a:cs typeface="+mn-cs"/>
              </a:rPr>
              <a:t> November 2017</a:t>
            </a:r>
            <a:endParaRPr lang="en-GB" b="1" dirty="0"/>
          </a:p>
        </p:txBody>
      </p:sp>
      <p:sp>
        <p:nvSpPr>
          <p:cNvPr id="4" name="Slide Number Placeholder 3"/>
          <p:cNvSpPr>
            <a:spLocks noGrp="1"/>
          </p:cNvSpPr>
          <p:nvPr>
            <p:ph type="sldNum" sz="quarter" idx="10"/>
          </p:nvPr>
        </p:nvSpPr>
        <p:spPr/>
        <p:txBody>
          <a:bodyPr/>
          <a:lstStyle/>
          <a:p>
            <a:fld id="{F3D5982E-AE70-47BA-9405-8AFF2A8C16CF}" type="slidenum">
              <a:rPr lang="en-US" smtClean="0"/>
              <a:t>11</a:t>
            </a:fld>
            <a:endParaRPr lang="en-US"/>
          </a:p>
        </p:txBody>
      </p:sp>
    </p:spTree>
    <p:extLst>
      <p:ext uri="{BB962C8B-B14F-4D97-AF65-F5344CB8AC3E}">
        <p14:creationId xmlns:p14="http://schemas.microsoft.com/office/powerpoint/2010/main" val="1938465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6DA1DEC-A029-4D81-A9AA-3E3844AE0F0E}" type="datetimeFigureOut">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BAA0A4-A612-45B6-8A06-F74BA607166C}" type="slidenum">
              <a:rPr lang="en-GB" smtClean="0"/>
              <a:t>‹#›</a:t>
            </a:fld>
            <a:endParaRPr lang="en-GB"/>
          </a:p>
        </p:txBody>
      </p:sp>
    </p:spTree>
    <p:extLst>
      <p:ext uri="{BB962C8B-B14F-4D97-AF65-F5344CB8AC3E}">
        <p14:creationId xmlns:p14="http://schemas.microsoft.com/office/powerpoint/2010/main" val="2604897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DA1DEC-A029-4D81-A9AA-3E3844AE0F0E}" type="datetimeFigureOut">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BAA0A4-A612-45B6-8A06-F74BA607166C}" type="slidenum">
              <a:rPr lang="en-GB" smtClean="0"/>
              <a:t>‹#›</a:t>
            </a:fld>
            <a:endParaRPr lang="en-GB"/>
          </a:p>
        </p:txBody>
      </p:sp>
    </p:spTree>
    <p:extLst>
      <p:ext uri="{BB962C8B-B14F-4D97-AF65-F5344CB8AC3E}">
        <p14:creationId xmlns:p14="http://schemas.microsoft.com/office/powerpoint/2010/main" val="3898606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DA1DEC-A029-4D81-A9AA-3E3844AE0F0E}" type="datetimeFigureOut">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BAA0A4-A612-45B6-8A06-F74BA607166C}" type="slidenum">
              <a:rPr lang="en-GB" smtClean="0"/>
              <a:t>‹#›</a:t>
            </a:fld>
            <a:endParaRPr lang="en-GB"/>
          </a:p>
        </p:txBody>
      </p:sp>
    </p:spTree>
    <p:extLst>
      <p:ext uri="{BB962C8B-B14F-4D97-AF65-F5344CB8AC3E}">
        <p14:creationId xmlns:p14="http://schemas.microsoft.com/office/powerpoint/2010/main" val="1776295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6DA1DEC-A029-4D81-A9AA-3E3844AE0F0E}" type="datetimeFigureOut">
              <a:rPr lang="en-GB" smtClean="0"/>
              <a:t>09/11/2017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BAA0A4-A612-45B6-8A06-F74BA607166C}" type="slidenum">
              <a:rPr lang="en-GB" smtClean="0"/>
              <a:t>‹#›</a:t>
            </a:fld>
            <a:endParaRPr lang="en-GB"/>
          </a:p>
        </p:txBody>
      </p:sp>
    </p:spTree>
    <p:extLst>
      <p:ext uri="{BB962C8B-B14F-4D97-AF65-F5344CB8AC3E}">
        <p14:creationId xmlns:p14="http://schemas.microsoft.com/office/powerpoint/2010/main" val="405286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6DA1DEC-A029-4D81-A9AA-3E3844AE0F0E}" type="datetimeFigureOut">
              <a:rPr lang="en-GB" smtClean="0"/>
              <a:t>09/11/2017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BAA0A4-A612-45B6-8A06-F74BA607166C}" type="slidenum">
              <a:rPr lang="en-GB" smtClean="0"/>
              <a:t>‹#›</a:t>
            </a:fld>
            <a:endParaRPr lang="en-GB"/>
          </a:p>
        </p:txBody>
      </p:sp>
    </p:spTree>
    <p:extLst>
      <p:ext uri="{BB962C8B-B14F-4D97-AF65-F5344CB8AC3E}">
        <p14:creationId xmlns:p14="http://schemas.microsoft.com/office/powerpoint/2010/main" val="967034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6DA1DEC-A029-4D81-A9AA-3E3844AE0F0E}" type="datetimeFigureOut">
              <a:rPr lang="en-GB" smtClean="0"/>
              <a:t>09/11/2017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BAA0A4-A612-45B6-8A06-F74BA607166C}" type="slidenum">
              <a:rPr lang="en-GB" smtClean="0"/>
              <a:t>‹#›</a:t>
            </a:fld>
            <a:endParaRPr lang="en-GB"/>
          </a:p>
        </p:txBody>
      </p:sp>
    </p:spTree>
    <p:extLst>
      <p:ext uri="{BB962C8B-B14F-4D97-AF65-F5344CB8AC3E}">
        <p14:creationId xmlns:p14="http://schemas.microsoft.com/office/powerpoint/2010/main" val="2585422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DA1DEC-A029-4D81-A9AA-3E3844AE0F0E}" type="datetimeFigureOut">
              <a:rPr lang="en-GB" smtClean="0"/>
              <a:t>09/11/2017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BAA0A4-A612-45B6-8A06-F74BA607166C}" type="slidenum">
              <a:rPr lang="en-GB" smtClean="0"/>
              <a:t>‹#›</a:t>
            </a:fld>
            <a:endParaRPr lang="en-GB"/>
          </a:p>
        </p:txBody>
      </p:sp>
    </p:spTree>
    <p:extLst>
      <p:ext uri="{BB962C8B-B14F-4D97-AF65-F5344CB8AC3E}">
        <p14:creationId xmlns:p14="http://schemas.microsoft.com/office/powerpoint/2010/main" val="3299274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6DA1DEC-A029-4D81-A9AA-3E3844AE0F0E}" type="datetimeFigureOut">
              <a:rPr lang="en-GB" smtClean="0"/>
              <a:t>09/11/2017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BAA0A4-A612-45B6-8A06-F74BA607166C}" type="slidenum">
              <a:rPr lang="en-GB" smtClean="0"/>
              <a:t>‹#›</a:t>
            </a:fld>
            <a:endParaRPr lang="en-GB"/>
          </a:p>
        </p:txBody>
      </p:sp>
    </p:spTree>
    <p:extLst>
      <p:ext uri="{BB962C8B-B14F-4D97-AF65-F5344CB8AC3E}">
        <p14:creationId xmlns:p14="http://schemas.microsoft.com/office/powerpoint/2010/main" val="338993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6DA1DEC-A029-4D81-A9AA-3E3844AE0F0E}" type="datetimeFigureOut">
              <a:rPr lang="en-GB" smtClean="0"/>
              <a:t>09/11/2017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BAA0A4-A612-45B6-8A06-F74BA607166C}" type="slidenum">
              <a:rPr lang="en-GB" smtClean="0"/>
              <a:t>‹#›</a:t>
            </a:fld>
            <a:endParaRPr lang="en-GB"/>
          </a:p>
        </p:txBody>
      </p:sp>
    </p:spTree>
    <p:extLst>
      <p:ext uri="{BB962C8B-B14F-4D97-AF65-F5344CB8AC3E}">
        <p14:creationId xmlns:p14="http://schemas.microsoft.com/office/powerpoint/2010/main" val="632642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DA1DEC-A029-4D81-A9AA-3E3844AE0F0E}" type="datetimeFigureOut">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BAA0A4-A612-45B6-8A06-F74BA607166C}" type="slidenum">
              <a:rPr lang="en-GB" smtClean="0"/>
              <a:t>‹#›</a:t>
            </a:fld>
            <a:endParaRPr lang="en-GB"/>
          </a:p>
        </p:txBody>
      </p:sp>
    </p:spTree>
    <p:extLst>
      <p:ext uri="{BB962C8B-B14F-4D97-AF65-F5344CB8AC3E}">
        <p14:creationId xmlns:p14="http://schemas.microsoft.com/office/powerpoint/2010/main" val="2060198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DA1DEC-A029-4D81-A9AA-3E3844AE0F0E}" type="datetimeFigureOut">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BAA0A4-A612-45B6-8A06-F74BA607166C}" type="slidenum">
              <a:rPr lang="en-GB" smtClean="0"/>
              <a:t>‹#›</a:t>
            </a:fld>
            <a:endParaRPr lang="en-GB"/>
          </a:p>
        </p:txBody>
      </p:sp>
    </p:spTree>
    <p:extLst>
      <p:ext uri="{BB962C8B-B14F-4D97-AF65-F5344CB8AC3E}">
        <p14:creationId xmlns:p14="http://schemas.microsoft.com/office/powerpoint/2010/main" val="302331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DA1DEC-A029-4D81-A9AA-3E3844AE0F0E}" type="datetimeFigureOut">
              <a:rPr lang="en-GB" smtClean="0"/>
              <a:t>09/11/2017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BAA0A4-A612-45B6-8A06-F74BA607166C}" type="slidenum">
              <a:rPr lang="en-GB" smtClean="0"/>
              <a:t>‹#›</a:t>
            </a:fld>
            <a:endParaRPr lang="en-GB"/>
          </a:p>
        </p:txBody>
      </p:sp>
    </p:spTree>
    <p:extLst>
      <p:ext uri="{BB962C8B-B14F-4D97-AF65-F5344CB8AC3E}">
        <p14:creationId xmlns:p14="http://schemas.microsoft.com/office/powerpoint/2010/main" val="4270391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095" y="-254042"/>
            <a:ext cx="11458575" cy="97536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524000" y="4950940"/>
            <a:ext cx="9144000" cy="875314"/>
          </a:xfrm>
        </p:spPr>
        <p:style>
          <a:lnRef idx="0">
            <a:schemeClr val="accent3"/>
          </a:lnRef>
          <a:fillRef idx="3">
            <a:schemeClr val="accent3"/>
          </a:fillRef>
          <a:effectRef idx="3">
            <a:schemeClr val="accent3"/>
          </a:effectRef>
          <a:fontRef idx="minor">
            <a:schemeClr val="lt1"/>
          </a:fontRef>
        </p:style>
        <p:txBody>
          <a:bodyPr>
            <a:normAutofit fontScale="90000"/>
          </a:bodyPr>
          <a:lstStyle/>
          <a:p>
            <a:r>
              <a:rPr lang="en-GB" dirty="0">
                <a:solidFill>
                  <a:schemeClr val="bg1"/>
                </a:solidFill>
              </a:rPr>
              <a:t>Multi-Generation Workforce</a:t>
            </a:r>
          </a:p>
        </p:txBody>
      </p:sp>
    </p:spTree>
    <p:extLst>
      <p:ext uri="{BB962C8B-B14F-4D97-AF65-F5344CB8AC3E}">
        <p14:creationId xmlns:p14="http://schemas.microsoft.com/office/powerpoint/2010/main" val="1298795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4E3979A3-F4BC-44CC-8B22-CA3D0A0DB293}"/>
              </a:ext>
            </a:extLst>
          </p:cNvPr>
          <p:cNvSpPr/>
          <p:nvPr/>
        </p:nvSpPr>
        <p:spPr>
          <a:xfrm>
            <a:off x="-571500" y="-381000"/>
            <a:ext cx="13087350" cy="7467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 xmlns:a16="http://schemas.microsoft.com/office/drawing/2014/main" id="{9AE6A853-9B21-4672-98E0-A288EEEBA6C3}"/>
              </a:ext>
            </a:extLst>
          </p:cNvPr>
          <p:cNvSpPr txBox="1"/>
          <p:nvPr/>
        </p:nvSpPr>
        <p:spPr>
          <a:xfrm>
            <a:off x="720437" y="540328"/>
            <a:ext cx="1475084" cy="523220"/>
          </a:xfrm>
          <a:prstGeom prst="rect">
            <a:avLst/>
          </a:prstGeom>
          <a:noFill/>
        </p:spPr>
        <p:txBody>
          <a:bodyPr wrap="none" rtlCol="0">
            <a:spAutoFit/>
          </a:bodyPr>
          <a:lstStyle/>
          <a:p>
            <a:r>
              <a:rPr lang="en-GB" sz="2800" dirty="0">
                <a:solidFill>
                  <a:schemeClr val="bg1"/>
                </a:solidFill>
              </a:rPr>
              <a:t>OUTLINE</a:t>
            </a:r>
            <a:endParaRPr lang="en-US" sz="2800" dirty="0">
              <a:solidFill>
                <a:schemeClr val="bg1"/>
              </a:solidFill>
            </a:endParaRPr>
          </a:p>
        </p:txBody>
      </p:sp>
      <p:grpSp>
        <p:nvGrpSpPr>
          <p:cNvPr id="9" name="Group 8">
            <a:extLst>
              <a:ext uri="{FF2B5EF4-FFF2-40B4-BE49-F238E27FC236}">
                <a16:creationId xmlns="" xmlns:a16="http://schemas.microsoft.com/office/drawing/2014/main" id="{5708486A-893D-444B-B7A9-D081EFC95A5C}"/>
              </a:ext>
            </a:extLst>
          </p:cNvPr>
          <p:cNvGrpSpPr/>
          <p:nvPr/>
        </p:nvGrpSpPr>
        <p:grpSpPr>
          <a:xfrm>
            <a:off x="2005021" y="1984876"/>
            <a:ext cx="9684895" cy="2910100"/>
            <a:chOff x="1111615" y="1510146"/>
            <a:chExt cx="9684895" cy="2910100"/>
          </a:xfrm>
        </p:grpSpPr>
        <p:sp>
          <p:nvSpPr>
            <p:cNvPr id="3" name="TextBox 2">
              <a:extLst>
                <a:ext uri="{FF2B5EF4-FFF2-40B4-BE49-F238E27FC236}">
                  <a16:creationId xmlns="" xmlns:a16="http://schemas.microsoft.com/office/drawing/2014/main" id="{41502BCA-2EA6-44CD-8CEA-BD3C262EBA34}"/>
                </a:ext>
              </a:extLst>
            </p:cNvPr>
            <p:cNvSpPr txBox="1"/>
            <p:nvPr/>
          </p:nvSpPr>
          <p:spPr>
            <a:xfrm>
              <a:off x="1111615" y="1510146"/>
              <a:ext cx="8858131" cy="523220"/>
            </a:xfrm>
            <a:prstGeom prst="rect">
              <a:avLst/>
            </a:prstGeom>
            <a:noFill/>
          </p:spPr>
          <p:txBody>
            <a:bodyPr wrap="none" rtlCol="0">
              <a:spAutoFit/>
            </a:bodyPr>
            <a:lstStyle/>
            <a:p>
              <a:pPr marL="342900" indent="-342900">
                <a:buFont typeface="Arial" panose="020B0604020202020204" pitchFamily="34" charset="0"/>
                <a:buChar char="•"/>
              </a:pPr>
              <a:r>
                <a:rPr lang="en-GB" sz="2800" dirty="0">
                  <a:solidFill>
                    <a:schemeClr val="bg1"/>
                  </a:solidFill>
                </a:rPr>
                <a:t>Defining the Generations &amp; Multi-generational workforce</a:t>
              </a:r>
              <a:endParaRPr lang="en-US" sz="2800" dirty="0">
                <a:solidFill>
                  <a:schemeClr val="bg1"/>
                </a:solidFill>
              </a:endParaRPr>
            </a:p>
          </p:txBody>
        </p:sp>
        <p:sp>
          <p:nvSpPr>
            <p:cNvPr id="4" name="TextBox 3">
              <a:extLst>
                <a:ext uri="{FF2B5EF4-FFF2-40B4-BE49-F238E27FC236}">
                  <a16:creationId xmlns="" xmlns:a16="http://schemas.microsoft.com/office/drawing/2014/main" id="{48F5A2AA-B585-412D-B01C-9DE723B4712C}"/>
                </a:ext>
              </a:extLst>
            </p:cNvPr>
            <p:cNvSpPr txBox="1"/>
            <p:nvPr/>
          </p:nvSpPr>
          <p:spPr>
            <a:xfrm>
              <a:off x="1111615" y="1987522"/>
              <a:ext cx="2276008" cy="523220"/>
            </a:xfrm>
            <a:prstGeom prst="rect">
              <a:avLst/>
            </a:prstGeom>
            <a:noFill/>
          </p:spPr>
          <p:txBody>
            <a:bodyPr wrap="none" rtlCol="0">
              <a:spAutoFit/>
            </a:bodyPr>
            <a:lstStyle/>
            <a:p>
              <a:pPr marL="342900" indent="-342900">
                <a:buFont typeface="Arial" panose="020B0604020202020204" pitchFamily="34" charset="0"/>
                <a:buChar char="•"/>
              </a:pPr>
              <a:r>
                <a:rPr lang="en-GB" sz="2800" dirty="0">
                  <a:solidFill>
                    <a:schemeClr val="bg1"/>
                  </a:solidFill>
                </a:rPr>
                <a:t>Motivations</a:t>
              </a:r>
              <a:endParaRPr lang="en-US" sz="2800" dirty="0">
                <a:solidFill>
                  <a:schemeClr val="bg1"/>
                </a:solidFill>
              </a:endParaRPr>
            </a:p>
          </p:txBody>
        </p:sp>
        <p:sp>
          <p:nvSpPr>
            <p:cNvPr id="5" name="TextBox 4">
              <a:extLst>
                <a:ext uri="{FF2B5EF4-FFF2-40B4-BE49-F238E27FC236}">
                  <a16:creationId xmlns="" xmlns:a16="http://schemas.microsoft.com/office/drawing/2014/main" id="{F71DB2AE-0F8B-46CD-B49B-D26092EAF157}"/>
                </a:ext>
              </a:extLst>
            </p:cNvPr>
            <p:cNvSpPr txBox="1"/>
            <p:nvPr/>
          </p:nvSpPr>
          <p:spPr>
            <a:xfrm>
              <a:off x="1111615" y="2464898"/>
              <a:ext cx="9684895" cy="523220"/>
            </a:xfrm>
            <a:prstGeom prst="rect">
              <a:avLst/>
            </a:prstGeom>
            <a:noFill/>
          </p:spPr>
          <p:txBody>
            <a:bodyPr wrap="none" rtlCol="0">
              <a:spAutoFit/>
            </a:bodyPr>
            <a:lstStyle/>
            <a:p>
              <a:pPr marL="342900" indent="-342900">
                <a:buFont typeface="Arial" panose="020B0604020202020204" pitchFamily="34" charset="0"/>
                <a:buChar char="•"/>
              </a:pPr>
              <a:r>
                <a:rPr lang="en-GB" sz="2800" dirty="0">
                  <a:solidFill>
                    <a:schemeClr val="bg1"/>
                  </a:solidFill>
                </a:rPr>
                <a:t>Promoting inter-generational &amp; multi-generational motivations</a:t>
              </a:r>
              <a:endParaRPr lang="en-US" sz="2800" dirty="0">
                <a:solidFill>
                  <a:schemeClr val="bg1"/>
                </a:solidFill>
              </a:endParaRPr>
            </a:p>
          </p:txBody>
        </p:sp>
        <p:sp>
          <p:nvSpPr>
            <p:cNvPr id="6" name="TextBox 5">
              <a:extLst>
                <a:ext uri="{FF2B5EF4-FFF2-40B4-BE49-F238E27FC236}">
                  <a16:creationId xmlns="" xmlns:a16="http://schemas.microsoft.com/office/drawing/2014/main" id="{FECCEC43-8EB0-446D-94DF-B2777FA49D86}"/>
                </a:ext>
              </a:extLst>
            </p:cNvPr>
            <p:cNvSpPr txBox="1"/>
            <p:nvPr/>
          </p:nvSpPr>
          <p:spPr>
            <a:xfrm>
              <a:off x="1111615" y="2942274"/>
              <a:ext cx="1720407" cy="523220"/>
            </a:xfrm>
            <a:prstGeom prst="rect">
              <a:avLst/>
            </a:prstGeom>
            <a:noFill/>
          </p:spPr>
          <p:txBody>
            <a:bodyPr wrap="none" rtlCol="0">
              <a:spAutoFit/>
            </a:bodyPr>
            <a:lstStyle/>
            <a:p>
              <a:pPr marL="342900" indent="-342900">
                <a:buFont typeface="Arial" panose="020B0604020202020204" pitchFamily="34" charset="0"/>
                <a:buChar char="•"/>
              </a:pPr>
              <a:r>
                <a:rPr lang="en-GB" sz="2800" dirty="0">
                  <a:solidFill>
                    <a:schemeClr val="bg1"/>
                  </a:solidFill>
                </a:rPr>
                <a:t>Benefits</a:t>
              </a:r>
              <a:endParaRPr lang="en-US" sz="2800" dirty="0">
                <a:solidFill>
                  <a:schemeClr val="bg1"/>
                </a:solidFill>
              </a:endParaRPr>
            </a:p>
          </p:txBody>
        </p:sp>
        <p:sp>
          <p:nvSpPr>
            <p:cNvPr id="7" name="TextBox 6">
              <a:extLst>
                <a:ext uri="{FF2B5EF4-FFF2-40B4-BE49-F238E27FC236}">
                  <a16:creationId xmlns="" xmlns:a16="http://schemas.microsoft.com/office/drawing/2014/main" id="{7D68BB16-FD6A-4C3D-9D22-93FEDDEA679D}"/>
                </a:ext>
              </a:extLst>
            </p:cNvPr>
            <p:cNvSpPr txBox="1"/>
            <p:nvPr/>
          </p:nvSpPr>
          <p:spPr>
            <a:xfrm>
              <a:off x="1111615" y="3419650"/>
              <a:ext cx="2097305" cy="523220"/>
            </a:xfrm>
            <a:prstGeom prst="rect">
              <a:avLst/>
            </a:prstGeom>
            <a:noFill/>
          </p:spPr>
          <p:txBody>
            <a:bodyPr wrap="none" rtlCol="0">
              <a:spAutoFit/>
            </a:bodyPr>
            <a:lstStyle/>
            <a:p>
              <a:pPr marL="342900" indent="-342900">
                <a:buFont typeface="Arial" panose="020B0604020202020204" pitchFamily="34" charset="0"/>
                <a:buChar char="•"/>
              </a:pPr>
              <a:r>
                <a:rPr lang="en-GB" sz="2800" dirty="0">
                  <a:solidFill>
                    <a:schemeClr val="bg1"/>
                  </a:solidFill>
                </a:rPr>
                <a:t>Challenges</a:t>
              </a:r>
              <a:endParaRPr lang="en-US" sz="2800" dirty="0">
                <a:solidFill>
                  <a:schemeClr val="bg1"/>
                </a:solidFill>
              </a:endParaRPr>
            </a:p>
          </p:txBody>
        </p:sp>
        <p:sp>
          <p:nvSpPr>
            <p:cNvPr id="8" name="TextBox 7">
              <a:extLst>
                <a:ext uri="{FF2B5EF4-FFF2-40B4-BE49-F238E27FC236}">
                  <a16:creationId xmlns="" xmlns:a16="http://schemas.microsoft.com/office/drawing/2014/main" id="{C5823221-E8D2-44E0-92D7-0E1B35F51B70}"/>
                </a:ext>
              </a:extLst>
            </p:cNvPr>
            <p:cNvSpPr txBox="1"/>
            <p:nvPr/>
          </p:nvSpPr>
          <p:spPr>
            <a:xfrm>
              <a:off x="1111615" y="3897026"/>
              <a:ext cx="2943178" cy="523220"/>
            </a:xfrm>
            <a:prstGeom prst="rect">
              <a:avLst/>
            </a:prstGeom>
            <a:noFill/>
          </p:spPr>
          <p:txBody>
            <a:bodyPr wrap="none" rtlCol="0">
              <a:spAutoFit/>
            </a:bodyPr>
            <a:lstStyle/>
            <a:p>
              <a:pPr marL="342900" indent="-342900">
                <a:buFont typeface="Arial" panose="020B0604020202020204" pitchFamily="34" charset="0"/>
                <a:buChar char="•"/>
              </a:pPr>
              <a:r>
                <a:rPr lang="en-GB" sz="2800" dirty="0">
                  <a:solidFill>
                    <a:schemeClr val="bg1"/>
                  </a:solidFill>
                </a:rPr>
                <a:t>Creating synergy</a:t>
              </a:r>
              <a:endParaRPr lang="en-US" sz="2800" dirty="0">
                <a:solidFill>
                  <a:schemeClr val="bg1"/>
                </a:solidFill>
              </a:endParaRPr>
            </a:p>
          </p:txBody>
        </p:sp>
      </p:grpSp>
    </p:spTree>
    <p:extLst>
      <p:ext uri="{BB962C8B-B14F-4D97-AF65-F5344CB8AC3E}">
        <p14:creationId xmlns:p14="http://schemas.microsoft.com/office/powerpoint/2010/main" val="19048869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 xmlns:a16="http://schemas.microsoft.com/office/drawing/2014/main" id="{AC2089E6-2B38-4C07-AE33-CA5BBAEBA774}"/>
              </a:ext>
            </a:extLst>
          </p:cNvPr>
          <p:cNvSpPr/>
          <p:nvPr/>
        </p:nvSpPr>
        <p:spPr>
          <a:xfrm>
            <a:off x="0" y="0"/>
            <a:ext cx="12192000" cy="6858000"/>
          </a:xfrm>
          <a:prstGeom prst="rect">
            <a:avLst/>
          </a:prstGeom>
          <a:solidFill>
            <a:srgbClr val="92D05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 xmlns:a16="http://schemas.microsoft.com/office/drawing/2014/main" id="{044F60BC-DF5C-4B54-B848-BE7E9BA3817C}"/>
              </a:ext>
            </a:extLst>
          </p:cNvPr>
          <p:cNvSpPr txBox="1"/>
          <p:nvPr/>
        </p:nvSpPr>
        <p:spPr>
          <a:xfrm>
            <a:off x="748146" y="540327"/>
            <a:ext cx="1616148" cy="523220"/>
          </a:xfrm>
          <a:prstGeom prst="rect">
            <a:avLst/>
          </a:prstGeom>
          <a:noFill/>
        </p:spPr>
        <p:txBody>
          <a:bodyPr wrap="none" rtlCol="0">
            <a:spAutoFit/>
          </a:bodyPr>
          <a:lstStyle/>
          <a:p>
            <a:r>
              <a:rPr lang="en-GB" sz="2800" dirty="0">
                <a:solidFill>
                  <a:schemeClr val="bg1"/>
                </a:solidFill>
              </a:rPr>
              <a:t>DEFINING</a:t>
            </a:r>
            <a:endParaRPr lang="en-US" sz="2800" dirty="0">
              <a:solidFill>
                <a:schemeClr val="bg1"/>
              </a:solidFill>
            </a:endParaRPr>
          </a:p>
        </p:txBody>
      </p:sp>
      <p:grpSp>
        <p:nvGrpSpPr>
          <p:cNvPr id="6" name="Group 5">
            <a:extLst>
              <a:ext uri="{FF2B5EF4-FFF2-40B4-BE49-F238E27FC236}">
                <a16:creationId xmlns="" xmlns:a16="http://schemas.microsoft.com/office/drawing/2014/main" id="{A02E0BF8-765E-4A72-A978-B0EC8863866D}"/>
              </a:ext>
            </a:extLst>
          </p:cNvPr>
          <p:cNvGrpSpPr/>
          <p:nvPr/>
        </p:nvGrpSpPr>
        <p:grpSpPr>
          <a:xfrm>
            <a:off x="2570034" y="1416159"/>
            <a:ext cx="7677150" cy="4025682"/>
            <a:chOff x="2364294" y="1219200"/>
            <a:chExt cx="7677150" cy="4025682"/>
          </a:xfrm>
        </p:grpSpPr>
        <p:sp>
          <p:nvSpPr>
            <p:cNvPr id="4" name="TextBox 3">
              <a:extLst>
                <a:ext uri="{FF2B5EF4-FFF2-40B4-BE49-F238E27FC236}">
                  <a16:creationId xmlns="" xmlns:a16="http://schemas.microsoft.com/office/drawing/2014/main" id="{40F2422F-391A-4526-908F-DB8069E42B94}"/>
                </a:ext>
              </a:extLst>
            </p:cNvPr>
            <p:cNvSpPr txBox="1"/>
            <p:nvPr/>
          </p:nvSpPr>
          <p:spPr>
            <a:xfrm>
              <a:off x="2364294" y="1219200"/>
              <a:ext cx="7562850" cy="2246769"/>
            </a:xfrm>
            <a:prstGeom prst="rect">
              <a:avLst/>
            </a:prstGeom>
            <a:noFill/>
          </p:spPr>
          <p:txBody>
            <a:bodyPr wrap="square" rtlCol="0">
              <a:spAutoFit/>
            </a:bodyPr>
            <a:lstStyle/>
            <a:p>
              <a:pPr algn="just"/>
              <a:r>
                <a:rPr lang="en-GB" sz="2800" dirty="0">
                  <a:solidFill>
                    <a:schemeClr val="bg1"/>
                  </a:solidFill>
                </a:rPr>
                <a:t>Strauss and Howe’s (1992) definition of "generation" is a given cohort group, in which all members are born in a limited span of consecutive years.</a:t>
              </a:r>
              <a:endParaRPr lang="en-US" sz="2800" dirty="0">
                <a:solidFill>
                  <a:schemeClr val="bg1"/>
                </a:solidFill>
              </a:endParaRPr>
            </a:p>
            <a:p>
              <a:pPr algn="just"/>
              <a:endParaRPr lang="en-US" sz="2800" dirty="0"/>
            </a:p>
          </p:txBody>
        </p:sp>
        <p:sp>
          <p:nvSpPr>
            <p:cNvPr id="5" name="TextBox 4">
              <a:extLst>
                <a:ext uri="{FF2B5EF4-FFF2-40B4-BE49-F238E27FC236}">
                  <a16:creationId xmlns="" xmlns:a16="http://schemas.microsoft.com/office/drawing/2014/main" id="{8AE91A45-B353-4F47-84E5-B990C5B13800}"/>
                </a:ext>
              </a:extLst>
            </p:cNvPr>
            <p:cNvSpPr txBox="1"/>
            <p:nvPr/>
          </p:nvSpPr>
          <p:spPr>
            <a:xfrm>
              <a:off x="2364294" y="3429000"/>
              <a:ext cx="7677150" cy="1815882"/>
            </a:xfrm>
            <a:prstGeom prst="rect">
              <a:avLst/>
            </a:prstGeom>
            <a:noFill/>
          </p:spPr>
          <p:txBody>
            <a:bodyPr wrap="square" rtlCol="0">
              <a:spAutoFit/>
            </a:bodyPr>
            <a:lstStyle/>
            <a:p>
              <a:pPr algn="just"/>
              <a:r>
                <a:rPr lang="en-GB" sz="2800" dirty="0">
                  <a:solidFill>
                    <a:schemeClr val="bg1"/>
                  </a:solidFill>
                </a:rPr>
                <a:t>The term generation signifies the grouping of people within similar age groups, born in the same time of history and culture (</a:t>
              </a:r>
              <a:r>
                <a:rPr lang="en-GB" sz="2800" dirty="0" err="1">
                  <a:solidFill>
                    <a:schemeClr val="bg1"/>
                  </a:solidFill>
                </a:rPr>
                <a:t>Palese</a:t>
              </a:r>
              <a:r>
                <a:rPr lang="en-GB" sz="2800" dirty="0">
                  <a:solidFill>
                    <a:schemeClr val="bg1"/>
                  </a:solidFill>
                </a:rPr>
                <a:t> et al. 2006).</a:t>
              </a:r>
              <a:endParaRPr lang="en-US" sz="2800" dirty="0">
                <a:solidFill>
                  <a:schemeClr val="bg1"/>
                </a:solidFill>
              </a:endParaRPr>
            </a:p>
            <a:p>
              <a:pPr algn="just"/>
              <a:endParaRPr lang="en-US" sz="2800" dirty="0">
                <a:solidFill>
                  <a:schemeClr val="bg1"/>
                </a:solidFill>
              </a:endParaRPr>
            </a:p>
          </p:txBody>
        </p:sp>
      </p:grpSp>
      <p:sp>
        <p:nvSpPr>
          <p:cNvPr id="7" name="TextBox 6">
            <a:extLst>
              <a:ext uri="{FF2B5EF4-FFF2-40B4-BE49-F238E27FC236}">
                <a16:creationId xmlns="" xmlns:a16="http://schemas.microsoft.com/office/drawing/2014/main" id="{C366791D-07C4-468E-B371-575125610B1A}"/>
              </a:ext>
            </a:extLst>
          </p:cNvPr>
          <p:cNvSpPr txBox="1"/>
          <p:nvPr/>
        </p:nvSpPr>
        <p:spPr>
          <a:xfrm>
            <a:off x="2455734" y="1409968"/>
            <a:ext cx="7677150" cy="4031873"/>
          </a:xfrm>
          <a:prstGeom prst="rect">
            <a:avLst/>
          </a:prstGeom>
          <a:noFill/>
        </p:spPr>
        <p:txBody>
          <a:bodyPr wrap="square" rtlCol="0">
            <a:spAutoFit/>
          </a:bodyPr>
          <a:lstStyle/>
          <a:p>
            <a:pPr marL="514350" lvl="0" indent="-514350">
              <a:buFont typeface="+mj-lt"/>
              <a:buAutoNum type="arabicPeriod"/>
            </a:pPr>
            <a:r>
              <a:rPr lang="en-GB" sz="3200" dirty="0" err="1">
                <a:solidFill>
                  <a:schemeClr val="bg1"/>
                </a:solidFill>
              </a:rPr>
              <a:t>iGen</a:t>
            </a:r>
            <a:r>
              <a:rPr lang="en-GB" sz="3200" dirty="0">
                <a:solidFill>
                  <a:schemeClr val="bg1"/>
                </a:solidFill>
              </a:rPr>
              <a:t>, aka Generation Z: born 1996 and after.</a:t>
            </a:r>
            <a:endParaRPr lang="en-US" sz="3200" dirty="0">
              <a:solidFill>
                <a:schemeClr val="bg1"/>
              </a:solidFill>
            </a:endParaRPr>
          </a:p>
          <a:p>
            <a:pPr marL="514350" lvl="0" indent="-514350">
              <a:buFont typeface="+mj-lt"/>
              <a:buAutoNum type="arabicPeriod"/>
            </a:pPr>
            <a:r>
              <a:rPr lang="en-GB" sz="3200" dirty="0">
                <a:solidFill>
                  <a:schemeClr val="bg1"/>
                </a:solidFill>
              </a:rPr>
              <a:t>Millennials, aka Generation Y: born 1977 to 1995.</a:t>
            </a:r>
            <a:endParaRPr lang="en-US" sz="3200" dirty="0">
              <a:solidFill>
                <a:schemeClr val="bg1"/>
              </a:solidFill>
            </a:endParaRPr>
          </a:p>
          <a:p>
            <a:pPr marL="514350" lvl="0" indent="-514350">
              <a:buFont typeface="+mj-lt"/>
              <a:buAutoNum type="arabicPeriod"/>
            </a:pPr>
            <a:r>
              <a:rPr lang="en-GB" sz="3200" dirty="0">
                <a:solidFill>
                  <a:schemeClr val="bg1"/>
                </a:solidFill>
              </a:rPr>
              <a:t>Generation X: born 1965 to 1976.</a:t>
            </a:r>
            <a:endParaRPr lang="en-US" sz="3200" dirty="0">
              <a:solidFill>
                <a:schemeClr val="bg1"/>
              </a:solidFill>
            </a:endParaRPr>
          </a:p>
          <a:p>
            <a:pPr marL="514350" lvl="0" indent="-514350">
              <a:buFont typeface="+mj-lt"/>
              <a:buAutoNum type="arabicPeriod"/>
            </a:pPr>
            <a:r>
              <a:rPr lang="en-GB" sz="3200" dirty="0">
                <a:solidFill>
                  <a:schemeClr val="bg1"/>
                </a:solidFill>
              </a:rPr>
              <a:t>Baby Boomers: born 1946 to 1964.</a:t>
            </a:r>
            <a:endParaRPr lang="en-US" sz="3200" dirty="0">
              <a:solidFill>
                <a:schemeClr val="bg1"/>
              </a:solidFill>
            </a:endParaRPr>
          </a:p>
          <a:p>
            <a:pPr marL="514350" lvl="0" indent="-514350">
              <a:buFont typeface="+mj-lt"/>
              <a:buAutoNum type="arabicPeriod"/>
            </a:pPr>
            <a:r>
              <a:rPr lang="en-GB" sz="3200" dirty="0">
                <a:solidFill>
                  <a:schemeClr val="bg1"/>
                </a:solidFill>
              </a:rPr>
              <a:t>Traditionalists/ veterans: born 1945 and before</a:t>
            </a:r>
            <a:endParaRPr lang="en-US" sz="3200" dirty="0">
              <a:solidFill>
                <a:schemeClr val="bg1"/>
              </a:solidFill>
            </a:endParaRPr>
          </a:p>
        </p:txBody>
      </p:sp>
    </p:spTree>
    <p:extLst>
      <p:ext uri="{BB962C8B-B14F-4D97-AF65-F5344CB8AC3E}">
        <p14:creationId xmlns:p14="http://schemas.microsoft.com/office/powerpoint/2010/main" val="3575020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15537"/>
            <a:ext cx="12192001" cy="68580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p:cNvSpPr txBox="1"/>
          <p:nvPr/>
        </p:nvSpPr>
        <p:spPr>
          <a:xfrm>
            <a:off x="2028823" y="1256700"/>
            <a:ext cx="4276725" cy="646331"/>
          </a:xfrm>
          <a:prstGeom prst="rect">
            <a:avLst/>
          </a:prstGeom>
          <a:noFill/>
        </p:spPr>
        <p:txBody>
          <a:bodyPr wrap="square" rtlCol="0">
            <a:spAutoFit/>
          </a:bodyPr>
          <a:lstStyle/>
          <a:p>
            <a:r>
              <a:rPr lang="en-GB" sz="3600" dirty="0" smtClean="0">
                <a:solidFill>
                  <a:schemeClr val="bg1"/>
                </a:solidFill>
              </a:rPr>
              <a:t>LOYAL</a:t>
            </a:r>
            <a:endParaRPr lang="en-GB" sz="3600" dirty="0">
              <a:solidFill>
                <a:schemeClr val="bg1"/>
              </a:solidFill>
            </a:endParaRPr>
          </a:p>
        </p:txBody>
      </p:sp>
      <p:sp>
        <p:nvSpPr>
          <p:cNvPr id="4" name="TextBox 3"/>
          <p:cNvSpPr txBox="1"/>
          <p:nvPr/>
        </p:nvSpPr>
        <p:spPr>
          <a:xfrm>
            <a:off x="6400800" y="1195145"/>
            <a:ext cx="5568342" cy="707886"/>
          </a:xfrm>
          <a:prstGeom prst="rect">
            <a:avLst/>
          </a:prstGeom>
          <a:noFill/>
        </p:spPr>
        <p:txBody>
          <a:bodyPr wrap="square" rtlCol="0">
            <a:spAutoFit/>
          </a:bodyPr>
          <a:lstStyle/>
          <a:p>
            <a:r>
              <a:rPr lang="en-GB" sz="4000" dirty="0" smtClean="0">
                <a:solidFill>
                  <a:schemeClr val="bg1"/>
                </a:solidFill>
              </a:rPr>
              <a:t>Traditional &amp; Boomer</a:t>
            </a:r>
            <a:endParaRPr lang="en-GB" sz="4000" dirty="0">
              <a:solidFill>
                <a:schemeClr val="bg1"/>
              </a:solidFill>
            </a:endParaRPr>
          </a:p>
        </p:txBody>
      </p:sp>
      <p:sp>
        <p:nvSpPr>
          <p:cNvPr id="5" name="TextBox 4"/>
          <p:cNvSpPr txBox="1"/>
          <p:nvPr/>
        </p:nvSpPr>
        <p:spPr>
          <a:xfrm>
            <a:off x="2028824" y="1945422"/>
            <a:ext cx="4371976" cy="646331"/>
          </a:xfrm>
          <a:prstGeom prst="rect">
            <a:avLst/>
          </a:prstGeom>
          <a:noFill/>
        </p:spPr>
        <p:txBody>
          <a:bodyPr wrap="square" rtlCol="0">
            <a:spAutoFit/>
          </a:bodyPr>
          <a:lstStyle/>
          <a:p>
            <a:r>
              <a:rPr lang="en-GB" sz="3600" dirty="0" smtClean="0">
                <a:solidFill>
                  <a:schemeClr val="bg1"/>
                </a:solidFill>
              </a:rPr>
              <a:t>WORK-LIFE BALANCE</a:t>
            </a:r>
            <a:endParaRPr lang="en-GB" sz="3600" dirty="0">
              <a:solidFill>
                <a:schemeClr val="bg1"/>
              </a:solidFill>
            </a:endParaRPr>
          </a:p>
        </p:txBody>
      </p:sp>
      <p:sp>
        <p:nvSpPr>
          <p:cNvPr id="6" name="TextBox 5"/>
          <p:cNvSpPr txBox="1"/>
          <p:nvPr/>
        </p:nvSpPr>
        <p:spPr>
          <a:xfrm>
            <a:off x="7215186" y="1825005"/>
            <a:ext cx="1632211" cy="830997"/>
          </a:xfrm>
          <a:prstGeom prst="rect">
            <a:avLst/>
          </a:prstGeom>
          <a:noFill/>
        </p:spPr>
        <p:txBody>
          <a:bodyPr wrap="square" rtlCol="0">
            <a:spAutoFit/>
          </a:bodyPr>
          <a:lstStyle/>
          <a:p>
            <a:r>
              <a:rPr lang="en-GB" sz="4800" dirty="0" smtClean="0">
                <a:solidFill>
                  <a:schemeClr val="bg1"/>
                </a:solidFill>
              </a:rPr>
              <a:t>X &amp; Y</a:t>
            </a:r>
            <a:endParaRPr lang="en-GB" sz="4800" dirty="0">
              <a:solidFill>
                <a:schemeClr val="bg1"/>
              </a:solidFill>
            </a:endParaRPr>
          </a:p>
        </p:txBody>
      </p:sp>
      <p:sp>
        <p:nvSpPr>
          <p:cNvPr id="9" name="TextBox 8"/>
          <p:cNvSpPr txBox="1"/>
          <p:nvPr/>
        </p:nvSpPr>
        <p:spPr>
          <a:xfrm>
            <a:off x="2028825" y="2591753"/>
            <a:ext cx="2409825" cy="646331"/>
          </a:xfrm>
          <a:prstGeom prst="rect">
            <a:avLst/>
          </a:prstGeom>
          <a:noFill/>
        </p:spPr>
        <p:txBody>
          <a:bodyPr wrap="square" rtlCol="0">
            <a:spAutoFit/>
          </a:bodyPr>
          <a:lstStyle/>
          <a:p>
            <a:r>
              <a:rPr lang="en-GB" sz="3600" dirty="0">
                <a:solidFill>
                  <a:schemeClr val="bg1"/>
                </a:solidFill>
              </a:rPr>
              <a:t>ENTITLED</a:t>
            </a:r>
          </a:p>
        </p:txBody>
      </p:sp>
      <p:sp>
        <p:nvSpPr>
          <p:cNvPr id="10" name="TextBox 9"/>
          <p:cNvSpPr txBox="1"/>
          <p:nvPr/>
        </p:nvSpPr>
        <p:spPr>
          <a:xfrm>
            <a:off x="7215186" y="2499419"/>
            <a:ext cx="1476375" cy="830997"/>
          </a:xfrm>
          <a:prstGeom prst="rect">
            <a:avLst/>
          </a:prstGeom>
          <a:noFill/>
        </p:spPr>
        <p:txBody>
          <a:bodyPr wrap="square" rtlCol="0">
            <a:spAutoFit/>
          </a:bodyPr>
          <a:lstStyle/>
          <a:p>
            <a:r>
              <a:rPr lang="en-GB" sz="4800" dirty="0">
                <a:solidFill>
                  <a:schemeClr val="bg1"/>
                </a:solidFill>
              </a:rPr>
              <a:t>Z &amp; Y</a:t>
            </a:r>
          </a:p>
        </p:txBody>
      </p:sp>
      <p:sp>
        <p:nvSpPr>
          <p:cNvPr id="11" name="TextBox 10"/>
          <p:cNvSpPr txBox="1"/>
          <p:nvPr/>
        </p:nvSpPr>
        <p:spPr>
          <a:xfrm>
            <a:off x="2028825" y="3168492"/>
            <a:ext cx="2124075" cy="646331"/>
          </a:xfrm>
          <a:prstGeom prst="rect">
            <a:avLst/>
          </a:prstGeom>
          <a:noFill/>
        </p:spPr>
        <p:txBody>
          <a:bodyPr wrap="square" rtlCol="0">
            <a:spAutoFit/>
          </a:bodyPr>
          <a:lstStyle/>
          <a:p>
            <a:r>
              <a:rPr lang="en-GB" sz="3600" dirty="0">
                <a:solidFill>
                  <a:schemeClr val="bg1"/>
                </a:solidFill>
              </a:rPr>
              <a:t>DRIFTERS</a:t>
            </a:r>
          </a:p>
        </p:txBody>
      </p:sp>
      <p:sp>
        <p:nvSpPr>
          <p:cNvPr id="12" name="TextBox 11"/>
          <p:cNvSpPr txBox="1"/>
          <p:nvPr/>
        </p:nvSpPr>
        <p:spPr>
          <a:xfrm>
            <a:off x="7681910" y="3029039"/>
            <a:ext cx="500062" cy="830997"/>
          </a:xfrm>
          <a:prstGeom prst="rect">
            <a:avLst/>
          </a:prstGeom>
          <a:noFill/>
        </p:spPr>
        <p:txBody>
          <a:bodyPr wrap="square" rtlCol="0">
            <a:spAutoFit/>
          </a:bodyPr>
          <a:lstStyle/>
          <a:p>
            <a:r>
              <a:rPr lang="en-GB" sz="4800" dirty="0">
                <a:solidFill>
                  <a:schemeClr val="bg1"/>
                </a:solidFill>
              </a:rPr>
              <a:t>X</a:t>
            </a:r>
          </a:p>
        </p:txBody>
      </p:sp>
      <p:sp>
        <p:nvSpPr>
          <p:cNvPr id="13" name="TextBox 12"/>
          <p:cNvSpPr txBox="1"/>
          <p:nvPr/>
        </p:nvSpPr>
        <p:spPr>
          <a:xfrm>
            <a:off x="2028825" y="3813184"/>
            <a:ext cx="3824286" cy="646331"/>
          </a:xfrm>
          <a:prstGeom prst="rect">
            <a:avLst/>
          </a:prstGeom>
          <a:noFill/>
        </p:spPr>
        <p:txBody>
          <a:bodyPr wrap="square" rtlCol="0">
            <a:spAutoFit/>
          </a:bodyPr>
          <a:lstStyle/>
          <a:p>
            <a:r>
              <a:rPr lang="en-GB" sz="3600" dirty="0">
                <a:solidFill>
                  <a:schemeClr val="bg1"/>
                </a:solidFill>
              </a:rPr>
              <a:t>HARD TO IMPRESS</a:t>
            </a:r>
          </a:p>
        </p:txBody>
      </p:sp>
      <p:sp>
        <p:nvSpPr>
          <p:cNvPr id="14" name="TextBox 13"/>
          <p:cNvSpPr txBox="1"/>
          <p:nvPr/>
        </p:nvSpPr>
        <p:spPr>
          <a:xfrm>
            <a:off x="7662858" y="3628518"/>
            <a:ext cx="528638" cy="830997"/>
          </a:xfrm>
          <a:prstGeom prst="rect">
            <a:avLst/>
          </a:prstGeom>
          <a:noFill/>
        </p:spPr>
        <p:txBody>
          <a:bodyPr wrap="square" rtlCol="0">
            <a:spAutoFit/>
          </a:bodyPr>
          <a:lstStyle/>
          <a:p>
            <a:r>
              <a:rPr lang="en-GB" sz="4800" dirty="0">
                <a:solidFill>
                  <a:schemeClr val="bg1"/>
                </a:solidFill>
              </a:rPr>
              <a:t>Z</a:t>
            </a:r>
          </a:p>
        </p:txBody>
      </p:sp>
      <p:sp>
        <p:nvSpPr>
          <p:cNvPr id="15" name="TextBox 14"/>
          <p:cNvSpPr txBox="1"/>
          <p:nvPr/>
        </p:nvSpPr>
        <p:spPr>
          <a:xfrm>
            <a:off x="2028824" y="4388284"/>
            <a:ext cx="3824286" cy="646331"/>
          </a:xfrm>
          <a:prstGeom prst="rect">
            <a:avLst/>
          </a:prstGeom>
          <a:noFill/>
        </p:spPr>
        <p:txBody>
          <a:bodyPr wrap="square" rtlCol="0">
            <a:spAutoFit/>
          </a:bodyPr>
          <a:lstStyle/>
          <a:p>
            <a:r>
              <a:rPr lang="en-GB" sz="3600" dirty="0">
                <a:solidFill>
                  <a:schemeClr val="bg1"/>
                </a:solidFill>
              </a:rPr>
              <a:t>UNREALISTIC</a:t>
            </a:r>
          </a:p>
        </p:txBody>
      </p:sp>
      <p:sp>
        <p:nvSpPr>
          <p:cNvPr id="16" name="TextBox 15"/>
          <p:cNvSpPr txBox="1"/>
          <p:nvPr/>
        </p:nvSpPr>
        <p:spPr>
          <a:xfrm>
            <a:off x="6579387" y="4273787"/>
            <a:ext cx="3090867" cy="769441"/>
          </a:xfrm>
          <a:prstGeom prst="rect">
            <a:avLst/>
          </a:prstGeom>
          <a:noFill/>
        </p:spPr>
        <p:txBody>
          <a:bodyPr wrap="square" rtlCol="0">
            <a:spAutoFit/>
          </a:bodyPr>
          <a:lstStyle/>
          <a:p>
            <a:r>
              <a:rPr lang="en-GB" sz="3600" dirty="0">
                <a:solidFill>
                  <a:schemeClr val="bg1"/>
                </a:solidFill>
              </a:rPr>
              <a:t>BOOMERS &amp; </a:t>
            </a:r>
            <a:r>
              <a:rPr lang="en-GB" sz="4400" dirty="0">
                <a:solidFill>
                  <a:schemeClr val="bg1"/>
                </a:solidFill>
              </a:rPr>
              <a:t>Y</a:t>
            </a:r>
          </a:p>
        </p:txBody>
      </p:sp>
      <p:sp>
        <p:nvSpPr>
          <p:cNvPr id="17" name="TextBox 16"/>
          <p:cNvSpPr txBox="1"/>
          <p:nvPr/>
        </p:nvSpPr>
        <p:spPr>
          <a:xfrm>
            <a:off x="2028824" y="4961745"/>
            <a:ext cx="3909848" cy="646331"/>
          </a:xfrm>
          <a:prstGeom prst="rect">
            <a:avLst/>
          </a:prstGeom>
          <a:noFill/>
        </p:spPr>
        <p:txBody>
          <a:bodyPr wrap="square" rtlCol="0">
            <a:spAutoFit/>
          </a:bodyPr>
          <a:lstStyle/>
          <a:p>
            <a:r>
              <a:rPr lang="en-GB" sz="3600" dirty="0">
                <a:solidFill>
                  <a:schemeClr val="bg1"/>
                </a:solidFill>
              </a:rPr>
              <a:t>POOR WORK ETHIC</a:t>
            </a:r>
          </a:p>
        </p:txBody>
      </p:sp>
      <p:sp>
        <p:nvSpPr>
          <p:cNvPr id="18" name="TextBox 17"/>
          <p:cNvSpPr txBox="1"/>
          <p:nvPr/>
        </p:nvSpPr>
        <p:spPr>
          <a:xfrm>
            <a:off x="7190385" y="4869411"/>
            <a:ext cx="2002221" cy="830997"/>
          </a:xfrm>
          <a:prstGeom prst="rect">
            <a:avLst/>
          </a:prstGeom>
          <a:noFill/>
        </p:spPr>
        <p:txBody>
          <a:bodyPr wrap="square" rtlCol="0">
            <a:spAutoFit/>
          </a:bodyPr>
          <a:lstStyle/>
          <a:p>
            <a:r>
              <a:rPr lang="en-GB" sz="4800" dirty="0">
                <a:solidFill>
                  <a:schemeClr val="bg1"/>
                </a:solidFill>
              </a:rPr>
              <a:t>X &amp; Y</a:t>
            </a:r>
          </a:p>
        </p:txBody>
      </p:sp>
    </p:spTree>
    <p:extLst>
      <p:ext uri="{BB962C8B-B14F-4D97-AF65-F5344CB8AC3E}">
        <p14:creationId xmlns:p14="http://schemas.microsoft.com/office/powerpoint/2010/main" val="2899342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10" grpId="0"/>
      <p:bldP spid="12" grpId="0"/>
      <p:bldP spid="14" grpId="0"/>
      <p:bldP spid="16" grpId="0"/>
      <p:bldP spid="1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12192000" cy="685800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2" name="Table 1"/>
          <p:cNvGraphicFramePr>
            <a:graphicFrameLocks noGrp="1"/>
          </p:cNvGraphicFramePr>
          <p:nvPr>
            <p:extLst>
              <p:ext uri="{D42A27DB-BD31-4B8C-83A1-F6EECF244321}">
                <p14:modId xmlns:p14="http://schemas.microsoft.com/office/powerpoint/2010/main" val="3933584245"/>
              </p:ext>
            </p:extLst>
          </p:nvPr>
        </p:nvGraphicFramePr>
        <p:xfrm>
          <a:off x="1679945" y="1201480"/>
          <a:ext cx="8835656" cy="5005134"/>
        </p:xfrm>
        <a:graphic>
          <a:graphicData uri="http://schemas.openxmlformats.org/drawingml/2006/table">
            <a:tbl>
              <a:tblPr firstRow="1" firstCol="1" bandRow="1">
                <a:tableStyleId>{5C22544A-7EE6-4342-B048-85BDC9FD1C3A}</a:tableStyleId>
              </a:tblPr>
              <a:tblGrid>
                <a:gridCol w="2884156"/>
                <a:gridCol w="2922497"/>
                <a:gridCol w="3029003"/>
              </a:tblGrid>
              <a:tr h="337648">
                <a:tc>
                  <a:txBody>
                    <a:bodyPr/>
                    <a:lstStyle/>
                    <a:p>
                      <a:pPr marL="457200" algn="l">
                        <a:lnSpc>
                          <a:spcPct val="107000"/>
                        </a:lnSpc>
                        <a:spcAft>
                          <a:spcPts val="0"/>
                        </a:spcAft>
                      </a:pPr>
                      <a:r>
                        <a:rPr lang="en-GB" sz="2400" dirty="0" smtClean="0">
                          <a:effectLst/>
                        </a:rPr>
                        <a:t>   Generation </a:t>
                      </a:r>
                      <a:r>
                        <a:rPr lang="en-GB" sz="2400" dirty="0">
                          <a:effectLst/>
                        </a:rPr>
                        <a:t>X</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l">
                        <a:lnSpc>
                          <a:spcPct val="107000"/>
                        </a:lnSpc>
                        <a:spcAft>
                          <a:spcPts val="0"/>
                        </a:spcAft>
                      </a:pPr>
                      <a:r>
                        <a:rPr lang="en-GB" sz="2400" dirty="0" smtClean="0">
                          <a:effectLst/>
                        </a:rPr>
                        <a:t> </a:t>
                      </a:r>
                      <a:r>
                        <a:rPr lang="en-GB" sz="2400" dirty="0" smtClean="0">
                          <a:effectLst/>
                        </a:rPr>
                        <a:t>Generation Y</a:t>
                      </a:r>
                    </a:p>
                    <a:p>
                      <a:pPr marL="457200" algn="l">
                        <a:lnSpc>
                          <a:spcPct val="107000"/>
                        </a:lnSpc>
                        <a:spcAft>
                          <a:spcPts val="0"/>
                        </a:spcAft>
                      </a:pPr>
                      <a:r>
                        <a:rPr lang="en-GB" sz="2400" dirty="0" smtClean="0">
                          <a:effectLst/>
                          <a:latin typeface="Calibri" panose="020F0502020204030204" pitchFamily="34" charset="0"/>
                          <a:ea typeface="Calibri" panose="020F0502020204030204" pitchFamily="34" charset="0"/>
                          <a:cs typeface="Times New Roman" panose="02020603050405020304" pitchFamily="18" charset="0"/>
                        </a:rPr>
                        <a:t>  (Millennials)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l">
                        <a:lnSpc>
                          <a:spcPct val="107000"/>
                        </a:lnSpc>
                        <a:spcAft>
                          <a:spcPts val="0"/>
                        </a:spcAft>
                      </a:pPr>
                      <a:r>
                        <a:rPr lang="en-GB" sz="2400" dirty="0" smtClean="0">
                          <a:effectLst/>
                        </a:rPr>
                        <a:t>    Generation </a:t>
                      </a:r>
                      <a:r>
                        <a:rPr lang="en-GB" sz="2400" dirty="0">
                          <a:effectLst/>
                        </a:rPr>
                        <a:t>Z</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223718">
                <a:tc>
                  <a:txBody>
                    <a:bodyPr/>
                    <a:lstStyle/>
                    <a:p>
                      <a:pPr marL="18415" algn="ctr">
                        <a:lnSpc>
                          <a:spcPct val="107000"/>
                        </a:lnSpc>
                        <a:spcAft>
                          <a:spcPts val="0"/>
                        </a:spcAft>
                      </a:pPr>
                      <a:endParaRPr lang="en-GB" sz="2000" dirty="0" smtClean="0">
                        <a:effectLst/>
                      </a:endParaRPr>
                    </a:p>
                    <a:p>
                      <a:pPr marL="18415" algn="ctr">
                        <a:lnSpc>
                          <a:spcPct val="107000"/>
                        </a:lnSpc>
                        <a:spcAft>
                          <a:spcPts val="0"/>
                        </a:spcAft>
                      </a:pPr>
                      <a:r>
                        <a:rPr lang="en-GB" sz="2000" dirty="0" smtClean="0">
                          <a:effectLst/>
                        </a:rPr>
                        <a:t>Slacker</a:t>
                      </a:r>
                      <a:endParaRPr lang="en-GB" sz="2000" dirty="0">
                        <a:effectLst/>
                      </a:endParaRPr>
                    </a:p>
                    <a:p>
                      <a:pPr marL="18415" algn="ctr">
                        <a:lnSpc>
                          <a:spcPct val="107000"/>
                        </a:lnSpc>
                        <a:spcAft>
                          <a:spcPts val="0"/>
                        </a:spcAft>
                      </a:pPr>
                      <a:r>
                        <a:rPr lang="en-GB" sz="2000" dirty="0" smtClean="0">
                          <a:effectLst/>
                        </a:rPr>
                        <a:t>Cynic</a:t>
                      </a:r>
                      <a:endParaRPr lang="en-GB" sz="2000" dirty="0">
                        <a:effectLst/>
                      </a:endParaRPr>
                    </a:p>
                    <a:p>
                      <a:pPr marL="18415" algn="ctr">
                        <a:lnSpc>
                          <a:spcPct val="107000"/>
                        </a:lnSpc>
                        <a:spcAft>
                          <a:spcPts val="0"/>
                        </a:spcAft>
                      </a:pPr>
                      <a:r>
                        <a:rPr lang="en-GB" sz="2000" dirty="0" smtClean="0">
                          <a:effectLst/>
                        </a:rPr>
                        <a:t>Drifter</a:t>
                      </a:r>
                      <a:endParaRPr lang="en-GB" sz="2000" dirty="0">
                        <a:effectLst/>
                      </a:endParaRPr>
                    </a:p>
                    <a:p>
                      <a:pPr marL="18415" algn="ctr">
                        <a:lnSpc>
                          <a:spcPct val="107000"/>
                        </a:lnSpc>
                        <a:spcAft>
                          <a:spcPts val="0"/>
                        </a:spcAft>
                      </a:pPr>
                      <a:r>
                        <a:rPr lang="en-GB" sz="2000" dirty="0">
                          <a:effectLst/>
                        </a:rPr>
                        <a:t>Aimless</a:t>
                      </a:r>
                    </a:p>
                    <a:p>
                      <a:pPr marL="18415" algn="ctr">
                        <a:lnSpc>
                          <a:spcPct val="107000"/>
                        </a:lnSpc>
                        <a:spcAft>
                          <a:spcPts val="0"/>
                        </a:spcAft>
                      </a:pPr>
                      <a:r>
                        <a:rPr lang="en-GB" sz="2000" dirty="0">
                          <a:effectLst/>
                        </a:rPr>
                        <a:t>Ambitionless</a:t>
                      </a:r>
                    </a:p>
                    <a:p>
                      <a:pPr marL="18415" algn="ctr">
                        <a:lnSpc>
                          <a:spcPct val="107000"/>
                        </a:lnSpc>
                        <a:spcAft>
                          <a:spcPts val="0"/>
                        </a:spcAft>
                      </a:pPr>
                      <a:r>
                        <a:rPr lang="en-GB" sz="2000" dirty="0">
                          <a:effectLst/>
                        </a:rPr>
                        <a:t>Apathetic</a:t>
                      </a:r>
                    </a:p>
                    <a:p>
                      <a:pPr marL="457200" algn="ctr">
                        <a:lnSpc>
                          <a:spcPct val="107000"/>
                        </a:lnSpc>
                        <a:spcAft>
                          <a:spcPts val="0"/>
                        </a:spcAft>
                      </a:pPr>
                      <a:r>
                        <a:rPr lang="en-GB" sz="20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8890" algn="ctr">
                        <a:lnSpc>
                          <a:spcPct val="107000"/>
                        </a:lnSpc>
                        <a:spcAft>
                          <a:spcPts val="0"/>
                        </a:spcAft>
                      </a:pPr>
                      <a:endParaRPr lang="en-GB" sz="2000" dirty="0" smtClean="0">
                        <a:effectLst/>
                      </a:endParaRPr>
                    </a:p>
                    <a:p>
                      <a:pPr marL="8890" algn="ctr">
                        <a:lnSpc>
                          <a:spcPct val="107000"/>
                        </a:lnSpc>
                        <a:spcAft>
                          <a:spcPts val="0"/>
                        </a:spcAft>
                      </a:pPr>
                      <a:r>
                        <a:rPr lang="en-GB" sz="2000" dirty="0" smtClean="0">
                          <a:effectLst/>
                        </a:rPr>
                        <a:t>Entitled</a:t>
                      </a:r>
                      <a:endParaRPr lang="en-GB" sz="2000" dirty="0">
                        <a:effectLst/>
                      </a:endParaRPr>
                    </a:p>
                    <a:p>
                      <a:pPr marL="8890" algn="ctr">
                        <a:lnSpc>
                          <a:spcPct val="107000"/>
                        </a:lnSpc>
                        <a:spcAft>
                          <a:spcPts val="0"/>
                        </a:spcAft>
                      </a:pPr>
                      <a:r>
                        <a:rPr lang="en-GB" sz="2000" dirty="0">
                          <a:effectLst/>
                        </a:rPr>
                        <a:t>Lazy</a:t>
                      </a:r>
                    </a:p>
                    <a:p>
                      <a:pPr marL="8890" algn="ctr">
                        <a:lnSpc>
                          <a:spcPct val="107000"/>
                        </a:lnSpc>
                        <a:spcAft>
                          <a:spcPts val="0"/>
                        </a:spcAft>
                      </a:pPr>
                      <a:r>
                        <a:rPr lang="en-GB" sz="2000" dirty="0">
                          <a:effectLst/>
                        </a:rPr>
                        <a:t>Poor work ethic</a:t>
                      </a:r>
                    </a:p>
                    <a:p>
                      <a:pPr marL="8890" algn="ctr">
                        <a:lnSpc>
                          <a:spcPct val="107000"/>
                        </a:lnSpc>
                        <a:spcAft>
                          <a:spcPts val="0"/>
                        </a:spcAft>
                      </a:pPr>
                      <a:r>
                        <a:rPr lang="en-GB" sz="2000" dirty="0">
                          <a:effectLst/>
                        </a:rPr>
                        <a:t>Lack respect</a:t>
                      </a:r>
                    </a:p>
                    <a:p>
                      <a:pPr marL="8890" algn="ctr">
                        <a:lnSpc>
                          <a:spcPct val="107000"/>
                        </a:lnSpc>
                        <a:spcAft>
                          <a:spcPts val="0"/>
                        </a:spcAft>
                      </a:pPr>
                      <a:r>
                        <a:rPr lang="en-GB" sz="2000" dirty="0">
                          <a:effectLst/>
                        </a:rPr>
                        <a:t>Self-centred &amp; individualistic</a:t>
                      </a:r>
                    </a:p>
                    <a:p>
                      <a:pPr marL="8890" algn="ctr">
                        <a:lnSpc>
                          <a:spcPct val="107000"/>
                        </a:lnSpc>
                        <a:spcAft>
                          <a:spcPts val="0"/>
                        </a:spcAft>
                      </a:pPr>
                      <a:r>
                        <a:rPr lang="en-GB" sz="2000" dirty="0">
                          <a:effectLst/>
                        </a:rPr>
                        <a:t>Unrealistic expectations</a:t>
                      </a:r>
                    </a:p>
                    <a:p>
                      <a:pPr marL="8890" algn="ctr">
                        <a:lnSpc>
                          <a:spcPct val="107000"/>
                        </a:lnSpc>
                        <a:spcAft>
                          <a:spcPts val="0"/>
                        </a:spcAft>
                      </a:pPr>
                      <a:r>
                        <a:rPr lang="en-GB" sz="2000" dirty="0">
                          <a:effectLst/>
                        </a:rPr>
                        <a:t>Not committed to work</a:t>
                      </a:r>
                    </a:p>
                    <a:p>
                      <a:pPr marL="8890" algn="ctr">
                        <a:lnSpc>
                          <a:spcPct val="107000"/>
                        </a:lnSpc>
                        <a:spcAft>
                          <a:spcPts val="0"/>
                        </a:spcAft>
                      </a:pPr>
                      <a:r>
                        <a:rPr lang="en-GB" sz="2000" dirty="0">
                          <a:effectLst/>
                        </a:rPr>
                        <a:t>No loyalty</a:t>
                      </a:r>
                    </a:p>
                    <a:p>
                      <a:pPr marL="8890" algn="ctr">
                        <a:lnSpc>
                          <a:spcPct val="107000"/>
                        </a:lnSpc>
                        <a:spcAft>
                          <a:spcPts val="0"/>
                        </a:spcAft>
                      </a:pPr>
                      <a:r>
                        <a:rPr lang="en-GB" sz="2000" dirty="0">
                          <a:effectLst/>
                        </a:rPr>
                        <a:t>Lack social skills</a:t>
                      </a:r>
                    </a:p>
                    <a:p>
                      <a:pPr marL="8890" algn="ctr">
                        <a:lnSpc>
                          <a:spcPct val="107000"/>
                        </a:lnSpc>
                        <a:spcAft>
                          <a:spcPts val="0"/>
                        </a:spcAft>
                      </a:pPr>
                      <a:r>
                        <a:rPr lang="en-GB" sz="2000" dirty="0">
                          <a:effectLst/>
                        </a:rPr>
                        <a:t>Needy</a:t>
                      </a:r>
                    </a:p>
                    <a:p>
                      <a:pPr marL="457200" algn="ctr">
                        <a:lnSpc>
                          <a:spcPct val="107000"/>
                        </a:lnSpc>
                        <a:spcAft>
                          <a:spcPts val="0"/>
                        </a:spcAft>
                      </a:pPr>
                      <a:r>
                        <a:rPr lang="en-GB" sz="20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endParaRPr lang="en-GB" sz="2000" dirty="0" smtClean="0">
                        <a:effectLst/>
                      </a:endParaRPr>
                    </a:p>
                    <a:p>
                      <a:pPr algn="ctr">
                        <a:lnSpc>
                          <a:spcPct val="107000"/>
                        </a:lnSpc>
                        <a:spcAft>
                          <a:spcPts val="0"/>
                        </a:spcAft>
                      </a:pPr>
                      <a:r>
                        <a:rPr lang="en-GB" sz="2000" smtClean="0">
                          <a:effectLst/>
                        </a:rPr>
                        <a:t>More </a:t>
                      </a:r>
                      <a:r>
                        <a:rPr lang="en-GB" sz="2000" dirty="0">
                          <a:effectLst/>
                        </a:rPr>
                        <a:t>narcissistic</a:t>
                      </a:r>
                    </a:p>
                    <a:p>
                      <a:pPr algn="ctr">
                        <a:lnSpc>
                          <a:spcPct val="107000"/>
                        </a:lnSpc>
                        <a:spcAft>
                          <a:spcPts val="0"/>
                        </a:spcAft>
                      </a:pPr>
                      <a:r>
                        <a:rPr lang="en-GB" sz="2000" dirty="0" smtClean="0">
                          <a:effectLst/>
                        </a:rPr>
                        <a:t>Impatient</a:t>
                      </a:r>
                      <a:endParaRPr lang="en-GB" sz="2000" dirty="0">
                        <a:effectLst/>
                      </a:endParaRPr>
                    </a:p>
                    <a:p>
                      <a:pPr algn="ctr">
                        <a:lnSpc>
                          <a:spcPct val="107000"/>
                        </a:lnSpc>
                        <a:spcAft>
                          <a:spcPts val="0"/>
                        </a:spcAft>
                      </a:pPr>
                      <a:r>
                        <a:rPr lang="en-GB" sz="2000" dirty="0" smtClean="0">
                          <a:effectLst/>
                        </a:rPr>
                        <a:t>Harder </a:t>
                      </a:r>
                      <a:r>
                        <a:rPr lang="en-GB" sz="2000" dirty="0">
                          <a:effectLst/>
                        </a:rPr>
                        <a:t>to impress</a:t>
                      </a:r>
                    </a:p>
                    <a:p>
                      <a:pPr algn="ctr">
                        <a:lnSpc>
                          <a:spcPct val="107000"/>
                        </a:lnSpc>
                        <a:spcAft>
                          <a:spcPts val="0"/>
                        </a:spcAft>
                      </a:pPr>
                      <a:r>
                        <a:rPr lang="en-GB" sz="2000" dirty="0" smtClean="0">
                          <a:effectLst/>
                        </a:rPr>
                        <a:t>Entitled</a:t>
                      </a:r>
                    </a:p>
                    <a:p>
                      <a:pPr algn="ctr">
                        <a:lnSpc>
                          <a:spcPct val="107000"/>
                        </a:lnSpc>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Lazy</a:t>
                      </a:r>
                    </a:p>
                    <a:p>
                      <a:pPr algn="ctr">
                        <a:lnSpc>
                          <a:spcPct val="107000"/>
                        </a:lnSpc>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Unaware</a:t>
                      </a:r>
                    </a:p>
                    <a:p>
                      <a:pPr algn="ctr">
                        <a:lnSpc>
                          <a:spcPct val="107000"/>
                        </a:lnSpc>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Apathetic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4" name="TextBox 3"/>
          <p:cNvSpPr txBox="1"/>
          <p:nvPr/>
        </p:nvSpPr>
        <p:spPr>
          <a:xfrm>
            <a:off x="839972" y="297712"/>
            <a:ext cx="5358809" cy="461665"/>
          </a:xfrm>
          <a:prstGeom prst="rect">
            <a:avLst/>
          </a:prstGeom>
          <a:noFill/>
        </p:spPr>
        <p:txBody>
          <a:bodyPr wrap="square" rtlCol="0">
            <a:spAutoFit/>
          </a:bodyPr>
          <a:lstStyle/>
          <a:p>
            <a:r>
              <a:rPr lang="en-GB" sz="2400" dirty="0" smtClean="0"/>
              <a:t>NEGATIVE STEREOTYPES</a:t>
            </a:r>
            <a:endParaRPr lang="en-GB" sz="2400" dirty="0"/>
          </a:p>
        </p:txBody>
      </p:sp>
    </p:spTree>
    <p:extLst>
      <p:ext uri="{BB962C8B-B14F-4D97-AF65-F5344CB8AC3E}">
        <p14:creationId xmlns:p14="http://schemas.microsoft.com/office/powerpoint/2010/main" val="23885155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0" y="0"/>
            <a:ext cx="12192000" cy="8122920"/>
          </a:xfrm>
          <a:prstGeom prst="rect">
            <a:avLst/>
          </a:prstGeom>
        </p:spPr>
      </p:pic>
      <p:sp>
        <p:nvSpPr>
          <p:cNvPr id="2" name="TextBox 1"/>
          <p:cNvSpPr txBox="1"/>
          <p:nvPr/>
        </p:nvSpPr>
        <p:spPr>
          <a:xfrm>
            <a:off x="488432" y="865913"/>
            <a:ext cx="7801552" cy="923330"/>
          </a:xfrm>
          <a:prstGeom prst="rect">
            <a:avLst/>
          </a:prstGeom>
          <a:noFill/>
        </p:spPr>
        <p:txBody>
          <a:bodyPr wrap="square" rtlCol="0">
            <a:spAutoFit/>
          </a:bodyPr>
          <a:lstStyle/>
          <a:p>
            <a:r>
              <a:rPr lang="en-GB" sz="5400" dirty="0">
                <a:solidFill>
                  <a:schemeClr val="bg1"/>
                </a:solidFill>
                <a:effectLst>
                  <a:outerShdw blurRad="38100" dist="38100" dir="2700000" algn="tl">
                    <a:srgbClr val="000000">
                      <a:alpha val="43137"/>
                    </a:srgbClr>
                  </a:outerShdw>
                </a:effectLst>
                <a:latin typeface="BatangChe" panose="02030609000101010101" pitchFamily="49" charset="-127"/>
                <a:ea typeface="BatangChe" panose="02030609000101010101" pitchFamily="49" charset="-127"/>
                <a:cs typeface="Arial" panose="020B0604020202020204" pitchFamily="34" charset="0"/>
              </a:rPr>
              <a:t>DO YOU EAT CEREAL?</a:t>
            </a:r>
          </a:p>
        </p:txBody>
      </p:sp>
    </p:spTree>
    <p:extLst>
      <p:ext uri="{BB962C8B-B14F-4D97-AF65-F5344CB8AC3E}">
        <p14:creationId xmlns:p14="http://schemas.microsoft.com/office/powerpoint/2010/main" val="36714219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chemeClr val="tx1">
              <a:lumMod val="85000"/>
              <a:lumOff val="15000"/>
            </a:schemeClr>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p:cNvSpPr txBox="1"/>
          <p:nvPr/>
        </p:nvSpPr>
        <p:spPr>
          <a:xfrm>
            <a:off x="1855076" y="2522483"/>
            <a:ext cx="8891751" cy="3046988"/>
          </a:xfrm>
          <a:prstGeom prst="rect">
            <a:avLst/>
          </a:prstGeom>
          <a:noFill/>
        </p:spPr>
        <p:txBody>
          <a:bodyPr wrap="square" rtlCol="0">
            <a:spAutoFit/>
          </a:bodyPr>
          <a:lstStyle/>
          <a:p>
            <a:r>
              <a:rPr lang="en-GB" sz="3200" dirty="0">
                <a:solidFill>
                  <a:schemeClr val="bg1"/>
                </a:solidFill>
              </a:rPr>
              <a:t>Stereotypes are formulated by the ones that have come before, and assigned to the youth.</a:t>
            </a:r>
          </a:p>
          <a:p>
            <a:r>
              <a:rPr lang="en-GB" sz="3200" dirty="0">
                <a:solidFill>
                  <a:schemeClr val="bg1"/>
                </a:solidFill>
              </a:rPr>
              <a:t>					         </a:t>
            </a:r>
          </a:p>
          <a:p>
            <a:endParaRPr lang="en-GB" sz="3200" dirty="0">
              <a:solidFill>
                <a:schemeClr val="bg1"/>
              </a:solidFill>
            </a:endParaRPr>
          </a:p>
          <a:p>
            <a:r>
              <a:rPr lang="en-GB" sz="3200" dirty="0">
                <a:solidFill>
                  <a:schemeClr val="bg1"/>
                </a:solidFill>
              </a:rPr>
              <a:t>					      (Davies </a:t>
            </a:r>
            <a:r>
              <a:rPr lang="en-GB" sz="3200" i="1" dirty="0">
                <a:solidFill>
                  <a:schemeClr val="bg1"/>
                </a:solidFill>
              </a:rPr>
              <a:t>et al</a:t>
            </a:r>
            <a:r>
              <a:rPr lang="en-GB" sz="3200" dirty="0">
                <a:solidFill>
                  <a:schemeClr val="bg1"/>
                </a:solidFill>
              </a:rPr>
              <a:t>, 2011).</a:t>
            </a:r>
            <a:endParaRPr lang="en-US" sz="3200" dirty="0">
              <a:solidFill>
                <a:schemeClr val="bg1"/>
              </a:solidFill>
            </a:endParaRPr>
          </a:p>
          <a:p>
            <a:endParaRPr lang="en-GB" sz="3200" dirty="0">
              <a:solidFill>
                <a:schemeClr val="bg1"/>
              </a:solidFill>
            </a:endParaRPr>
          </a:p>
        </p:txBody>
      </p:sp>
    </p:spTree>
    <p:extLst>
      <p:ext uri="{BB962C8B-B14F-4D97-AF65-F5344CB8AC3E}">
        <p14:creationId xmlns:p14="http://schemas.microsoft.com/office/powerpoint/2010/main" val="21710061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4" descr="Image result for motivation">
            <a:extLst>
              <a:ext uri="{FF2B5EF4-FFF2-40B4-BE49-F238E27FC236}">
                <a16:creationId xmlns="" xmlns:a16="http://schemas.microsoft.com/office/drawing/2014/main" id="{5DF3487A-6B6C-4585-94FB-16FBBC84D2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11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 xmlns:a16="http://schemas.microsoft.com/office/drawing/2014/main" id="{044F60BC-DF5C-4B54-B848-BE7E9BA3817C}"/>
              </a:ext>
            </a:extLst>
          </p:cNvPr>
          <p:cNvSpPr txBox="1"/>
          <p:nvPr/>
        </p:nvSpPr>
        <p:spPr>
          <a:xfrm>
            <a:off x="392430" y="335285"/>
            <a:ext cx="3169920" cy="3093720"/>
          </a:xfrm>
          <a:prstGeom prst="ellipse">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p>
            <a:pPr algn="ctr">
              <a:lnSpc>
                <a:spcPct val="90000"/>
              </a:lnSpc>
              <a:spcBef>
                <a:spcPct val="0"/>
              </a:spcBef>
              <a:spcAft>
                <a:spcPts val="600"/>
              </a:spcAft>
            </a:pPr>
            <a:r>
              <a:rPr lang="en-US" sz="2800" b="1">
                <a:latin typeface="+mj-lt"/>
                <a:ea typeface="+mj-ea"/>
                <a:cs typeface="+mj-cs"/>
              </a:rPr>
              <a:t>MOTIVATIONS</a:t>
            </a:r>
          </a:p>
        </p:txBody>
      </p:sp>
    </p:spTree>
    <p:extLst>
      <p:ext uri="{BB962C8B-B14F-4D97-AF65-F5344CB8AC3E}">
        <p14:creationId xmlns:p14="http://schemas.microsoft.com/office/powerpoint/2010/main" val="24466786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Image result for generational motivation">
            <a:extLst>
              <a:ext uri="{FF2B5EF4-FFF2-40B4-BE49-F238E27FC236}">
                <a16:creationId xmlns="" xmlns:a16="http://schemas.microsoft.com/office/drawing/2014/main" id="{D2EB3C6F-1E8E-4ACB-8BED-CA92A40183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000" r="-1"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5">
            <a:extLst>
              <a:ext uri="{FF2B5EF4-FFF2-40B4-BE49-F238E27FC236}">
                <a16:creationId xmlns="" xmlns:a16="http://schemas.microsoft.com/office/drawing/2014/main" id="{87CC2527-562A-4F69-B487-4371E5B243E7}"/>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73" name="Straight Connector 72">
            <a:extLst>
              <a:ext uri="{FF2B5EF4-FFF2-40B4-BE49-F238E27FC236}">
                <a16:creationId xmlns="" xmlns:a16="http://schemas.microsoft.com/office/drawing/2014/main" id="{BCDAEC91-5BCE-4B55-9CC0-43EF94CB734B}"/>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 xmlns:a16="http://schemas.microsoft.com/office/drawing/2014/main" id="{044F60BC-DF5C-4B54-B848-BE7E9BA3817C}"/>
              </a:ext>
            </a:extLst>
          </p:cNvPr>
          <p:cNvSpPr txBox="1"/>
          <p:nvPr/>
        </p:nvSpPr>
        <p:spPr>
          <a:xfrm>
            <a:off x="8022021" y="3289081"/>
            <a:ext cx="3852041" cy="183405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000" b="1" dirty="0">
                <a:latin typeface="+mj-lt"/>
                <a:ea typeface="+mj-ea"/>
                <a:cs typeface="+mj-cs"/>
              </a:rPr>
              <a:t>MULTI-GENERATIONAL </a:t>
            </a:r>
            <a:r>
              <a:rPr lang="en-US" sz="4000" b="1" dirty="0" smtClean="0">
                <a:latin typeface="+mj-lt"/>
                <a:ea typeface="+mj-ea"/>
                <a:cs typeface="+mj-cs"/>
              </a:rPr>
              <a:t>MOTIVATIONS?</a:t>
            </a:r>
            <a:endParaRPr lang="en-US" sz="4000" b="1" dirty="0">
              <a:latin typeface="+mj-lt"/>
              <a:ea typeface="+mj-ea"/>
              <a:cs typeface="+mj-cs"/>
            </a:endParaRPr>
          </a:p>
        </p:txBody>
      </p:sp>
    </p:spTree>
    <p:extLst>
      <p:ext uri="{BB962C8B-B14F-4D97-AF65-F5344CB8AC3E}">
        <p14:creationId xmlns:p14="http://schemas.microsoft.com/office/powerpoint/2010/main" val="12222116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0" y="-410817"/>
            <a:ext cx="12192000" cy="8096250"/>
          </a:xfrm>
          <a:prstGeom prst="rect">
            <a:avLst/>
          </a:prstGeom>
        </p:spPr>
      </p:pic>
      <p:sp>
        <p:nvSpPr>
          <p:cNvPr id="73" name="Freeform 5">
            <a:extLst>
              <a:ext uri="{FF2B5EF4-FFF2-40B4-BE49-F238E27FC236}">
                <a16:creationId xmlns="" xmlns:a16="http://schemas.microsoft.com/office/drawing/2014/main" id="{87CC2527-562A-4F69-B487-4371E5B243E7}"/>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75" name="Straight Connector 74">
            <a:extLst>
              <a:ext uri="{FF2B5EF4-FFF2-40B4-BE49-F238E27FC236}">
                <a16:creationId xmlns="" xmlns:a16="http://schemas.microsoft.com/office/drawing/2014/main" id="{BCDAEC91-5BCE-4B55-9CC0-43EF94CB734B}"/>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 xmlns:a16="http://schemas.microsoft.com/office/drawing/2014/main" id="{044F60BC-DF5C-4B54-B848-BE7E9BA3817C}"/>
              </a:ext>
            </a:extLst>
          </p:cNvPr>
          <p:cNvSpPr txBox="1"/>
          <p:nvPr/>
        </p:nvSpPr>
        <p:spPr>
          <a:xfrm>
            <a:off x="8022021" y="3231931"/>
            <a:ext cx="3852041" cy="183405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000" dirty="0">
                <a:latin typeface="+mj-lt"/>
                <a:ea typeface="+mj-ea"/>
                <a:cs typeface="+mj-cs"/>
              </a:rPr>
              <a:t>CHALLENGES</a:t>
            </a:r>
          </a:p>
        </p:txBody>
      </p:sp>
      <p:sp>
        <p:nvSpPr>
          <p:cNvPr id="3" name="AutoShape 2" descr="https://www.goalcast.com/wp-content/uploads/2017/07/hurdles-to-career-change.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https://www.goalcast.com/wp-content/uploads/2017/07/hurdles-to-career-change.jpg"/>
          <p:cNvSpPr>
            <a:spLocks noChangeAspect="1" noChangeArrowheads="1"/>
          </p:cNvSpPr>
          <p:nvPr/>
        </p:nvSpPr>
        <p:spPr bwMode="auto">
          <a:xfrm>
            <a:off x="-112920" y="6395485"/>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458201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36AEEEB9-82A2-4FBB-9848-1EC2852890F1}"/>
              </a:ext>
            </a:extLst>
          </p:cNvPr>
          <p:cNvSpPr txBox="1"/>
          <p:nvPr/>
        </p:nvSpPr>
        <p:spPr>
          <a:xfrm>
            <a:off x="590550" y="621031"/>
            <a:ext cx="3238500" cy="523220"/>
          </a:xfrm>
          <a:prstGeom prst="rect">
            <a:avLst/>
          </a:prstGeom>
          <a:noFill/>
          <a:effectLst>
            <a:outerShdw blurRad="50800" dist="38100" dir="2700000" algn="tl" rotWithShape="0">
              <a:prstClr val="black">
                <a:alpha val="40000"/>
              </a:prstClr>
            </a:outerShdw>
          </a:effectLst>
        </p:spPr>
        <p:txBody>
          <a:bodyPr wrap="square" rtlCol="0">
            <a:spAutoFit/>
          </a:bodyPr>
          <a:lstStyle/>
          <a:p>
            <a:r>
              <a:rPr lang="en-GB" sz="2800" dirty="0">
                <a:solidFill>
                  <a:schemeClr val="bg1"/>
                </a:solidFill>
              </a:rPr>
              <a:t>BENEFITS</a:t>
            </a:r>
            <a:endParaRPr lang="en-US" sz="2800" dirty="0">
              <a:solidFill>
                <a:schemeClr val="bg1"/>
              </a:solidFill>
            </a:endParaRPr>
          </a:p>
        </p:txBody>
      </p:sp>
      <p:pic>
        <p:nvPicPr>
          <p:cNvPr id="1026" name="Picture 2" descr="Image result for benefits">
            <a:extLst>
              <a:ext uri="{FF2B5EF4-FFF2-40B4-BE49-F238E27FC236}">
                <a16:creationId xmlns="" xmlns:a16="http://schemas.microsoft.com/office/drawing/2014/main" id="{CA8994F6-295F-46AA-9428-814002A9F7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36255"/>
            <a:ext cx="12192000" cy="8130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0613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2903</TotalTime>
  <Words>872</Words>
  <Application>Microsoft Office PowerPoint</Application>
  <PresentationFormat>Widescreen</PresentationFormat>
  <Paragraphs>215</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BatangChe</vt:lpstr>
      <vt:lpstr>Arial</vt:lpstr>
      <vt:lpstr>Calibri</vt:lpstr>
      <vt:lpstr>Calibri Light</vt:lpstr>
      <vt:lpstr>Times New Roman</vt:lpstr>
      <vt:lpstr>Office Theme</vt:lpstr>
      <vt:lpstr>Multi-Generation Workforce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Multi-Generation Workforce</dc:title>
  <dc:creator>Christian Felices (1402056)</dc:creator>
  <cp:lastModifiedBy>Christian Felices (1402056)</cp:lastModifiedBy>
  <cp:revision>23</cp:revision>
  <dcterms:created xsi:type="dcterms:W3CDTF">2017-11-02T13:01:15Z</dcterms:created>
  <dcterms:modified xsi:type="dcterms:W3CDTF">2017-11-09T12:51:30Z</dcterms:modified>
</cp:coreProperties>
</file>