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632"/>
    <p:restoredTop sz="94694"/>
  </p:normalViewPr>
  <p:slideViewPr>
    <p:cSldViewPr snapToGrid="0" snapToObjects="1">
      <p:cViewPr varScale="1">
        <p:scale>
          <a:sx n="120" d="100"/>
          <a:sy n="120" d="100"/>
        </p:scale>
        <p:origin x="200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3/10/20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3/10/20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3/10/20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3/10/20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3/10/20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3/10/20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3/10/20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3/10/20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3/10/20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3/10/20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3/10/20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3/10/20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3/10/20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3/10/20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3/10/20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3/10/20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3/10/20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3/10/20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tiff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2.png"/><Relationship Id="rId7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B201C-0575-9A45-95D2-3D4770FA4E1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ESDGC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57C099-A520-EF42-9B2D-4E55622D464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Education for Sustainable Development and Global Citizenship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5B58736-3A36-0E43-80DB-89C1CF2D511D}"/>
              </a:ext>
            </a:extLst>
          </p:cNvPr>
          <p:cNvSpPr/>
          <p:nvPr/>
        </p:nvSpPr>
        <p:spPr>
          <a:xfrm>
            <a:off x="9144000" y="2543081"/>
            <a:ext cx="2779928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Natasha</a:t>
            </a:r>
          </a:p>
          <a:p>
            <a:pPr algn="ctr"/>
            <a:r>
              <a:rPr lang="en-GB" sz="54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Wallace</a:t>
            </a:r>
            <a:endParaRPr lang="en-GB" sz="54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21446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782F2-2B87-FF4B-8724-376A32A51E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Timeline for Welsh ESDGC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D9B654-3A91-5548-AA7F-EEF6E3C3D0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GB" dirty="0"/>
              <a:t>ESDGC started in Wales following elections and the formation of the Welsh Assembly Government.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itchFamily="2" charset="2"/>
              <a:buChar char="Ø"/>
            </a:pPr>
            <a:r>
              <a:rPr lang="en-GB" dirty="0"/>
              <a:t>ESDGC became part of the school curriculum in Wales in 2004. the ESDGC components to be embedded in everyday classroom life.</a:t>
            </a:r>
          </a:p>
          <a:p>
            <a:pPr>
              <a:buFont typeface="Wingdings" pitchFamily="2" charset="2"/>
              <a:buChar char="Ø"/>
            </a:pPr>
            <a:endParaRPr lang="en-GB" dirty="0"/>
          </a:p>
          <a:p>
            <a:pPr>
              <a:buFont typeface="Wingdings" pitchFamily="2" charset="2"/>
              <a:buChar char="Ø"/>
            </a:pPr>
            <a:r>
              <a:rPr lang="en-GB" dirty="0"/>
              <a:t>Has the setting succeeded in embedding ESDGC into classroom life?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0832B47-CE84-E149-905C-2ECB9AD3305B}"/>
              </a:ext>
            </a:extLst>
          </p:cNvPr>
          <p:cNvSpPr/>
          <p:nvPr/>
        </p:nvSpPr>
        <p:spPr>
          <a:xfrm>
            <a:off x="9054547" y="5828046"/>
            <a:ext cx="12396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(Gate, n.d.)</a:t>
            </a:r>
          </a:p>
        </p:txBody>
      </p:sp>
    </p:spTree>
    <p:extLst>
      <p:ext uri="{BB962C8B-B14F-4D97-AF65-F5344CB8AC3E}">
        <p14:creationId xmlns:p14="http://schemas.microsoft.com/office/powerpoint/2010/main" val="42322940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A94CB-AB78-1B4A-876C-FE75660E8B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seven components of ESDGC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9C984-E6C3-AD41-B747-120E7E91AB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GB" dirty="0"/>
              <a:t>The natural environment 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Consumption and Waste 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Climate change 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Wealth and Poverty 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Identity and Culture 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Choices and Decisions 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Health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B3C069A-489E-514A-B56D-490EB4285600}"/>
              </a:ext>
            </a:extLst>
          </p:cNvPr>
          <p:cNvSpPr/>
          <p:nvPr/>
        </p:nvSpPr>
        <p:spPr>
          <a:xfrm>
            <a:off x="8182605" y="5936189"/>
            <a:ext cx="18022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(WordPress, n.d.)</a:t>
            </a:r>
          </a:p>
        </p:txBody>
      </p:sp>
    </p:spTree>
    <p:extLst>
      <p:ext uri="{BB962C8B-B14F-4D97-AF65-F5344CB8AC3E}">
        <p14:creationId xmlns:p14="http://schemas.microsoft.com/office/powerpoint/2010/main" val="42192170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CCD82-639A-044A-B167-72ADE4084F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Wales, Europe and the World (WEW) Curriculum </a:t>
            </a:r>
            <a:r>
              <a:rPr lang="en-GB" dirty="0" err="1"/>
              <a:t>Cymreig</a:t>
            </a:r>
            <a:r>
              <a:rPr lang="en-GB" dirty="0"/>
              <a:t>, 2009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E0C9B6-D471-7441-A1F9-2AA3101C90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GB" dirty="0"/>
              <a:t> It was aimed at 14 – 19-year-olds 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itchFamily="2" charset="2"/>
              <a:buChar char="Ø"/>
            </a:pPr>
            <a:r>
              <a:rPr lang="en-GB" dirty="0"/>
              <a:t>WEW was designed to help learners develop their understanding of life in Wales, and of Wales’ place within the UK, Europe and the rest of the World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3E32156-8FA9-1742-B4CC-693C5B7F908E}"/>
              </a:ext>
            </a:extLst>
          </p:cNvPr>
          <p:cNvSpPr/>
          <p:nvPr/>
        </p:nvSpPr>
        <p:spPr>
          <a:xfrm>
            <a:off x="8846991" y="5828045"/>
            <a:ext cx="14471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Eacea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19612298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36006-5C4F-324B-8224-701A545FF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2014: Estyn’s progress in education for sustainable development and global citizenship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118C64-8DFA-9A4D-B212-3A157132CD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GB" dirty="0"/>
              <a:t>Estyn made seven recommendations for the ESDGC in terms of how it should be applied in schools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8469554-7ABE-704F-844A-BF8A068E4C06}"/>
              </a:ext>
            </a:extLst>
          </p:cNvPr>
          <p:cNvSpPr/>
          <p:nvPr/>
        </p:nvSpPr>
        <p:spPr>
          <a:xfrm>
            <a:off x="9741318" y="6254230"/>
            <a:ext cx="14067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(Estyn, 2014)</a:t>
            </a:r>
          </a:p>
        </p:txBody>
      </p:sp>
    </p:spTree>
    <p:extLst>
      <p:ext uri="{BB962C8B-B14F-4D97-AF65-F5344CB8AC3E}">
        <p14:creationId xmlns:p14="http://schemas.microsoft.com/office/powerpoint/2010/main" val="3038712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905A9BAA-B344-45D2-838C-73856C4B1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1" name="Rectangle 10">
              <a:extLst>
                <a:ext uri="{FF2B5EF4-FFF2-40B4-BE49-F238E27FC236}">
                  <a16:creationId xmlns:a16="http://schemas.microsoft.com/office/drawing/2014/main" id="{390434AA-4632-440E-9AE7-411396A77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D462FD1E-E713-4FD4-8746-671C946723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979EE191-B810-D24F-AEB0-AAF454306E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74" r="14806" b="-2"/>
          <a:stretch/>
        </p:blipFill>
        <p:spPr>
          <a:xfrm rot="10800000">
            <a:off x="4636009" y="-1"/>
            <a:ext cx="7552815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8A4CDE5-C7BC-41E1-8A4A-79E024CC09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5018565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04158C-EA8A-0942-A39E-F9E3A0E98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753228"/>
            <a:ext cx="3679028" cy="1080938"/>
          </a:xfrm>
        </p:spPr>
        <p:txBody>
          <a:bodyPr>
            <a:normAutofit/>
          </a:bodyPr>
          <a:lstStyle/>
          <a:p>
            <a:r>
              <a:rPr lang="en-GB" sz="2000"/>
              <a:t>How we applied ESDGC throughout the school environment from ages 3 to 11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25C7952-5703-489E-8DBD-F2EFAC8EE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5029200" cy="20273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014671-B9D9-3945-853D-1A2CD5C9AF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336873"/>
            <a:ext cx="3581635" cy="359931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1600" dirty="0"/>
              <a:t>The setting’s slogan is “Opportunity for All” </a:t>
            </a:r>
          </a:p>
          <a:p>
            <a:pPr>
              <a:buFont typeface="Wingdings" pitchFamily="2" charset="2"/>
              <a:buChar char="Ø"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70E3514-0D05-944A-9AFA-786D46B2EB4A}"/>
              </a:ext>
            </a:extLst>
          </p:cNvPr>
          <p:cNvSpPr/>
          <p:nvPr/>
        </p:nvSpPr>
        <p:spPr>
          <a:xfrm>
            <a:off x="180063" y="6248400"/>
            <a:ext cx="14242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(Lewis, 2020)</a:t>
            </a:r>
          </a:p>
        </p:txBody>
      </p:sp>
    </p:spTree>
    <p:extLst>
      <p:ext uri="{BB962C8B-B14F-4D97-AF65-F5344CB8AC3E}">
        <p14:creationId xmlns:p14="http://schemas.microsoft.com/office/powerpoint/2010/main" val="30461336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321D838-2C7E-4177-9DD3-DAC78324A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146E45C-1450-4186-B501-74F221F89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EDDA48B-BC04-4915-ADA3-A1A9522EB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78C9D07A-5A22-4E55-B18A-47CF07E50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D71E629-0739-4A59-972B-A9E9A4500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F84762E-7FCC-4EAF-B9E7-CE7214491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927A1389-2A5D-4886-AD82-F213767E67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207"/>
            <a:ext cx="12192000" cy="685800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A1038667-0C3F-4764-A24D-DA9D9B4748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6AC2195B-895A-4535-8ECD-9F5B669C5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571EEFCA-9235-4BC2-85C3-A4EC6EE57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B647E6-9791-734D-BF82-064A89071D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2063262"/>
            <a:ext cx="3739278" cy="266113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3000" dirty="0"/>
              <a:t>The school setting showing sustainability through trees that collapsed during a storm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CF08AB9-E689-804A-9A6B-D0FDFB8071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5626167" y="1337309"/>
            <a:ext cx="5577840" cy="4183380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A6293E4-A7F6-934C-8AC5-DBD5EC5A5FD6}"/>
              </a:ext>
            </a:extLst>
          </p:cNvPr>
          <p:cNvSpPr/>
          <p:nvPr/>
        </p:nvSpPr>
        <p:spPr>
          <a:xfrm>
            <a:off x="1449835" y="6033253"/>
            <a:ext cx="14242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(Lewis, 2020)</a:t>
            </a:r>
          </a:p>
        </p:txBody>
      </p:sp>
    </p:spTree>
    <p:extLst>
      <p:ext uri="{BB962C8B-B14F-4D97-AF65-F5344CB8AC3E}">
        <p14:creationId xmlns:p14="http://schemas.microsoft.com/office/powerpoint/2010/main" val="9964420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610D2AE-07EF-436A-9755-AA8DF4B93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CACDD17-9043-46DF-882D-420365B79C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CF2D8AD5-434A-4C0E-9F5B-C1AFD645F3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4959094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CC413F-BCD6-6446-8A92-70A28C817A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4136123" cy="1080938"/>
          </a:xfrm>
        </p:spPr>
        <p:txBody>
          <a:bodyPr>
            <a:normAutofit/>
          </a:bodyPr>
          <a:lstStyle/>
          <a:p>
            <a:r>
              <a:rPr lang="en-GB" sz="2400"/>
              <a:t>Holding an assembly and Fairtrade week in school 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92B246D-47CC-40F8-8DE7-B65D409E9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1"/>
            <a:ext cx="4956048" cy="19978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1CCCEB7-9944-FA4E-A9F4-AC3676968E5F}"/>
              </a:ext>
            </a:extLst>
          </p:cNvPr>
          <p:cNvSpPr txBox="1"/>
          <p:nvPr/>
        </p:nvSpPr>
        <p:spPr>
          <a:xfrm>
            <a:off x="680321" y="2336873"/>
            <a:ext cx="4136123" cy="3599316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24</a:t>
            </a:r>
            <a:r>
              <a:rPr lang="en-GB" baseline="30000" dirty="0"/>
              <a:t>th</a:t>
            </a:r>
            <a:r>
              <a:rPr lang="en-GB" dirty="0"/>
              <a:t> February – 8</a:t>
            </a:r>
            <a:r>
              <a:rPr lang="en-GB" baseline="30000" dirty="0"/>
              <a:t>th</a:t>
            </a:r>
            <a:r>
              <a:rPr lang="en-GB" dirty="0"/>
              <a:t> March is known as Fairtrade Fortnight. </a:t>
            </a:r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E3C12E4-534A-304F-97E2-CC2417D51F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210" y="609600"/>
            <a:ext cx="4734893" cy="5608320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74FEC59-957B-3F45-87A2-1B4814D5698E}"/>
              </a:ext>
            </a:extLst>
          </p:cNvPr>
          <p:cNvSpPr/>
          <p:nvPr/>
        </p:nvSpPr>
        <p:spPr>
          <a:xfrm>
            <a:off x="349725" y="6212428"/>
            <a:ext cx="13490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(Logo, 2019)</a:t>
            </a:r>
          </a:p>
        </p:txBody>
      </p:sp>
    </p:spTree>
    <p:extLst>
      <p:ext uri="{BB962C8B-B14F-4D97-AF65-F5344CB8AC3E}">
        <p14:creationId xmlns:p14="http://schemas.microsoft.com/office/powerpoint/2010/main" val="31284051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7D0669C1-CDCE-41C7-A9AB-65D9119F8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5" name="Rectangle 24">
              <a:extLst>
                <a:ext uri="{FF2B5EF4-FFF2-40B4-BE49-F238E27FC236}">
                  <a16:creationId xmlns:a16="http://schemas.microsoft.com/office/drawing/2014/main" id="{1F80B4EE-271C-45C6-9338-555D3B0C4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6FCF3DCC-E585-4F88-8F8B-4EABFEF062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F1AACF4D-AF22-463C-97CE-C34F0783C0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6499753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FB87FD-80F9-1B43-8550-0B00B286F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5632247" cy="1080938"/>
          </a:xfrm>
        </p:spPr>
        <p:txBody>
          <a:bodyPr>
            <a:normAutofit/>
          </a:bodyPr>
          <a:lstStyle/>
          <a:p>
            <a:r>
              <a:rPr lang="en-GB"/>
              <a:t>School eco council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6524329A-37E7-4025-B6E9-A97D40536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6492240" cy="2617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20EB5-716D-4244-9E04-2486A29986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336873"/>
            <a:ext cx="5632246" cy="3599316"/>
          </a:xfrm>
        </p:spPr>
        <p:txBody>
          <a:bodyPr>
            <a:normAutofit/>
          </a:bodyPr>
          <a:lstStyle/>
          <a:p>
            <a:r>
              <a:rPr lang="en-GB" sz="2000"/>
              <a:t>The school eco council consists of two children elected from each class, from Year 2 to Year 6. </a:t>
            </a:r>
          </a:p>
          <a:p>
            <a:r>
              <a:rPr lang="en-GB" sz="2000"/>
              <a:t>They then have discussions and meetings twice a month on how they fulfil their responsibilities, for example, switching off computers and lights, as well as ensuring recycling is implemented throughout each classroom.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44B81B-E3F3-104D-8B19-90FDDE1E11D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978" b="-3"/>
          <a:stretch/>
        </p:blipFill>
        <p:spPr>
          <a:xfrm>
            <a:off x="6984387" y="484632"/>
            <a:ext cx="4719805" cy="2836084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17C542D-754A-5B47-9BA1-B50D3F73526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8971" r="4" b="13528"/>
          <a:stretch/>
        </p:blipFill>
        <p:spPr>
          <a:xfrm>
            <a:off x="6984386" y="3632401"/>
            <a:ext cx="4719805" cy="2743530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9A798FD-8091-754A-B334-BA9520103739}"/>
              </a:ext>
            </a:extLst>
          </p:cNvPr>
          <p:cNvSpPr/>
          <p:nvPr/>
        </p:nvSpPr>
        <p:spPr>
          <a:xfrm>
            <a:off x="680321" y="5843096"/>
            <a:ext cx="12400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(Logo, n.d.)</a:t>
            </a:r>
          </a:p>
        </p:txBody>
      </p:sp>
    </p:spTree>
    <p:extLst>
      <p:ext uri="{BB962C8B-B14F-4D97-AF65-F5344CB8AC3E}">
        <p14:creationId xmlns:p14="http://schemas.microsoft.com/office/powerpoint/2010/main" val="4939177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5321D838-2C7E-4177-9DD3-DAC78324A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146E45C-1450-4186-B501-74F221F89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EDDA48B-BC04-4915-ADA3-A1A9522EB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78C9D07A-5A22-4E55-B18A-47CF07E50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D71E629-0739-4A59-972B-A9E9A4500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2AEAF3C-0CED-4482-86B9-3C180EDC9B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E8F5442-3F12-A943-A317-FF07F57069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2033" y="640080"/>
            <a:ext cx="8217365" cy="3380859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5020BDF5-9C02-46E6-A235-B50ED2AF1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368017"/>
            <a:ext cx="10439400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C8583-3184-3344-9972-95A08FB96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158" y="4499572"/>
            <a:ext cx="9619488" cy="95524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3000"/>
              <a:t>The setting raises money and awareness of developing countries 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8A9197D8-E05A-4B70-8742-A3FE216EBD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white">
          <a:xfrm>
            <a:off x="0" y="6020068"/>
            <a:ext cx="10439399" cy="275942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6161444F-3323-47B2-B7CA-87E67EE6CA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white">
          <a:xfrm>
            <a:off x="10583333" y="6021062"/>
            <a:ext cx="1605490" cy="27694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9A100E83-CB52-4190-BE11-7D3AE1AE4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0594976" y="4367295"/>
            <a:ext cx="1597024" cy="1660332"/>
          </a:xfrm>
          <a:prstGeom prst="rect">
            <a:avLst/>
          </a:prstGeom>
          <a:solidFill>
            <a:schemeClr val="accent1">
              <a:alpha val="9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E274033-5CB3-5C4F-972C-7F15890C97FB}"/>
              </a:ext>
            </a:extLst>
          </p:cNvPr>
          <p:cNvSpPr/>
          <p:nvPr/>
        </p:nvSpPr>
        <p:spPr>
          <a:xfrm>
            <a:off x="10616801" y="5590005"/>
            <a:ext cx="1553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(CAFOD, 2020)</a:t>
            </a:r>
          </a:p>
        </p:txBody>
      </p:sp>
    </p:spTree>
    <p:extLst>
      <p:ext uri="{BB962C8B-B14F-4D97-AF65-F5344CB8AC3E}">
        <p14:creationId xmlns:p14="http://schemas.microsoft.com/office/powerpoint/2010/main" val="29767566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01CFC1BB-C5B3-4479-9752-C53221627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B5FB5AC-39B2-4094-B486-0FCD501D5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150CFE4-97B0-48C6-ACD6-9399CBA11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3C6F7F0-46EA-4F8E-A112-1B517C2B5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691A3CC-CDA1-4C3B-9150-FCFB5373D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7DCBFC-4BB3-014C-9C3F-05D88061736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2866" r="6025" b="16653"/>
          <a:stretch/>
        </p:blipFill>
        <p:spPr>
          <a:xfrm>
            <a:off x="-3176" y="10"/>
            <a:ext cx="12192000" cy="6857991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41704883-D088-4683-A1FD-AEE53B336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249541"/>
            <a:ext cx="8968085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A71756-5588-E448-88D4-B5B5E8312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791" y="4472050"/>
            <a:ext cx="8133478" cy="940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3700" dirty="0"/>
              <a:t>Learning about our Welsh heritage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9C04EC1-26B9-40BD-84A6-B2C0A913D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4249541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BAB74E2-5A82-47FD-BBB4-BFD47779F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02314"/>
            <a:ext cx="8968085" cy="275942"/>
          </a:xfrm>
          <a:prstGeom prst="rect">
            <a:avLst/>
          </a:prstGeom>
          <a:blipFill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C4FFB60-A034-4994-8F55-E38D4F31C8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5902314"/>
            <a:ext cx="3080285" cy="275942"/>
          </a:xfrm>
          <a:prstGeom prst="rect">
            <a:avLst/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406B21B-96BA-B040-9BE7-94614E3D99EF}"/>
              </a:ext>
            </a:extLst>
          </p:cNvPr>
          <p:cNvSpPr/>
          <p:nvPr/>
        </p:nvSpPr>
        <p:spPr>
          <a:xfrm>
            <a:off x="10271382" y="5412290"/>
            <a:ext cx="15162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(Nations, n.d.)</a:t>
            </a:r>
          </a:p>
        </p:txBody>
      </p:sp>
    </p:spTree>
    <p:extLst>
      <p:ext uri="{BB962C8B-B14F-4D97-AF65-F5344CB8AC3E}">
        <p14:creationId xmlns:p14="http://schemas.microsoft.com/office/powerpoint/2010/main" val="32375003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0E93D5FC-63A0-47A4-A8C7-365881F64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C8E9B6-3D7A-4F5B-9DEC-7C109D10F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B46DE350-A6F7-48F8-BC26-39BE38D1DB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2A1BCF2-2977-4E81-8823-91321793F1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87BE72E-2DA8-42F0-8ACA-D7572BFA7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770B1E0C-349A-41D6-9866-6E33CB94E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7" name="Rectangle 26">
              <a:extLst>
                <a:ext uri="{FF2B5EF4-FFF2-40B4-BE49-F238E27FC236}">
                  <a16:creationId xmlns:a16="http://schemas.microsoft.com/office/drawing/2014/main" id="{4D697E53-BD0A-4C6E-9C9A-A631DFDD44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1234F360-067A-4751-8C81-499A326436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30" name="Rectangle 29">
            <a:extLst>
              <a:ext uri="{FF2B5EF4-FFF2-40B4-BE49-F238E27FC236}">
                <a16:creationId xmlns:a16="http://schemas.microsoft.com/office/drawing/2014/main" id="{B2C95EC1-2E07-422F-9742-754D86E59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340981"/>
            <a:ext cx="8968085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9930BF-99DD-9E4E-B370-41FF04FF56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4494107"/>
            <a:ext cx="8133478" cy="940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3000"/>
              <a:t>Bringing in the new Welsh curriculum, which contains ESDGC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760DF9-376A-1F4A-8BAA-EE70F32AB20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2166" r="2" b="25395"/>
          <a:stretch/>
        </p:blipFill>
        <p:spPr>
          <a:xfrm>
            <a:off x="-2" y="10"/>
            <a:ext cx="8966200" cy="4198928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873E7BF-B811-514E-B182-B1C62DBC406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779" b="778"/>
          <a:stretch/>
        </p:blipFill>
        <p:spPr>
          <a:xfrm rot="5400000">
            <a:off x="8565849" y="561381"/>
            <a:ext cx="4172020" cy="3080285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80F8B852-E4A2-486B-9DCC-BD35FA99AD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4340981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5028983-B5E5-4471-96B5-E7688CB7F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93754"/>
            <a:ext cx="8968085" cy="275942"/>
          </a:xfrm>
          <a:prstGeom prst="rect">
            <a:avLst/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A8781A8-BE70-43AF-B34F-7FE082A949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5993754"/>
            <a:ext cx="3080285" cy="275942"/>
          </a:xfrm>
          <a:prstGeom prst="rect">
            <a:avLst/>
          </a:prstGeom>
          <a:blipFill>
            <a:blip r:embed="rId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2E0B316-B514-444F-947D-E36E1B9E6737}"/>
              </a:ext>
            </a:extLst>
          </p:cNvPr>
          <p:cNvSpPr/>
          <p:nvPr/>
        </p:nvSpPr>
        <p:spPr>
          <a:xfrm>
            <a:off x="9260531" y="5065015"/>
            <a:ext cx="20868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(Government, 2019)</a:t>
            </a:r>
            <a:endParaRPr lang="en-GB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4588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A3467-B6D5-214D-8E25-7E515D646D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EFF0C7A6-13AC-EE47-BC46-B8AD170052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66615"/>
            <a:ext cx="12192000" cy="6524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304704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1" i="0" u="none" strike="noStrike" cap="none" normalizeH="0" baseline="0" dirty="0">
              <a:ln>
                <a:noFill/>
              </a:ln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b="1" dirty="0">
              <a:solidFill>
                <a:srgbClr val="2F5496"/>
              </a:solidFill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1" i="0" u="none" strike="noStrike" cap="none" normalizeH="0" baseline="0" dirty="0">
              <a:ln>
                <a:noFill/>
              </a:ln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b="1" dirty="0">
              <a:solidFill>
                <a:srgbClr val="2F5496"/>
              </a:solidFill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1" i="0" u="none" strike="noStrike" cap="none" normalizeH="0" baseline="0" dirty="0">
              <a:ln>
                <a:noFill/>
              </a:ln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b="1" dirty="0">
              <a:solidFill>
                <a:srgbClr val="2F5496"/>
              </a:solidFill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1" i="0" u="none" strike="noStrike" cap="none" normalizeH="0" baseline="0" dirty="0">
              <a:ln>
                <a:noFill/>
              </a:ln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CAFOD, 2020.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Education resources.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cafod.org.uk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/education/education-resources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29 February 2020].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Eacea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2017.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Intercultural dimension in the Foundation Phase.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dacca.ec.europa.eu-nt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/other-dimensions-internationalism-early-childhood-and-school-education-80-en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29 February 2020].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Estyn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2014.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ESDGC progress in education for sustainable development and global citizenship.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www.estyn.gov.wales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&gt;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esdgc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 March 2020].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Gate, R., n.d.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Important dates for Welsh ESDGC.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www.researchgate.net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/figure/key-dates-for-ESDGC-in-Wales-fig-3-331439144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14 March 2020].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Government, W., 2019.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Donaldson successful futures 2019 review.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seneddresearch.blog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/2019/01/23/curriculum-and-assessment-reform/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13 March 2020].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Lewis, D., 2020.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 </a:t>
            </a:r>
            <a:r>
              <a:rPr kumimoji="0" lang="en-US" altLang="en-US" sz="16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Illtyd's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School.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www.stilltydsschool.co.uk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12 March 2020].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58344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53B0B-68DA-0241-B80C-5E73DB472E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Continued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062DE03-8074-5545-95F9-63546E91EAA5}"/>
              </a:ext>
            </a:extLst>
          </p:cNvPr>
          <p:cNvSpPr/>
          <p:nvPr/>
        </p:nvSpPr>
        <p:spPr>
          <a:xfrm>
            <a:off x="134678" y="2037608"/>
            <a:ext cx="10731795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Logo, E. F., n.d. </a:t>
            </a:r>
            <a:r>
              <a:rPr lang="en-US" altLang="en-US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Eco Schools Emblem. </a:t>
            </a: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US" altLang="en-US" u="sng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www.maltonprimary.org</a:t>
            </a:r>
            <a:r>
              <a:rPr lang="en-US" altLang="en-US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/parents/</a:t>
            </a:r>
            <a:r>
              <a:rPr lang="en-US" altLang="en-US" u="sng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eco.club</a:t>
            </a:r>
            <a:b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9 March 2020].</a:t>
            </a:r>
            <a:endParaRPr lang="en-US" altLang="en-US" sz="12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Logo, F., 2019. </a:t>
            </a:r>
            <a:r>
              <a:rPr lang="en-US" altLang="en-US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Fairtrade week. </a:t>
            </a: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US" altLang="en-US" u="sng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www.fairtrade.org.uk</a:t>
            </a:r>
            <a:r>
              <a:rPr lang="en-US" altLang="en-US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US" altLang="en-US" u="sng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</a:t>
            </a:r>
            <a:r>
              <a:rPr lang="en-US" altLang="en-US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/get-involved/current-campaigns/</a:t>
            </a:r>
            <a:r>
              <a:rPr lang="en-US" altLang="en-US" u="sng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fairtrade</a:t>
            </a:r>
            <a:r>
              <a:rPr lang="en-US" altLang="en-US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-fortnight</a:t>
            </a:r>
            <a:b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10 March 2020].</a:t>
            </a:r>
            <a:endParaRPr lang="en-US" altLang="en-US" sz="12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Nations, U., n.d. </a:t>
            </a:r>
            <a:r>
              <a:rPr lang="en-US" altLang="en-US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Education for sustainable development and global citizenship - United Nations partnerships for SDGs platform. </a:t>
            </a: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US" altLang="en-US" u="sng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sustainabledevelopment.un.org</a:t>
            </a:r>
            <a:b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3 March 2020].</a:t>
            </a:r>
            <a:endParaRPr lang="en-US" altLang="en-US" sz="12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Standwell</a:t>
            </a: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Y., 2017. </a:t>
            </a:r>
            <a:r>
              <a:rPr lang="en-US" altLang="en-US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Education for Sustainable Development and Global Citizenship. </a:t>
            </a: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US" altLang="en-US" u="sng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www.stanwell.org</a:t>
            </a:r>
            <a:r>
              <a:rPr lang="en-US" altLang="en-US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/wp-content/uploads/2018/02/ESDGC-</a:t>
            </a:r>
            <a:r>
              <a:rPr lang="en-US" altLang="en-US" u="sng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policy.pdf</a:t>
            </a:r>
            <a:b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27 February 2020].</a:t>
            </a:r>
            <a:endParaRPr lang="en-US" altLang="en-US" sz="12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WordPress, n.d. </a:t>
            </a:r>
            <a:r>
              <a:rPr lang="en-US" altLang="en-US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ESDGC in Cardiff. </a:t>
            </a: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US" altLang="en-US" u="sng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esdgcincardiff.wordpress.com</a:t>
            </a:r>
            <a:b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14 March 2020].</a:t>
            </a:r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2511950833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397</Words>
  <Application>Microsoft Macintosh PowerPoint</Application>
  <PresentationFormat>Widescreen</PresentationFormat>
  <Paragraphs>66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Trebuchet MS</vt:lpstr>
      <vt:lpstr>Wingdings</vt:lpstr>
      <vt:lpstr>Berlin</vt:lpstr>
      <vt:lpstr>ESDGC</vt:lpstr>
      <vt:lpstr>Timeline for Welsh ESDGC</vt:lpstr>
      <vt:lpstr>The seven components of ESDGC  </vt:lpstr>
      <vt:lpstr>Wales, Europe and the World (WEW) Curriculum Cymreig, 2009 </vt:lpstr>
      <vt:lpstr>2014: Estyn’s progress in education for sustainable development and global citizenship</vt:lpstr>
      <vt:lpstr>How we applied ESDGC throughout the school environment from ages 3 to 11</vt:lpstr>
      <vt:lpstr>The school setting showing sustainability through trees that collapsed during a storm</vt:lpstr>
      <vt:lpstr>Holding an assembly and Fairtrade week in school </vt:lpstr>
      <vt:lpstr>School eco council</vt:lpstr>
      <vt:lpstr>The setting raises money and awareness of developing countries </vt:lpstr>
      <vt:lpstr>Learning about our Welsh heritage </vt:lpstr>
      <vt:lpstr>Bringing in the new Welsh curriculum, which contains ESDGC</vt:lpstr>
      <vt:lpstr>Reference List</vt:lpstr>
      <vt:lpstr>Reference List Continued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ESDGC</dc:title>
  <dc:creator>nick ashton</dc:creator>
  <cp:lastModifiedBy>nick ashton</cp:lastModifiedBy>
  <cp:revision>2</cp:revision>
  <dcterms:created xsi:type="dcterms:W3CDTF">2020-03-12T23:35:50Z</dcterms:created>
  <dcterms:modified xsi:type="dcterms:W3CDTF">2020-03-12T23:40:47Z</dcterms:modified>
</cp:coreProperties>
</file>