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m4a" ContentType="audio/mp4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3"/>
  </p:notesMasterIdLst>
  <p:sldIdLst>
    <p:sldId id="280" r:id="rId2"/>
    <p:sldId id="256" r:id="rId3"/>
    <p:sldId id="257" r:id="rId4"/>
    <p:sldId id="258" r:id="rId5"/>
    <p:sldId id="259" r:id="rId6"/>
    <p:sldId id="260" r:id="rId7"/>
    <p:sldId id="264" r:id="rId8"/>
    <p:sldId id="262" r:id="rId9"/>
    <p:sldId id="261" r:id="rId10"/>
    <p:sldId id="282" r:id="rId11"/>
    <p:sldId id="265" r:id="rId12"/>
    <p:sldId id="278" r:id="rId13"/>
    <p:sldId id="268" r:id="rId14"/>
    <p:sldId id="267" r:id="rId15"/>
    <p:sldId id="277" r:id="rId16"/>
    <p:sldId id="269" r:id="rId17"/>
    <p:sldId id="279" r:id="rId18"/>
    <p:sldId id="283" r:id="rId19"/>
    <p:sldId id="273" r:id="rId20"/>
    <p:sldId id="272" r:id="rId21"/>
    <p:sldId id="275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66FF"/>
    <a:srgbClr val="CCE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348" autoAdjust="0"/>
    <p:restoredTop sz="94660"/>
  </p:normalViewPr>
  <p:slideViewPr>
    <p:cSldViewPr snapToGrid="0">
      <p:cViewPr>
        <p:scale>
          <a:sx n="52" d="100"/>
          <a:sy n="52" d="100"/>
        </p:scale>
        <p:origin x="17" y="182"/>
      </p:cViewPr>
      <p:guideLst/>
    </p:cSldViewPr>
  </p:slideViewPr>
  <p:notesTextViewPr>
    <p:cViewPr>
      <p:scale>
        <a:sx n="75" d="100"/>
        <a:sy n="75" d="100"/>
      </p:scale>
      <p:origin x="0" y="0"/>
    </p:cViewPr>
  </p:notesTextViewPr>
  <p:notesViewPr>
    <p:cSldViewPr snapToGrid="0">
      <p:cViewPr>
        <p:scale>
          <a:sx n="66" d="100"/>
          <a:sy n="66" d="100"/>
        </p:scale>
        <p:origin x="1810" y="-60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44D27B-0376-438E-809D-660532B2FFF1}" type="datetimeFigureOut">
              <a:rPr lang="en-GB" smtClean="0"/>
              <a:t>05/10/2020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0A4A88-BABB-4F9B-9A67-92C6CDE0D5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83610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1O2MHPccty0" TargetMode="External"/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youtube.com/watch?v=kli9mIu7gmI" TargetMode="Externa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35724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0A4A88-BABB-4F9B-9A67-92C6CDE0D54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7987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0A4A88-BABB-4F9B-9A67-92C6CDE0D54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168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Ydych</a:t>
            </a:r>
            <a:r>
              <a:rPr lang="en-GB" dirty="0" smtClean="0"/>
              <a:t> </a:t>
            </a:r>
            <a:r>
              <a:rPr lang="en-GB" dirty="0" err="1" smtClean="0"/>
              <a:t>chi’n</a:t>
            </a:r>
            <a:r>
              <a:rPr lang="en-GB" dirty="0" smtClean="0"/>
              <a:t> </a:t>
            </a:r>
            <a:r>
              <a:rPr lang="en-GB" dirty="0" err="1" smtClean="0"/>
              <a:t>hapus</a:t>
            </a:r>
            <a:r>
              <a:rPr lang="en-GB" dirty="0" smtClean="0"/>
              <a:t> </a:t>
            </a:r>
            <a:r>
              <a:rPr lang="en-GB" dirty="0" err="1" smtClean="0"/>
              <a:t>gyda’ch</a:t>
            </a:r>
            <a:r>
              <a:rPr lang="en-GB" dirty="0" smtClean="0"/>
              <a:t> </a:t>
            </a:r>
            <a:r>
              <a:rPr lang="en-GB" dirty="0" err="1" smtClean="0"/>
              <a:t>rhestr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gwirionedd</a:t>
            </a:r>
            <a:r>
              <a:rPr lang="en-GB" dirty="0" smtClean="0"/>
              <a:t> </a:t>
            </a:r>
            <a:r>
              <a:rPr lang="en-GB" dirty="0" err="1" smtClean="0"/>
              <a:t>nid</a:t>
            </a:r>
            <a:r>
              <a:rPr lang="en-GB" dirty="0" smtClean="0"/>
              <a:t> </a:t>
            </a:r>
            <a:r>
              <a:rPr lang="en-GB" dirty="0" err="1" smtClean="0"/>
              <a:t>oes</a:t>
            </a:r>
            <a:r>
              <a:rPr lang="en-GB" dirty="0" smtClean="0"/>
              <a:t> </a:t>
            </a:r>
            <a:r>
              <a:rPr lang="en-GB" dirty="0" err="1" smtClean="0"/>
              <a:t>modd</a:t>
            </a:r>
            <a:r>
              <a:rPr lang="en-GB" dirty="0" smtClean="0"/>
              <a:t> </a:t>
            </a:r>
            <a:r>
              <a:rPr lang="en-GB" dirty="0" err="1" smtClean="0"/>
              <a:t>blaenoriaethu</a:t>
            </a:r>
            <a:r>
              <a:rPr lang="en-GB" dirty="0" smtClean="0"/>
              <a:t> un </a:t>
            </a:r>
            <a:r>
              <a:rPr lang="en-GB" dirty="0" err="1" smtClean="0"/>
              <a:t>erthygl</a:t>
            </a:r>
            <a:r>
              <a:rPr lang="en-GB" dirty="0" smtClean="0"/>
              <a:t> </a:t>
            </a:r>
            <a:r>
              <a:rPr lang="en-GB" dirty="0" err="1" smtClean="0"/>
              <a:t>dros</a:t>
            </a:r>
            <a:r>
              <a:rPr lang="en-GB" dirty="0" smtClean="0"/>
              <a:t> y </a:t>
            </a:r>
            <a:r>
              <a:rPr lang="en-GB" dirty="0" err="1" smtClean="0"/>
              <a:t>llall</a:t>
            </a:r>
            <a:r>
              <a:rPr lang="en-GB" dirty="0" smtClean="0"/>
              <a:t> –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pob</a:t>
            </a:r>
            <a:r>
              <a:rPr lang="en-GB" dirty="0" smtClean="0"/>
              <a:t> un </a:t>
            </a:r>
            <a:r>
              <a:rPr lang="en-GB" dirty="0" err="1" smtClean="0"/>
              <a:t>ohonynt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bwysig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cyfer</a:t>
            </a:r>
            <a:r>
              <a:rPr lang="en-GB" dirty="0" smtClean="0"/>
              <a:t> chi </a:t>
            </a:r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 smtClean="0"/>
              <a:t>darpar</a:t>
            </a:r>
            <a:r>
              <a:rPr lang="en-GB" dirty="0" smtClean="0"/>
              <a:t> </a:t>
            </a:r>
            <a:r>
              <a:rPr lang="en-GB" dirty="0" err="1" smtClean="0"/>
              <a:t>athrawon</a:t>
            </a:r>
            <a:r>
              <a:rPr lang="en-GB" dirty="0" smtClean="0"/>
              <a:t> </a:t>
            </a:r>
            <a:r>
              <a:rPr lang="en-GB" dirty="0" err="1" smtClean="0"/>
              <a:t>wrth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chi </a:t>
            </a:r>
            <a:r>
              <a:rPr lang="en-GB" dirty="0" err="1" smtClean="0"/>
              <a:t>ofalu</a:t>
            </a:r>
            <a:r>
              <a:rPr lang="en-GB" dirty="0" smtClean="0"/>
              <a:t> ac </a:t>
            </a:r>
            <a:r>
              <a:rPr lang="en-GB" dirty="0" err="1" smtClean="0"/>
              <a:t>addysgu</a:t>
            </a:r>
            <a:r>
              <a:rPr lang="en-GB" dirty="0" smtClean="0"/>
              <a:t> plant. </a:t>
            </a:r>
          </a:p>
          <a:p>
            <a:endParaRPr lang="en-GB" dirty="0"/>
          </a:p>
          <a:p>
            <a:r>
              <a:rPr lang="en-GB" i="1" dirty="0" smtClean="0"/>
              <a:t>Are you happy with your list?</a:t>
            </a:r>
          </a:p>
          <a:p>
            <a:r>
              <a:rPr lang="en-GB" i="1" dirty="0" smtClean="0"/>
              <a:t>In truth, you cannot </a:t>
            </a:r>
            <a:r>
              <a:rPr lang="en-GB" i="1" dirty="0" err="1" smtClean="0"/>
              <a:t>prioratise</a:t>
            </a:r>
            <a:r>
              <a:rPr lang="en-GB" i="1" dirty="0" smtClean="0"/>
              <a:t> one article over another – they are all equally important for you as student teachers who will be caring and educating children. </a:t>
            </a:r>
            <a:endParaRPr lang="en-GB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0A4A88-BABB-4F9B-9A67-92C6CDE0D54C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06665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Linc</a:t>
            </a:r>
            <a:r>
              <a:rPr lang="en-GB" dirty="0" smtClean="0"/>
              <a:t> </a:t>
            </a:r>
            <a:r>
              <a:rPr lang="en-GB" dirty="0" err="1" smtClean="0"/>
              <a:t>i’r</a:t>
            </a:r>
            <a:r>
              <a:rPr lang="en-GB" dirty="0" smtClean="0"/>
              <a:t> </a:t>
            </a:r>
            <a:r>
              <a:rPr lang="en-GB" dirty="0" err="1" smtClean="0"/>
              <a:t>fideo</a:t>
            </a:r>
            <a:r>
              <a:rPr lang="en-GB" dirty="0" smtClean="0"/>
              <a:t> </a:t>
            </a:r>
            <a:r>
              <a:rPr lang="en-GB" dirty="0" err="1" smtClean="0"/>
              <a:t>Cymraeg</a:t>
            </a:r>
            <a:r>
              <a:rPr lang="en-GB" dirty="0" smtClean="0"/>
              <a:t>: </a:t>
            </a:r>
            <a:r>
              <a:rPr lang="en-GB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https://www.youtube.com/watch?v=1O2MHPccty0</a:t>
            </a:r>
            <a:endParaRPr lang="en-GB" sz="1200" u="sng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u="sng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u="non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Link</a:t>
            </a:r>
            <a:r>
              <a:rPr lang="en-GB" sz="1200" u="non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to English video: </a:t>
            </a:r>
            <a:r>
              <a:rPr lang="en-GB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https://www.youtube.com/watch?v=kli9mIu7gmI</a:t>
            </a:r>
            <a:endParaRPr lang="en-GB" u="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AB4736-67E8-405A-8E3D-08D93F354B5E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1640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1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AB4736-67E8-405A-8E3D-08D93F354B5E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7404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6" name="Notes Placeholder 2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 Unicode MS" pitchFamily="-104" charset="-128"/>
              <a:ea typeface="ＭＳ Ｐゴシック" panose="020B0600070205080204" pitchFamily="34" charset="-128"/>
            </a:endParaRPr>
          </a:p>
        </p:txBody>
      </p:sp>
      <p:sp>
        <p:nvSpPr>
          <p:cNvPr id="36867" name="Slide Number Placeholder 3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257CCEF2-606B-4DE6-A43A-8CA89E47DBD7}" type="slidenum">
              <a:rPr lang="en-GB" altLang="en-US" smtClean="0">
                <a:latin typeface="Arial Unicode MS" pitchFamily="-104" charset="-128"/>
              </a:rPr>
              <a:pPr/>
              <a:t>19</a:t>
            </a:fld>
            <a:endParaRPr lang="en-GB" altLang="en-US" smtClean="0">
              <a:latin typeface="Arial Unicode MS" pitchFamily="-10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1342991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Master" Target="../slideMasters/slideMaster1.xml"/><Relationship Id="rId5" Type="http://schemas.openxmlformats.org/officeDocument/2006/relationships/hyperlink" Target="http://childrenscommissioner.wales/" TargetMode="External"/><Relationship Id="rId4" Type="http://schemas.openxmlformats.org/officeDocument/2006/relationships/hyperlink" Target="http://comisiynyddplant.cymru/" TargetMode="Externa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10/5/2020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10/5/2020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10/5/2020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6"/>
          <p:cNvGrpSpPr>
            <a:grpSpLocks/>
          </p:cNvGrpSpPr>
          <p:nvPr userDrawn="1"/>
        </p:nvGrpSpPr>
        <p:grpSpPr bwMode="auto">
          <a:xfrm>
            <a:off x="266701" y="1"/>
            <a:ext cx="11925300" cy="1331913"/>
            <a:chOff x="200198" y="0"/>
            <a:chExt cx="8943802" cy="1331367"/>
          </a:xfrm>
        </p:grpSpPr>
        <p:pic>
          <p:nvPicPr>
            <p:cNvPr id="6" name="Picture 7"/>
            <p:cNvPicPr>
              <a:picLocks noChangeAspect="1" noChangeArrowheads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15549" b="38631"/>
            <a:stretch>
              <a:fillRect/>
            </a:stretch>
          </p:blipFill>
          <p:spPr bwMode="auto">
            <a:xfrm>
              <a:off x="200198" y="226837"/>
              <a:ext cx="5827135" cy="6875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" name="Picture 8"/>
            <p:cNvPicPr>
              <a:picLocks noChangeAspect="1" noChangeArrowheads="1"/>
            </p:cNvPicPr>
            <p:nvPr userDrawn="1"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393" t="9297" r="17879" b="13348"/>
            <a:stretch>
              <a:fillRect/>
            </a:stretch>
          </p:blipFill>
          <p:spPr bwMode="auto">
            <a:xfrm>
              <a:off x="7543800" y="0"/>
              <a:ext cx="1600200" cy="13313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6933" y="1331367"/>
            <a:ext cx="5590193" cy="484559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50798" y="1331367"/>
            <a:ext cx="5726129" cy="48455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4">
            <a:extLst>
              <a:ext uri="{FF2B5EF4-FFF2-40B4-BE49-F238E27FC236}">
                <a16:creationId xmlns:a16="http://schemas.microsoft.com/office/drawing/2014/main" id="{0E23BEDF-FE54-374F-9697-33740C2955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F63A6D-3A48-4155-A676-B68A032B04AF}" type="datetimeFigureOut">
              <a:rPr lang="en-GB"/>
              <a:pPr>
                <a:defRPr/>
              </a:pPr>
              <a:t>05/10/2020</a:t>
            </a:fld>
            <a:endParaRPr lang="en-GB"/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B6834CDB-A9FE-9B4B-89E4-5B4E97CEF7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16CEA688-ED54-DA40-B145-CDFE112EFF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D59F61-BA08-4D9D-897C-B951E54061E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02916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90D0A40B-4C9E-4E7D-924E-47CA6AD4324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999" y="432001"/>
            <a:ext cx="11329200" cy="12222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5631683-08CB-4406-8275-702BCEA097B3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000" y="5724000"/>
            <a:ext cx="11329200" cy="413656"/>
          </a:xfrm>
          <a:prstGeom prst="rect">
            <a:avLst/>
          </a:prstGeom>
        </p:spPr>
      </p:pic>
      <p:sp>
        <p:nvSpPr>
          <p:cNvPr id="9" name="Rectangle 4">
            <a:extLst>
              <a:ext uri="{FF2B5EF4-FFF2-40B4-BE49-F238E27FC236}">
                <a16:creationId xmlns:a16="http://schemas.microsoft.com/office/drawing/2014/main" id="{A3654759-EE2D-42CC-BB58-034A7D084965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451999" y="5976000"/>
            <a:ext cx="4320000" cy="4647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2865438" algn="ctr"/>
                <a:tab pos="573087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2865438" algn="ctr"/>
                <a:tab pos="573087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2865438" algn="ctr"/>
                <a:tab pos="573087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2865438" algn="ctr"/>
                <a:tab pos="573087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2865438" algn="ctr"/>
                <a:tab pos="573087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2865438" algn="ctr"/>
                <a:tab pos="573087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2865438" algn="ctr"/>
                <a:tab pos="573087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2865438" algn="ctr"/>
                <a:tab pos="573087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2865438" algn="ctr"/>
                <a:tab pos="573087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>
                <a:tab pos="1792288" algn="l"/>
                <a:tab pos="2865438" algn="ctr"/>
                <a:tab pos="5730875" algn="r"/>
              </a:tabLst>
            </a:pPr>
            <a:r>
              <a:rPr kumimoji="0" lang="cy-GB" altLang="en-US" sz="1400" b="0" i="0" u="none" strike="noStrike" cap="none" normalizeH="0" baseline="0" dirty="0">
                <a:ln>
                  <a:noFill/>
                </a:ln>
                <a:solidFill>
                  <a:schemeClr val="bg2"/>
                </a:solidFill>
                <a:effectLst/>
                <a:latin typeface="VAG Rounded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@</a:t>
            </a:r>
            <a:r>
              <a:rPr kumimoji="0" lang="cy-GB" altLang="en-US" sz="1400" b="0" i="0" u="none" strike="noStrike" cap="none" normalizeH="0" baseline="0" dirty="0" err="1">
                <a:ln>
                  <a:noFill/>
                </a:ln>
                <a:solidFill>
                  <a:schemeClr val="bg2"/>
                </a:solidFill>
                <a:effectLst/>
                <a:latin typeface="VAG Rounded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complantcymru</a:t>
            </a:r>
            <a:r>
              <a:rPr kumimoji="0" lang="cy-GB" altLang="en-US" sz="1400" b="0" i="0" u="none" strike="noStrike" cap="none" normalizeH="0" baseline="0" dirty="0">
                <a:ln>
                  <a:noFill/>
                </a:ln>
                <a:solidFill>
                  <a:schemeClr val="bg2"/>
                </a:solidFill>
                <a:effectLst/>
                <a:latin typeface="VAG Rounded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kumimoji="0" lang="cy-GB" altLang="en-US" sz="1400" b="0" i="0" u="none" strike="noStrike" kern="1200" cap="none" normalizeH="0" baseline="0" dirty="0" err="1">
                <a:ln>
                  <a:noFill/>
                </a:ln>
                <a:solidFill>
                  <a:schemeClr val="bg2"/>
                </a:solidFill>
                <a:effectLst/>
                <a:latin typeface="VAG Rounded" pitchFamily="50" charset="0"/>
                <a:ea typeface="+mn-ea"/>
                <a:cs typeface="Times New Roman" panose="02020603050405020304" pitchFamily="18" charset="0"/>
              </a:rPr>
              <a:t>comisiynyddplant.cymru</a:t>
            </a:r>
            <a:endParaRPr kumimoji="0" lang="cy-GB" altLang="en-US" sz="1400" b="0" i="0" u="none" strike="noStrike" kern="1200" cap="none" normalizeH="0" baseline="0" dirty="0">
              <a:ln>
                <a:noFill/>
              </a:ln>
              <a:solidFill>
                <a:schemeClr val="bg2"/>
              </a:solidFill>
              <a:effectLst/>
              <a:latin typeface="VAG Rounded" pitchFamily="50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>
                <a:tab pos="1792288" algn="l"/>
                <a:tab pos="2865438" algn="ctr"/>
                <a:tab pos="5730875" algn="r"/>
              </a:tabLst>
            </a:pPr>
            <a:r>
              <a:rPr kumimoji="0" lang="cy-GB" altLang="en-US" sz="1400" b="0" i="0" u="none" strike="noStrike" cap="none" normalizeH="0" baseline="0" dirty="0">
                <a:ln>
                  <a:noFill/>
                </a:ln>
                <a:solidFill>
                  <a:schemeClr val="bg2"/>
                </a:solidFill>
                <a:effectLst/>
                <a:latin typeface="VAG Rounded" pitchFamily="50" charset="0"/>
                <a:cs typeface="Times New Roman" panose="02020603050405020304" pitchFamily="18" charset="0"/>
              </a:rPr>
              <a:t>@</a:t>
            </a:r>
            <a:r>
              <a:rPr kumimoji="0" lang="cy-GB" altLang="en-US" sz="1400" b="0" i="0" u="none" strike="noStrike" cap="none" normalizeH="0" baseline="0" dirty="0" err="1">
                <a:ln>
                  <a:noFill/>
                </a:ln>
                <a:solidFill>
                  <a:schemeClr val="bg2"/>
                </a:solidFill>
                <a:effectLst/>
                <a:latin typeface="VAG Rounded" pitchFamily="50" charset="0"/>
                <a:cs typeface="Times New Roman" panose="02020603050405020304" pitchFamily="18" charset="0"/>
              </a:rPr>
              <a:t>childcomwales</a:t>
            </a:r>
            <a:r>
              <a:rPr kumimoji="0" lang="cy-GB" altLang="en-US" sz="1400" b="0" i="0" u="none" strike="noStrike" cap="none" normalizeH="0" baseline="0" dirty="0">
                <a:ln>
                  <a:noFill/>
                </a:ln>
                <a:solidFill>
                  <a:schemeClr val="bg2"/>
                </a:solidFill>
                <a:effectLst/>
                <a:latin typeface="VAG Rounded" pitchFamily="50" charset="0"/>
                <a:cs typeface="Times New Roman" panose="02020603050405020304" pitchFamily="18" charset="0"/>
              </a:rPr>
              <a:t>	</a:t>
            </a:r>
            <a:r>
              <a:rPr kumimoji="0" lang="cy-GB" altLang="en-US" sz="1400" b="0" i="0" u="none" strike="noStrike" kern="1200" cap="none" normalizeH="0" baseline="0" dirty="0" err="1">
                <a:ln>
                  <a:noFill/>
                </a:ln>
                <a:solidFill>
                  <a:schemeClr val="bg2"/>
                </a:solidFill>
                <a:effectLst/>
                <a:latin typeface="VAG Rounded" pitchFamily="50" charset="0"/>
                <a:ea typeface="+mn-ea"/>
                <a:cs typeface="Times New Roman" panose="02020603050405020304" pitchFamily="18" charset="0"/>
              </a:rPr>
              <a:t>childrenscommissioner.wales</a:t>
            </a:r>
            <a:endParaRPr kumimoji="0" lang="en-GB" altLang="en-US" sz="1400" b="0" i="0" u="none" strike="noStrike" kern="1200" cap="none" normalizeH="0" baseline="0" dirty="0">
              <a:ln>
                <a:noFill/>
              </a:ln>
              <a:solidFill>
                <a:schemeClr val="bg2"/>
              </a:solidFill>
              <a:effectLst/>
              <a:latin typeface="VAG Rounded" pitchFamily="50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B47E2740-0F3A-49B8-92C1-43321C4DD259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800000" y="1512000"/>
            <a:ext cx="8593200" cy="4212000"/>
          </a:xfrm>
        </p:spPr>
        <p:txBody>
          <a:bodyPr lIns="0" tIns="0" rIns="0">
            <a:noAutofit/>
          </a:bodyPr>
          <a:lstStyle>
            <a:lvl1pPr>
              <a:defRPr b="1">
                <a:solidFill>
                  <a:schemeClr val="bg2"/>
                </a:solidFill>
                <a:latin typeface="VAG Rounded Std Thin" panose="020F0402020204020204" pitchFamily="34" charset="0"/>
              </a:defRPr>
            </a:lvl1pPr>
            <a:lvl2pPr>
              <a:defRPr>
                <a:solidFill>
                  <a:schemeClr val="bg2"/>
                </a:solidFill>
              </a:defRPr>
            </a:lvl2pPr>
            <a:lvl3pPr>
              <a:defRPr>
                <a:solidFill>
                  <a:schemeClr val="bg2"/>
                </a:solidFill>
              </a:defRPr>
            </a:lvl3pPr>
            <a:lvl4pPr>
              <a:defRPr>
                <a:solidFill>
                  <a:schemeClr val="bg2"/>
                </a:solidFill>
              </a:defRPr>
            </a:lvl4pPr>
            <a:lvl5pPr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12" name="Rectangle 11">
            <a:hlinkClick r:id="rId4"/>
            <a:extLst>
              <a:ext uri="{FF2B5EF4-FFF2-40B4-BE49-F238E27FC236}">
                <a16:creationId xmlns:a16="http://schemas.microsoft.com/office/drawing/2014/main" id="{E02D5032-7F75-405A-B222-831AB1EC6845}"/>
              </a:ext>
            </a:extLst>
          </p:cNvPr>
          <p:cNvSpPr/>
          <p:nvPr userDrawn="1"/>
        </p:nvSpPr>
        <p:spPr>
          <a:xfrm>
            <a:off x="9231086" y="5974080"/>
            <a:ext cx="1994263" cy="16357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hlinkClick r:id="rId5"/>
            <a:extLst>
              <a:ext uri="{FF2B5EF4-FFF2-40B4-BE49-F238E27FC236}">
                <a16:creationId xmlns:a16="http://schemas.microsoft.com/office/drawing/2014/main" id="{0260D4DC-8A33-4918-B54F-178C0A33992F}"/>
              </a:ext>
            </a:extLst>
          </p:cNvPr>
          <p:cNvSpPr/>
          <p:nvPr userDrawn="1"/>
        </p:nvSpPr>
        <p:spPr>
          <a:xfrm>
            <a:off x="9231086" y="6247679"/>
            <a:ext cx="2386149" cy="1783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936725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34392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  <p:sldLayoutId id="2147483668" r:id="rId18"/>
    <p:sldLayoutId id="2147483669" r:id="rId19"/>
    <p:sldLayoutId id="2147483670" r:id="rId20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0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0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11.emf"/><Relationship Id="rId5" Type="http://schemas.openxmlformats.org/officeDocument/2006/relationships/hyperlink" Target="mailto:t.cox@uwtsd.ac.uk" TargetMode="External"/><Relationship Id="rId4" Type="http://schemas.openxmlformats.org/officeDocument/2006/relationships/hyperlink" Target="mailto:n.ryder@uwtsd.ac.uk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0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1.emf"/><Relationship Id="rId5" Type="http://schemas.openxmlformats.org/officeDocument/2006/relationships/hyperlink" Target="https://moodle.uwtsd.ac.uk/pluginfile.php/423606/mod_folder/content/0/Social%20Development%20Stages%20sheet.docx?forcedownload=1" TargetMode="External"/><Relationship Id="rId4" Type="http://schemas.openxmlformats.org/officeDocument/2006/relationships/hyperlink" Target="https://moodle.uwtsd.ac.uk/pluginfile.php/423605/mod_folder/content/0/Camau%20Datblygiad%20Cymdeithasol.docx?forcedownload=1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microsoft.com/office/2007/relationships/media" Target="../media/media8.m4a"/><Relationship Id="rId7" Type="http://schemas.openxmlformats.org/officeDocument/2006/relationships/hyperlink" Target="https://www.youtube.com/watch?v=dmBqwWlJg8U" TargetMode="Externa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2.png"/><Relationship Id="rId5" Type="http://schemas.openxmlformats.org/officeDocument/2006/relationships/slideLayout" Target="../slideLayouts/slideLayout6.xml"/><Relationship Id="rId4" Type="http://schemas.openxmlformats.org/officeDocument/2006/relationships/audio" Target="../media/media8.m4a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0.png"/><Relationship Id="rId5" Type="http://schemas.openxmlformats.org/officeDocument/2006/relationships/image" Target="../media/image13.png"/><Relationship Id="rId4" Type="http://schemas.openxmlformats.org/officeDocument/2006/relationships/hyperlink" Target="https://www.psychologynoteshq.com/bronfenbrenner-ecological-theory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10.png"/><Relationship Id="rId4" Type="http://schemas.openxmlformats.org/officeDocument/2006/relationships/hyperlink" Target="https://www.youtube.com/watch?v=45ERp8yE-1U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10.png"/><Relationship Id="rId5" Type="http://schemas.openxmlformats.org/officeDocument/2006/relationships/hyperlink" Target="https://hwb.gov.wales/api/storage/6b693169-0407-4a33-bbd9-8c5e452dae9d/personal-and-social-development-well-being-and-cultural-diversity.pdf" TargetMode="External"/><Relationship Id="rId4" Type="http://schemas.openxmlformats.org/officeDocument/2006/relationships/hyperlink" Target="https://hwb.gov.wales/api/storage/b9f25fd8-bc61-4294-911e-170c216cf71b/datblygiad-personol-a-chymdeithasol-lles-ac-amrywiaeth-ddiwylliannol.pdf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0.pn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16.jpeg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10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0.png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hyperlink" Target="https://www.unicef.org.uk/rights-respecting-schools/wp-content/uploads/sites/4/2017/01/Summary-of-the-UNCRC.pdf" TargetMode="External"/><Relationship Id="rId5" Type="http://schemas.openxmlformats.org/officeDocument/2006/relationships/hyperlink" Target="https://www.childcomwales.org.uk/wp-content/uploads/2019/09/Poster-Hawliau-Plant-Medi-2019-.pdf" TargetMode="External"/><Relationship Id="rId4" Type="http://schemas.openxmlformats.org/officeDocument/2006/relationships/notesSlide" Target="../notesSlides/notesSlide4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slideLayout" Target="../slideLayouts/slideLayout19.xml"/><Relationship Id="rId7" Type="http://schemas.openxmlformats.org/officeDocument/2006/relationships/hyperlink" Target="https://www.youtube.com/watch?v=kli9mIu7gmI" TargetMode="Externa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image" Target="../media/image19.png"/><Relationship Id="rId5" Type="http://schemas.openxmlformats.org/officeDocument/2006/relationships/hyperlink" Target="https://www.youtube.com/watch?v=1O2MHPccty0" TargetMode="External"/><Relationship Id="rId4" Type="http://schemas.openxmlformats.org/officeDocument/2006/relationships/notesSlide" Target="../notesSlides/notesSlide5.xml"/><Relationship Id="rId9" Type="http://schemas.openxmlformats.org/officeDocument/2006/relationships/image" Target="../media/image1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image" Target="../media/image10.png"/><Relationship Id="rId5" Type="http://schemas.openxmlformats.org/officeDocument/2006/relationships/image" Target="../media/image21.jpeg"/><Relationship Id="rId4" Type="http://schemas.openxmlformats.org/officeDocument/2006/relationships/notesSlide" Target="../notesSlides/notesSlide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10.png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hyperlink" Target="https://www.youtube.com/watch?v=WSpfLMV3_sA" TargetMode="External"/><Relationship Id="rId5" Type="http://schemas.openxmlformats.org/officeDocument/2006/relationships/image" Target="../media/image22.png"/><Relationship Id="rId4" Type="http://schemas.openxmlformats.org/officeDocument/2006/relationships/hyperlink" Target="https://www.youtube.com/watch?v=0cQqjWlVp8k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hyperlink" Target="https://www.complantcymru.org.uk/ccuhp-hawliau-plant/adnoddau-ccuhp/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4.jpeg"/><Relationship Id="rId4" Type="http://schemas.openxmlformats.org/officeDocument/2006/relationships/hyperlink" Target="https://www.childcomwales.org.uk/uncrc-childrens-rights/rights-resources-universities-colleg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459044" y="515340"/>
            <a:ext cx="5423698" cy="1815882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800" dirty="0" smtClean="0"/>
              <a:t>ECAD4007/C</a:t>
            </a:r>
          </a:p>
          <a:p>
            <a:pPr algn="ctr"/>
            <a:r>
              <a:rPr lang="en-GB" sz="3200" dirty="0" err="1" smtClean="0"/>
              <a:t>Sesiwn</a:t>
            </a:r>
            <a:r>
              <a:rPr lang="en-GB" sz="3200" dirty="0" smtClean="0"/>
              <a:t> 3</a:t>
            </a:r>
          </a:p>
          <a:p>
            <a:pPr algn="ctr"/>
            <a:r>
              <a:rPr lang="en-GB" sz="3200" dirty="0" smtClean="0"/>
              <a:t>Session 3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8263" y="4065754"/>
            <a:ext cx="11044136" cy="1569660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>
                <a:solidFill>
                  <a:srgbClr val="FF0000"/>
                </a:solidFill>
              </a:rPr>
              <a:t>D.S. </a:t>
            </a:r>
            <a:r>
              <a:rPr lang="en-GB" sz="2400" b="1" dirty="0" err="1" smtClean="0">
                <a:solidFill>
                  <a:srgbClr val="FF0000"/>
                </a:solidFill>
              </a:rPr>
              <a:t>Rhowch</a:t>
            </a:r>
            <a:r>
              <a:rPr lang="en-GB" sz="2400" b="1" dirty="0" smtClean="0">
                <a:solidFill>
                  <a:srgbClr val="FF0000"/>
                </a:solidFill>
              </a:rPr>
              <a:t> y </a:t>
            </a:r>
            <a:r>
              <a:rPr lang="en-GB" sz="2400" b="1" dirty="0" err="1" smtClean="0">
                <a:solidFill>
                  <a:srgbClr val="FF0000"/>
                </a:solidFill>
              </a:rPr>
              <a:t>cyflwyniad</a:t>
            </a:r>
            <a:r>
              <a:rPr lang="en-GB" sz="2400" b="1" dirty="0" smtClean="0">
                <a:solidFill>
                  <a:srgbClr val="FF0000"/>
                </a:solidFill>
              </a:rPr>
              <a:t> </a:t>
            </a:r>
            <a:r>
              <a:rPr lang="en-GB" sz="2400" b="1" dirty="0" err="1" smtClean="0">
                <a:solidFill>
                  <a:srgbClr val="FF0000"/>
                </a:solidFill>
              </a:rPr>
              <a:t>ar</a:t>
            </a:r>
            <a:r>
              <a:rPr lang="en-GB" sz="2400" b="1" dirty="0" smtClean="0">
                <a:solidFill>
                  <a:srgbClr val="FF0000"/>
                </a:solidFill>
              </a:rPr>
              <a:t> ‘Slideshow’ a </a:t>
            </a:r>
            <a:r>
              <a:rPr lang="en-GB" sz="2400" b="1" dirty="0" err="1">
                <a:solidFill>
                  <a:srgbClr val="FF0000"/>
                </a:solidFill>
              </a:rPr>
              <a:t>g</a:t>
            </a:r>
            <a:r>
              <a:rPr lang="en-GB" sz="2400" b="1" dirty="0" err="1" smtClean="0">
                <a:solidFill>
                  <a:srgbClr val="FF0000"/>
                </a:solidFill>
              </a:rPr>
              <a:t>wasgwch</a:t>
            </a:r>
            <a:r>
              <a:rPr lang="en-GB" sz="2400" b="1" dirty="0" smtClean="0">
                <a:solidFill>
                  <a:srgbClr val="FF0000"/>
                </a:solidFill>
              </a:rPr>
              <a:t> y </a:t>
            </a:r>
            <a:r>
              <a:rPr lang="en-GB" sz="2400" b="1" dirty="0" err="1" smtClean="0">
                <a:solidFill>
                  <a:srgbClr val="FF0000"/>
                </a:solidFill>
              </a:rPr>
              <a:t>botwm</a:t>
            </a:r>
            <a:r>
              <a:rPr lang="en-GB" sz="2400" b="1" dirty="0" smtClean="0">
                <a:solidFill>
                  <a:srgbClr val="FF0000"/>
                </a:solidFill>
              </a:rPr>
              <a:t> </a:t>
            </a:r>
            <a:r>
              <a:rPr lang="en-GB" sz="2400" b="1" dirty="0" err="1" smtClean="0">
                <a:solidFill>
                  <a:srgbClr val="FF0000"/>
                </a:solidFill>
              </a:rPr>
              <a:t>sain</a:t>
            </a:r>
            <a:r>
              <a:rPr lang="en-GB" sz="2400" b="1" dirty="0" smtClean="0">
                <a:solidFill>
                  <a:srgbClr val="FF0000"/>
                </a:solidFill>
              </a:rPr>
              <a:t> </a:t>
            </a:r>
            <a:r>
              <a:rPr lang="en-GB" sz="2400" b="1" dirty="0" err="1" smtClean="0">
                <a:solidFill>
                  <a:srgbClr val="FF0000"/>
                </a:solidFill>
              </a:rPr>
              <a:t>yma</a:t>
            </a:r>
            <a:r>
              <a:rPr lang="en-GB" sz="2400" b="1" dirty="0" smtClean="0">
                <a:solidFill>
                  <a:srgbClr val="FF0000"/>
                </a:solidFill>
              </a:rPr>
              <a:t>         </a:t>
            </a:r>
            <a:r>
              <a:rPr lang="en-GB" sz="2400" b="1" dirty="0" err="1" smtClean="0">
                <a:solidFill>
                  <a:srgbClr val="FF0000"/>
                </a:solidFill>
              </a:rPr>
              <a:t>ar</a:t>
            </a:r>
            <a:r>
              <a:rPr lang="en-GB" sz="2400" b="1" dirty="0" smtClean="0">
                <a:solidFill>
                  <a:srgbClr val="FF0000"/>
                </a:solidFill>
              </a:rPr>
              <a:t> </a:t>
            </a:r>
            <a:r>
              <a:rPr lang="en-GB" sz="2400" b="1" dirty="0" err="1" smtClean="0">
                <a:solidFill>
                  <a:srgbClr val="FF0000"/>
                </a:solidFill>
              </a:rPr>
              <a:t>gornel</a:t>
            </a:r>
            <a:r>
              <a:rPr lang="en-GB" sz="2400" b="1" dirty="0" smtClean="0">
                <a:solidFill>
                  <a:srgbClr val="FF0000"/>
                </a:solidFill>
              </a:rPr>
              <a:t> </a:t>
            </a:r>
            <a:r>
              <a:rPr lang="en-GB" sz="2400" b="1" dirty="0" err="1" smtClean="0">
                <a:solidFill>
                  <a:srgbClr val="FF0000"/>
                </a:solidFill>
              </a:rPr>
              <a:t>dde</a:t>
            </a:r>
            <a:r>
              <a:rPr lang="en-GB" sz="2400" b="1" dirty="0" smtClean="0">
                <a:solidFill>
                  <a:srgbClr val="FF0000"/>
                </a:solidFill>
              </a:rPr>
              <a:t> </a:t>
            </a:r>
            <a:r>
              <a:rPr lang="en-GB" sz="2400" b="1" dirty="0" err="1" smtClean="0">
                <a:solidFill>
                  <a:srgbClr val="FF0000"/>
                </a:solidFill>
              </a:rPr>
              <a:t>uchaf</a:t>
            </a:r>
            <a:r>
              <a:rPr lang="en-GB" sz="2400" b="1" dirty="0" smtClean="0">
                <a:solidFill>
                  <a:srgbClr val="FF0000"/>
                </a:solidFill>
              </a:rPr>
              <a:t> y </a:t>
            </a:r>
            <a:r>
              <a:rPr lang="en-GB" sz="2400" b="1" dirty="0" err="1" smtClean="0">
                <a:solidFill>
                  <a:srgbClr val="FF0000"/>
                </a:solidFill>
              </a:rPr>
              <a:t>sleid</a:t>
            </a:r>
            <a:r>
              <a:rPr lang="en-GB" sz="2400" b="1" dirty="0" smtClean="0">
                <a:solidFill>
                  <a:srgbClr val="FF0000"/>
                </a:solidFill>
              </a:rPr>
              <a:t> </a:t>
            </a:r>
            <a:r>
              <a:rPr lang="en-GB" sz="2400" b="1" dirty="0" err="1" smtClean="0">
                <a:solidFill>
                  <a:srgbClr val="FF0000"/>
                </a:solidFill>
              </a:rPr>
              <a:t>er</a:t>
            </a:r>
            <a:r>
              <a:rPr lang="en-GB" sz="2400" b="1" dirty="0" smtClean="0">
                <a:solidFill>
                  <a:srgbClr val="FF0000"/>
                </a:solidFill>
              </a:rPr>
              <a:t> </a:t>
            </a:r>
            <a:r>
              <a:rPr lang="en-GB" sz="2400" b="1" dirty="0" err="1" smtClean="0">
                <a:solidFill>
                  <a:srgbClr val="FF0000"/>
                </a:solidFill>
              </a:rPr>
              <a:t>mwyn</a:t>
            </a:r>
            <a:r>
              <a:rPr lang="en-GB" sz="2400" b="1" dirty="0" smtClean="0">
                <a:solidFill>
                  <a:srgbClr val="FF0000"/>
                </a:solidFill>
              </a:rPr>
              <a:t> </a:t>
            </a:r>
            <a:r>
              <a:rPr lang="en-GB" sz="2400" b="1" dirty="0" err="1" smtClean="0">
                <a:solidFill>
                  <a:srgbClr val="FF0000"/>
                </a:solidFill>
              </a:rPr>
              <a:t>gwrando</a:t>
            </a:r>
            <a:r>
              <a:rPr lang="en-GB" sz="2400" b="1" dirty="0" smtClean="0">
                <a:solidFill>
                  <a:srgbClr val="FF0000"/>
                </a:solidFill>
              </a:rPr>
              <a:t> </a:t>
            </a:r>
            <a:r>
              <a:rPr lang="en-GB" sz="2400" b="1" dirty="0" err="1" smtClean="0">
                <a:solidFill>
                  <a:srgbClr val="FF0000"/>
                </a:solidFill>
              </a:rPr>
              <a:t>ar</a:t>
            </a:r>
            <a:r>
              <a:rPr lang="en-GB" sz="2400" b="1" dirty="0" smtClean="0">
                <a:solidFill>
                  <a:srgbClr val="FF0000"/>
                </a:solidFill>
              </a:rPr>
              <a:t> y </a:t>
            </a:r>
            <a:r>
              <a:rPr lang="en-GB" sz="2400" b="1" dirty="0" err="1" smtClean="0">
                <a:solidFill>
                  <a:srgbClr val="FF0000"/>
                </a:solidFill>
              </a:rPr>
              <a:t>recordiad</a:t>
            </a:r>
            <a:r>
              <a:rPr lang="en-GB" sz="2400" b="1" dirty="0" smtClean="0">
                <a:solidFill>
                  <a:srgbClr val="FF0000"/>
                </a:solidFill>
              </a:rPr>
              <a:t>. </a:t>
            </a:r>
          </a:p>
          <a:p>
            <a:pPr algn="ctr"/>
            <a:r>
              <a:rPr lang="en-GB" sz="2400" b="1" i="1" dirty="0" smtClean="0">
                <a:solidFill>
                  <a:srgbClr val="FF0000"/>
                </a:solidFill>
              </a:rPr>
              <a:t>N.B. Put the presentation on ‘Slideshow’ and press this sound icon          on the top right hand corner of the slide to hear the recording. </a:t>
            </a:r>
            <a:endParaRPr lang="en-GB" sz="2400" b="1" i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05481" y="4124120"/>
            <a:ext cx="489219" cy="37586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16262" y="4850584"/>
            <a:ext cx="489219" cy="375863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668980" y="842422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4009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13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53756" y="1751776"/>
            <a:ext cx="9331325" cy="2421464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 err="1" smtClean="0">
                <a:solidFill>
                  <a:schemeClr val="bg1"/>
                </a:solidFill>
              </a:rPr>
              <a:t>Datblygiad</a:t>
            </a:r>
            <a:r>
              <a:rPr lang="en-GB" b="1" dirty="0" smtClean="0">
                <a:solidFill>
                  <a:schemeClr val="bg1"/>
                </a:solidFill>
              </a:rPr>
              <a:t> </a:t>
            </a:r>
            <a:r>
              <a:rPr lang="en-GB" b="1" dirty="0" err="1" smtClean="0">
                <a:solidFill>
                  <a:schemeClr val="bg1"/>
                </a:solidFill>
              </a:rPr>
              <a:t>Cymdeithasol</a:t>
            </a:r>
            <a:r>
              <a:rPr lang="en-GB" b="1" dirty="0" smtClean="0">
                <a:solidFill>
                  <a:schemeClr val="bg1"/>
                </a:solidFill>
              </a:rPr>
              <a:t> </a:t>
            </a:r>
            <a:br>
              <a:rPr lang="en-GB" b="1" dirty="0" smtClean="0">
                <a:solidFill>
                  <a:schemeClr val="bg1"/>
                </a:solidFill>
              </a:rPr>
            </a:br>
            <a:r>
              <a:rPr lang="en-GB" b="1" dirty="0" smtClean="0">
                <a:solidFill>
                  <a:schemeClr val="bg1"/>
                </a:solidFill>
              </a:rPr>
              <a:t>&amp; </a:t>
            </a:r>
            <a:r>
              <a:rPr lang="en-GB" b="1" dirty="0" err="1" smtClean="0">
                <a:solidFill>
                  <a:schemeClr val="bg1"/>
                </a:solidFill>
              </a:rPr>
              <a:t>Hawliau</a:t>
            </a:r>
            <a:r>
              <a:rPr lang="en-GB" b="1" dirty="0" smtClean="0">
                <a:solidFill>
                  <a:schemeClr val="bg1"/>
                </a:solidFill>
              </a:rPr>
              <a:t> Plant</a:t>
            </a:r>
            <a:br>
              <a:rPr lang="en-GB" b="1" dirty="0" smtClean="0">
                <a:solidFill>
                  <a:schemeClr val="bg1"/>
                </a:solidFill>
              </a:rPr>
            </a:br>
            <a:r>
              <a:rPr lang="en-GB" b="1" dirty="0" smtClean="0">
                <a:solidFill>
                  <a:schemeClr val="bg1"/>
                </a:solidFill>
              </a:rPr>
              <a:t/>
            </a:r>
            <a:br>
              <a:rPr lang="en-GB" b="1" dirty="0" smtClean="0">
                <a:solidFill>
                  <a:schemeClr val="bg1"/>
                </a:solidFill>
              </a:rPr>
            </a:br>
            <a:r>
              <a:rPr lang="en-GB" b="1" i="1" dirty="0" smtClean="0">
                <a:solidFill>
                  <a:schemeClr val="bg1"/>
                </a:solidFill>
              </a:rPr>
              <a:t>Social development </a:t>
            </a:r>
            <a:br>
              <a:rPr lang="en-GB" b="1" i="1" dirty="0" smtClean="0">
                <a:solidFill>
                  <a:schemeClr val="bg1"/>
                </a:solidFill>
              </a:rPr>
            </a:br>
            <a:r>
              <a:rPr lang="en-GB" b="1" i="1" dirty="0" smtClean="0">
                <a:solidFill>
                  <a:schemeClr val="bg1"/>
                </a:solidFill>
              </a:rPr>
              <a:t>&amp; </a:t>
            </a:r>
            <a:r>
              <a:rPr lang="en-GB" b="1" i="1" dirty="0" err="1" smtClean="0">
                <a:solidFill>
                  <a:schemeClr val="bg1"/>
                </a:solidFill>
              </a:rPr>
              <a:t>ChiLdren’s</a:t>
            </a:r>
            <a:r>
              <a:rPr lang="en-GB" b="1" i="1" dirty="0" smtClean="0">
                <a:solidFill>
                  <a:schemeClr val="bg1"/>
                </a:solidFill>
              </a:rPr>
              <a:t> rights </a:t>
            </a:r>
            <a:r>
              <a:rPr lang="en-GB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/>
            </a:r>
            <a:br>
              <a:rPr lang="en-GB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</a:br>
            <a:endParaRPr lang="en-GB" b="1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31439" y="5064946"/>
            <a:ext cx="7197726" cy="1405467"/>
          </a:xfrm>
        </p:spPr>
        <p:txBody>
          <a:bodyPr>
            <a:normAutofit fontScale="62500" lnSpcReduction="20000"/>
          </a:bodyPr>
          <a:lstStyle/>
          <a:p>
            <a:pPr algn="ctr"/>
            <a:r>
              <a:rPr lang="en-GB" sz="2800" b="1" dirty="0" smtClean="0">
                <a:solidFill>
                  <a:schemeClr val="bg1"/>
                </a:solidFill>
              </a:rPr>
              <a:t>ECAD4007/C</a:t>
            </a:r>
          </a:p>
          <a:p>
            <a:pPr algn="ctr"/>
            <a:r>
              <a:rPr lang="en-GB" sz="2800" b="1" dirty="0" smtClean="0">
                <a:solidFill>
                  <a:schemeClr val="bg1"/>
                </a:solidFill>
              </a:rPr>
              <a:t>Nanna Ryder &amp; TOM COX</a:t>
            </a:r>
          </a:p>
          <a:p>
            <a:pPr algn="ctr"/>
            <a:r>
              <a:rPr lang="en-GB" sz="2800" cap="none" dirty="0" smtClean="0">
                <a:hlinkClick r:id="rId4"/>
              </a:rPr>
              <a:t>n.ryder@uwtsd.ac.uk</a:t>
            </a:r>
            <a:r>
              <a:rPr lang="en-GB" sz="2800" dirty="0" smtClean="0"/>
              <a:t> </a:t>
            </a:r>
          </a:p>
          <a:p>
            <a:pPr algn="ctr"/>
            <a:r>
              <a:rPr lang="en-GB" sz="2800" cap="none" dirty="0" smtClean="0">
                <a:hlinkClick r:id="rId5"/>
              </a:rPr>
              <a:t>t.cox@uwtsd.ac.uk</a:t>
            </a:r>
            <a:r>
              <a:rPr lang="en-GB" sz="2800" cap="none" dirty="0" smtClean="0"/>
              <a:t> </a:t>
            </a:r>
            <a:endParaRPr lang="en-GB" sz="2800" cap="none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116151" y="1711611"/>
            <a:ext cx="2265547" cy="323027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733831" y="531138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2921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666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0095" y="65590"/>
            <a:ext cx="10131425" cy="1456267"/>
          </a:xfrm>
        </p:spPr>
        <p:txBody>
          <a:bodyPr/>
          <a:lstStyle/>
          <a:p>
            <a:r>
              <a:rPr lang="en-GB" b="1" dirty="0" smtClean="0">
                <a:solidFill>
                  <a:schemeClr val="bg1"/>
                </a:solidFill>
              </a:rPr>
              <a:t>NOD</a:t>
            </a:r>
            <a:br>
              <a:rPr lang="en-GB" b="1" dirty="0" smtClean="0">
                <a:solidFill>
                  <a:schemeClr val="bg1"/>
                </a:solidFill>
              </a:rPr>
            </a:br>
            <a:r>
              <a:rPr lang="en-GB" b="1" i="1" dirty="0" smtClean="0">
                <a:solidFill>
                  <a:schemeClr val="bg1"/>
                </a:solidFill>
              </a:rPr>
              <a:t>AIM</a:t>
            </a:r>
            <a:endParaRPr lang="en-GB" b="1" i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62652" y="1374232"/>
            <a:ext cx="4995334" cy="4615572"/>
          </a:xfrm>
        </p:spPr>
        <p:txBody>
          <a:bodyPr>
            <a:normAutofit fontScale="77500" lnSpcReduction="20000"/>
          </a:bodyPr>
          <a:lstStyle/>
          <a:p>
            <a:r>
              <a:rPr lang="en-GB" sz="3600" dirty="0" err="1" smtClean="0">
                <a:solidFill>
                  <a:schemeClr val="bg1"/>
                </a:solidFill>
              </a:rPr>
              <a:t>Ystyried</a:t>
            </a:r>
            <a:r>
              <a:rPr lang="en-GB" sz="3600" dirty="0" smtClean="0">
                <a:solidFill>
                  <a:schemeClr val="bg1"/>
                </a:solidFill>
              </a:rPr>
              <a:t> </a:t>
            </a:r>
            <a:r>
              <a:rPr lang="en-GB" sz="3600" dirty="0" err="1" smtClean="0">
                <a:solidFill>
                  <a:schemeClr val="bg1"/>
                </a:solidFill>
              </a:rPr>
              <a:t>sut</a:t>
            </a:r>
            <a:r>
              <a:rPr lang="en-GB" sz="3600" dirty="0" smtClean="0">
                <a:solidFill>
                  <a:schemeClr val="bg1"/>
                </a:solidFill>
              </a:rPr>
              <a:t> </a:t>
            </a:r>
            <a:r>
              <a:rPr lang="en-GB" sz="3600" dirty="0" err="1" smtClean="0">
                <a:solidFill>
                  <a:schemeClr val="bg1"/>
                </a:solidFill>
              </a:rPr>
              <a:t>mae</a:t>
            </a:r>
            <a:r>
              <a:rPr lang="en-GB" sz="3600" dirty="0" smtClean="0">
                <a:solidFill>
                  <a:schemeClr val="bg1"/>
                </a:solidFill>
              </a:rPr>
              <a:t> plant </a:t>
            </a:r>
            <a:r>
              <a:rPr lang="en-GB" sz="3600" dirty="0" err="1" smtClean="0">
                <a:solidFill>
                  <a:schemeClr val="bg1"/>
                </a:solidFill>
              </a:rPr>
              <a:t>yn</a:t>
            </a:r>
            <a:r>
              <a:rPr lang="en-GB" sz="3600" dirty="0" smtClean="0">
                <a:solidFill>
                  <a:schemeClr val="bg1"/>
                </a:solidFill>
              </a:rPr>
              <a:t> </a:t>
            </a:r>
            <a:r>
              <a:rPr lang="en-GB" sz="3600" dirty="0" err="1" smtClean="0">
                <a:solidFill>
                  <a:schemeClr val="bg1"/>
                </a:solidFill>
              </a:rPr>
              <a:t>datblygu</a:t>
            </a:r>
            <a:r>
              <a:rPr lang="en-GB" sz="3600" dirty="0" smtClean="0">
                <a:solidFill>
                  <a:schemeClr val="bg1"/>
                </a:solidFill>
              </a:rPr>
              <a:t> </a:t>
            </a:r>
            <a:r>
              <a:rPr lang="en-GB" sz="3600" dirty="0" err="1" smtClean="0">
                <a:solidFill>
                  <a:schemeClr val="bg1"/>
                </a:solidFill>
              </a:rPr>
              <a:t>eu</a:t>
            </a:r>
            <a:r>
              <a:rPr lang="en-GB" sz="3600" dirty="0" smtClean="0">
                <a:solidFill>
                  <a:schemeClr val="bg1"/>
                </a:solidFill>
              </a:rPr>
              <a:t> </a:t>
            </a:r>
            <a:r>
              <a:rPr lang="en-GB" sz="3600" dirty="0" err="1" smtClean="0">
                <a:solidFill>
                  <a:schemeClr val="bg1"/>
                </a:solidFill>
              </a:rPr>
              <a:t>sgiliau</a:t>
            </a:r>
            <a:r>
              <a:rPr lang="en-GB" sz="3600" dirty="0" smtClean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c</a:t>
            </a:r>
            <a:r>
              <a:rPr lang="en-GB" sz="3600" dirty="0" err="1" smtClean="0">
                <a:solidFill>
                  <a:schemeClr val="bg1"/>
                </a:solidFill>
              </a:rPr>
              <a:t>ymdeithasol</a:t>
            </a:r>
            <a:endParaRPr lang="en-GB" sz="3600" dirty="0" smtClean="0">
              <a:solidFill>
                <a:schemeClr val="bg1"/>
              </a:solidFill>
            </a:endParaRPr>
          </a:p>
          <a:p>
            <a:r>
              <a:rPr lang="en-GB" sz="3600" dirty="0" err="1" smtClean="0">
                <a:solidFill>
                  <a:schemeClr val="bg1"/>
                </a:solidFill>
              </a:rPr>
              <a:t>Archwilio</a:t>
            </a:r>
            <a:r>
              <a:rPr lang="en-GB" sz="3600" dirty="0" smtClean="0">
                <a:solidFill>
                  <a:schemeClr val="bg1"/>
                </a:solidFill>
              </a:rPr>
              <a:t> </a:t>
            </a:r>
            <a:r>
              <a:rPr lang="en-GB" sz="3600" dirty="0" err="1" smtClean="0">
                <a:solidFill>
                  <a:schemeClr val="bg1"/>
                </a:solidFill>
              </a:rPr>
              <a:t>pwysigrwydd</a:t>
            </a:r>
            <a:r>
              <a:rPr lang="en-GB" sz="3600" dirty="0" smtClean="0">
                <a:solidFill>
                  <a:schemeClr val="bg1"/>
                </a:solidFill>
              </a:rPr>
              <a:t> </a:t>
            </a:r>
            <a:r>
              <a:rPr lang="en-GB" sz="3600" dirty="0" err="1" smtClean="0">
                <a:solidFill>
                  <a:schemeClr val="bg1"/>
                </a:solidFill>
              </a:rPr>
              <a:t>hyn</a:t>
            </a:r>
            <a:r>
              <a:rPr lang="en-GB" sz="3600" dirty="0" smtClean="0">
                <a:solidFill>
                  <a:schemeClr val="bg1"/>
                </a:solidFill>
              </a:rPr>
              <a:t> </a:t>
            </a:r>
            <a:r>
              <a:rPr lang="en-GB" sz="3600" dirty="0" err="1" smtClean="0">
                <a:solidFill>
                  <a:schemeClr val="bg1"/>
                </a:solidFill>
              </a:rPr>
              <a:t>ar</a:t>
            </a:r>
            <a:r>
              <a:rPr lang="en-GB" sz="3600" dirty="0" smtClean="0">
                <a:solidFill>
                  <a:schemeClr val="bg1"/>
                </a:solidFill>
              </a:rPr>
              <a:t> </a:t>
            </a:r>
            <a:r>
              <a:rPr lang="en-GB" sz="3600" dirty="0" err="1" smtClean="0">
                <a:solidFill>
                  <a:schemeClr val="bg1"/>
                </a:solidFill>
              </a:rPr>
              <a:t>gyfer</a:t>
            </a:r>
            <a:r>
              <a:rPr lang="en-GB" sz="3600" dirty="0" smtClean="0">
                <a:solidFill>
                  <a:schemeClr val="bg1"/>
                </a:solidFill>
              </a:rPr>
              <a:t> </a:t>
            </a:r>
            <a:r>
              <a:rPr lang="en-GB" sz="3600" dirty="0" err="1" smtClean="0">
                <a:solidFill>
                  <a:schemeClr val="bg1"/>
                </a:solidFill>
              </a:rPr>
              <a:t>dysgu</a:t>
            </a:r>
            <a:r>
              <a:rPr lang="en-GB" sz="3600" dirty="0" smtClean="0">
                <a:solidFill>
                  <a:schemeClr val="bg1"/>
                </a:solidFill>
              </a:rPr>
              <a:t> </a:t>
            </a:r>
            <a:r>
              <a:rPr lang="en-GB" sz="3600" dirty="0" err="1" smtClean="0">
                <a:solidFill>
                  <a:schemeClr val="bg1"/>
                </a:solidFill>
              </a:rPr>
              <a:t>a’r</a:t>
            </a:r>
            <a:r>
              <a:rPr lang="en-GB" sz="3600" dirty="0" smtClean="0">
                <a:solidFill>
                  <a:schemeClr val="bg1"/>
                </a:solidFill>
              </a:rPr>
              <a:t> </a:t>
            </a:r>
            <a:r>
              <a:rPr lang="en-GB" sz="3600" dirty="0" err="1" smtClean="0">
                <a:solidFill>
                  <a:schemeClr val="bg1"/>
                </a:solidFill>
              </a:rPr>
              <a:t>athroniaeth</a:t>
            </a:r>
            <a:r>
              <a:rPr lang="en-GB" sz="3600" dirty="0" smtClean="0">
                <a:solidFill>
                  <a:schemeClr val="bg1"/>
                </a:solidFill>
              </a:rPr>
              <a:t> </a:t>
            </a:r>
            <a:r>
              <a:rPr lang="en-GB" sz="3600" dirty="0" err="1" smtClean="0">
                <a:solidFill>
                  <a:schemeClr val="bg1"/>
                </a:solidFill>
              </a:rPr>
              <a:t>sydd</a:t>
            </a:r>
            <a:r>
              <a:rPr lang="en-GB" sz="3600" dirty="0" smtClean="0">
                <a:solidFill>
                  <a:schemeClr val="bg1"/>
                </a:solidFill>
              </a:rPr>
              <a:t> </a:t>
            </a:r>
            <a:r>
              <a:rPr lang="en-GB" sz="3600" dirty="0" err="1" smtClean="0">
                <a:solidFill>
                  <a:schemeClr val="bg1"/>
                </a:solidFill>
              </a:rPr>
              <a:t>yn</a:t>
            </a:r>
            <a:r>
              <a:rPr lang="en-GB" sz="3600" dirty="0" smtClean="0">
                <a:solidFill>
                  <a:schemeClr val="bg1"/>
                </a:solidFill>
              </a:rPr>
              <a:t> sail </a:t>
            </a:r>
            <a:r>
              <a:rPr lang="en-GB" sz="3600" dirty="0" err="1" smtClean="0">
                <a:solidFill>
                  <a:schemeClr val="bg1"/>
                </a:solidFill>
              </a:rPr>
              <a:t>i</a:t>
            </a:r>
            <a:r>
              <a:rPr lang="en-GB" sz="3600" dirty="0" smtClean="0">
                <a:solidFill>
                  <a:schemeClr val="bg1"/>
                </a:solidFill>
              </a:rPr>
              <a:t> </a:t>
            </a:r>
            <a:r>
              <a:rPr lang="en-GB" sz="3600" dirty="0" err="1" smtClean="0">
                <a:solidFill>
                  <a:schemeClr val="bg1"/>
                </a:solidFill>
              </a:rPr>
              <a:t>hynny</a:t>
            </a:r>
            <a:endParaRPr lang="en-GB" sz="3600" dirty="0" smtClean="0">
              <a:solidFill>
                <a:schemeClr val="bg1"/>
              </a:solidFill>
            </a:endParaRPr>
          </a:p>
          <a:p>
            <a:r>
              <a:rPr lang="en-GB" sz="3600" dirty="0" err="1" smtClean="0">
                <a:solidFill>
                  <a:schemeClr val="bg1"/>
                </a:solidFill>
              </a:rPr>
              <a:t>Cyflwyniad</a:t>
            </a:r>
            <a:r>
              <a:rPr lang="en-GB" sz="3600" dirty="0" smtClean="0">
                <a:solidFill>
                  <a:schemeClr val="bg1"/>
                </a:solidFill>
              </a:rPr>
              <a:t> </a:t>
            </a:r>
            <a:r>
              <a:rPr lang="en-GB" sz="3600" dirty="0" err="1" smtClean="0">
                <a:solidFill>
                  <a:schemeClr val="bg1"/>
                </a:solidFill>
              </a:rPr>
              <a:t>i</a:t>
            </a:r>
            <a:r>
              <a:rPr lang="en-GB" sz="3600" dirty="0" smtClean="0">
                <a:solidFill>
                  <a:schemeClr val="bg1"/>
                </a:solidFill>
              </a:rPr>
              <a:t> </a:t>
            </a:r>
            <a:r>
              <a:rPr lang="en-GB" sz="3600" dirty="0" err="1" smtClean="0">
                <a:solidFill>
                  <a:schemeClr val="bg1"/>
                </a:solidFill>
              </a:rPr>
              <a:t>hawliau</a:t>
            </a:r>
            <a:r>
              <a:rPr lang="en-GB" sz="3600" dirty="0" smtClean="0">
                <a:solidFill>
                  <a:schemeClr val="bg1"/>
                </a:solidFill>
              </a:rPr>
              <a:t> plant</a:t>
            </a:r>
          </a:p>
          <a:p>
            <a:r>
              <a:rPr lang="en-GB" sz="3600" dirty="0" err="1" smtClean="0">
                <a:solidFill>
                  <a:schemeClr val="bg1"/>
                </a:solidFill>
              </a:rPr>
              <a:t>Pwysigrwydd</a:t>
            </a:r>
            <a:r>
              <a:rPr lang="en-GB" sz="3600" dirty="0" smtClean="0">
                <a:solidFill>
                  <a:schemeClr val="bg1"/>
                </a:solidFill>
              </a:rPr>
              <a:t> </a:t>
            </a:r>
            <a:r>
              <a:rPr lang="en-GB" sz="3600" dirty="0" err="1" smtClean="0">
                <a:solidFill>
                  <a:schemeClr val="bg1"/>
                </a:solidFill>
              </a:rPr>
              <a:t>gwrando</a:t>
            </a:r>
            <a:r>
              <a:rPr lang="en-GB" sz="3600" dirty="0" smtClean="0">
                <a:solidFill>
                  <a:schemeClr val="bg1"/>
                </a:solidFill>
              </a:rPr>
              <a:t> </a:t>
            </a:r>
            <a:r>
              <a:rPr lang="en-GB" sz="3600" dirty="0" err="1" smtClean="0">
                <a:solidFill>
                  <a:schemeClr val="bg1"/>
                </a:solidFill>
              </a:rPr>
              <a:t>ar</a:t>
            </a:r>
            <a:r>
              <a:rPr lang="en-GB" sz="3600" dirty="0" smtClean="0">
                <a:solidFill>
                  <a:schemeClr val="bg1"/>
                </a:solidFill>
              </a:rPr>
              <a:t> </a:t>
            </a:r>
            <a:r>
              <a:rPr lang="en-GB" sz="3600" dirty="0" err="1" smtClean="0">
                <a:solidFill>
                  <a:schemeClr val="bg1"/>
                </a:solidFill>
              </a:rPr>
              <a:t>lais</a:t>
            </a:r>
            <a:r>
              <a:rPr lang="en-GB" sz="3600" dirty="0" smtClean="0">
                <a:solidFill>
                  <a:schemeClr val="bg1"/>
                </a:solidFill>
              </a:rPr>
              <a:t> y </a:t>
            </a:r>
            <a:r>
              <a:rPr lang="en-GB" sz="3600" dirty="0" err="1" smtClean="0">
                <a:solidFill>
                  <a:schemeClr val="bg1"/>
                </a:solidFill>
              </a:rPr>
              <a:t>dysgwyr</a:t>
            </a:r>
            <a:r>
              <a:rPr lang="en-GB" sz="3600" dirty="0" smtClean="0">
                <a:solidFill>
                  <a:schemeClr val="bg1"/>
                </a:solidFill>
              </a:rPr>
              <a:t> </a:t>
            </a:r>
            <a:r>
              <a:rPr lang="en-GB" sz="3600" dirty="0" err="1" smtClean="0">
                <a:solidFill>
                  <a:schemeClr val="bg1"/>
                </a:solidFill>
              </a:rPr>
              <a:t>a’u</a:t>
            </a:r>
            <a:r>
              <a:rPr lang="en-GB" sz="3600" dirty="0" smtClean="0">
                <a:solidFill>
                  <a:schemeClr val="bg1"/>
                </a:solidFill>
              </a:rPr>
              <a:t> </a:t>
            </a:r>
            <a:r>
              <a:rPr lang="en-GB" sz="3600" dirty="0" err="1" smtClean="0">
                <a:solidFill>
                  <a:schemeClr val="bg1"/>
                </a:solidFill>
              </a:rPr>
              <a:t>cyfranogiad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 smtClean="0">
                <a:solidFill>
                  <a:schemeClr val="bg1"/>
                </a:solidFill>
              </a:rPr>
              <a:t>yn</a:t>
            </a:r>
            <a:r>
              <a:rPr lang="en-GB" sz="3600" dirty="0" smtClean="0">
                <a:solidFill>
                  <a:schemeClr val="bg1"/>
                </a:solidFill>
              </a:rPr>
              <a:t> y broses </a:t>
            </a:r>
            <a:r>
              <a:rPr lang="en-GB" sz="3600" dirty="0" err="1" smtClean="0">
                <a:solidFill>
                  <a:schemeClr val="bg1"/>
                </a:solidFill>
              </a:rPr>
              <a:t>ddysgu</a:t>
            </a: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4" y="1615419"/>
            <a:ext cx="4995332" cy="4422284"/>
          </a:xfrm>
        </p:spPr>
        <p:txBody>
          <a:bodyPr>
            <a:normAutofit fontScale="77500" lnSpcReduction="20000"/>
          </a:bodyPr>
          <a:lstStyle/>
          <a:p>
            <a:r>
              <a:rPr lang="en-GB" sz="3600" i="1" dirty="0" smtClean="0">
                <a:solidFill>
                  <a:schemeClr val="bg1"/>
                </a:solidFill>
              </a:rPr>
              <a:t>Consider how children develop their social skills</a:t>
            </a:r>
          </a:p>
          <a:p>
            <a:r>
              <a:rPr lang="en-GB" sz="3600" i="1" dirty="0" smtClean="0">
                <a:solidFill>
                  <a:schemeClr val="bg1"/>
                </a:solidFill>
              </a:rPr>
              <a:t>Explore the significance of this for learning and the underpinning theory</a:t>
            </a:r>
          </a:p>
          <a:p>
            <a:r>
              <a:rPr lang="en-GB" sz="3600" i="1" dirty="0" smtClean="0">
                <a:solidFill>
                  <a:schemeClr val="bg1"/>
                </a:solidFill>
              </a:rPr>
              <a:t>An introduction to children’s rights</a:t>
            </a:r>
          </a:p>
          <a:p>
            <a:r>
              <a:rPr lang="en-GB" sz="3600" i="1" dirty="0" smtClean="0">
                <a:solidFill>
                  <a:schemeClr val="bg1"/>
                </a:solidFill>
              </a:rPr>
              <a:t>The importance of listening to the voice of the child and their participation in the learning process</a:t>
            </a:r>
            <a:endParaRPr lang="en-GB" sz="2800" i="1" dirty="0">
              <a:solidFill>
                <a:schemeClr val="bg1"/>
              </a:solidFill>
            </a:endParaRPr>
          </a:p>
        </p:txBody>
      </p:sp>
      <p:pic>
        <p:nvPicPr>
          <p:cNvPr id="5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817226" y="549248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4852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104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b="1" dirty="0" err="1" smtClean="0">
                <a:solidFill>
                  <a:schemeClr val="bg1"/>
                </a:solidFill>
              </a:rPr>
              <a:t>TASg</a:t>
            </a:r>
            <a:r>
              <a:rPr lang="en-GB" sz="3600" b="1" dirty="0" smtClean="0">
                <a:solidFill>
                  <a:schemeClr val="bg1"/>
                </a:solidFill>
              </a:rPr>
              <a:t> 1 (</a:t>
            </a:r>
            <a:r>
              <a:rPr lang="en-GB" sz="3600" b="1" cap="none" dirty="0" smtClean="0">
                <a:solidFill>
                  <a:schemeClr val="bg1"/>
                </a:solidFill>
              </a:rPr>
              <a:t>5-10 </a:t>
            </a:r>
            <a:r>
              <a:rPr lang="en-GB" sz="3600" b="1" cap="none" dirty="0" err="1" smtClean="0">
                <a:solidFill>
                  <a:schemeClr val="bg1"/>
                </a:solidFill>
              </a:rPr>
              <a:t>munud</a:t>
            </a:r>
            <a:r>
              <a:rPr lang="en-GB" sz="3600" b="1" dirty="0" smtClean="0">
                <a:solidFill>
                  <a:schemeClr val="bg1"/>
                </a:solidFill>
              </a:rPr>
              <a:t>)</a:t>
            </a:r>
            <a:r>
              <a:rPr lang="en-GB" b="1" dirty="0">
                <a:solidFill>
                  <a:schemeClr val="bg1"/>
                </a:solidFill>
              </a:rPr>
              <a:t/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i="1" dirty="0" smtClean="0">
                <a:solidFill>
                  <a:schemeClr val="bg1"/>
                </a:solidFill>
              </a:rPr>
              <a:t>TASK 1 (</a:t>
            </a:r>
            <a:r>
              <a:rPr lang="en-GB" b="1" i="1" cap="none" dirty="0" smtClean="0">
                <a:solidFill>
                  <a:schemeClr val="bg1"/>
                </a:solidFill>
              </a:rPr>
              <a:t>5-10 minutes</a:t>
            </a:r>
            <a:r>
              <a:rPr lang="en-GB" b="1" i="1" dirty="0" smtClean="0">
                <a:solidFill>
                  <a:schemeClr val="bg1"/>
                </a:solidFill>
              </a:rPr>
              <a:t>)</a:t>
            </a:r>
            <a:r>
              <a:rPr lang="en-GB" sz="3600" b="1" dirty="0" smtClean="0"/>
              <a:t/>
            </a:r>
            <a:br>
              <a:rPr lang="en-GB" sz="3600" b="1" dirty="0" smtClean="0"/>
            </a:br>
            <a:endParaRPr lang="en-GB" sz="3600" b="1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588526" y="1597318"/>
            <a:ext cx="4995334" cy="45116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 smtClean="0">
                <a:solidFill>
                  <a:schemeClr val="bg1"/>
                </a:solidFill>
              </a:rPr>
              <a:t>PA SGILIAU CYMDEITHASOL SYDD EU HANGEN AR BLANT YN EICH BARN CHI?</a:t>
            </a:r>
          </a:p>
          <a:p>
            <a:r>
              <a:rPr lang="en-GB" sz="2400" b="1" dirty="0" err="1" smtClean="0">
                <a:solidFill>
                  <a:schemeClr val="accent1">
                    <a:lumMod val="50000"/>
                  </a:schemeClr>
                </a:solidFill>
              </a:rPr>
              <a:t>Yn</a:t>
            </a:r>
            <a:r>
              <a:rPr lang="en-GB" sz="24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b="1" dirty="0" err="1" smtClean="0">
                <a:solidFill>
                  <a:schemeClr val="accent1">
                    <a:lumMod val="50000"/>
                  </a:schemeClr>
                </a:solidFill>
              </a:rPr>
              <a:t>dilyn</a:t>
            </a:r>
            <a:r>
              <a:rPr lang="en-GB" sz="24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b="1" dirty="0" err="1" smtClean="0">
                <a:solidFill>
                  <a:schemeClr val="accent1">
                    <a:lumMod val="50000"/>
                  </a:schemeClr>
                </a:solidFill>
              </a:rPr>
              <a:t>eich</a:t>
            </a:r>
            <a:r>
              <a:rPr lang="en-GB" sz="24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b="1" dirty="0" err="1" smtClean="0">
                <a:solidFill>
                  <a:schemeClr val="accent1">
                    <a:lumMod val="50000"/>
                  </a:schemeClr>
                </a:solidFill>
              </a:rPr>
              <a:t>dysgu</a:t>
            </a:r>
            <a:r>
              <a:rPr lang="en-GB" sz="2400" b="1" dirty="0" smtClean="0">
                <a:solidFill>
                  <a:schemeClr val="accent1">
                    <a:lumMod val="50000"/>
                  </a:schemeClr>
                </a:solidFill>
              </a:rPr>
              <a:t> o </a:t>
            </a:r>
            <a:r>
              <a:rPr lang="en-GB" sz="2400" b="1" dirty="0" err="1" smtClean="0">
                <a:solidFill>
                  <a:schemeClr val="accent1">
                    <a:lumMod val="50000"/>
                  </a:schemeClr>
                </a:solidFill>
              </a:rPr>
              <a:t>Sesiwn</a:t>
            </a:r>
            <a:r>
              <a:rPr lang="en-GB" sz="2400" b="1" dirty="0" smtClean="0">
                <a:solidFill>
                  <a:schemeClr val="accent1">
                    <a:lumMod val="50000"/>
                  </a:schemeClr>
                </a:solidFill>
              </a:rPr>
              <a:t> 2 </a:t>
            </a:r>
            <a:r>
              <a:rPr lang="en-GB" sz="2400" b="1" dirty="0" err="1" smtClean="0">
                <a:solidFill>
                  <a:schemeClr val="accent1">
                    <a:lumMod val="50000"/>
                  </a:schemeClr>
                </a:solidFill>
              </a:rPr>
              <a:t>yr</a:t>
            </a:r>
            <a:r>
              <a:rPr lang="en-GB" sz="24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b="1" dirty="0" err="1" smtClean="0">
                <a:solidFill>
                  <a:schemeClr val="accent1">
                    <a:lumMod val="50000"/>
                  </a:schemeClr>
                </a:solidFill>
              </a:rPr>
              <a:t>wythnos</a:t>
            </a:r>
            <a:r>
              <a:rPr lang="en-GB" sz="24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b="1" dirty="0" err="1" smtClean="0">
                <a:solidFill>
                  <a:schemeClr val="accent1">
                    <a:lumMod val="50000"/>
                  </a:schemeClr>
                </a:solidFill>
              </a:rPr>
              <a:t>ddiwethaf</a:t>
            </a:r>
            <a:r>
              <a:rPr lang="en-GB" sz="2400" b="1" dirty="0" smtClean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en-GB" sz="2400" b="1" dirty="0" err="1" smtClean="0">
                <a:solidFill>
                  <a:schemeClr val="accent1">
                    <a:lumMod val="50000"/>
                  </a:schemeClr>
                </a:solidFill>
              </a:rPr>
              <a:t>ystyriwch</a:t>
            </a:r>
            <a:r>
              <a:rPr lang="en-GB" sz="2400" b="1" dirty="0" smtClean="0">
                <a:solidFill>
                  <a:schemeClr val="accent1">
                    <a:lumMod val="50000"/>
                  </a:schemeClr>
                </a:solidFill>
              </a:rPr>
              <a:t> y </a:t>
            </a:r>
            <a:r>
              <a:rPr lang="en-GB" sz="2400" b="1" dirty="0" err="1" smtClean="0">
                <a:solidFill>
                  <a:schemeClr val="accent1">
                    <a:lumMod val="50000"/>
                  </a:schemeClr>
                </a:solidFill>
              </a:rPr>
              <a:t>cwestiwn</a:t>
            </a:r>
            <a:r>
              <a:rPr lang="en-GB" sz="24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b="1" dirty="0" err="1" smtClean="0">
                <a:solidFill>
                  <a:schemeClr val="accent1">
                    <a:lumMod val="50000"/>
                  </a:schemeClr>
                </a:solidFill>
              </a:rPr>
              <a:t>uchod</a:t>
            </a:r>
            <a:r>
              <a:rPr lang="en-GB" sz="2400" b="1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r>
              <a:rPr lang="en-GB" sz="2400" b="1" dirty="0" err="1" smtClean="0">
                <a:solidFill>
                  <a:schemeClr val="accent1">
                    <a:lumMod val="50000"/>
                  </a:schemeClr>
                </a:solidFill>
              </a:rPr>
              <a:t>Ystyriwch</a:t>
            </a:r>
            <a:r>
              <a:rPr lang="en-GB" sz="24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b="1" dirty="0" err="1" smtClean="0">
                <a:solidFill>
                  <a:schemeClr val="accent1">
                    <a:lumMod val="50000"/>
                  </a:schemeClr>
                </a:solidFill>
              </a:rPr>
              <a:t>hefyd</a:t>
            </a:r>
            <a:r>
              <a:rPr lang="en-GB" sz="2400" b="1" dirty="0" smtClean="0">
                <a:solidFill>
                  <a:schemeClr val="accent1">
                    <a:lumMod val="50000"/>
                  </a:schemeClr>
                </a:solidFill>
              </a:rPr>
              <a:t> pam </a:t>
            </a:r>
            <a:r>
              <a:rPr lang="en-GB" sz="2400" b="1" dirty="0" err="1" smtClean="0">
                <a:solidFill>
                  <a:schemeClr val="accent1">
                    <a:lumMod val="50000"/>
                  </a:schemeClr>
                </a:solidFill>
              </a:rPr>
              <a:t>mae’r</a:t>
            </a:r>
            <a:r>
              <a:rPr lang="en-GB" sz="24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b="1" dirty="0" err="1" smtClean="0">
                <a:solidFill>
                  <a:schemeClr val="accent1">
                    <a:lumMod val="50000"/>
                  </a:schemeClr>
                </a:solidFill>
              </a:rPr>
              <a:t>rhain</a:t>
            </a:r>
            <a:r>
              <a:rPr lang="en-GB" sz="24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b="1" dirty="0" err="1" smtClean="0">
                <a:solidFill>
                  <a:schemeClr val="accent1">
                    <a:lumMod val="50000"/>
                  </a:schemeClr>
                </a:solidFill>
              </a:rPr>
              <a:t>yn</a:t>
            </a:r>
            <a:r>
              <a:rPr lang="en-GB" sz="24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b="1" dirty="0" err="1" smtClean="0">
                <a:solidFill>
                  <a:schemeClr val="accent1">
                    <a:lumMod val="50000"/>
                  </a:schemeClr>
                </a:solidFill>
              </a:rPr>
              <a:t>bwysig</a:t>
            </a: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en-GB" sz="2400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b="1" dirty="0" err="1" smtClean="0">
                <a:solidFill>
                  <a:schemeClr val="accent1">
                    <a:lumMod val="50000"/>
                  </a:schemeClr>
                </a:solidFill>
              </a:rPr>
              <a:t>Lluniwch</a:t>
            </a:r>
            <a:r>
              <a:rPr lang="en-GB" sz="24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b="1" dirty="0" err="1" smtClean="0">
                <a:solidFill>
                  <a:schemeClr val="accent1">
                    <a:lumMod val="50000"/>
                  </a:schemeClr>
                </a:solidFill>
              </a:rPr>
              <a:t>fap</a:t>
            </a:r>
            <a:r>
              <a:rPr lang="en-GB" sz="24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b="1" dirty="0" err="1" smtClean="0">
                <a:solidFill>
                  <a:schemeClr val="accent1">
                    <a:lumMod val="50000"/>
                  </a:schemeClr>
                </a:solidFill>
              </a:rPr>
              <a:t>meddwl</a:t>
            </a:r>
            <a:r>
              <a:rPr lang="en-GB" sz="24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b="1" dirty="0" err="1" smtClean="0">
                <a:solidFill>
                  <a:schemeClr val="accent1">
                    <a:lumMod val="50000"/>
                  </a:schemeClr>
                </a:solidFill>
              </a:rPr>
              <a:t>neu</a:t>
            </a:r>
            <a:r>
              <a:rPr lang="en-GB" sz="24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b="1" dirty="0" err="1" smtClean="0">
                <a:solidFill>
                  <a:schemeClr val="accent1">
                    <a:lumMod val="50000"/>
                  </a:schemeClr>
                </a:solidFill>
              </a:rPr>
              <a:t>siart</a:t>
            </a:r>
            <a:r>
              <a:rPr lang="en-GB" sz="24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b="1" dirty="0" err="1" smtClean="0">
                <a:solidFill>
                  <a:schemeClr val="accent1">
                    <a:lumMod val="50000"/>
                  </a:schemeClr>
                </a:solidFill>
              </a:rPr>
              <a:t>corryn</a:t>
            </a:r>
            <a:r>
              <a:rPr lang="en-GB" sz="24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b="1" dirty="0" err="1" smtClean="0">
                <a:solidFill>
                  <a:schemeClr val="accent1">
                    <a:lumMod val="50000"/>
                  </a:schemeClr>
                </a:solidFill>
              </a:rPr>
              <a:t>yn</a:t>
            </a:r>
            <a:r>
              <a:rPr lang="en-GB" sz="24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b="1" dirty="0" err="1" smtClean="0">
                <a:solidFill>
                  <a:schemeClr val="accent1">
                    <a:lumMod val="50000"/>
                  </a:schemeClr>
                </a:solidFill>
              </a:rPr>
              <a:t>nodi</a:t>
            </a:r>
            <a:r>
              <a:rPr lang="en-GB" sz="24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b="1" dirty="0" err="1" smtClean="0">
                <a:solidFill>
                  <a:schemeClr val="accent1">
                    <a:lumMod val="50000"/>
                  </a:schemeClr>
                </a:solidFill>
              </a:rPr>
              <a:t>eich</a:t>
            </a:r>
            <a:r>
              <a:rPr lang="en-GB" sz="24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b="1" dirty="0" err="1" smtClean="0">
                <a:solidFill>
                  <a:schemeClr val="accent1">
                    <a:lumMod val="50000"/>
                  </a:schemeClr>
                </a:solidFill>
              </a:rPr>
              <a:t>syniadau</a:t>
            </a:r>
            <a:r>
              <a:rPr lang="en-GB" sz="2400" b="1" dirty="0" smtClean="0">
                <a:solidFill>
                  <a:schemeClr val="accent1">
                    <a:lumMod val="50000"/>
                  </a:schemeClr>
                </a:solidFill>
              </a:rPr>
              <a:t>. 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5919169" y="1422220"/>
            <a:ext cx="4995332" cy="45116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 smtClean="0">
                <a:solidFill>
                  <a:schemeClr val="bg1"/>
                </a:solidFill>
              </a:rPr>
              <a:t>IN YOUR OPINION WHAT SOCIAL SKILLS DO CHILDREN NEED?</a:t>
            </a:r>
          </a:p>
          <a:p>
            <a:pPr marL="0" indent="0">
              <a:buNone/>
            </a:pPr>
            <a:endParaRPr lang="en-GB" sz="2800" b="1" dirty="0" smtClean="0">
              <a:solidFill>
                <a:schemeClr val="bg1"/>
              </a:solidFill>
            </a:endParaRPr>
          </a:p>
          <a:p>
            <a:r>
              <a:rPr lang="en-GB" sz="2400" b="1" i="1" dirty="0" smtClean="0">
                <a:solidFill>
                  <a:schemeClr val="accent1">
                    <a:lumMod val="50000"/>
                  </a:schemeClr>
                </a:solidFill>
              </a:rPr>
              <a:t>Following on from your learning in Session 2 last week, consider the above question.</a:t>
            </a:r>
          </a:p>
          <a:p>
            <a:r>
              <a:rPr lang="en-GB" sz="2400" b="1" i="1" dirty="0" smtClean="0">
                <a:solidFill>
                  <a:schemeClr val="accent1">
                    <a:lumMod val="50000"/>
                  </a:schemeClr>
                </a:solidFill>
              </a:rPr>
              <a:t>Consider also why these are important?</a:t>
            </a:r>
          </a:p>
          <a:p>
            <a:r>
              <a:rPr lang="en-GB" sz="2400" b="1" i="1" dirty="0" smtClean="0">
                <a:solidFill>
                  <a:schemeClr val="accent1">
                    <a:lumMod val="50000"/>
                  </a:schemeClr>
                </a:solidFill>
              </a:rPr>
              <a:t>Draw a mind map or a spider diagram noting your ideas</a:t>
            </a:r>
            <a:r>
              <a:rPr lang="en-GB" sz="2400" i="1" dirty="0" smtClean="0">
                <a:solidFill>
                  <a:schemeClr val="accent1">
                    <a:lumMod val="50000"/>
                  </a:schemeClr>
                </a:solidFill>
              </a:rPr>
              <a:t>. </a:t>
            </a:r>
            <a:endParaRPr lang="en-GB" sz="2400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5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20214" y="365125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4563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67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95089" y="-58057"/>
            <a:ext cx="10131425" cy="1456267"/>
          </a:xfrm>
        </p:spPr>
        <p:txBody>
          <a:bodyPr/>
          <a:lstStyle/>
          <a:p>
            <a:r>
              <a:rPr lang="en-GB" b="1" dirty="0" err="1" smtClean="0">
                <a:solidFill>
                  <a:schemeClr val="bg1"/>
                </a:solidFill>
              </a:rPr>
              <a:t>Sgiliau</a:t>
            </a:r>
            <a:r>
              <a:rPr lang="en-GB" b="1" dirty="0" smtClean="0">
                <a:solidFill>
                  <a:schemeClr val="bg1"/>
                </a:solidFill>
              </a:rPr>
              <a:t> </a:t>
            </a:r>
            <a:r>
              <a:rPr lang="en-GB" b="1" dirty="0" err="1" smtClean="0">
                <a:solidFill>
                  <a:schemeClr val="bg1"/>
                </a:solidFill>
              </a:rPr>
              <a:t>cymdeithasol</a:t>
            </a:r>
            <a:r>
              <a:rPr lang="en-GB" b="1" dirty="0">
                <a:solidFill>
                  <a:schemeClr val="bg1"/>
                </a:solidFill>
              </a:rPr>
              <a:t/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i="1" dirty="0" smtClean="0">
                <a:solidFill>
                  <a:schemeClr val="bg1"/>
                </a:solidFill>
              </a:rPr>
              <a:t>Social skills</a:t>
            </a:r>
            <a:endParaRPr lang="en-GB" b="1" i="1" dirty="0">
              <a:solidFill>
                <a:schemeClr val="bg1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665467" y="1605038"/>
            <a:ext cx="4995334" cy="4490962"/>
          </a:xfrm>
        </p:spPr>
        <p:txBody>
          <a:bodyPr>
            <a:noAutofit/>
          </a:bodyPr>
          <a:lstStyle/>
          <a:p>
            <a:r>
              <a:rPr lang="en-GB" sz="2400" dirty="0" err="1">
                <a:solidFill>
                  <a:schemeClr val="bg1"/>
                </a:solidFill>
              </a:rPr>
              <a:t>Cydweithrediad</a:t>
            </a:r>
            <a:r>
              <a:rPr lang="en-GB" sz="2400" dirty="0">
                <a:solidFill>
                  <a:schemeClr val="bg1"/>
                </a:solidFill>
              </a:rPr>
              <a:t> a </a:t>
            </a:r>
            <a:r>
              <a:rPr lang="en-GB" sz="2400" dirty="0" err="1" smtClean="0">
                <a:solidFill>
                  <a:schemeClr val="bg1"/>
                </a:solidFill>
              </a:rPr>
              <a:t>chydweithio</a:t>
            </a:r>
            <a:endParaRPr lang="en-GB" sz="2400" dirty="0" smtClean="0">
              <a:solidFill>
                <a:schemeClr val="bg1"/>
              </a:solidFill>
            </a:endParaRPr>
          </a:p>
          <a:p>
            <a:r>
              <a:rPr lang="en-GB" sz="2400" dirty="0" err="1" smtClean="0">
                <a:solidFill>
                  <a:schemeClr val="bg1"/>
                </a:solidFill>
              </a:rPr>
              <a:t>Creu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cysylltiadau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>
                <a:solidFill>
                  <a:schemeClr val="bg1"/>
                </a:solidFill>
              </a:rPr>
              <a:t>a </a:t>
            </a:r>
            <a:r>
              <a:rPr lang="en-GB" sz="2400" dirty="0" err="1" smtClean="0">
                <a:solidFill>
                  <a:schemeClr val="bg1"/>
                </a:solidFill>
              </a:rPr>
              <a:t>chyfeillgarwch</a:t>
            </a:r>
            <a:endParaRPr lang="en-GB" sz="2400" dirty="0" smtClean="0">
              <a:solidFill>
                <a:schemeClr val="bg1"/>
              </a:solidFill>
            </a:endParaRPr>
          </a:p>
          <a:p>
            <a:r>
              <a:rPr lang="en-GB" sz="2400" dirty="0" err="1" smtClean="0">
                <a:solidFill>
                  <a:schemeClr val="bg1"/>
                </a:solidFill>
              </a:rPr>
              <a:t>Ymddygiad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derbyniol</a:t>
            </a:r>
            <a:r>
              <a:rPr lang="en-GB" sz="2400" dirty="0">
                <a:solidFill>
                  <a:schemeClr val="bg1"/>
                </a:solidFill>
              </a:rPr>
              <a:t> ac </a:t>
            </a:r>
            <a:r>
              <a:rPr lang="en-GB" sz="2400" dirty="0" err="1" smtClean="0">
                <a:solidFill>
                  <a:schemeClr val="bg1"/>
                </a:solidFill>
              </a:rPr>
              <a:t>annerbyniol</a:t>
            </a:r>
            <a:endParaRPr lang="en-GB" sz="2400" dirty="0" smtClean="0">
              <a:solidFill>
                <a:schemeClr val="bg1"/>
              </a:solidFill>
            </a:endParaRPr>
          </a:p>
          <a:p>
            <a:r>
              <a:rPr lang="en-GB" sz="2400" dirty="0" err="1" smtClean="0">
                <a:solidFill>
                  <a:schemeClr val="bg1"/>
                </a:solidFill>
              </a:rPr>
              <a:t>Cyfaddawdu</a:t>
            </a:r>
            <a:r>
              <a:rPr lang="en-GB" sz="2400" dirty="0" smtClean="0">
                <a:solidFill>
                  <a:schemeClr val="bg1"/>
                </a:solidFill>
              </a:rPr>
              <a:t> – </a:t>
            </a:r>
            <a:r>
              <a:rPr lang="en-GB" sz="2400" dirty="0" err="1" smtClean="0">
                <a:solidFill>
                  <a:schemeClr val="bg1"/>
                </a:solidFill>
              </a:rPr>
              <a:t>rhannu</a:t>
            </a:r>
            <a:r>
              <a:rPr lang="en-GB" sz="2400" dirty="0" smtClean="0">
                <a:solidFill>
                  <a:schemeClr val="bg1"/>
                </a:solidFill>
              </a:rPr>
              <a:t>, </a:t>
            </a:r>
            <a:r>
              <a:rPr lang="en-GB" sz="2400" dirty="0" err="1" smtClean="0">
                <a:solidFill>
                  <a:schemeClr val="bg1"/>
                </a:solidFill>
              </a:rPr>
              <a:t>cymryd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tro</a:t>
            </a:r>
            <a:endParaRPr lang="en-GB" sz="2400" dirty="0" smtClean="0">
              <a:solidFill>
                <a:schemeClr val="bg1"/>
              </a:solidFill>
            </a:endParaRPr>
          </a:p>
          <a:p>
            <a:r>
              <a:rPr lang="en-GB" sz="2400" dirty="0" err="1" smtClean="0">
                <a:solidFill>
                  <a:schemeClr val="bg1"/>
                </a:solidFill>
              </a:rPr>
              <a:t>Rheoli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>
                <a:solidFill>
                  <a:schemeClr val="bg1"/>
                </a:solidFill>
              </a:rPr>
              <a:t>a </a:t>
            </a:r>
            <a:r>
              <a:rPr lang="en-GB" sz="2400" dirty="0" err="1">
                <a:solidFill>
                  <a:schemeClr val="bg1"/>
                </a:solidFill>
              </a:rPr>
              <a:t>datrys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gwrthdaro</a:t>
            </a:r>
            <a:endParaRPr lang="en-GB" sz="2400" dirty="0" smtClean="0">
              <a:solidFill>
                <a:schemeClr val="bg1"/>
              </a:solidFill>
            </a:endParaRPr>
          </a:p>
          <a:p>
            <a:r>
              <a:rPr lang="en-GB" sz="2400" dirty="0" err="1" smtClean="0">
                <a:solidFill>
                  <a:schemeClr val="bg1"/>
                </a:solidFill>
              </a:rPr>
              <a:t>Pendantrwydd</a:t>
            </a:r>
            <a:endParaRPr lang="en-GB" sz="2400" dirty="0" smtClean="0">
              <a:solidFill>
                <a:schemeClr val="bg1"/>
              </a:solidFill>
            </a:endParaRPr>
          </a:p>
          <a:p>
            <a:r>
              <a:rPr lang="en-GB" sz="2400" dirty="0" err="1" smtClean="0">
                <a:solidFill>
                  <a:schemeClr val="bg1"/>
                </a:solidFill>
              </a:rPr>
              <a:t>Dynameg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grŵp</a:t>
            </a:r>
            <a:endParaRPr lang="en-GB" sz="2400" dirty="0" smtClean="0">
              <a:solidFill>
                <a:schemeClr val="bg1"/>
              </a:solidFill>
            </a:endParaRPr>
          </a:p>
          <a:p>
            <a:r>
              <a:rPr lang="en-GB" sz="2400" dirty="0" err="1" smtClean="0">
                <a:solidFill>
                  <a:schemeClr val="bg1"/>
                </a:solidFill>
              </a:rPr>
              <a:t>Canlyniadau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>
                <a:solidFill>
                  <a:schemeClr val="bg1"/>
                </a:solidFill>
              </a:rPr>
              <a:t>ac </a:t>
            </a:r>
            <a:r>
              <a:rPr lang="en-GB" sz="2400" dirty="0" err="1" smtClean="0">
                <a:solidFill>
                  <a:schemeClr val="bg1"/>
                </a:solidFill>
              </a:rPr>
              <a:t>achosion</a:t>
            </a:r>
            <a:endParaRPr lang="en-GB" sz="2400" dirty="0" smtClean="0">
              <a:solidFill>
                <a:schemeClr val="bg1"/>
              </a:solidFill>
            </a:endParaRPr>
          </a:p>
          <a:p>
            <a:r>
              <a:rPr lang="en-GB" sz="2400" dirty="0" err="1" smtClean="0">
                <a:solidFill>
                  <a:schemeClr val="bg1"/>
                </a:solidFill>
              </a:rPr>
              <a:t>Rheolau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ymgysylltu’n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gymdeithasol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e.e</a:t>
            </a:r>
            <a:r>
              <a:rPr lang="en-GB" sz="2400" dirty="0" smtClean="0">
                <a:solidFill>
                  <a:schemeClr val="bg1"/>
                </a:solidFill>
              </a:rPr>
              <a:t>. </a:t>
            </a:r>
            <a:r>
              <a:rPr lang="en-GB" sz="2400" dirty="0" err="1" smtClean="0">
                <a:solidFill>
                  <a:schemeClr val="bg1"/>
                </a:solidFill>
              </a:rPr>
              <a:t>glanweithdra</a:t>
            </a:r>
            <a:r>
              <a:rPr lang="en-GB" sz="2400" dirty="0" smtClean="0">
                <a:solidFill>
                  <a:schemeClr val="bg1"/>
                </a:solidFill>
              </a:rPr>
              <a:t>, </a:t>
            </a:r>
            <a:r>
              <a:rPr lang="en-GB" sz="2400" dirty="0" err="1" smtClean="0">
                <a:solidFill>
                  <a:schemeClr val="bg1"/>
                </a:solidFill>
              </a:rPr>
              <a:t>bwyta</a:t>
            </a:r>
            <a:endParaRPr lang="en-GB" sz="2400" dirty="0" smtClean="0">
              <a:solidFill>
                <a:schemeClr val="bg1"/>
              </a:solidFill>
            </a:endParaRPr>
          </a:p>
          <a:p>
            <a:r>
              <a:rPr lang="en-GB" sz="2400" dirty="0" err="1">
                <a:solidFill>
                  <a:schemeClr val="bg1"/>
                </a:solidFill>
              </a:rPr>
              <a:t>R</a:t>
            </a:r>
            <a:r>
              <a:rPr lang="en-GB" sz="2400" dirty="0" err="1" smtClean="0">
                <a:solidFill>
                  <a:schemeClr val="bg1"/>
                </a:solidFill>
              </a:rPr>
              <a:t>heolau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arddangos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emosiynau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5996065" y="1502833"/>
            <a:ext cx="5709705" cy="5289853"/>
          </a:xfrm>
        </p:spPr>
        <p:txBody>
          <a:bodyPr>
            <a:normAutofit lnSpcReduction="10000"/>
          </a:bodyPr>
          <a:lstStyle/>
          <a:p>
            <a:r>
              <a:rPr lang="en-GB" sz="2400" i="1" dirty="0" smtClean="0">
                <a:solidFill>
                  <a:schemeClr val="bg1"/>
                </a:solidFill>
              </a:rPr>
              <a:t>Co-operation and co-working</a:t>
            </a:r>
          </a:p>
          <a:p>
            <a:r>
              <a:rPr lang="en-GB" sz="2400" i="1" dirty="0" smtClean="0">
                <a:solidFill>
                  <a:schemeClr val="bg1"/>
                </a:solidFill>
              </a:rPr>
              <a:t>Affiliation and friendship</a:t>
            </a:r>
          </a:p>
          <a:p>
            <a:r>
              <a:rPr lang="en-GB" sz="2400" i="1" dirty="0" smtClean="0">
                <a:solidFill>
                  <a:schemeClr val="bg1"/>
                </a:solidFill>
              </a:rPr>
              <a:t>Acceptable and unacceptable behaviour</a:t>
            </a:r>
          </a:p>
          <a:p>
            <a:r>
              <a:rPr lang="en-GB" sz="2400" i="1" dirty="0" smtClean="0">
                <a:solidFill>
                  <a:schemeClr val="bg1"/>
                </a:solidFill>
              </a:rPr>
              <a:t>Compromise – share, take turns</a:t>
            </a:r>
          </a:p>
          <a:p>
            <a:r>
              <a:rPr lang="en-GB" sz="2400" i="1" dirty="0" smtClean="0">
                <a:solidFill>
                  <a:schemeClr val="bg1"/>
                </a:solidFill>
              </a:rPr>
              <a:t>Managing and resolving conflict</a:t>
            </a:r>
          </a:p>
          <a:p>
            <a:r>
              <a:rPr lang="en-GB" sz="2400" i="1" dirty="0" smtClean="0">
                <a:solidFill>
                  <a:schemeClr val="bg1"/>
                </a:solidFill>
              </a:rPr>
              <a:t>Assertiveness</a:t>
            </a:r>
          </a:p>
          <a:p>
            <a:r>
              <a:rPr lang="en-GB" sz="2400" i="1" dirty="0" smtClean="0">
                <a:solidFill>
                  <a:schemeClr val="bg1"/>
                </a:solidFill>
              </a:rPr>
              <a:t>Group dynamics</a:t>
            </a:r>
          </a:p>
          <a:p>
            <a:r>
              <a:rPr lang="en-GB" sz="2400" i="1" dirty="0" smtClean="0">
                <a:solidFill>
                  <a:schemeClr val="bg1"/>
                </a:solidFill>
              </a:rPr>
              <a:t>Consequences and causation</a:t>
            </a:r>
          </a:p>
          <a:p>
            <a:r>
              <a:rPr lang="en-GB" sz="2400" i="1" dirty="0" smtClean="0">
                <a:solidFill>
                  <a:schemeClr val="bg1"/>
                </a:solidFill>
              </a:rPr>
              <a:t>Social engagement e.g. hygiene, eating habits</a:t>
            </a:r>
          </a:p>
          <a:p>
            <a:r>
              <a:rPr lang="en-GB" sz="2400" i="1" dirty="0" smtClean="0">
                <a:solidFill>
                  <a:schemeClr val="bg1"/>
                </a:solidFill>
              </a:rPr>
              <a:t> </a:t>
            </a:r>
            <a:r>
              <a:rPr lang="en-GB" sz="2400" i="1" dirty="0">
                <a:solidFill>
                  <a:schemeClr val="bg1"/>
                </a:solidFill>
              </a:rPr>
              <a:t>E</a:t>
            </a:r>
            <a:r>
              <a:rPr lang="en-GB" sz="2400" i="1" dirty="0" smtClean="0">
                <a:solidFill>
                  <a:schemeClr val="bg1"/>
                </a:solidFill>
              </a:rPr>
              <a:t>motional display rules</a:t>
            </a:r>
          </a:p>
          <a:p>
            <a:endParaRPr lang="en-GB" i="1" dirty="0" smtClean="0">
              <a:solidFill>
                <a:schemeClr val="bg1"/>
              </a:solidFill>
            </a:endParaRPr>
          </a:p>
          <a:p>
            <a:endParaRPr lang="en-GB" i="1" dirty="0">
              <a:solidFill>
                <a:schemeClr val="bg1"/>
              </a:solidFill>
            </a:endParaRPr>
          </a:p>
        </p:txBody>
      </p:sp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006206" y="547838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5719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715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5042" y="329638"/>
            <a:ext cx="10131425" cy="1456267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chemeClr val="bg1"/>
                </a:solidFill>
              </a:rPr>
              <a:t>TASG 2 (</a:t>
            </a:r>
            <a:r>
              <a:rPr lang="en-GB" b="1" cap="none" dirty="0" smtClean="0">
                <a:solidFill>
                  <a:schemeClr val="bg1"/>
                </a:solidFill>
              </a:rPr>
              <a:t>5 </a:t>
            </a:r>
            <a:r>
              <a:rPr lang="en-GB" b="1" cap="none" dirty="0" err="1" smtClean="0">
                <a:solidFill>
                  <a:schemeClr val="bg1"/>
                </a:solidFill>
              </a:rPr>
              <a:t>munud</a:t>
            </a:r>
            <a:r>
              <a:rPr lang="en-GB" b="1" dirty="0" smtClean="0">
                <a:solidFill>
                  <a:schemeClr val="bg1"/>
                </a:solidFill>
              </a:rPr>
              <a:t>)</a:t>
            </a:r>
            <a:br>
              <a:rPr lang="en-GB" b="1" dirty="0" smtClean="0">
                <a:solidFill>
                  <a:schemeClr val="bg1"/>
                </a:solidFill>
              </a:rPr>
            </a:br>
            <a:r>
              <a:rPr lang="en-GB" b="1" i="1" dirty="0" smtClean="0">
                <a:solidFill>
                  <a:schemeClr val="bg1"/>
                </a:solidFill>
              </a:rPr>
              <a:t>Task 2 (</a:t>
            </a:r>
            <a:r>
              <a:rPr lang="en-GB" b="1" i="1" cap="none" dirty="0" smtClean="0">
                <a:solidFill>
                  <a:schemeClr val="bg1"/>
                </a:solidFill>
              </a:rPr>
              <a:t>5 minutes</a:t>
            </a:r>
            <a:r>
              <a:rPr lang="en-GB" b="1" i="1" dirty="0" smtClean="0">
                <a:solidFill>
                  <a:schemeClr val="bg1"/>
                </a:solidFill>
              </a:rPr>
              <a:t>)</a:t>
            </a:r>
            <a:r>
              <a:rPr lang="en-GB" b="1" dirty="0" smtClean="0">
                <a:solidFill>
                  <a:schemeClr val="bg1"/>
                </a:solidFill>
              </a:rPr>
              <a:t/>
            </a:r>
            <a:br>
              <a:rPr lang="en-GB" b="1" dirty="0" smtClean="0">
                <a:solidFill>
                  <a:schemeClr val="bg1"/>
                </a:solidFill>
              </a:rPr>
            </a:b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1" y="1385560"/>
            <a:ext cx="4995334" cy="5203307"/>
          </a:xfrm>
        </p:spPr>
        <p:txBody>
          <a:bodyPr>
            <a:normAutofit fontScale="55000" lnSpcReduction="20000"/>
          </a:bodyPr>
          <a:lstStyle/>
          <a:p>
            <a:pPr marL="742950" indent="-742950">
              <a:buClr>
                <a:schemeClr val="bg2">
                  <a:lumMod val="60000"/>
                  <a:lumOff val="40000"/>
                </a:schemeClr>
              </a:buClr>
              <a:buFont typeface="+mj-lt"/>
              <a:buAutoNum type="arabicPeriod"/>
            </a:pPr>
            <a:r>
              <a:rPr lang="en-GB" sz="3800" dirty="0" err="1" smtClean="0">
                <a:solidFill>
                  <a:schemeClr val="bg1"/>
                </a:solidFill>
              </a:rPr>
              <a:t>Darllenwch</a:t>
            </a:r>
            <a:r>
              <a:rPr lang="en-GB" sz="3800" dirty="0" smtClean="0">
                <a:solidFill>
                  <a:schemeClr val="bg1"/>
                </a:solidFill>
              </a:rPr>
              <a:t> y </a:t>
            </a:r>
            <a:r>
              <a:rPr lang="en-GB" sz="3800" dirty="0" err="1" smtClean="0">
                <a:solidFill>
                  <a:schemeClr val="bg1"/>
                </a:solidFill>
              </a:rPr>
              <a:t>daflen</a:t>
            </a:r>
            <a:r>
              <a:rPr lang="en-GB" sz="3800" dirty="0" smtClean="0">
                <a:solidFill>
                  <a:schemeClr val="bg1"/>
                </a:solidFill>
              </a:rPr>
              <a:t> ‘</a:t>
            </a:r>
            <a:r>
              <a:rPr lang="en-GB" sz="3800" dirty="0" err="1" smtClean="0">
                <a:solidFill>
                  <a:schemeClr val="bg1"/>
                </a:solidFill>
              </a:rPr>
              <a:t>Camau</a:t>
            </a:r>
            <a:r>
              <a:rPr lang="en-GB" sz="3800" dirty="0" smtClean="0">
                <a:solidFill>
                  <a:schemeClr val="bg1"/>
                </a:solidFill>
              </a:rPr>
              <a:t> </a:t>
            </a:r>
            <a:r>
              <a:rPr lang="en-GB" sz="3800" dirty="0" err="1" smtClean="0">
                <a:solidFill>
                  <a:schemeClr val="bg1"/>
                </a:solidFill>
              </a:rPr>
              <a:t>Datblygiad</a:t>
            </a:r>
            <a:r>
              <a:rPr lang="en-GB" sz="3800" dirty="0" smtClean="0">
                <a:solidFill>
                  <a:schemeClr val="bg1"/>
                </a:solidFill>
              </a:rPr>
              <a:t> </a:t>
            </a:r>
            <a:r>
              <a:rPr lang="en-GB" sz="3800" dirty="0" err="1" smtClean="0">
                <a:solidFill>
                  <a:schemeClr val="bg1"/>
                </a:solidFill>
              </a:rPr>
              <a:t>Cymdeithasol</a:t>
            </a:r>
            <a:r>
              <a:rPr lang="en-GB" sz="3800" dirty="0" smtClean="0">
                <a:solidFill>
                  <a:schemeClr val="bg1"/>
                </a:solidFill>
              </a:rPr>
              <a:t>’ </a:t>
            </a:r>
            <a:r>
              <a:rPr lang="en-GB" sz="3800" dirty="0" err="1" smtClean="0">
                <a:solidFill>
                  <a:schemeClr val="bg1"/>
                </a:solidFill>
              </a:rPr>
              <a:t>sydd</a:t>
            </a:r>
            <a:r>
              <a:rPr lang="en-GB" sz="3800" dirty="0" smtClean="0">
                <a:solidFill>
                  <a:schemeClr val="bg1"/>
                </a:solidFill>
              </a:rPr>
              <a:t> </a:t>
            </a:r>
            <a:r>
              <a:rPr lang="en-GB" sz="3800" dirty="0" err="1" smtClean="0">
                <a:solidFill>
                  <a:schemeClr val="bg1"/>
                </a:solidFill>
              </a:rPr>
              <a:t>yn</a:t>
            </a:r>
            <a:r>
              <a:rPr lang="en-GB" sz="3800" dirty="0" smtClean="0">
                <a:solidFill>
                  <a:schemeClr val="bg1"/>
                </a:solidFill>
              </a:rPr>
              <a:t> y </a:t>
            </a:r>
            <a:r>
              <a:rPr lang="en-GB" sz="3800" dirty="0" err="1" smtClean="0">
                <a:solidFill>
                  <a:schemeClr val="bg1"/>
                </a:solidFill>
              </a:rPr>
              <a:t>ffolder</a:t>
            </a:r>
            <a:r>
              <a:rPr lang="en-GB" sz="3800" dirty="0" smtClean="0">
                <a:solidFill>
                  <a:schemeClr val="bg1"/>
                </a:solidFill>
              </a:rPr>
              <a:t> </a:t>
            </a:r>
            <a:r>
              <a:rPr lang="en-GB" sz="3800" dirty="0" err="1" smtClean="0">
                <a:solidFill>
                  <a:schemeClr val="bg1"/>
                </a:solidFill>
              </a:rPr>
              <a:t>ar</a:t>
            </a:r>
            <a:r>
              <a:rPr lang="en-GB" sz="3800" dirty="0" smtClean="0">
                <a:solidFill>
                  <a:schemeClr val="bg1"/>
                </a:solidFill>
              </a:rPr>
              <a:t> </a:t>
            </a:r>
            <a:r>
              <a:rPr lang="en-GB" sz="3800" dirty="0">
                <a:solidFill>
                  <a:schemeClr val="bg1"/>
                </a:solidFill>
              </a:rPr>
              <a:t>Moodle </a:t>
            </a:r>
            <a:r>
              <a:rPr lang="en-GB" sz="3800" dirty="0"/>
              <a:t>(</a:t>
            </a:r>
            <a:r>
              <a:rPr lang="en-GB" sz="3800" dirty="0">
                <a:hlinkClick r:id="rId4"/>
              </a:rPr>
              <a:t>https://</a:t>
            </a:r>
            <a:r>
              <a:rPr lang="en-GB" sz="3800" dirty="0" smtClean="0">
                <a:hlinkClick r:id="rId4"/>
              </a:rPr>
              <a:t>moodle.uwtsd.ac.uk/pluginfile.php/423605/mod_folder/content/0/Camau%20Datblygiad%20Cymdeithasol.docx?forcedownload=1</a:t>
            </a:r>
            <a:r>
              <a:rPr lang="en-GB" sz="3800" dirty="0" smtClean="0"/>
              <a:t>) . </a:t>
            </a:r>
            <a:r>
              <a:rPr lang="en-GB" sz="3800" dirty="0" smtClean="0">
                <a:solidFill>
                  <a:schemeClr val="bg1"/>
                </a:solidFill>
              </a:rPr>
              <a:t>A </a:t>
            </a:r>
            <a:r>
              <a:rPr lang="en-GB" sz="3800" dirty="0" err="1" smtClean="0">
                <a:solidFill>
                  <a:schemeClr val="bg1"/>
                </a:solidFill>
              </a:rPr>
              <a:t>allwch</a:t>
            </a:r>
            <a:r>
              <a:rPr lang="en-GB" sz="3800" dirty="0" smtClean="0">
                <a:solidFill>
                  <a:schemeClr val="bg1"/>
                </a:solidFill>
              </a:rPr>
              <a:t> chi </a:t>
            </a:r>
            <a:r>
              <a:rPr lang="en-GB" sz="3800" dirty="0" err="1" smtClean="0">
                <a:solidFill>
                  <a:schemeClr val="bg1"/>
                </a:solidFill>
              </a:rPr>
              <a:t>gyfateb</a:t>
            </a:r>
            <a:r>
              <a:rPr lang="en-GB" sz="3800" dirty="0" smtClean="0">
                <a:solidFill>
                  <a:schemeClr val="bg1"/>
                </a:solidFill>
              </a:rPr>
              <a:t> y </a:t>
            </a:r>
            <a:r>
              <a:rPr lang="en-GB" sz="3800" dirty="0" err="1" smtClean="0">
                <a:solidFill>
                  <a:schemeClr val="bg1"/>
                </a:solidFill>
              </a:rPr>
              <a:t>datganiad</a:t>
            </a:r>
            <a:r>
              <a:rPr lang="en-GB" sz="3800" dirty="0" smtClean="0">
                <a:solidFill>
                  <a:schemeClr val="bg1"/>
                </a:solidFill>
              </a:rPr>
              <a:t> </a:t>
            </a:r>
            <a:r>
              <a:rPr lang="en-GB" sz="3800" dirty="0" err="1" smtClean="0">
                <a:solidFill>
                  <a:schemeClr val="bg1"/>
                </a:solidFill>
              </a:rPr>
              <a:t>gyda’r</a:t>
            </a:r>
            <a:r>
              <a:rPr lang="en-GB" sz="3800" dirty="0" smtClean="0">
                <a:solidFill>
                  <a:schemeClr val="bg1"/>
                </a:solidFill>
              </a:rPr>
              <a:t> cam/</a:t>
            </a:r>
            <a:r>
              <a:rPr lang="en-GB" sz="3800" dirty="0" err="1" smtClean="0">
                <a:solidFill>
                  <a:schemeClr val="bg1"/>
                </a:solidFill>
              </a:rPr>
              <a:t>oedran</a:t>
            </a:r>
            <a:r>
              <a:rPr lang="en-GB" sz="3800" dirty="0" smtClean="0">
                <a:solidFill>
                  <a:schemeClr val="bg1"/>
                </a:solidFill>
              </a:rPr>
              <a:t>?                                   </a:t>
            </a:r>
            <a:r>
              <a:rPr lang="en-GB" sz="3800" b="1" u="sng" dirty="0" err="1" smtClean="0">
                <a:solidFill>
                  <a:schemeClr val="bg1"/>
                </a:solidFill>
              </a:rPr>
              <a:t>Rhennir</a:t>
            </a:r>
            <a:r>
              <a:rPr lang="en-GB" sz="3800" b="1" u="sng" dirty="0" smtClean="0">
                <a:solidFill>
                  <a:schemeClr val="bg1"/>
                </a:solidFill>
              </a:rPr>
              <a:t> y </a:t>
            </a:r>
            <a:r>
              <a:rPr lang="en-GB" sz="3800" b="1" u="sng" dirty="0" err="1" smtClean="0">
                <a:solidFill>
                  <a:schemeClr val="bg1"/>
                </a:solidFill>
              </a:rPr>
              <a:t>daflen</a:t>
            </a:r>
            <a:r>
              <a:rPr lang="en-GB" sz="3800" b="1" u="sng" dirty="0" smtClean="0">
                <a:solidFill>
                  <a:schemeClr val="bg1"/>
                </a:solidFill>
              </a:rPr>
              <a:t> </a:t>
            </a:r>
            <a:r>
              <a:rPr lang="en-GB" sz="3800" b="1" u="sng" dirty="0" err="1" smtClean="0">
                <a:solidFill>
                  <a:schemeClr val="bg1"/>
                </a:solidFill>
              </a:rPr>
              <a:t>atebion</a:t>
            </a:r>
            <a:r>
              <a:rPr lang="en-GB" sz="3800" b="1" u="sng" dirty="0" smtClean="0">
                <a:solidFill>
                  <a:schemeClr val="bg1"/>
                </a:solidFill>
              </a:rPr>
              <a:t> </a:t>
            </a:r>
            <a:r>
              <a:rPr lang="en-GB" sz="3800" b="1" u="sng" dirty="0" err="1" smtClean="0">
                <a:solidFill>
                  <a:schemeClr val="bg1"/>
                </a:solidFill>
              </a:rPr>
              <a:t>ar</a:t>
            </a:r>
            <a:r>
              <a:rPr lang="en-GB" sz="3800" b="1" u="sng" dirty="0" smtClean="0">
                <a:solidFill>
                  <a:schemeClr val="bg1"/>
                </a:solidFill>
              </a:rPr>
              <a:t> </a:t>
            </a:r>
            <a:r>
              <a:rPr lang="en-GB" sz="3800" b="1" u="sng" dirty="0" err="1" smtClean="0">
                <a:solidFill>
                  <a:schemeClr val="bg1"/>
                </a:solidFill>
              </a:rPr>
              <a:t>ddiwedd</a:t>
            </a:r>
            <a:r>
              <a:rPr lang="en-GB" sz="3800" b="1" u="sng" dirty="0" smtClean="0">
                <a:solidFill>
                  <a:schemeClr val="bg1"/>
                </a:solidFill>
              </a:rPr>
              <a:t> y </a:t>
            </a:r>
            <a:r>
              <a:rPr lang="en-GB" sz="3800" b="1" u="sng" dirty="0" err="1" smtClean="0">
                <a:solidFill>
                  <a:schemeClr val="bg1"/>
                </a:solidFill>
              </a:rPr>
              <a:t>sesiwn</a:t>
            </a:r>
            <a:r>
              <a:rPr lang="en-GB" sz="3800" b="1" u="sng" dirty="0" smtClean="0">
                <a:solidFill>
                  <a:schemeClr val="bg1"/>
                </a:solidFill>
              </a:rPr>
              <a:t>. </a:t>
            </a:r>
          </a:p>
          <a:p>
            <a:pPr marL="742950" indent="-742950">
              <a:buClr>
                <a:schemeClr val="bg2">
                  <a:lumMod val="60000"/>
                  <a:lumOff val="40000"/>
                </a:schemeClr>
              </a:buClr>
              <a:buFont typeface="+mj-lt"/>
              <a:buAutoNum type="arabicPeriod"/>
            </a:pPr>
            <a:r>
              <a:rPr lang="en-GB" sz="3800" dirty="0" err="1" smtClean="0">
                <a:solidFill>
                  <a:schemeClr val="bg1"/>
                </a:solidFill>
              </a:rPr>
              <a:t>Nawr</a:t>
            </a:r>
            <a:r>
              <a:rPr lang="en-GB" sz="3800" dirty="0" smtClean="0">
                <a:solidFill>
                  <a:schemeClr val="bg1"/>
                </a:solidFill>
              </a:rPr>
              <a:t> </a:t>
            </a:r>
            <a:r>
              <a:rPr lang="en-GB" sz="3800" dirty="0" err="1" smtClean="0">
                <a:solidFill>
                  <a:schemeClr val="bg1"/>
                </a:solidFill>
              </a:rPr>
              <a:t>beth</a:t>
            </a:r>
            <a:r>
              <a:rPr lang="en-GB" sz="3800" dirty="0" smtClean="0">
                <a:solidFill>
                  <a:schemeClr val="bg1"/>
                </a:solidFill>
              </a:rPr>
              <a:t> am Ella? </a:t>
            </a:r>
            <a:r>
              <a:rPr lang="en-GB" sz="3800" dirty="0" err="1" smtClean="0">
                <a:solidFill>
                  <a:schemeClr val="bg1"/>
                </a:solidFill>
              </a:rPr>
              <a:t>Darllenwch</a:t>
            </a:r>
            <a:r>
              <a:rPr lang="en-GB" sz="3800" dirty="0" smtClean="0">
                <a:solidFill>
                  <a:schemeClr val="bg1"/>
                </a:solidFill>
              </a:rPr>
              <a:t> </a:t>
            </a:r>
            <a:r>
              <a:rPr lang="en-GB" sz="3800" dirty="0" err="1" smtClean="0">
                <a:solidFill>
                  <a:schemeClr val="bg1"/>
                </a:solidFill>
              </a:rPr>
              <a:t>yr</a:t>
            </a:r>
            <a:r>
              <a:rPr lang="en-GB" sz="3800" dirty="0" smtClean="0">
                <a:solidFill>
                  <a:schemeClr val="bg1"/>
                </a:solidFill>
              </a:rPr>
              <a:t> </a:t>
            </a:r>
            <a:r>
              <a:rPr lang="en-GB" sz="3800" dirty="0" err="1" smtClean="0">
                <a:solidFill>
                  <a:schemeClr val="bg1"/>
                </a:solidFill>
              </a:rPr>
              <a:t>adran</a:t>
            </a:r>
            <a:r>
              <a:rPr lang="en-GB" sz="3800" dirty="0" smtClean="0">
                <a:solidFill>
                  <a:schemeClr val="bg1"/>
                </a:solidFill>
              </a:rPr>
              <a:t> ‘</a:t>
            </a:r>
            <a:r>
              <a:rPr lang="en-GB" sz="3800" dirty="0" err="1" smtClean="0">
                <a:solidFill>
                  <a:schemeClr val="bg1"/>
                </a:solidFill>
              </a:rPr>
              <a:t>Datblygiad</a:t>
            </a:r>
            <a:r>
              <a:rPr lang="en-GB" sz="3800" dirty="0" smtClean="0">
                <a:solidFill>
                  <a:schemeClr val="bg1"/>
                </a:solidFill>
              </a:rPr>
              <a:t> </a:t>
            </a:r>
            <a:r>
              <a:rPr lang="en-GB" sz="3800" dirty="0" err="1" smtClean="0">
                <a:solidFill>
                  <a:schemeClr val="bg1"/>
                </a:solidFill>
              </a:rPr>
              <a:t>Personol</a:t>
            </a:r>
            <a:r>
              <a:rPr lang="en-GB" sz="3800" dirty="0" smtClean="0">
                <a:solidFill>
                  <a:schemeClr val="bg1"/>
                </a:solidFill>
              </a:rPr>
              <a:t> a </a:t>
            </a:r>
            <a:r>
              <a:rPr lang="en-GB" sz="3800" dirty="0" err="1" smtClean="0">
                <a:solidFill>
                  <a:schemeClr val="bg1"/>
                </a:solidFill>
              </a:rPr>
              <a:t>Chymdeithasol</a:t>
            </a:r>
            <a:r>
              <a:rPr lang="en-GB" sz="3800" dirty="0" smtClean="0">
                <a:solidFill>
                  <a:schemeClr val="bg1"/>
                </a:solidFill>
              </a:rPr>
              <a:t>’ </a:t>
            </a:r>
            <a:r>
              <a:rPr lang="en-GB" sz="3800" dirty="0" err="1" smtClean="0">
                <a:solidFill>
                  <a:schemeClr val="bg1"/>
                </a:solidFill>
              </a:rPr>
              <a:t>ar</a:t>
            </a:r>
            <a:r>
              <a:rPr lang="en-GB" sz="3800" dirty="0" smtClean="0">
                <a:solidFill>
                  <a:schemeClr val="bg1"/>
                </a:solidFill>
              </a:rPr>
              <a:t> y </a:t>
            </a:r>
            <a:r>
              <a:rPr lang="en-GB" sz="3800" dirty="0" err="1" smtClean="0">
                <a:solidFill>
                  <a:schemeClr val="bg1"/>
                </a:solidFill>
              </a:rPr>
              <a:t>proffil</a:t>
            </a:r>
            <a:r>
              <a:rPr lang="en-GB" sz="3800" dirty="0" smtClean="0">
                <a:solidFill>
                  <a:schemeClr val="bg1"/>
                </a:solidFill>
              </a:rPr>
              <a:t> </a:t>
            </a:r>
            <a:r>
              <a:rPr lang="en-GB" sz="3800" dirty="0" err="1" smtClean="0">
                <a:solidFill>
                  <a:schemeClr val="bg1"/>
                </a:solidFill>
              </a:rPr>
              <a:t>unwaith</a:t>
            </a:r>
            <a:r>
              <a:rPr lang="en-GB" sz="3800" dirty="0" smtClean="0">
                <a:solidFill>
                  <a:schemeClr val="bg1"/>
                </a:solidFill>
              </a:rPr>
              <a:t> </a:t>
            </a:r>
            <a:r>
              <a:rPr lang="en-GB" sz="3800" dirty="0" err="1" smtClean="0">
                <a:solidFill>
                  <a:schemeClr val="bg1"/>
                </a:solidFill>
              </a:rPr>
              <a:t>eto</a:t>
            </a:r>
            <a:r>
              <a:rPr lang="en-GB" sz="3800" dirty="0" smtClean="0">
                <a:solidFill>
                  <a:schemeClr val="bg1"/>
                </a:solidFill>
              </a:rPr>
              <a:t>.   </a:t>
            </a:r>
            <a:r>
              <a:rPr lang="en-GB" sz="3800" dirty="0" err="1" smtClean="0">
                <a:solidFill>
                  <a:schemeClr val="bg1"/>
                </a:solidFill>
              </a:rPr>
              <a:t>Ble</a:t>
            </a:r>
            <a:r>
              <a:rPr lang="en-GB" sz="3800" dirty="0" smtClean="0">
                <a:solidFill>
                  <a:schemeClr val="bg1"/>
                </a:solidFill>
              </a:rPr>
              <a:t> </a:t>
            </a:r>
            <a:r>
              <a:rPr lang="en-GB" sz="3800" dirty="0" err="1" smtClean="0">
                <a:solidFill>
                  <a:schemeClr val="bg1"/>
                </a:solidFill>
              </a:rPr>
              <a:t>mae</a:t>
            </a:r>
            <a:r>
              <a:rPr lang="en-GB" sz="3800" dirty="0" smtClean="0">
                <a:solidFill>
                  <a:schemeClr val="bg1"/>
                </a:solidFill>
              </a:rPr>
              <a:t> hi </a:t>
            </a:r>
            <a:r>
              <a:rPr lang="en-GB" sz="3800" dirty="0" err="1" smtClean="0">
                <a:solidFill>
                  <a:schemeClr val="bg1"/>
                </a:solidFill>
              </a:rPr>
              <a:t>arni</a:t>
            </a:r>
            <a:r>
              <a:rPr lang="en-GB" sz="3800" dirty="0" smtClean="0">
                <a:solidFill>
                  <a:schemeClr val="bg1"/>
                </a:solidFill>
              </a:rPr>
              <a:t>?  </a:t>
            </a:r>
            <a:r>
              <a:rPr lang="en-GB" sz="3800" dirty="0" err="1" smtClean="0">
                <a:solidFill>
                  <a:schemeClr val="bg1"/>
                </a:solidFill>
              </a:rPr>
              <a:t>Sut</a:t>
            </a:r>
            <a:r>
              <a:rPr lang="en-GB" sz="3800" dirty="0" smtClean="0">
                <a:solidFill>
                  <a:schemeClr val="bg1"/>
                </a:solidFill>
              </a:rPr>
              <a:t> y </a:t>
            </a:r>
            <a:r>
              <a:rPr lang="en-GB" sz="3800" dirty="0" err="1" smtClean="0">
                <a:solidFill>
                  <a:schemeClr val="bg1"/>
                </a:solidFill>
              </a:rPr>
              <a:t>gwyddoch</a:t>
            </a:r>
            <a:r>
              <a:rPr lang="en-GB" sz="3800" dirty="0" smtClean="0">
                <a:solidFill>
                  <a:schemeClr val="bg1"/>
                </a:solidFill>
              </a:rPr>
              <a:t> chi </a:t>
            </a:r>
            <a:r>
              <a:rPr lang="en-GB" sz="3800" dirty="0" err="1" smtClean="0">
                <a:solidFill>
                  <a:schemeClr val="bg1"/>
                </a:solidFill>
              </a:rPr>
              <a:t>hyn</a:t>
            </a:r>
            <a:r>
              <a:rPr lang="en-GB" sz="3800" dirty="0" smtClean="0">
                <a:solidFill>
                  <a:schemeClr val="bg1"/>
                </a:solidFill>
              </a:rPr>
              <a:t>? </a:t>
            </a:r>
            <a:r>
              <a:rPr lang="en-GB" sz="3800" dirty="0" err="1" smtClean="0">
                <a:solidFill>
                  <a:schemeClr val="bg1"/>
                </a:solidFill>
              </a:rPr>
              <a:t>Ysgrifennwch</a:t>
            </a:r>
            <a:r>
              <a:rPr lang="en-GB" sz="3800" dirty="0" smtClean="0">
                <a:solidFill>
                  <a:schemeClr val="bg1"/>
                </a:solidFill>
              </a:rPr>
              <a:t> 3-4 </a:t>
            </a:r>
            <a:r>
              <a:rPr lang="en-GB" sz="3800" dirty="0" err="1" smtClean="0">
                <a:solidFill>
                  <a:schemeClr val="bg1"/>
                </a:solidFill>
              </a:rPr>
              <a:t>pwynt</a:t>
            </a:r>
            <a:r>
              <a:rPr lang="en-GB" sz="3800" dirty="0" smtClean="0">
                <a:solidFill>
                  <a:schemeClr val="bg1"/>
                </a:solidFill>
              </a:rPr>
              <a:t> </a:t>
            </a:r>
            <a:r>
              <a:rPr lang="en-GB" sz="3800" dirty="0" err="1" smtClean="0">
                <a:solidFill>
                  <a:schemeClr val="bg1"/>
                </a:solidFill>
              </a:rPr>
              <a:t>bwled</a:t>
            </a:r>
            <a:r>
              <a:rPr lang="en-GB" sz="3800" dirty="0" smtClean="0">
                <a:solidFill>
                  <a:schemeClr val="bg1"/>
                </a:solidFill>
              </a:rPr>
              <a:t> </a:t>
            </a:r>
            <a:r>
              <a:rPr lang="en-GB" sz="3800" dirty="0" err="1" smtClean="0">
                <a:solidFill>
                  <a:schemeClr val="bg1"/>
                </a:solidFill>
              </a:rPr>
              <a:t>yn</a:t>
            </a:r>
            <a:r>
              <a:rPr lang="en-GB" sz="3800" dirty="0" smtClean="0">
                <a:solidFill>
                  <a:schemeClr val="bg1"/>
                </a:solidFill>
              </a:rPr>
              <a:t> </a:t>
            </a:r>
            <a:r>
              <a:rPr lang="en-GB" sz="3800" dirty="0" err="1" smtClean="0">
                <a:solidFill>
                  <a:schemeClr val="bg1"/>
                </a:solidFill>
              </a:rPr>
              <a:t>crynhoi</a:t>
            </a:r>
            <a:r>
              <a:rPr lang="en-GB" sz="3800" dirty="0" smtClean="0">
                <a:solidFill>
                  <a:schemeClr val="bg1"/>
                </a:solidFill>
              </a:rPr>
              <a:t> </a:t>
            </a:r>
            <a:r>
              <a:rPr lang="en-GB" sz="3800" dirty="0" err="1" smtClean="0">
                <a:solidFill>
                  <a:schemeClr val="bg1"/>
                </a:solidFill>
              </a:rPr>
              <a:t>eich</a:t>
            </a:r>
            <a:r>
              <a:rPr lang="en-GB" sz="3800" dirty="0" smtClean="0">
                <a:solidFill>
                  <a:schemeClr val="bg1"/>
                </a:solidFill>
              </a:rPr>
              <a:t> </a:t>
            </a:r>
            <a:r>
              <a:rPr lang="en-GB" sz="3800" dirty="0" err="1" smtClean="0">
                <a:solidFill>
                  <a:schemeClr val="bg1"/>
                </a:solidFill>
              </a:rPr>
              <a:t>syniadau</a:t>
            </a:r>
            <a:r>
              <a:rPr lang="en-GB" sz="3800" dirty="0" smtClean="0">
                <a:solidFill>
                  <a:schemeClr val="bg1"/>
                </a:solidFill>
              </a:rPr>
              <a:t>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81135" y="1123905"/>
            <a:ext cx="4995332" cy="5542784"/>
          </a:xfrm>
        </p:spPr>
        <p:txBody>
          <a:bodyPr>
            <a:noAutofit/>
          </a:bodyPr>
          <a:lstStyle/>
          <a:p>
            <a:pPr marL="514350" indent="-514350">
              <a:buClr>
                <a:schemeClr val="bg2">
                  <a:lumMod val="60000"/>
                  <a:lumOff val="40000"/>
                </a:schemeClr>
              </a:buClr>
              <a:buFont typeface="+mj-lt"/>
              <a:buAutoNum type="arabicPeriod"/>
            </a:pPr>
            <a:r>
              <a:rPr lang="en-GB" sz="2100" i="1" dirty="0" smtClean="0">
                <a:solidFill>
                  <a:schemeClr val="bg1"/>
                </a:solidFill>
              </a:rPr>
              <a:t>Read the ‘Social Development Stages’ sheet available on the folder on </a:t>
            </a:r>
            <a:r>
              <a:rPr lang="en-GB" sz="2100" i="1" dirty="0">
                <a:solidFill>
                  <a:schemeClr val="bg1"/>
                </a:solidFill>
              </a:rPr>
              <a:t>Moodle </a:t>
            </a:r>
            <a:r>
              <a:rPr lang="en-GB" sz="2100" i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(</a:t>
            </a:r>
            <a:r>
              <a:rPr lang="en-GB" sz="2100" i="1" dirty="0">
                <a:solidFill>
                  <a:schemeClr val="bg2">
                    <a:lumMod val="20000"/>
                    <a:lumOff val="80000"/>
                  </a:schemeClr>
                </a:solidFill>
                <a:hlinkClick r:id="rId5"/>
              </a:rPr>
              <a:t>https://</a:t>
            </a:r>
            <a:r>
              <a:rPr lang="en-GB" sz="2100" i="1" dirty="0" smtClean="0">
                <a:solidFill>
                  <a:schemeClr val="bg2">
                    <a:lumMod val="20000"/>
                    <a:lumOff val="80000"/>
                  </a:schemeClr>
                </a:solidFill>
                <a:hlinkClick r:id="rId5"/>
              </a:rPr>
              <a:t>moodle.uwtsd.ac.uk/pluginfile.php/423606/mod_folder/content/0/Social%20Development%20Stages%20sheet.docx?forcedownload=1</a:t>
            </a:r>
            <a:r>
              <a:rPr lang="en-GB" sz="2100" i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) .  Can you </a:t>
            </a:r>
            <a:r>
              <a:rPr lang="en-GB" sz="2100" i="1" dirty="0" smtClean="0">
                <a:solidFill>
                  <a:schemeClr val="bg1"/>
                </a:solidFill>
              </a:rPr>
              <a:t>match the statement with the age/stage?                                                  </a:t>
            </a:r>
            <a:r>
              <a:rPr lang="en-GB" sz="2100" b="1" i="1" u="sng" dirty="0" smtClean="0">
                <a:solidFill>
                  <a:schemeClr val="bg1"/>
                </a:solidFill>
              </a:rPr>
              <a:t>The answer sheet will be shared with you at the end of the session.</a:t>
            </a:r>
          </a:p>
          <a:p>
            <a:pPr marL="514350" indent="-514350">
              <a:buClr>
                <a:schemeClr val="bg2">
                  <a:lumMod val="60000"/>
                  <a:lumOff val="40000"/>
                </a:schemeClr>
              </a:buClr>
              <a:buFont typeface="+mj-lt"/>
              <a:buAutoNum type="arabicPeriod"/>
            </a:pPr>
            <a:r>
              <a:rPr lang="en-GB" sz="2100" i="1" dirty="0" smtClean="0">
                <a:solidFill>
                  <a:schemeClr val="bg1"/>
                </a:solidFill>
              </a:rPr>
              <a:t>What about Ella? Re-read the ‘Personal and Social Development’ section of the profile.  Where is she at?  How do you know this?  Write 3-4 bullet points summarising your views. </a:t>
            </a:r>
            <a:endParaRPr lang="en-GB" sz="2100" i="1" dirty="0">
              <a:solidFill>
                <a:schemeClr val="bg1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570754" y="297797"/>
            <a:ext cx="1016393" cy="1449197"/>
          </a:xfrm>
          <a:prstGeom prst="rect">
            <a:avLst/>
          </a:prstGeom>
        </p:spPr>
      </p:pic>
      <p:pic>
        <p:nvPicPr>
          <p:cNvPr id="7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482205" y="546168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9546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907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710853" y="337407"/>
            <a:ext cx="10131425" cy="1456267"/>
          </a:xfrm>
        </p:spPr>
        <p:txBody>
          <a:bodyPr/>
          <a:lstStyle/>
          <a:p>
            <a:r>
              <a:rPr lang="en-GB" b="1" dirty="0" err="1">
                <a:solidFill>
                  <a:schemeClr val="bg1"/>
                </a:solidFill>
              </a:rPr>
              <a:t>Damcaniaeth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b="1" dirty="0" err="1">
                <a:solidFill>
                  <a:schemeClr val="bg1"/>
                </a:solidFill>
              </a:rPr>
              <a:t>dysgu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b="1" dirty="0" err="1">
                <a:solidFill>
                  <a:schemeClr val="bg1"/>
                </a:solidFill>
              </a:rPr>
              <a:t>cymdeithasol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b="1" dirty="0" smtClean="0">
                <a:solidFill>
                  <a:schemeClr val="bg1"/>
                </a:solidFill>
              </a:rPr>
              <a:t>bandura</a:t>
            </a:r>
            <a:r>
              <a:rPr lang="en-GB" b="1" dirty="0">
                <a:solidFill>
                  <a:schemeClr val="bg1"/>
                </a:solidFill>
              </a:rPr>
              <a:t/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i="1" dirty="0" smtClean="0">
                <a:solidFill>
                  <a:schemeClr val="bg1"/>
                </a:solidFill>
              </a:rPr>
              <a:t>bandura’s </a:t>
            </a:r>
            <a:r>
              <a:rPr lang="en-GB" b="1" i="1" dirty="0">
                <a:solidFill>
                  <a:schemeClr val="bg1"/>
                </a:solidFill>
              </a:rPr>
              <a:t>social learning theory</a:t>
            </a:r>
            <a:endParaRPr lang="en-GB" i="1" dirty="0">
              <a:solidFill>
                <a:schemeClr val="bg1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5374" y="1741588"/>
            <a:ext cx="5259955" cy="3244543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3028127" y="5725532"/>
            <a:ext cx="6724368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 smtClean="0">
                <a:solidFill>
                  <a:schemeClr val="bg1"/>
                </a:solidFill>
                <a:hlinkClick r:id="rId7"/>
              </a:rPr>
              <a:t>FIDEO/VIDEO:</a:t>
            </a:r>
          </a:p>
          <a:p>
            <a:r>
              <a:rPr lang="en-GB" dirty="0" smtClean="0">
                <a:hlinkClick r:id="rId7"/>
              </a:rPr>
              <a:t>https</a:t>
            </a:r>
            <a:r>
              <a:rPr lang="en-GB" dirty="0">
                <a:hlinkClick r:id="rId7"/>
              </a:rPr>
              <a:t>://www.youtube.com/watch?v=dmBqwWlJg8U</a:t>
            </a:r>
            <a:endParaRPr lang="en-GB" dirty="0"/>
          </a:p>
        </p:txBody>
      </p:sp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973763" y="3306763"/>
            <a:ext cx="244475" cy="244475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491975" y="708791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4424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257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50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0957" y="321502"/>
            <a:ext cx="10131425" cy="1456267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chemeClr val="bg1"/>
                </a:solidFill>
              </a:rPr>
              <a:t>Mae </a:t>
            </a:r>
            <a:r>
              <a:rPr lang="en-GB" b="1" dirty="0" err="1" smtClean="0">
                <a:solidFill>
                  <a:schemeClr val="bg1"/>
                </a:solidFill>
              </a:rPr>
              <a:t>dysgu’n</a:t>
            </a:r>
            <a:r>
              <a:rPr lang="en-GB" b="1" dirty="0" smtClean="0">
                <a:solidFill>
                  <a:schemeClr val="bg1"/>
                </a:solidFill>
              </a:rPr>
              <a:t> </a:t>
            </a:r>
            <a:r>
              <a:rPr lang="en-GB" b="1" dirty="0" err="1" smtClean="0">
                <a:solidFill>
                  <a:schemeClr val="bg1"/>
                </a:solidFill>
              </a:rPr>
              <a:t>weithgaredd</a:t>
            </a:r>
            <a:r>
              <a:rPr lang="en-GB" b="1" dirty="0" smtClean="0">
                <a:solidFill>
                  <a:schemeClr val="bg1"/>
                </a:solidFill>
              </a:rPr>
              <a:t> </a:t>
            </a:r>
            <a:r>
              <a:rPr lang="en-GB" b="1" dirty="0" err="1" smtClean="0">
                <a:solidFill>
                  <a:schemeClr val="bg1"/>
                </a:solidFill>
              </a:rPr>
              <a:t>cymdeithasol</a:t>
            </a:r>
            <a:r>
              <a:rPr lang="en-GB" b="1" dirty="0" smtClean="0">
                <a:solidFill>
                  <a:schemeClr val="bg1"/>
                </a:solidFill>
              </a:rPr>
              <a:t> </a:t>
            </a:r>
            <a:br>
              <a:rPr lang="en-GB" b="1" dirty="0" smtClean="0">
                <a:solidFill>
                  <a:schemeClr val="bg1"/>
                </a:solidFill>
              </a:rPr>
            </a:br>
            <a:r>
              <a:rPr lang="en-GB" b="1" i="1" dirty="0" smtClean="0">
                <a:solidFill>
                  <a:schemeClr val="bg1"/>
                </a:solidFill>
              </a:rPr>
              <a:t>learning is a social activity</a:t>
            </a:r>
            <a:r>
              <a:rPr lang="en-GB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/>
            </a:r>
            <a:br>
              <a:rPr lang="en-GB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</a:br>
            <a:r>
              <a:rPr lang="en-GB" b="1" dirty="0" smtClean="0">
                <a:solidFill>
                  <a:schemeClr val="bg1"/>
                </a:solidFill>
              </a:rPr>
              <a:t>(Bronfenbrenner)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822530" y="6368865"/>
            <a:ext cx="745507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https://www.psychologynoteshq.com/bronfenbrenner-ecological-theory</a:t>
            </a:r>
            <a:r>
              <a:rPr lang="en-GB" dirty="0" smtClean="0">
                <a:hlinkClick r:id="rId4"/>
              </a:rPr>
              <a:t>/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1645" y="1841494"/>
            <a:ext cx="4766951" cy="4327574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465081" y="482881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8717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966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11239" y="17240"/>
            <a:ext cx="10131425" cy="1456267"/>
          </a:xfrm>
        </p:spPr>
        <p:txBody>
          <a:bodyPr/>
          <a:lstStyle/>
          <a:p>
            <a:r>
              <a:rPr lang="en-GB" b="1" dirty="0" err="1" smtClean="0">
                <a:solidFill>
                  <a:schemeClr val="bg1"/>
                </a:solidFill>
              </a:rPr>
              <a:t>Damcaniaeth</a:t>
            </a:r>
            <a:r>
              <a:rPr lang="en-GB" b="1" dirty="0" smtClean="0">
                <a:solidFill>
                  <a:schemeClr val="bg1"/>
                </a:solidFill>
              </a:rPr>
              <a:t> </a:t>
            </a:r>
            <a:r>
              <a:rPr lang="en-GB" b="1" dirty="0" err="1" smtClean="0">
                <a:solidFill>
                  <a:schemeClr val="bg1"/>
                </a:solidFill>
              </a:rPr>
              <a:t>dysgu</a:t>
            </a:r>
            <a:r>
              <a:rPr lang="en-GB" b="1" dirty="0" smtClean="0">
                <a:solidFill>
                  <a:schemeClr val="bg1"/>
                </a:solidFill>
              </a:rPr>
              <a:t> </a:t>
            </a:r>
            <a:r>
              <a:rPr lang="en-GB" b="1" dirty="0" err="1" smtClean="0">
                <a:solidFill>
                  <a:schemeClr val="bg1"/>
                </a:solidFill>
              </a:rPr>
              <a:t>cymdeithasol</a:t>
            </a:r>
            <a:r>
              <a:rPr lang="en-GB" b="1" dirty="0" smtClean="0">
                <a:solidFill>
                  <a:schemeClr val="bg1"/>
                </a:solidFill>
              </a:rPr>
              <a:t> Vygotsky</a:t>
            </a:r>
            <a:br>
              <a:rPr lang="en-GB" b="1" dirty="0" smtClean="0">
                <a:solidFill>
                  <a:schemeClr val="bg1"/>
                </a:solidFill>
              </a:rPr>
            </a:br>
            <a:r>
              <a:rPr lang="en-GB" b="1" i="1" dirty="0" smtClean="0">
                <a:solidFill>
                  <a:schemeClr val="bg1"/>
                </a:solidFill>
              </a:rPr>
              <a:t>Vygotsky’s social learning theory</a:t>
            </a:r>
            <a:endParaRPr lang="en-GB" b="1" i="1" dirty="0">
              <a:solidFill>
                <a:schemeClr val="bg1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392349" y="4457836"/>
            <a:ext cx="7214904" cy="46166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sz="2400" dirty="0">
                <a:hlinkClick r:id="rId4"/>
              </a:rPr>
              <a:t>https://</a:t>
            </a:r>
            <a:r>
              <a:rPr lang="en-GB" sz="2400" dirty="0" smtClean="0">
                <a:hlinkClick r:id="rId4"/>
              </a:rPr>
              <a:t>www.youtube.com/watch?v=45ERp8yE-1U</a:t>
            </a:r>
            <a:r>
              <a:rPr lang="en-GB" sz="2400" dirty="0" smtClean="0"/>
              <a:t> </a:t>
            </a:r>
            <a:endParaRPr lang="en-GB" sz="2400" dirty="0"/>
          </a:p>
        </p:txBody>
      </p:sp>
      <p:sp>
        <p:nvSpPr>
          <p:cNvPr id="7" name="TextBox 6"/>
          <p:cNvSpPr txBox="1"/>
          <p:nvPr/>
        </p:nvSpPr>
        <p:spPr>
          <a:xfrm>
            <a:off x="823092" y="2018853"/>
            <a:ext cx="4141595" cy="169277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3200" dirty="0" smtClean="0"/>
              <a:t>TASG 3 (5 </a:t>
            </a:r>
            <a:r>
              <a:rPr lang="en-GB" sz="3200" dirty="0" err="1" smtClean="0"/>
              <a:t>munud</a:t>
            </a:r>
            <a:r>
              <a:rPr lang="en-GB" sz="3200" dirty="0" smtClean="0"/>
              <a:t>)</a:t>
            </a:r>
          </a:p>
          <a:p>
            <a:r>
              <a:rPr lang="en-GB" sz="2400" dirty="0" err="1" smtClean="0"/>
              <a:t>Nodwch</a:t>
            </a:r>
            <a:r>
              <a:rPr lang="en-GB" sz="2400" dirty="0" smtClean="0"/>
              <a:t> y </a:t>
            </a:r>
            <a:r>
              <a:rPr lang="en-GB" sz="2400" dirty="0" err="1" smtClean="0"/>
              <a:t>negeseuon</a:t>
            </a:r>
            <a:r>
              <a:rPr lang="en-GB" sz="2400" dirty="0" smtClean="0"/>
              <a:t> </a:t>
            </a:r>
            <a:r>
              <a:rPr lang="en-GB" sz="2400" dirty="0" err="1" smtClean="0"/>
              <a:t>allweddol</a:t>
            </a:r>
            <a:r>
              <a:rPr lang="en-GB" sz="2400" dirty="0" smtClean="0"/>
              <a:t> </a:t>
            </a:r>
            <a:r>
              <a:rPr lang="en-GB" sz="2400" dirty="0" err="1" smtClean="0"/>
              <a:t>o’r</a:t>
            </a:r>
            <a:r>
              <a:rPr lang="en-GB" sz="2400" dirty="0" smtClean="0"/>
              <a:t> </a:t>
            </a:r>
            <a:r>
              <a:rPr lang="en-GB" sz="2400" dirty="0" err="1" smtClean="0"/>
              <a:t>ddamcaniaeth</a:t>
            </a:r>
            <a:r>
              <a:rPr lang="en-GB" sz="2400" dirty="0" smtClean="0"/>
              <a:t> </a:t>
            </a:r>
            <a:r>
              <a:rPr lang="en-GB" sz="2400" dirty="0" err="1" smtClean="0"/>
              <a:t>yma</a:t>
            </a:r>
            <a:r>
              <a:rPr lang="en-GB" sz="2400" dirty="0" smtClean="0"/>
              <a:t> </a:t>
            </a:r>
            <a:r>
              <a:rPr lang="en-GB" sz="2400" dirty="0" err="1" smtClean="0"/>
              <a:t>wrth</a:t>
            </a:r>
            <a:r>
              <a:rPr lang="en-GB" sz="2400" dirty="0" smtClean="0"/>
              <a:t> </a:t>
            </a:r>
            <a:r>
              <a:rPr lang="en-GB" sz="2400" dirty="0" err="1" smtClean="0"/>
              <a:t>wylio’r</a:t>
            </a:r>
            <a:r>
              <a:rPr lang="en-GB" sz="2400" dirty="0" smtClean="0"/>
              <a:t> </a:t>
            </a:r>
            <a:r>
              <a:rPr lang="en-GB" sz="2400" dirty="0" err="1" smtClean="0"/>
              <a:t>fideo</a:t>
            </a:r>
            <a:r>
              <a:rPr lang="en-GB" sz="2400" dirty="0" smtClean="0"/>
              <a:t> </a:t>
            </a:r>
            <a:r>
              <a:rPr lang="en-GB" sz="2400" dirty="0" err="1" smtClean="0"/>
              <a:t>islaw</a:t>
            </a:r>
            <a:r>
              <a:rPr lang="en-GB" sz="2400" dirty="0" smtClean="0"/>
              <a:t>.</a:t>
            </a:r>
            <a:endParaRPr lang="en-GB" sz="2400" dirty="0"/>
          </a:p>
        </p:txBody>
      </p:sp>
      <p:sp>
        <p:nvSpPr>
          <p:cNvPr id="8" name="TextBox 7"/>
          <p:cNvSpPr txBox="1"/>
          <p:nvPr/>
        </p:nvSpPr>
        <p:spPr>
          <a:xfrm>
            <a:off x="5883494" y="2018853"/>
            <a:ext cx="4459170" cy="16927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3200" i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TASK</a:t>
            </a:r>
            <a:r>
              <a:rPr lang="en-GB" sz="3200" i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 </a:t>
            </a:r>
            <a:r>
              <a:rPr lang="en-GB" sz="3200" i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3 (5 minutes)</a:t>
            </a:r>
          </a:p>
          <a:p>
            <a:r>
              <a:rPr lang="en-GB" sz="2400" i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Note the key messages of this theory while watching the video below. </a:t>
            </a:r>
            <a:endParaRPr lang="en-GB" sz="2400" i="1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438187" y="500898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3728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53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err="1" smtClean="0">
                <a:solidFill>
                  <a:schemeClr val="bg1"/>
                </a:solidFill>
              </a:rPr>
              <a:t>Tasg</a:t>
            </a:r>
            <a:r>
              <a:rPr lang="en-GB" b="1" dirty="0" smtClean="0">
                <a:solidFill>
                  <a:schemeClr val="bg1"/>
                </a:solidFill>
              </a:rPr>
              <a:t> 4</a:t>
            </a:r>
            <a:br>
              <a:rPr lang="en-GB" b="1" dirty="0" smtClean="0">
                <a:solidFill>
                  <a:schemeClr val="bg1"/>
                </a:solidFill>
              </a:rPr>
            </a:br>
            <a:r>
              <a:rPr lang="en-GB" b="1" i="1" dirty="0" smtClean="0">
                <a:solidFill>
                  <a:schemeClr val="bg1"/>
                </a:solidFill>
              </a:rPr>
              <a:t>Task 4</a:t>
            </a:r>
            <a:r>
              <a:rPr lang="en-GB" dirty="0" smtClean="0">
                <a:solidFill>
                  <a:schemeClr val="bg1"/>
                </a:solidFill>
              </a:rPr>
              <a:t/>
            </a:r>
            <a:br>
              <a:rPr lang="en-GB" dirty="0" smtClean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2400" b="1" dirty="0" err="1" smtClean="0">
                <a:solidFill>
                  <a:schemeClr val="bg1"/>
                </a:solidFill>
              </a:rPr>
              <a:t>Darllenwch</a:t>
            </a:r>
            <a:r>
              <a:rPr lang="en-GB" sz="2400" b="1" dirty="0" smtClean="0">
                <a:solidFill>
                  <a:schemeClr val="bg1"/>
                </a:solidFill>
              </a:rPr>
              <a:t> t.8-11 </a:t>
            </a:r>
            <a:r>
              <a:rPr lang="en-GB" sz="2400" b="1" dirty="0" err="1" smtClean="0">
                <a:solidFill>
                  <a:schemeClr val="bg1"/>
                </a:solidFill>
              </a:rPr>
              <a:t>o’r</a:t>
            </a:r>
            <a:r>
              <a:rPr lang="en-GB" sz="2400" b="1" dirty="0" smtClean="0">
                <a:solidFill>
                  <a:schemeClr val="bg1"/>
                </a:solidFill>
              </a:rPr>
              <a:t> </a:t>
            </a:r>
            <a:r>
              <a:rPr lang="en-GB" sz="2400" b="1" dirty="0" err="1" smtClean="0">
                <a:solidFill>
                  <a:schemeClr val="bg1"/>
                </a:solidFill>
              </a:rPr>
              <a:t>ddogfen</a:t>
            </a:r>
            <a:r>
              <a:rPr lang="en-GB" sz="2400" b="1" dirty="0" smtClean="0">
                <a:solidFill>
                  <a:schemeClr val="bg1"/>
                </a:solidFill>
              </a:rPr>
              <a:t> </a:t>
            </a:r>
            <a:r>
              <a:rPr lang="en-GB" sz="2400" b="1" dirty="0" err="1" smtClean="0">
                <a:solidFill>
                  <a:schemeClr val="bg1"/>
                </a:solidFill>
              </a:rPr>
              <a:t>Cyfnod</a:t>
            </a:r>
            <a:r>
              <a:rPr lang="en-GB" sz="2400" b="1" dirty="0" smtClean="0">
                <a:solidFill>
                  <a:schemeClr val="bg1"/>
                </a:solidFill>
              </a:rPr>
              <a:t> Sylfaen </a:t>
            </a:r>
            <a:r>
              <a:rPr lang="en-GB" sz="2400" b="1" dirty="0" err="1" smtClean="0">
                <a:solidFill>
                  <a:schemeClr val="bg1"/>
                </a:solidFill>
              </a:rPr>
              <a:t>yma</a:t>
            </a:r>
            <a:r>
              <a:rPr lang="en-GB" sz="2400" b="1" dirty="0" smtClean="0">
                <a:solidFill>
                  <a:schemeClr val="bg1"/>
                </a:solidFill>
              </a:rPr>
              <a:t>: </a:t>
            </a:r>
            <a:r>
              <a:rPr lang="en-GB" sz="2400" dirty="0">
                <a:hlinkClick r:id="rId4"/>
              </a:rPr>
              <a:t>https://</a:t>
            </a:r>
            <a:r>
              <a:rPr lang="en-GB" sz="2400" dirty="0" smtClean="0">
                <a:hlinkClick r:id="rId4"/>
              </a:rPr>
              <a:t>hwb.gov.wales/api/storage/b9f25fd8-bc61-4294-911e-170c216cf71b/datblygiad-personol-a-chymdeithasol-lles-ac-amrywiaeth-ddiwylliannol.pdf</a:t>
            </a:r>
            <a:r>
              <a:rPr lang="en-GB" sz="2400" dirty="0" smtClean="0">
                <a:solidFill>
                  <a:schemeClr val="bg1"/>
                </a:solidFill>
              </a:rPr>
              <a:t>.</a:t>
            </a:r>
          </a:p>
          <a:p>
            <a:pPr marL="0" indent="0">
              <a:buNone/>
            </a:pPr>
            <a:r>
              <a:rPr lang="en-GB" sz="2400" dirty="0" err="1" smtClean="0">
                <a:solidFill>
                  <a:schemeClr val="bg1"/>
                </a:solidFill>
              </a:rPr>
              <a:t>Nawr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dychwelwch</a:t>
            </a:r>
            <a:r>
              <a:rPr lang="en-GB" sz="2400" dirty="0" smtClean="0">
                <a:solidFill>
                  <a:schemeClr val="bg1"/>
                </a:solidFill>
              </a:rPr>
              <a:t> at </a:t>
            </a:r>
            <a:r>
              <a:rPr lang="en-GB" sz="2400" dirty="0" err="1" smtClean="0">
                <a:solidFill>
                  <a:schemeClr val="bg1"/>
                </a:solidFill>
              </a:rPr>
              <a:t>broffil</a:t>
            </a:r>
            <a:r>
              <a:rPr lang="en-GB" sz="2400" dirty="0" smtClean="0">
                <a:solidFill>
                  <a:schemeClr val="bg1"/>
                </a:solidFill>
              </a:rPr>
              <a:t> Ella </a:t>
            </a:r>
            <a:r>
              <a:rPr lang="en-GB" sz="2400" dirty="0" err="1" smtClean="0">
                <a:solidFill>
                  <a:schemeClr val="bg1"/>
                </a:solidFill>
              </a:rPr>
              <a:t>a’i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datblygiad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personol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a </a:t>
            </a:r>
            <a:r>
              <a:rPr lang="en-GB" sz="2400" dirty="0" err="1" smtClean="0">
                <a:solidFill>
                  <a:schemeClr val="bg1"/>
                </a:solidFill>
              </a:rPr>
              <a:t>chymdeithasol</a:t>
            </a:r>
            <a:r>
              <a:rPr lang="en-GB" sz="2400" dirty="0" smtClean="0">
                <a:solidFill>
                  <a:schemeClr val="bg1"/>
                </a:solidFill>
              </a:rPr>
              <a:t>.</a:t>
            </a:r>
          </a:p>
          <a:p>
            <a:pPr marL="0" indent="0">
              <a:buNone/>
            </a:pPr>
            <a:r>
              <a:rPr lang="en-GB" sz="2400" dirty="0" err="1" smtClean="0">
                <a:solidFill>
                  <a:schemeClr val="bg1"/>
                </a:solidFill>
              </a:rPr>
              <a:t>Allwch</a:t>
            </a:r>
            <a:r>
              <a:rPr lang="en-GB" sz="2400" dirty="0" smtClean="0">
                <a:solidFill>
                  <a:schemeClr val="bg1"/>
                </a:solidFill>
              </a:rPr>
              <a:t> chi </a:t>
            </a:r>
            <a:r>
              <a:rPr lang="en-GB" sz="2400" dirty="0" err="1" smtClean="0">
                <a:solidFill>
                  <a:schemeClr val="bg1"/>
                </a:solidFill>
              </a:rPr>
              <a:t>feddwl</a:t>
            </a:r>
            <a:r>
              <a:rPr lang="en-GB" sz="2400" dirty="0" smtClean="0">
                <a:solidFill>
                  <a:schemeClr val="bg1"/>
                </a:solidFill>
              </a:rPr>
              <a:t> am </a:t>
            </a:r>
            <a:r>
              <a:rPr lang="en-GB" sz="2400" dirty="0" err="1" smtClean="0">
                <a:solidFill>
                  <a:schemeClr val="bg1"/>
                </a:solidFill>
              </a:rPr>
              <a:t>unrhyw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weithgareddau</a:t>
            </a:r>
            <a:r>
              <a:rPr lang="en-GB" sz="2400" dirty="0" smtClean="0">
                <a:solidFill>
                  <a:schemeClr val="bg1"/>
                </a:solidFill>
              </a:rPr>
              <a:t> y </a:t>
            </a:r>
            <a:r>
              <a:rPr lang="en-GB" sz="2400" dirty="0" err="1" smtClean="0">
                <a:solidFill>
                  <a:schemeClr val="bg1"/>
                </a:solidFill>
              </a:rPr>
              <a:t>gallech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eu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cyflwyno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yn</a:t>
            </a:r>
            <a:r>
              <a:rPr lang="en-GB" sz="2400" dirty="0" smtClean="0">
                <a:solidFill>
                  <a:schemeClr val="bg1"/>
                </a:solidFill>
              </a:rPr>
              <a:t> y </a:t>
            </a:r>
            <a:r>
              <a:rPr lang="en-GB" sz="2400" dirty="0" err="1" smtClean="0">
                <a:solidFill>
                  <a:schemeClr val="bg1"/>
                </a:solidFill>
              </a:rPr>
              <a:t>dosbarth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i</a:t>
            </a:r>
            <a:r>
              <a:rPr lang="en-GB" sz="2400" dirty="0" err="1" smtClean="0">
                <a:solidFill>
                  <a:schemeClr val="bg1"/>
                </a:solidFill>
              </a:rPr>
              <a:t>’w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helpu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gyda’r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agwedd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yma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o’i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datblygiad</a:t>
            </a:r>
            <a:r>
              <a:rPr lang="en-GB" sz="2400" dirty="0" smtClean="0">
                <a:solidFill>
                  <a:schemeClr val="bg1"/>
                </a:solidFill>
              </a:rPr>
              <a:t>?  </a:t>
            </a:r>
            <a:r>
              <a:rPr lang="en-GB" sz="2400" dirty="0" err="1" smtClean="0">
                <a:solidFill>
                  <a:schemeClr val="bg1"/>
                </a:solidFill>
              </a:rPr>
              <a:t>Gwnewch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nodyn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o’r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rhain</a:t>
            </a:r>
            <a:r>
              <a:rPr lang="en-GB" sz="2400" dirty="0" smtClean="0">
                <a:solidFill>
                  <a:schemeClr val="bg1"/>
                </a:solidFill>
              </a:rPr>
              <a:t>. 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35903" y="2453352"/>
            <a:ext cx="4995332" cy="4213337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2400" b="1" dirty="0" smtClean="0">
                <a:solidFill>
                  <a:schemeClr val="bg1"/>
                </a:solidFill>
              </a:rPr>
              <a:t>Read p.8-11 of this Foundation Phase document</a:t>
            </a:r>
            <a:r>
              <a:rPr lang="en-GB" sz="2400" dirty="0" smtClean="0">
                <a:solidFill>
                  <a:schemeClr val="bg1"/>
                </a:solidFill>
              </a:rPr>
              <a:t>: </a:t>
            </a:r>
            <a:r>
              <a:rPr lang="en-GB" sz="2400" dirty="0">
                <a:hlinkClick r:id="rId5"/>
              </a:rPr>
              <a:t>https://</a:t>
            </a:r>
            <a:r>
              <a:rPr lang="en-GB" sz="2400" dirty="0" smtClean="0">
                <a:hlinkClick r:id="rId5"/>
              </a:rPr>
              <a:t>hwb.gov.wales/api/storage/6b693169-0407-4a33-bbd9-8c5e452dae9d/personal-and-social-development-well-being-and-cultural-diversity.pdf</a:t>
            </a:r>
            <a:r>
              <a:rPr lang="en-GB" sz="2400" dirty="0">
                <a:solidFill>
                  <a:schemeClr val="bg1"/>
                </a:solidFill>
              </a:rPr>
              <a:t>.</a:t>
            </a:r>
            <a:endParaRPr lang="en-GB" sz="24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2400" dirty="0" smtClean="0">
                <a:solidFill>
                  <a:schemeClr val="bg1"/>
                </a:solidFill>
              </a:rPr>
              <a:t>Now return to Ella’s profile and her personal and social development.</a:t>
            </a:r>
          </a:p>
          <a:p>
            <a:pPr marL="0" indent="0">
              <a:buNone/>
            </a:pPr>
            <a:r>
              <a:rPr lang="en-GB" sz="2400" dirty="0" smtClean="0">
                <a:solidFill>
                  <a:schemeClr val="bg1"/>
                </a:solidFill>
              </a:rPr>
              <a:t>Can you think of any activities you could introduce in the classroom to support her in this aspect of her development? Make a note of these. </a:t>
            </a:r>
          </a:p>
          <a:p>
            <a:pPr marL="0" indent="0">
              <a:buNone/>
            </a:pPr>
            <a:endParaRPr lang="en-GB" sz="24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24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2400" dirty="0">
              <a:solidFill>
                <a:schemeClr val="bg1"/>
              </a:solidFill>
            </a:endParaRPr>
          </a:p>
        </p:txBody>
      </p:sp>
      <p:pic>
        <p:nvPicPr>
          <p:cNvPr id="5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077805" y="487362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8471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82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/>
          <p:cNvSpPr/>
          <p:nvPr/>
        </p:nvSpPr>
        <p:spPr>
          <a:xfrm>
            <a:off x="214133" y="214132"/>
            <a:ext cx="4641447" cy="5810491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err="1" smtClean="0">
                <a:solidFill>
                  <a:schemeClr val="bg1"/>
                </a:solidFill>
              </a:rPr>
              <a:t>Cyn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symud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ymlaen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i</a:t>
            </a:r>
            <a:r>
              <a:rPr lang="en-GB" sz="2400" dirty="0" smtClean="0">
                <a:solidFill>
                  <a:schemeClr val="bg1"/>
                </a:solidFill>
              </a:rPr>
              <a:t> ail ran y </a:t>
            </a:r>
            <a:r>
              <a:rPr lang="en-GB" sz="2400" dirty="0" err="1" smtClean="0">
                <a:solidFill>
                  <a:schemeClr val="bg1"/>
                </a:solidFill>
              </a:rPr>
              <a:t>cyflwyniad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hwn</a:t>
            </a:r>
            <a:r>
              <a:rPr lang="en-GB" sz="2400" dirty="0" smtClean="0">
                <a:solidFill>
                  <a:schemeClr val="bg1"/>
                </a:solidFill>
              </a:rPr>
              <a:t>, </a:t>
            </a:r>
            <a:r>
              <a:rPr lang="en-GB" sz="2400" dirty="0" err="1" smtClean="0">
                <a:solidFill>
                  <a:schemeClr val="bg1"/>
                </a:solidFill>
              </a:rPr>
              <a:t>cymerwch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saib</a:t>
            </a:r>
            <a:r>
              <a:rPr lang="en-GB" sz="2400" dirty="0" smtClean="0">
                <a:solidFill>
                  <a:schemeClr val="bg1"/>
                </a:solidFill>
              </a:rPr>
              <a:t> o </a:t>
            </a:r>
            <a:r>
              <a:rPr lang="en-GB" sz="2400" dirty="0" err="1" smtClean="0">
                <a:solidFill>
                  <a:schemeClr val="bg1"/>
                </a:solidFill>
              </a:rPr>
              <a:t>rhyw</a:t>
            </a:r>
            <a:r>
              <a:rPr lang="en-GB" sz="2400" dirty="0" smtClean="0">
                <a:solidFill>
                  <a:schemeClr val="bg1"/>
                </a:solidFill>
              </a:rPr>
              <a:t> 5 </a:t>
            </a:r>
            <a:r>
              <a:rPr lang="en-GB" sz="2400" dirty="0" err="1" smtClean="0">
                <a:solidFill>
                  <a:schemeClr val="bg1"/>
                </a:solidFill>
              </a:rPr>
              <a:t>munud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i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gerdded</a:t>
            </a:r>
            <a:r>
              <a:rPr lang="en-GB" sz="2400" dirty="0" smtClean="0">
                <a:solidFill>
                  <a:schemeClr val="bg1"/>
                </a:solidFill>
              </a:rPr>
              <a:t> o </a:t>
            </a:r>
            <a:r>
              <a:rPr lang="en-GB" sz="2400" dirty="0" err="1" smtClean="0">
                <a:solidFill>
                  <a:schemeClr val="bg1"/>
                </a:solidFill>
              </a:rPr>
              <a:t>gwmpas</a:t>
            </a:r>
            <a:r>
              <a:rPr lang="en-GB" sz="2400" dirty="0" smtClean="0">
                <a:solidFill>
                  <a:schemeClr val="bg1"/>
                </a:solidFill>
              </a:rPr>
              <a:t>, </a:t>
            </a:r>
            <a:r>
              <a:rPr lang="en-GB" sz="2400" dirty="0" err="1" smtClean="0">
                <a:solidFill>
                  <a:schemeClr val="bg1"/>
                </a:solidFill>
              </a:rPr>
              <a:t>cael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diod</a:t>
            </a:r>
            <a:r>
              <a:rPr lang="en-GB" sz="2400" dirty="0" smtClean="0">
                <a:solidFill>
                  <a:schemeClr val="bg1"/>
                </a:solidFill>
              </a:rPr>
              <a:t> o </a:t>
            </a:r>
            <a:r>
              <a:rPr lang="en-GB" sz="2400" dirty="0" err="1" smtClean="0">
                <a:solidFill>
                  <a:schemeClr val="bg1"/>
                </a:solidFill>
              </a:rPr>
              <a:t>ddwr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a.y.y.b</a:t>
            </a:r>
            <a:r>
              <a:rPr lang="en-GB" sz="2400" dirty="0" smtClean="0">
                <a:solidFill>
                  <a:schemeClr val="bg1"/>
                </a:solidFill>
              </a:rPr>
              <a:t>.  Mae </a:t>
            </a:r>
            <a:r>
              <a:rPr lang="en-GB" sz="2400" dirty="0" err="1" smtClean="0">
                <a:solidFill>
                  <a:schemeClr val="bg1"/>
                </a:solidFill>
              </a:rPr>
              <a:t>hyn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yn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bwysig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ar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gyfer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eich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lles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personol</a:t>
            </a:r>
            <a:r>
              <a:rPr lang="en-GB" sz="2400" dirty="0" smtClean="0">
                <a:solidFill>
                  <a:schemeClr val="bg1"/>
                </a:solidFill>
              </a:rPr>
              <a:t> chi.</a:t>
            </a:r>
            <a:endParaRPr lang="en-GB" sz="2400" dirty="0">
              <a:solidFill>
                <a:schemeClr val="bg1"/>
              </a:solidFill>
            </a:endParaRPr>
          </a:p>
        </p:txBody>
      </p:sp>
      <p:pic>
        <p:nvPicPr>
          <p:cNvPr id="2050" name="Picture 2" descr="Free Cartoon Walking Cliparts, Download Free Clip Art, Free Clip Art on  Clipart Librar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6516" y="952048"/>
            <a:ext cx="2896679" cy="520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58851" y="4741822"/>
            <a:ext cx="807273" cy="807273"/>
          </a:xfrm>
          <a:prstGeom prst="rect">
            <a:avLst/>
          </a:prstGeom>
        </p:spPr>
      </p:pic>
      <p:pic>
        <p:nvPicPr>
          <p:cNvPr id="2054" name="Picture 6" descr="Download Cartoon Snacks Healthy Snack Image Png Clipart PNG Free |  FreePngClipart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6543" y="4741821"/>
            <a:ext cx="728598" cy="807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val 9"/>
          <p:cNvSpPr/>
          <p:nvPr/>
        </p:nvSpPr>
        <p:spPr>
          <a:xfrm>
            <a:off x="6732609" y="123464"/>
            <a:ext cx="4641447" cy="5810491"/>
          </a:xfrm>
          <a:prstGeom prst="ellipse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i="1" dirty="0" smtClean="0">
                <a:solidFill>
                  <a:schemeClr val="bg1"/>
                </a:solidFill>
              </a:rPr>
              <a:t>Before moving on to the second part of this presentation, take a short break of 5 minutes to walk around, have a drink of water etc. This is important for your personal wellbeing.  </a:t>
            </a:r>
            <a:endParaRPr lang="en-GB" sz="2400" i="1" dirty="0">
              <a:solidFill>
                <a:schemeClr val="bg1"/>
              </a:solidFill>
            </a:endParaRPr>
          </a:p>
        </p:txBody>
      </p:sp>
      <p:pic>
        <p:nvPicPr>
          <p:cNvPr id="11" name="Picture 2" descr="Free Cartoon Walking Cliparts, Download Free Clip Art, Free Clip Art on  Clipart Librar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7118" y="952048"/>
            <a:ext cx="2896679" cy="520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36376" y="4631923"/>
            <a:ext cx="807273" cy="807273"/>
          </a:xfrm>
          <a:prstGeom prst="rect">
            <a:avLst/>
          </a:prstGeom>
        </p:spPr>
      </p:pic>
      <p:pic>
        <p:nvPicPr>
          <p:cNvPr id="13" name="Picture 6" descr="Download Cartoon Snacks Healthy Snack Image Png Clipart PNG Free |  FreePngClipart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34426" y="4631923"/>
            <a:ext cx="728598" cy="807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782431" y="214132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2753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8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err="1" smtClean="0">
                <a:solidFill>
                  <a:schemeClr val="bg1"/>
                </a:solidFill>
              </a:rPr>
              <a:t>Dysgwyr</a:t>
            </a:r>
            <a:r>
              <a:rPr lang="en-GB" b="1" dirty="0" smtClean="0">
                <a:solidFill>
                  <a:schemeClr val="bg1"/>
                </a:solidFill>
              </a:rPr>
              <a:t> </a:t>
            </a:r>
            <a:r>
              <a:rPr lang="en-GB" b="1" dirty="0" err="1" smtClean="0">
                <a:solidFill>
                  <a:schemeClr val="bg1"/>
                </a:solidFill>
              </a:rPr>
              <a:t>a’u</a:t>
            </a:r>
            <a:r>
              <a:rPr lang="en-GB" b="1" dirty="0" smtClean="0">
                <a:solidFill>
                  <a:schemeClr val="bg1"/>
                </a:solidFill>
              </a:rPr>
              <a:t> </a:t>
            </a:r>
            <a:r>
              <a:rPr lang="en-GB" b="1" dirty="0" err="1" smtClean="0">
                <a:solidFill>
                  <a:schemeClr val="bg1"/>
                </a:solidFill>
              </a:rPr>
              <a:t>hawliau</a:t>
            </a:r>
            <a:r>
              <a:rPr lang="en-GB" b="1" dirty="0" smtClean="0">
                <a:solidFill>
                  <a:schemeClr val="bg1"/>
                </a:solidFill>
              </a:rPr>
              <a:t/>
            </a:r>
            <a:br>
              <a:rPr lang="en-GB" b="1" dirty="0" smtClean="0">
                <a:solidFill>
                  <a:schemeClr val="bg1"/>
                </a:solidFill>
              </a:rPr>
            </a:br>
            <a:r>
              <a:rPr lang="en-GB" b="1" i="1" dirty="0" smtClean="0">
                <a:solidFill>
                  <a:schemeClr val="bg1"/>
                </a:solidFill>
              </a:rPr>
              <a:t>learners and their rights</a:t>
            </a:r>
            <a:endParaRPr lang="en-GB" b="1" i="1" dirty="0">
              <a:solidFill>
                <a:schemeClr val="bg1"/>
              </a:solidFill>
            </a:endParaRPr>
          </a:p>
        </p:txBody>
      </p:sp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964850" y="499018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7492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87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1A1AF-BEF7-474A-BFCA-71272EA255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129" y="609600"/>
            <a:ext cx="11694459" cy="1456267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US" b="1" dirty="0">
                <a:solidFill>
                  <a:schemeClr val="bg1"/>
                </a:solidFill>
              </a:rPr>
              <a:t>Pam </a:t>
            </a:r>
            <a:r>
              <a:rPr lang="en-US" b="1" dirty="0" err="1">
                <a:solidFill>
                  <a:schemeClr val="bg1"/>
                </a:solidFill>
              </a:rPr>
              <a:t>mae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hawliau</a:t>
            </a:r>
            <a:r>
              <a:rPr lang="en-US" b="1" dirty="0">
                <a:solidFill>
                  <a:schemeClr val="bg1"/>
                </a:solidFill>
              </a:rPr>
              <a:t> plant a </a:t>
            </a:r>
            <a:r>
              <a:rPr lang="en-US" b="1" dirty="0" err="1">
                <a:solidFill>
                  <a:schemeClr val="bg1"/>
                </a:solidFill>
              </a:rPr>
              <a:t>phobl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ifanc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yn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bwysig</a:t>
            </a:r>
            <a:r>
              <a:rPr lang="en-US" b="1" dirty="0" smtClean="0">
                <a:solidFill>
                  <a:schemeClr val="bg1"/>
                </a:solidFill>
              </a:rPr>
              <a:t>?</a:t>
            </a:r>
            <a:br>
              <a:rPr lang="en-US" b="1" dirty="0" smtClean="0">
                <a:solidFill>
                  <a:schemeClr val="bg1"/>
                </a:solidFill>
              </a:rPr>
            </a:br>
            <a:r>
              <a:rPr lang="en-US" b="1" i="1" dirty="0">
                <a:solidFill>
                  <a:schemeClr val="bg1"/>
                </a:solidFill>
              </a:rPr>
              <a:t>Why are children and young people’s rights so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11B59A-1B3C-8E4A-A7CA-9ED60D9BE5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5802" y="2142066"/>
            <a:ext cx="4995334" cy="4578147"/>
          </a:xfrm>
        </p:spPr>
        <p:txBody>
          <a:bodyPr>
            <a:normAutofit/>
          </a:bodyPr>
          <a:lstStyle/>
          <a:p>
            <a:pPr marL="457200" indent="-457200" defTabSz="868680">
              <a:lnSpc>
                <a:spcPct val="64000"/>
              </a:lnSpc>
              <a:spcBef>
                <a:spcPts val="900"/>
              </a:spcBef>
              <a:buClrTx/>
              <a:buFont typeface="+mj-lt"/>
              <a:buAutoNum type="arabicPeriod"/>
              <a:defRPr sz="1900">
                <a:solidFill>
                  <a:srgbClr val="DE0058"/>
                </a:solidFill>
              </a:defRPr>
            </a:pPr>
            <a:r>
              <a:rPr lang="en-GB" sz="2400" dirty="0">
                <a:solidFill>
                  <a:schemeClr val="bg1"/>
                </a:solidFill>
              </a:rPr>
              <a:t>Mae plant </a:t>
            </a:r>
            <a:r>
              <a:rPr lang="en-GB" sz="2400" dirty="0" err="1">
                <a:solidFill>
                  <a:schemeClr val="bg1"/>
                </a:solidFill>
              </a:rPr>
              <a:t>yn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fwy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agored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i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gael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eu</a:t>
            </a:r>
            <a:r>
              <a:rPr lang="en-GB" sz="2400" dirty="0">
                <a:solidFill>
                  <a:schemeClr val="bg1"/>
                </a:solidFill>
              </a:rPr>
              <a:t> cam-</a:t>
            </a:r>
            <a:r>
              <a:rPr lang="en-GB" sz="2400" dirty="0" err="1">
                <a:solidFill>
                  <a:schemeClr val="bg1"/>
                </a:solidFill>
              </a:rPr>
              <a:t>drin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a’u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hecsbloetio</a:t>
            </a:r>
            <a:endParaRPr lang="en-GB" sz="2400" dirty="0">
              <a:solidFill>
                <a:schemeClr val="bg1"/>
              </a:solidFill>
            </a:endParaRPr>
          </a:p>
          <a:p>
            <a:pPr marL="457200" indent="-457200" defTabSz="868680">
              <a:lnSpc>
                <a:spcPct val="64000"/>
              </a:lnSpc>
              <a:spcBef>
                <a:spcPts val="900"/>
              </a:spcBef>
              <a:buClrTx/>
              <a:buFont typeface="+mj-lt"/>
              <a:buAutoNum type="arabicPeriod"/>
              <a:defRPr sz="1900">
                <a:solidFill>
                  <a:srgbClr val="DE0058"/>
                </a:solidFill>
              </a:defRPr>
            </a:pPr>
            <a:r>
              <a:rPr lang="en-GB" sz="2400" dirty="0" err="1">
                <a:solidFill>
                  <a:schemeClr val="bg1"/>
                </a:solidFill>
              </a:rPr>
              <a:t>Yn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dibynnu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ar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eu</a:t>
            </a:r>
            <a:r>
              <a:rPr lang="en-GB" sz="2400" dirty="0">
                <a:solidFill>
                  <a:schemeClr val="bg1"/>
                </a:solidFill>
              </a:rPr>
              <a:t> hoed, </a:t>
            </a:r>
            <a:r>
              <a:rPr lang="en-GB" sz="2400" dirty="0" err="1">
                <a:solidFill>
                  <a:schemeClr val="bg1"/>
                </a:solidFill>
              </a:rPr>
              <a:t>mae</a:t>
            </a:r>
            <a:r>
              <a:rPr lang="en-GB" sz="2400" dirty="0">
                <a:solidFill>
                  <a:schemeClr val="bg1"/>
                </a:solidFill>
              </a:rPr>
              <a:t> plant </a:t>
            </a:r>
            <a:r>
              <a:rPr lang="en-GB" sz="2400" dirty="0" err="1">
                <a:solidFill>
                  <a:schemeClr val="bg1"/>
                </a:solidFill>
              </a:rPr>
              <a:t>yn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ddibynnol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ar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oedolion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yn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llwyr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neu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i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raddau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helaeth</a:t>
            </a:r>
            <a:r>
              <a:rPr lang="en-GB" sz="2400" dirty="0">
                <a:solidFill>
                  <a:schemeClr val="bg1"/>
                </a:solidFill>
              </a:rPr>
              <a:t> – </a:t>
            </a:r>
            <a:r>
              <a:rPr lang="en-GB" sz="2400" dirty="0" err="1">
                <a:solidFill>
                  <a:schemeClr val="bg1"/>
                </a:solidFill>
              </a:rPr>
              <a:t>nid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yw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eu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lles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pennaf</a:t>
            </a:r>
            <a:r>
              <a:rPr lang="en-GB" sz="2400" dirty="0">
                <a:solidFill>
                  <a:schemeClr val="bg1"/>
                </a:solidFill>
              </a:rPr>
              <a:t> bob </a:t>
            </a:r>
            <a:r>
              <a:rPr lang="en-GB" sz="2400" dirty="0" err="1">
                <a:solidFill>
                  <a:schemeClr val="bg1"/>
                </a:solidFill>
              </a:rPr>
              <a:t>amser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yn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cael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ei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ystyried</a:t>
            </a:r>
            <a:endParaRPr lang="en-GB" sz="2400" dirty="0">
              <a:solidFill>
                <a:schemeClr val="bg1"/>
              </a:solidFill>
            </a:endParaRPr>
          </a:p>
          <a:p>
            <a:pPr marL="457200" indent="-457200" defTabSz="868680">
              <a:lnSpc>
                <a:spcPct val="64000"/>
              </a:lnSpc>
              <a:spcBef>
                <a:spcPts val="900"/>
              </a:spcBef>
              <a:buClrTx/>
              <a:buFont typeface="+mj-lt"/>
              <a:buAutoNum type="arabicPeriod"/>
              <a:defRPr sz="1900">
                <a:solidFill>
                  <a:srgbClr val="DE0058"/>
                </a:solidFill>
              </a:defRPr>
            </a:pPr>
            <a:r>
              <a:rPr lang="en-GB" sz="2400" dirty="0">
                <a:solidFill>
                  <a:schemeClr val="bg1"/>
                </a:solidFill>
              </a:rPr>
              <a:t>Mae plant </a:t>
            </a:r>
            <a:r>
              <a:rPr lang="en-GB" sz="2400" dirty="0" err="1">
                <a:solidFill>
                  <a:schemeClr val="bg1"/>
                </a:solidFill>
              </a:rPr>
              <a:t>yn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wynebu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llu</a:t>
            </a:r>
            <a:r>
              <a:rPr lang="en-GB" sz="2400" dirty="0">
                <a:solidFill>
                  <a:schemeClr val="bg1"/>
                </a:solidFill>
              </a:rPr>
              <a:t> o </a:t>
            </a:r>
            <a:r>
              <a:rPr lang="en-GB" sz="2400" dirty="0" err="1">
                <a:solidFill>
                  <a:schemeClr val="bg1"/>
                </a:solidFill>
              </a:rPr>
              <a:t>derfynau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oed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cyfreithiol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pryd</a:t>
            </a:r>
            <a:r>
              <a:rPr lang="en-GB" sz="2400" dirty="0">
                <a:solidFill>
                  <a:schemeClr val="bg1"/>
                </a:solidFill>
              </a:rPr>
              <a:t> y </a:t>
            </a:r>
            <a:r>
              <a:rPr lang="en-GB" sz="2400" dirty="0" err="1">
                <a:solidFill>
                  <a:schemeClr val="bg1"/>
                </a:solidFill>
              </a:rPr>
              <a:t>bernir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eu</a:t>
            </a:r>
            <a:r>
              <a:rPr lang="en-GB" sz="2400" dirty="0">
                <a:solidFill>
                  <a:schemeClr val="bg1"/>
                </a:solidFill>
              </a:rPr>
              <a:t> bod </a:t>
            </a:r>
            <a:r>
              <a:rPr lang="en-GB" sz="2400" dirty="0" err="1">
                <a:solidFill>
                  <a:schemeClr val="bg1"/>
                </a:solidFill>
              </a:rPr>
              <a:t>nhw’n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gallu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gwneud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penderfyniadau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drostynt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eu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hunain</a:t>
            </a:r>
            <a:endParaRPr lang="en-GB" sz="2400" dirty="0">
              <a:solidFill>
                <a:schemeClr val="bg1"/>
              </a:solidFill>
            </a:endParaRPr>
          </a:p>
          <a:p>
            <a:pPr marL="457200" indent="-457200" defTabSz="868680">
              <a:lnSpc>
                <a:spcPct val="64000"/>
              </a:lnSpc>
              <a:spcBef>
                <a:spcPts val="900"/>
              </a:spcBef>
              <a:buClrTx/>
              <a:buFont typeface="+mj-lt"/>
              <a:buAutoNum type="arabicPeriod"/>
              <a:defRPr sz="1900">
                <a:solidFill>
                  <a:srgbClr val="DE0058"/>
                </a:solidFill>
              </a:defRPr>
            </a:pPr>
            <a:r>
              <a:rPr lang="en-GB" sz="2400" dirty="0">
                <a:solidFill>
                  <a:schemeClr val="bg1"/>
                </a:solidFill>
              </a:rPr>
              <a:t>Mae plant </a:t>
            </a:r>
            <a:r>
              <a:rPr lang="en-GB" sz="2400" dirty="0" err="1">
                <a:solidFill>
                  <a:schemeClr val="bg1"/>
                </a:solidFill>
              </a:rPr>
              <a:t>yn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aml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heb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lais</a:t>
            </a:r>
            <a:r>
              <a:rPr lang="en-GB" sz="2400" dirty="0" smtClean="0">
                <a:solidFill>
                  <a:schemeClr val="bg1"/>
                </a:solidFill>
              </a:rPr>
              <a:t>.</a:t>
            </a:r>
            <a:endParaRPr lang="en-GB" sz="2400" dirty="0">
              <a:solidFill>
                <a:schemeClr val="bg1"/>
              </a:solidFill>
            </a:endParaRPr>
          </a:p>
          <a:p>
            <a:pPr marL="0" indent="0" defTabSz="868680">
              <a:lnSpc>
                <a:spcPct val="64000"/>
              </a:lnSpc>
              <a:spcBef>
                <a:spcPts val="900"/>
              </a:spcBef>
              <a:buNone/>
              <a:defRPr sz="1900">
                <a:solidFill>
                  <a:srgbClr val="DE0058"/>
                </a:solidFill>
              </a:defRPr>
            </a:pPr>
            <a:r>
              <a:rPr lang="en-GB" sz="1600" dirty="0" smtClean="0">
                <a:solidFill>
                  <a:schemeClr val="tx2"/>
                </a:solidFill>
              </a:rPr>
              <a:t>(</a:t>
            </a:r>
            <a:r>
              <a:rPr lang="en-GB" sz="1600" dirty="0" err="1" smtClean="0">
                <a:solidFill>
                  <a:schemeClr val="tx2"/>
                </a:solidFill>
              </a:rPr>
              <a:t>Comisiynydd</a:t>
            </a:r>
            <a:r>
              <a:rPr lang="en-GB" sz="1600" dirty="0" smtClean="0">
                <a:solidFill>
                  <a:schemeClr val="tx2"/>
                </a:solidFill>
              </a:rPr>
              <a:t> Plant </a:t>
            </a:r>
            <a:r>
              <a:rPr lang="en-GB" sz="1600" dirty="0" err="1" smtClean="0">
                <a:solidFill>
                  <a:schemeClr val="tx2"/>
                </a:solidFill>
              </a:rPr>
              <a:t>Cymru</a:t>
            </a:r>
            <a:r>
              <a:rPr lang="en-GB" sz="1600" dirty="0" smtClean="0">
                <a:solidFill>
                  <a:schemeClr val="tx2"/>
                </a:solidFill>
              </a:rPr>
              <a:t>, 2019)</a:t>
            </a:r>
            <a:endParaRPr lang="en-GB" sz="1600" dirty="0">
              <a:solidFill>
                <a:schemeClr val="tx2"/>
              </a:solidFill>
            </a:endParaRPr>
          </a:p>
          <a:p>
            <a:pPr marL="0" indent="0">
              <a:buNone/>
              <a:defRPr/>
            </a:pP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4283785"/>
          </a:xfrm>
        </p:spPr>
        <p:txBody>
          <a:bodyPr>
            <a:normAutofit/>
          </a:bodyPr>
          <a:lstStyle/>
          <a:p>
            <a:pPr marL="457200" indent="-457200" defTabSz="868680">
              <a:lnSpc>
                <a:spcPct val="64000"/>
              </a:lnSpc>
              <a:spcBef>
                <a:spcPts val="900"/>
              </a:spcBef>
              <a:buClrTx/>
              <a:buFont typeface="+mj-lt"/>
              <a:buAutoNum type="arabicPeriod"/>
              <a:defRPr sz="1900">
                <a:solidFill>
                  <a:srgbClr val="DE0058"/>
                </a:solidFill>
              </a:defRPr>
            </a:pPr>
            <a:r>
              <a:rPr lang="en-GB" sz="2400" i="1" dirty="0">
                <a:solidFill>
                  <a:schemeClr val="bg1"/>
                </a:solidFill>
              </a:rPr>
              <a:t>Children are more vulnerable to abuse and </a:t>
            </a:r>
            <a:r>
              <a:rPr lang="en-GB" sz="2400" i="1" dirty="0" smtClean="0">
                <a:solidFill>
                  <a:schemeClr val="bg1"/>
                </a:solidFill>
              </a:rPr>
              <a:t>exploitation</a:t>
            </a:r>
            <a:endParaRPr lang="en-GB" sz="2400" i="1" dirty="0">
              <a:solidFill>
                <a:schemeClr val="bg1"/>
              </a:solidFill>
            </a:endParaRPr>
          </a:p>
          <a:p>
            <a:pPr marL="457200" indent="-457200" defTabSz="868680">
              <a:lnSpc>
                <a:spcPct val="64000"/>
              </a:lnSpc>
              <a:spcBef>
                <a:spcPts val="900"/>
              </a:spcBef>
              <a:buClrTx/>
              <a:buFont typeface="+mj-lt"/>
              <a:buAutoNum type="arabicPeriod"/>
              <a:defRPr sz="1900">
                <a:solidFill>
                  <a:srgbClr val="DE0058"/>
                </a:solidFill>
              </a:defRPr>
            </a:pPr>
            <a:r>
              <a:rPr lang="en-GB" sz="2400" i="1" dirty="0">
                <a:solidFill>
                  <a:schemeClr val="bg1"/>
                </a:solidFill>
              </a:rPr>
              <a:t>Dependent on age, children are entirely or mostly dependent on adults – best interests not always </a:t>
            </a:r>
            <a:r>
              <a:rPr lang="en-GB" sz="2400" i="1" dirty="0" smtClean="0">
                <a:solidFill>
                  <a:schemeClr val="bg1"/>
                </a:solidFill>
              </a:rPr>
              <a:t>considered</a:t>
            </a:r>
            <a:endParaRPr lang="en-GB" sz="2400" i="1" dirty="0">
              <a:solidFill>
                <a:schemeClr val="bg1"/>
              </a:solidFill>
            </a:endParaRPr>
          </a:p>
          <a:p>
            <a:pPr marL="457200" indent="-457200" defTabSz="868680">
              <a:lnSpc>
                <a:spcPct val="64000"/>
              </a:lnSpc>
              <a:spcBef>
                <a:spcPts val="900"/>
              </a:spcBef>
              <a:buClrTx/>
              <a:buFont typeface="+mj-lt"/>
              <a:buAutoNum type="arabicPeriod"/>
              <a:defRPr sz="1900">
                <a:solidFill>
                  <a:srgbClr val="DE0058"/>
                </a:solidFill>
              </a:defRPr>
            </a:pPr>
            <a:r>
              <a:rPr lang="en-GB" sz="2400" i="1" dirty="0">
                <a:solidFill>
                  <a:schemeClr val="bg1"/>
                </a:solidFill>
              </a:rPr>
              <a:t>Children face an array of legal minimum ages at which they are considered capable of making decisions for </a:t>
            </a:r>
            <a:r>
              <a:rPr lang="en-GB" sz="2400" i="1" dirty="0" smtClean="0">
                <a:solidFill>
                  <a:schemeClr val="bg1"/>
                </a:solidFill>
              </a:rPr>
              <a:t>themselves</a:t>
            </a:r>
            <a:endParaRPr lang="en-GB" sz="2400" i="1" dirty="0">
              <a:solidFill>
                <a:schemeClr val="bg1"/>
              </a:solidFill>
            </a:endParaRPr>
          </a:p>
          <a:p>
            <a:pPr marL="457200" indent="-457200" defTabSz="868680">
              <a:lnSpc>
                <a:spcPct val="64000"/>
              </a:lnSpc>
              <a:spcBef>
                <a:spcPts val="900"/>
              </a:spcBef>
              <a:buClrTx/>
              <a:buFont typeface="+mj-lt"/>
              <a:buAutoNum type="arabicPeriod"/>
              <a:defRPr sz="1900">
                <a:solidFill>
                  <a:srgbClr val="DE0058"/>
                </a:solidFill>
              </a:defRPr>
            </a:pPr>
            <a:r>
              <a:rPr lang="en-GB" sz="2400" i="1" dirty="0">
                <a:solidFill>
                  <a:schemeClr val="bg1"/>
                </a:solidFill>
              </a:rPr>
              <a:t>Children are often </a:t>
            </a:r>
            <a:r>
              <a:rPr lang="en-GB" sz="2400" i="1" dirty="0" smtClean="0">
                <a:solidFill>
                  <a:schemeClr val="bg1"/>
                </a:solidFill>
              </a:rPr>
              <a:t>voiceless.</a:t>
            </a:r>
            <a:endParaRPr lang="en-GB" sz="2400" i="1" dirty="0">
              <a:solidFill>
                <a:schemeClr val="bg1"/>
              </a:solidFill>
            </a:endParaRPr>
          </a:p>
          <a:p>
            <a:pPr marL="0" indent="0">
              <a:buFont typeface="Wingdings" panose="05000000000000000000" pitchFamily="2" charset="2"/>
              <a:buNone/>
              <a:defRPr/>
            </a:pPr>
            <a:endParaRPr lang="en-US" dirty="0"/>
          </a:p>
          <a:p>
            <a:endParaRPr lang="en-GB" dirty="0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6423629" y="5824477"/>
            <a:ext cx="4019434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buFont typeface="Wingdings" panose="05000000000000000000" pitchFamily="2" charset="2"/>
              <a:buNone/>
            </a:pPr>
            <a:r>
              <a:rPr lang="en-US" altLang="en-US" sz="1600" dirty="0"/>
              <a:t>(Children’s Commissioner for Wales, 2019)</a:t>
            </a:r>
          </a:p>
        </p:txBody>
      </p:sp>
      <p:pic>
        <p:nvPicPr>
          <p:cNvPr id="5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443063" y="449263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0355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582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622417" y="206204"/>
            <a:ext cx="576123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 smtClean="0">
                <a:solidFill>
                  <a:schemeClr val="bg1"/>
                </a:solidFill>
              </a:rPr>
              <a:t>TASG 5 (5 </a:t>
            </a:r>
            <a:r>
              <a:rPr lang="en-US" sz="4800" dirty="0" err="1" smtClean="0">
                <a:solidFill>
                  <a:schemeClr val="bg1"/>
                </a:solidFill>
              </a:rPr>
              <a:t>munud</a:t>
            </a:r>
            <a:r>
              <a:rPr lang="en-US" sz="4800" dirty="0" smtClean="0">
                <a:solidFill>
                  <a:schemeClr val="bg1"/>
                </a:solidFill>
              </a:rPr>
              <a:t>)</a:t>
            </a:r>
          </a:p>
          <a:p>
            <a:r>
              <a:rPr lang="en-US" sz="4800" i="1" dirty="0" smtClean="0">
                <a:solidFill>
                  <a:schemeClr val="bg1"/>
                </a:solidFill>
              </a:rPr>
              <a:t>TASK 5 (5 minutes)</a:t>
            </a:r>
            <a:r>
              <a:rPr lang="en-US" sz="4800" dirty="0" smtClean="0">
                <a:solidFill>
                  <a:schemeClr val="bg1"/>
                </a:solidFill>
              </a:rPr>
              <a:t> </a:t>
            </a:r>
            <a:endParaRPr lang="en-GB" sz="4800" dirty="0">
              <a:solidFill>
                <a:schemeClr val="bg1"/>
              </a:solidFill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marL="342900" indent="-342900">
              <a:buClrTx/>
              <a:buAutoNum type="arabicPeriod"/>
            </a:pPr>
            <a:r>
              <a:rPr lang="en-GB" sz="2400" dirty="0" err="1" smtClean="0">
                <a:solidFill>
                  <a:schemeClr val="bg1"/>
                </a:solidFill>
              </a:rPr>
              <a:t>Ystyriwch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yr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hawliau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sydd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gennych</a:t>
            </a:r>
            <a:r>
              <a:rPr lang="en-GB" sz="2400" dirty="0" smtClean="0">
                <a:solidFill>
                  <a:schemeClr val="bg1"/>
                </a:solidFill>
              </a:rPr>
              <a:t> chi </a:t>
            </a:r>
            <a:r>
              <a:rPr lang="en-GB" sz="2400" dirty="0" err="1" smtClean="0">
                <a:solidFill>
                  <a:schemeClr val="bg1"/>
                </a:solidFill>
              </a:rPr>
              <a:t>fel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oedolyn</a:t>
            </a:r>
            <a:r>
              <a:rPr lang="en-GB" sz="2400" dirty="0" smtClean="0">
                <a:solidFill>
                  <a:schemeClr val="bg1"/>
                </a:solidFill>
              </a:rPr>
              <a:t> a </a:t>
            </a:r>
            <a:r>
              <a:rPr lang="en-GB" sz="2400" dirty="0" err="1" smtClean="0">
                <a:solidFill>
                  <a:schemeClr val="bg1"/>
                </a:solidFill>
              </a:rPr>
              <a:t>gwnewch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restr</a:t>
            </a:r>
            <a:r>
              <a:rPr lang="en-GB" sz="2400" dirty="0" smtClean="0">
                <a:solidFill>
                  <a:schemeClr val="bg1"/>
                </a:solidFill>
              </a:rPr>
              <a:t> o rai </a:t>
            </a:r>
            <a:r>
              <a:rPr lang="en-GB" sz="2400" dirty="0" err="1" smtClean="0">
                <a:solidFill>
                  <a:schemeClr val="bg1"/>
                </a:solidFill>
              </a:rPr>
              <a:t>ohonynt</a:t>
            </a:r>
            <a:r>
              <a:rPr lang="en-GB" sz="2400" dirty="0" smtClean="0">
                <a:solidFill>
                  <a:schemeClr val="bg1"/>
                </a:solidFill>
              </a:rPr>
              <a:t>.</a:t>
            </a:r>
          </a:p>
          <a:p>
            <a:pPr marL="342900" indent="-342900">
              <a:buClrTx/>
              <a:buAutoNum type="arabicPeriod"/>
            </a:pPr>
            <a:r>
              <a:rPr lang="en-GB" sz="2400" dirty="0" err="1" smtClean="0">
                <a:solidFill>
                  <a:schemeClr val="bg1"/>
                </a:solidFill>
              </a:rPr>
              <a:t>Oes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ambell</a:t>
            </a:r>
            <a:r>
              <a:rPr lang="en-GB" sz="2400" dirty="0" smtClean="0">
                <a:solidFill>
                  <a:schemeClr val="bg1"/>
                </a:solidFill>
              </a:rPr>
              <a:t> un </a:t>
            </a:r>
            <a:r>
              <a:rPr lang="en-GB" sz="2400" dirty="0" err="1" smtClean="0">
                <a:solidFill>
                  <a:schemeClr val="bg1"/>
                </a:solidFill>
              </a:rPr>
              <a:t>o’r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hawliau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hyn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yn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bwysicach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na’i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gilydd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i</a:t>
            </a:r>
            <a:r>
              <a:rPr lang="en-GB" sz="2400" dirty="0" smtClean="0">
                <a:solidFill>
                  <a:schemeClr val="bg1"/>
                </a:solidFill>
              </a:rPr>
              <a:t> chi? </a:t>
            </a:r>
          </a:p>
          <a:p>
            <a:pPr marL="342900" indent="-342900">
              <a:buClrTx/>
              <a:buAutoNum type="arabicPeriod"/>
            </a:pPr>
            <a:r>
              <a:rPr lang="en-GB" sz="2400" dirty="0" smtClean="0">
                <a:solidFill>
                  <a:schemeClr val="bg1"/>
                </a:solidFill>
              </a:rPr>
              <a:t>Beth am </a:t>
            </a:r>
            <a:r>
              <a:rPr lang="en-GB" sz="2400" dirty="0" err="1" smtClean="0">
                <a:solidFill>
                  <a:schemeClr val="bg1"/>
                </a:solidFill>
              </a:rPr>
              <a:t>hawliau</a:t>
            </a:r>
            <a:r>
              <a:rPr lang="en-GB" sz="2400" dirty="0" smtClean="0">
                <a:solidFill>
                  <a:schemeClr val="bg1"/>
                </a:solidFill>
              </a:rPr>
              <a:t> plant?  A </a:t>
            </a:r>
            <a:r>
              <a:rPr lang="en-GB" sz="2400" dirty="0" err="1" smtClean="0">
                <a:solidFill>
                  <a:schemeClr val="bg1"/>
                </a:solidFill>
              </a:rPr>
              <a:t>oes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ganddynt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hwy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yr</a:t>
            </a:r>
            <a:r>
              <a:rPr lang="en-GB" sz="2400" dirty="0" smtClean="0">
                <a:solidFill>
                  <a:schemeClr val="bg1"/>
                </a:solidFill>
              </a:rPr>
              <a:t> un </a:t>
            </a:r>
            <a:r>
              <a:rPr lang="en-GB" sz="2400" dirty="0" err="1" smtClean="0">
                <a:solidFill>
                  <a:schemeClr val="bg1"/>
                </a:solidFill>
              </a:rPr>
              <a:t>hawliau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a chi </a:t>
            </a:r>
            <a:r>
              <a:rPr lang="en-GB" sz="2400" dirty="0" err="1" smtClean="0">
                <a:solidFill>
                  <a:schemeClr val="bg1"/>
                </a:solidFill>
              </a:rPr>
              <a:t>fel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oedolyn</a:t>
            </a:r>
            <a:r>
              <a:rPr lang="en-GB" sz="2400" dirty="0" smtClean="0">
                <a:solidFill>
                  <a:schemeClr val="bg1"/>
                </a:solidFill>
              </a:rPr>
              <a:t>?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342900" indent="-342900">
              <a:buClrTx/>
              <a:buFont typeface="+mj-lt"/>
              <a:buAutoNum type="arabicPeriod"/>
            </a:pPr>
            <a:r>
              <a:rPr lang="en-GB" sz="2400" i="1" dirty="0" smtClean="0">
                <a:solidFill>
                  <a:schemeClr val="bg1"/>
                </a:solidFill>
              </a:rPr>
              <a:t>Consider the rights you have as an adult and make a list of some of them.</a:t>
            </a:r>
          </a:p>
          <a:p>
            <a:pPr marL="342900" indent="-342900">
              <a:buClrTx/>
              <a:buFont typeface="+mj-lt"/>
              <a:buAutoNum type="arabicPeriod"/>
            </a:pPr>
            <a:r>
              <a:rPr lang="en-GB" sz="2400" i="1" dirty="0" smtClean="0">
                <a:solidFill>
                  <a:schemeClr val="bg1"/>
                </a:solidFill>
              </a:rPr>
              <a:t>Are some of them more important than others to you? </a:t>
            </a:r>
          </a:p>
          <a:p>
            <a:pPr marL="342900" indent="-342900">
              <a:buClrTx/>
              <a:buFont typeface="+mj-lt"/>
              <a:buAutoNum type="arabicPeriod"/>
            </a:pPr>
            <a:r>
              <a:rPr lang="en-GB" sz="2400" i="1" dirty="0" smtClean="0">
                <a:solidFill>
                  <a:schemeClr val="bg1"/>
                </a:solidFill>
              </a:rPr>
              <a:t>What about children’s rights? Do they have the same rights as you as an adult?</a:t>
            </a:r>
          </a:p>
          <a:p>
            <a:endParaRPr lang="en-GB" dirty="0"/>
          </a:p>
        </p:txBody>
      </p:sp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088563" y="482880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7143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26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3190" y="1134709"/>
            <a:ext cx="4717890" cy="471789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69902" y="1215082"/>
            <a:ext cx="4512023" cy="4557144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427429" y="305380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1567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82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BAA38D-ECB3-2E4C-817A-85C112641B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6699" y="300625"/>
            <a:ext cx="11401815" cy="1456267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US" b="1" dirty="0" err="1">
                <a:solidFill>
                  <a:schemeClr val="bg1"/>
                </a:solidFill>
              </a:rPr>
              <a:t>Confensiwn</a:t>
            </a:r>
            <a:r>
              <a:rPr lang="en-US" b="1" dirty="0">
                <a:solidFill>
                  <a:schemeClr val="bg1"/>
                </a:solidFill>
              </a:rPr>
              <a:t> y </a:t>
            </a:r>
            <a:r>
              <a:rPr lang="en-US" b="1" dirty="0" err="1">
                <a:solidFill>
                  <a:schemeClr val="bg1"/>
                </a:solidFill>
              </a:rPr>
              <a:t>Cenhedloedd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Unedig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ar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Hawliau</a:t>
            </a:r>
            <a:r>
              <a:rPr lang="en-US" b="1" dirty="0">
                <a:solidFill>
                  <a:schemeClr val="bg1"/>
                </a:solidFill>
              </a:rPr>
              <a:t> Plant (CCUHP</a:t>
            </a:r>
            <a:r>
              <a:rPr lang="en-US" b="1" dirty="0" smtClean="0">
                <a:solidFill>
                  <a:schemeClr val="bg1"/>
                </a:solidFill>
              </a:rPr>
              <a:t>)</a:t>
            </a:r>
            <a:br>
              <a:rPr lang="en-US" b="1" dirty="0" smtClean="0">
                <a:solidFill>
                  <a:schemeClr val="bg1"/>
                </a:solidFill>
              </a:rPr>
            </a:br>
            <a:r>
              <a:rPr lang="en-US" b="1" i="1" dirty="0">
                <a:solidFill>
                  <a:schemeClr val="bg1"/>
                </a:solidFill>
              </a:rPr>
              <a:t>United Nations Convention on the Rights of the Child (UNCRC)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A74A00-5432-5F4D-BAA3-D4C33BE9185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5802" y="1666078"/>
            <a:ext cx="4995334" cy="5191922"/>
          </a:xfrm>
        </p:spPr>
        <p:txBody>
          <a:bodyPr>
            <a:normAutofit fontScale="85000" lnSpcReduction="10000"/>
          </a:bodyPr>
          <a:lstStyle/>
          <a:p>
            <a:pPr>
              <a:buClrTx/>
              <a:defRPr/>
            </a:pPr>
            <a:r>
              <a:rPr lang="en-US" dirty="0" err="1">
                <a:solidFill>
                  <a:schemeClr val="bg1"/>
                </a:solidFill>
              </a:rPr>
              <a:t>Mabwysiadawyd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gan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Lywodraeth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Cymru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yn</a:t>
            </a:r>
            <a:r>
              <a:rPr lang="en-US" dirty="0">
                <a:solidFill>
                  <a:schemeClr val="bg1"/>
                </a:solidFill>
              </a:rPr>
              <a:t> 2004</a:t>
            </a:r>
          </a:p>
          <a:p>
            <a:pPr>
              <a:buClrTx/>
              <a:defRPr/>
            </a:pPr>
            <a:r>
              <a:rPr lang="en-US" dirty="0">
                <a:solidFill>
                  <a:schemeClr val="bg1"/>
                </a:solidFill>
              </a:rPr>
              <a:t>54 o </a:t>
            </a:r>
            <a:r>
              <a:rPr lang="en-US" dirty="0" err="1">
                <a:solidFill>
                  <a:schemeClr val="bg1"/>
                </a:solidFill>
              </a:rPr>
              <a:t>erthyglau</a:t>
            </a:r>
            <a:endParaRPr lang="en-US" dirty="0">
              <a:solidFill>
                <a:schemeClr val="bg1"/>
              </a:solidFill>
            </a:endParaRPr>
          </a:p>
          <a:p>
            <a:pPr>
              <a:buClrTx/>
              <a:defRPr/>
            </a:pPr>
            <a:r>
              <a:rPr lang="en-US" dirty="0" err="1">
                <a:solidFill>
                  <a:schemeClr val="bg1"/>
                </a:solidFill>
              </a:rPr>
              <a:t>Erthyglau</a:t>
            </a:r>
            <a:r>
              <a:rPr lang="en-US" dirty="0">
                <a:solidFill>
                  <a:schemeClr val="bg1"/>
                </a:solidFill>
              </a:rPr>
              <a:t> 1–42 </a:t>
            </a:r>
            <a:r>
              <a:rPr lang="en-US" dirty="0" err="1">
                <a:solidFill>
                  <a:schemeClr val="bg1"/>
                </a:solidFill>
              </a:rPr>
              <a:t>yn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berthnasol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i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hawliau</a:t>
            </a:r>
            <a:r>
              <a:rPr lang="en-US" dirty="0">
                <a:solidFill>
                  <a:schemeClr val="bg1"/>
                </a:solidFill>
              </a:rPr>
              <a:t> plant a </a:t>
            </a:r>
            <a:r>
              <a:rPr lang="en-US" dirty="0" err="1">
                <a:solidFill>
                  <a:schemeClr val="bg1"/>
                </a:solidFill>
              </a:rPr>
              <a:t>phobl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ifanc</a:t>
            </a:r>
            <a:r>
              <a:rPr lang="en-US" dirty="0">
                <a:solidFill>
                  <a:schemeClr val="bg1"/>
                </a:solidFill>
              </a:rPr>
              <a:t> 0-18</a:t>
            </a:r>
          </a:p>
          <a:p>
            <a:pPr>
              <a:buClrTx/>
              <a:defRPr/>
            </a:pPr>
            <a:r>
              <a:rPr lang="en-US" dirty="0" err="1">
                <a:solidFill>
                  <a:schemeClr val="bg1"/>
                </a:solidFill>
              </a:rPr>
              <a:t>Erthyglau</a:t>
            </a:r>
            <a:r>
              <a:rPr lang="en-US" dirty="0">
                <a:solidFill>
                  <a:schemeClr val="bg1"/>
                </a:solidFill>
              </a:rPr>
              <a:t> 43-54 </a:t>
            </a:r>
            <a:r>
              <a:rPr lang="en-US" dirty="0" err="1">
                <a:solidFill>
                  <a:schemeClr val="bg1"/>
                </a:solidFill>
              </a:rPr>
              <a:t>yn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berthnasol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i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lywodraethau</a:t>
            </a:r>
            <a:r>
              <a:rPr lang="en-US" dirty="0">
                <a:solidFill>
                  <a:schemeClr val="bg1"/>
                </a:solidFill>
              </a:rPr>
              <a:t> o ran </a:t>
            </a:r>
            <a:r>
              <a:rPr lang="en-US" dirty="0" err="1">
                <a:solidFill>
                  <a:schemeClr val="bg1"/>
                </a:solidFill>
              </a:rPr>
              <a:t>sut</a:t>
            </a:r>
            <a:r>
              <a:rPr lang="en-US" dirty="0">
                <a:solidFill>
                  <a:schemeClr val="bg1"/>
                </a:solidFill>
              </a:rPr>
              <a:t> y </a:t>
            </a:r>
            <a:r>
              <a:rPr lang="en-US" dirty="0" err="1">
                <a:solidFill>
                  <a:schemeClr val="bg1"/>
                </a:solidFill>
              </a:rPr>
              <a:t>gweithredir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yr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hawliau</a:t>
            </a:r>
            <a:endParaRPr lang="en-US" dirty="0">
              <a:solidFill>
                <a:schemeClr val="bg1"/>
              </a:solidFill>
            </a:endParaRPr>
          </a:p>
          <a:p>
            <a:pPr>
              <a:buClrTx/>
              <a:defRPr/>
            </a:pPr>
            <a:r>
              <a:rPr lang="en-US" dirty="0" err="1">
                <a:solidFill>
                  <a:schemeClr val="bg1"/>
                </a:solidFill>
              </a:rPr>
              <a:t>Dyletswydd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ar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bawb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sydd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yn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gweithio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gyda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phlant</a:t>
            </a:r>
            <a:r>
              <a:rPr lang="en-US" dirty="0">
                <a:solidFill>
                  <a:schemeClr val="bg1"/>
                </a:solidFill>
              </a:rPr>
              <a:t> a </a:t>
            </a:r>
            <a:r>
              <a:rPr lang="en-US" dirty="0" err="1">
                <a:solidFill>
                  <a:schemeClr val="bg1"/>
                </a:solidFill>
              </a:rPr>
              <a:t>phobl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ifanc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i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sicrhau</a:t>
            </a:r>
            <a:r>
              <a:rPr lang="en-US" dirty="0">
                <a:solidFill>
                  <a:schemeClr val="bg1"/>
                </a:solidFill>
              </a:rPr>
              <a:t> bod </a:t>
            </a:r>
            <a:r>
              <a:rPr lang="en-US" dirty="0" err="1">
                <a:solidFill>
                  <a:schemeClr val="bg1"/>
                </a:solidFill>
              </a:rPr>
              <a:t>yr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hawliau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hyn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yn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cael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eu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 smtClean="0">
                <a:solidFill>
                  <a:schemeClr val="bg1"/>
                </a:solidFill>
              </a:rPr>
              <a:t>diwallu</a:t>
            </a:r>
            <a:endParaRPr lang="en-US" dirty="0" smtClean="0">
              <a:solidFill>
                <a:schemeClr val="bg1"/>
              </a:solidFill>
            </a:endParaRPr>
          </a:p>
          <a:p>
            <a:pPr marL="0" indent="0">
              <a:buClrTx/>
              <a:buNone/>
              <a:defRPr/>
            </a:pPr>
            <a:r>
              <a:rPr lang="en-US" b="1" dirty="0" smtClean="0">
                <a:solidFill>
                  <a:schemeClr val="bg1"/>
                </a:solidFill>
              </a:rPr>
              <a:t>DARLLENWCH YR ERTHYGLAU AR Y POSTER HWN: </a:t>
            </a:r>
            <a:r>
              <a:rPr lang="en-GB" dirty="0">
                <a:hlinkClick r:id="rId5"/>
              </a:rPr>
              <a:t>https://www.childcomwales.org.uk/wp-content/uploads/2019/09/Poster-Hawliau-Plant-Medi-2019-.</a:t>
            </a:r>
            <a:r>
              <a:rPr lang="en-GB" dirty="0" smtClean="0">
                <a:hlinkClick r:id="rId5"/>
              </a:rPr>
              <a:t>pdf</a:t>
            </a:r>
            <a:endParaRPr lang="en-GB" dirty="0" smtClean="0"/>
          </a:p>
          <a:p>
            <a:pPr marL="0" indent="0">
              <a:buClrTx/>
              <a:buNone/>
              <a:defRPr/>
            </a:pPr>
            <a:r>
              <a:rPr lang="en-GB" dirty="0" smtClean="0">
                <a:solidFill>
                  <a:schemeClr val="bg1"/>
                </a:solidFill>
              </a:rPr>
              <a:t>A </a:t>
            </a:r>
            <a:r>
              <a:rPr lang="en-GB" dirty="0" err="1" smtClean="0">
                <a:solidFill>
                  <a:schemeClr val="bg1"/>
                </a:solidFill>
              </a:rPr>
              <a:t>oes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rhai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o’r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rhain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yn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bwysicach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na’i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gilydd</a:t>
            </a:r>
            <a:r>
              <a:rPr lang="en-GB" dirty="0" smtClean="0">
                <a:solidFill>
                  <a:schemeClr val="bg1"/>
                </a:solidFill>
              </a:rPr>
              <a:t>? Pa rai? </a:t>
            </a:r>
            <a:r>
              <a:rPr lang="en-GB" dirty="0" err="1" smtClean="0">
                <a:solidFill>
                  <a:schemeClr val="bg1"/>
                </a:solidFill>
              </a:rPr>
              <a:t>Rhestrwch</a:t>
            </a:r>
            <a:r>
              <a:rPr lang="en-GB" dirty="0" smtClean="0">
                <a:solidFill>
                  <a:schemeClr val="bg1"/>
                </a:solidFill>
              </a:rPr>
              <a:t> y 5 </a:t>
            </a:r>
            <a:r>
              <a:rPr lang="en-GB" dirty="0" err="1" smtClean="0">
                <a:solidFill>
                  <a:schemeClr val="bg1"/>
                </a:solidFill>
              </a:rPr>
              <a:t>pwysicaf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i</a:t>
            </a:r>
            <a:r>
              <a:rPr lang="en-GB" dirty="0" smtClean="0">
                <a:solidFill>
                  <a:schemeClr val="bg1"/>
                </a:solidFill>
              </a:rPr>
              <a:t> chi </a:t>
            </a:r>
            <a:r>
              <a:rPr lang="en-GB" dirty="0" err="1" smtClean="0">
                <a:solidFill>
                  <a:schemeClr val="bg1"/>
                </a:solidFill>
              </a:rPr>
              <a:t>fel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darpar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athro</a:t>
            </a:r>
            <a:r>
              <a:rPr lang="en-GB" dirty="0" smtClean="0">
                <a:solidFill>
                  <a:schemeClr val="bg1"/>
                </a:solidFill>
              </a:rPr>
              <a:t>/</a:t>
            </a:r>
            <a:r>
              <a:rPr lang="en-GB" dirty="0" err="1" smtClean="0">
                <a:solidFill>
                  <a:schemeClr val="bg1"/>
                </a:solidFill>
              </a:rPr>
              <a:t>athrawes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</a:p>
          <a:p>
            <a:pPr marL="0" indent="0">
              <a:buClrTx/>
              <a:buNone/>
              <a:defRPr/>
            </a:pPr>
            <a:r>
              <a:rPr lang="en-GB" b="1" dirty="0" smtClean="0">
                <a:solidFill>
                  <a:schemeClr val="bg1"/>
                </a:solidFill>
              </a:rPr>
              <a:t>D.S. </a:t>
            </a:r>
            <a:r>
              <a:rPr lang="en-GB" b="1" dirty="0" err="1" smtClean="0">
                <a:solidFill>
                  <a:schemeClr val="bg1"/>
                </a:solidFill>
              </a:rPr>
              <a:t>Ar</a:t>
            </a:r>
            <a:r>
              <a:rPr lang="en-GB" b="1" dirty="0" smtClean="0">
                <a:solidFill>
                  <a:schemeClr val="bg1"/>
                </a:solidFill>
              </a:rPr>
              <a:t> </a:t>
            </a:r>
            <a:r>
              <a:rPr lang="en-GB" b="1" dirty="0" err="1" smtClean="0">
                <a:solidFill>
                  <a:schemeClr val="bg1"/>
                </a:solidFill>
              </a:rPr>
              <a:t>ol</a:t>
            </a:r>
            <a:r>
              <a:rPr lang="en-GB" b="1" dirty="0" smtClean="0">
                <a:solidFill>
                  <a:schemeClr val="bg1"/>
                </a:solidFill>
              </a:rPr>
              <a:t> </a:t>
            </a:r>
            <a:r>
              <a:rPr lang="en-GB" b="1" dirty="0" err="1" smtClean="0">
                <a:solidFill>
                  <a:schemeClr val="bg1"/>
                </a:solidFill>
              </a:rPr>
              <a:t>cwblhau’r</a:t>
            </a:r>
            <a:r>
              <a:rPr lang="en-GB" b="1" dirty="0" smtClean="0">
                <a:solidFill>
                  <a:schemeClr val="bg1"/>
                </a:solidFill>
              </a:rPr>
              <a:t> </a:t>
            </a:r>
            <a:r>
              <a:rPr lang="en-GB" b="1" dirty="0" err="1" smtClean="0">
                <a:solidFill>
                  <a:schemeClr val="bg1"/>
                </a:solidFill>
              </a:rPr>
              <a:t>dasg</a:t>
            </a:r>
            <a:r>
              <a:rPr lang="en-GB" b="1" dirty="0" smtClean="0">
                <a:solidFill>
                  <a:schemeClr val="bg1"/>
                </a:solidFill>
              </a:rPr>
              <a:t>, </a:t>
            </a:r>
            <a:r>
              <a:rPr lang="en-GB" b="1" dirty="0" err="1" smtClean="0">
                <a:solidFill>
                  <a:schemeClr val="bg1"/>
                </a:solidFill>
              </a:rPr>
              <a:t>darllenwch</a:t>
            </a:r>
            <a:r>
              <a:rPr lang="en-GB" b="1" dirty="0" smtClean="0">
                <a:solidFill>
                  <a:schemeClr val="bg1"/>
                </a:solidFill>
              </a:rPr>
              <a:t> y </a:t>
            </a:r>
            <a:r>
              <a:rPr lang="en-GB" b="1" dirty="0" err="1" smtClean="0">
                <a:solidFill>
                  <a:schemeClr val="bg1"/>
                </a:solidFill>
              </a:rPr>
              <a:t>nodiadau</a:t>
            </a:r>
            <a:r>
              <a:rPr lang="en-GB" b="1" dirty="0" smtClean="0">
                <a:solidFill>
                  <a:schemeClr val="bg1"/>
                </a:solidFill>
              </a:rPr>
              <a:t> o </a:t>
            </a:r>
            <a:r>
              <a:rPr lang="en-GB" b="1" dirty="0" err="1" smtClean="0">
                <a:solidFill>
                  <a:schemeClr val="bg1"/>
                </a:solidFill>
              </a:rPr>
              <a:t>dan</a:t>
            </a:r>
            <a:r>
              <a:rPr lang="en-GB" b="1" dirty="0" smtClean="0">
                <a:solidFill>
                  <a:schemeClr val="bg1"/>
                </a:solidFill>
              </a:rPr>
              <a:t> y </a:t>
            </a:r>
            <a:r>
              <a:rPr lang="en-GB" b="1" dirty="0" err="1" smtClean="0">
                <a:solidFill>
                  <a:schemeClr val="bg1"/>
                </a:solidFill>
              </a:rPr>
              <a:t>sleid</a:t>
            </a:r>
            <a:r>
              <a:rPr lang="en-GB" b="1" dirty="0" smtClean="0">
                <a:solidFill>
                  <a:schemeClr val="bg1"/>
                </a:solidFill>
              </a:rPr>
              <a:t> hon.  </a:t>
            </a:r>
            <a:r>
              <a:rPr lang="en-GB" b="1" dirty="0" err="1" smtClean="0">
                <a:solidFill>
                  <a:schemeClr val="bg1"/>
                </a:solidFill>
              </a:rPr>
              <a:t>Peidiwch</a:t>
            </a:r>
            <a:r>
              <a:rPr lang="en-GB" b="1" dirty="0" smtClean="0">
                <a:solidFill>
                  <a:schemeClr val="bg1"/>
                </a:solidFill>
              </a:rPr>
              <a:t> a </a:t>
            </a:r>
            <a:r>
              <a:rPr lang="en-GB" b="1" dirty="0" err="1" smtClean="0">
                <a:solidFill>
                  <a:schemeClr val="bg1"/>
                </a:solidFill>
              </a:rPr>
              <a:t>thwyllo</a:t>
            </a:r>
            <a:r>
              <a:rPr lang="en-GB" b="1" dirty="0" smtClean="0">
                <a:solidFill>
                  <a:schemeClr val="bg1"/>
                </a:solidFill>
              </a:rPr>
              <a:t>!!  </a:t>
            </a:r>
            <a:endParaRPr lang="en-US" b="1" dirty="0">
              <a:solidFill>
                <a:schemeClr val="bg1"/>
              </a:solidFill>
            </a:endParaRPr>
          </a:p>
          <a:p>
            <a:pPr>
              <a:defRPr/>
            </a:pP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47328" y="2123349"/>
            <a:ext cx="4995332" cy="4883568"/>
          </a:xfrm>
        </p:spPr>
        <p:txBody>
          <a:bodyPr>
            <a:normAutofit fontScale="85000" lnSpcReduction="10000"/>
          </a:bodyPr>
          <a:lstStyle/>
          <a:p>
            <a:pPr>
              <a:buClrTx/>
              <a:defRPr/>
            </a:pPr>
            <a:r>
              <a:rPr lang="en-US" i="1" dirty="0">
                <a:solidFill>
                  <a:schemeClr val="bg1"/>
                </a:solidFill>
              </a:rPr>
              <a:t>Ratified by the Welsh Government in 2004</a:t>
            </a:r>
          </a:p>
          <a:p>
            <a:pPr>
              <a:buClrTx/>
              <a:defRPr/>
            </a:pPr>
            <a:r>
              <a:rPr lang="en-US" i="1" dirty="0">
                <a:solidFill>
                  <a:schemeClr val="bg1"/>
                </a:solidFill>
              </a:rPr>
              <a:t>54 articles</a:t>
            </a:r>
          </a:p>
          <a:p>
            <a:pPr>
              <a:buClrTx/>
              <a:defRPr/>
            </a:pPr>
            <a:r>
              <a:rPr lang="en-US" i="1" dirty="0">
                <a:solidFill>
                  <a:schemeClr val="bg1"/>
                </a:solidFill>
              </a:rPr>
              <a:t>Articles 1–42 are relevant to children and young people’s rights (0-18)</a:t>
            </a:r>
          </a:p>
          <a:p>
            <a:pPr>
              <a:buClrTx/>
              <a:defRPr/>
            </a:pPr>
            <a:r>
              <a:rPr lang="en-US" i="1" dirty="0">
                <a:solidFill>
                  <a:schemeClr val="bg1"/>
                </a:solidFill>
              </a:rPr>
              <a:t>Articles 43-54 are relevant to authorities and refer to how these rights are implemented </a:t>
            </a:r>
          </a:p>
          <a:p>
            <a:pPr>
              <a:buClrTx/>
              <a:defRPr/>
            </a:pPr>
            <a:r>
              <a:rPr lang="en-US" i="1" dirty="0">
                <a:solidFill>
                  <a:schemeClr val="bg1"/>
                </a:solidFill>
              </a:rPr>
              <a:t>A duty on all those working with children and young people to ensure that these rights are being </a:t>
            </a:r>
            <a:r>
              <a:rPr lang="en-US" i="1" dirty="0" smtClean="0">
                <a:solidFill>
                  <a:schemeClr val="bg1"/>
                </a:solidFill>
              </a:rPr>
              <a:t>implemented</a:t>
            </a:r>
          </a:p>
          <a:p>
            <a:pPr marL="0" indent="0">
              <a:buClrTx/>
              <a:buNone/>
              <a:defRPr/>
            </a:pPr>
            <a:r>
              <a:rPr lang="en-US" b="1" i="1" dirty="0" smtClean="0">
                <a:solidFill>
                  <a:schemeClr val="bg1"/>
                </a:solidFill>
              </a:rPr>
              <a:t>READ THE ARTICLES ON THIS POSTER: </a:t>
            </a:r>
            <a:r>
              <a:rPr lang="en-GB" dirty="0">
                <a:hlinkClick r:id="rId6"/>
              </a:rPr>
              <a:t>https://</a:t>
            </a:r>
            <a:r>
              <a:rPr lang="en-GB" dirty="0" smtClean="0">
                <a:hlinkClick r:id="rId6"/>
              </a:rPr>
              <a:t>www.unicef.org.uk/rights-respecting-schools/wp-content/uploads/sites/4/2017/01/Summary-of-the-UNCRC.pdf</a:t>
            </a:r>
            <a:endParaRPr lang="en-GB" dirty="0" smtClean="0"/>
          </a:p>
          <a:p>
            <a:pPr marL="0" indent="0">
              <a:buClrTx/>
              <a:buNone/>
              <a:defRPr/>
            </a:pPr>
            <a:r>
              <a:rPr lang="en-GB" dirty="0" smtClean="0">
                <a:solidFill>
                  <a:schemeClr val="bg1"/>
                </a:solidFill>
              </a:rPr>
              <a:t>Are some of these more important than others? Which ones? List the 5 most important ones for you as a student teacher. </a:t>
            </a:r>
          </a:p>
          <a:p>
            <a:pPr marL="0" indent="0">
              <a:buClrTx/>
              <a:buNone/>
              <a:defRPr/>
            </a:pPr>
            <a:r>
              <a:rPr lang="en-GB" b="1" dirty="0" smtClean="0">
                <a:solidFill>
                  <a:schemeClr val="bg1"/>
                </a:solidFill>
              </a:rPr>
              <a:t>P.S. After completing this task read the notes underneath this slide. Don’t cheat!!</a:t>
            </a:r>
          </a:p>
          <a:p>
            <a:pPr marL="0" indent="0">
              <a:buClrTx/>
              <a:buNone/>
              <a:defRPr/>
            </a:pPr>
            <a:endParaRPr lang="en-US" dirty="0" smtClean="0">
              <a:solidFill>
                <a:schemeClr val="bg1"/>
              </a:solidFill>
            </a:endParaRPr>
          </a:p>
          <a:p>
            <a:pPr marL="0" indent="0">
              <a:buClrTx/>
              <a:buNone/>
              <a:defRPr/>
            </a:pPr>
            <a:endParaRPr lang="en-US" b="1" i="1" dirty="0">
              <a:solidFill>
                <a:schemeClr val="bg1"/>
              </a:solidFill>
            </a:endParaRPr>
          </a:p>
          <a:p>
            <a:pPr>
              <a:defRPr/>
            </a:pPr>
            <a:endParaRPr lang="en-US" dirty="0"/>
          </a:p>
          <a:p>
            <a:endParaRPr lang="en-GB" dirty="0"/>
          </a:p>
        </p:txBody>
      </p:sp>
      <p:pic>
        <p:nvPicPr>
          <p:cNvPr id="5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042660" y="1028758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8396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53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 txBox="1">
            <a:spLocks noGrp="1"/>
          </p:cNvSpPr>
          <p:nvPr>
            <p:ph type="body" sz="quarter" idx="10"/>
          </p:nvPr>
        </p:nvSpPr>
        <p:spPr>
          <a:xfrm>
            <a:off x="490538" y="490538"/>
            <a:ext cx="5151437" cy="830995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indent="0" algn="ctr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GB" sz="2400" b="1" i="0" u="none" strike="noStrike" cap="none" spc="0" normalizeH="0" baseline="0" dirty="0" err="1">
                <a:ln>
                  <a:noFill/>
                </a:ln>
                <a:solidFill>
                  <a:srgbClr val="DE0057"/>
                </a:solidFill>
                <a:effectLst/>
                <a:uFillTx/>
                <a:latin typeface="+mn-lt"/>
                <a:ea typeface="+mj-ea"/>
                <a:cs typeface="Arial" panose="020B0604020202020204" pitchFamily="34" charset="0"/>
                <a:sym typeface="Calibri"/>
              </a:rPr>
              <a:t>Fideo</a:t>
            </a:r>
            <a:r>
              <a:rPr kumimoji="0" lang="en-GB" sz="2400" b="1" i="0" u="none" strike="noStrike" cap="none" spc="0" normalizeH="0" baseline="0" dirty="0">
                <a:ln>
                  <a:noFill/>
                </a:ln>
                <a:solidFill>
                  <a:srgbClr val="DE0057"/>
                </a:solidFill>
                <a:effectLst/>
                <a:uFillTx/>
                <a:latin typeface="+mn-lt"/>
                <a:ea typeface="+mj-ea"/>
                <a:cs typeface="Arial" panose="020B0604020202020204" pitchFamily="34" charset="0"/>
                <a:sym typeface="Calibri"/>
              </a:rPr>
              <a:t> - </a:t>
            </a:r>
            <a:r>
              <a:rPr kumimoji="0" lang="en-GB" sz="2400" b="1" i="0" u="none" strike="noStrike" cap="none" spc="0" normalizeH="0" baseline="0" dirty="0" err="1">
                <a:ln>
                  <a:noFill/>
                </a:ln>
                <a:solidFill>
                  <a:srgbClr val="DE0057"/>
                </a:solidFill>
                <a:effectLst/>
                <a:uFillTx/>
                <a:latin typeface="+mn-lt"/>
                <a:ea typeface="+mj-ea"/>
                <a:cs typeface="Arial" panose="020B0604020202020204" pitchFamily="34" charset="0"/>
                <a:sym typeface="Calibri"/>
              </a:rPr>
              <a:t>Rhoi</a:t>
            </a:r>
            <a:r>
              <a:rPr kumimoji="0" lang="en-GB" sz="2400" b="1" i="0" u="none" strike="noStrike" cap="none" spc="0" normalizeH="0" baseline="0" dirty="0">
                <a:ln>
                  <a:noFill/>
                </a:ln>
                <a:solidFill>
                  <a:srgbClr val="DE0057"/>
                </a:solidFill>
                <a:effectLst/>
                <a:uFillTx/>
                <a:latin typeface="+mn-lt"/>
                <a:ea typeface="+mj-ea"/>
                <a:cs typeface="Arial" panose="020B0604020202020204" pitchFamily="34" charset="0"/>
                <a:sym typeface="Calibri"/>
              </a:rPr>
              <a:t> ‘</a:t>
            </a:r>
            <a:r>
              <a:rPr kumimoji="0" lang="en-GB" sz="2400" b="1" i="0" u="none" strike="noStrike" cap="none" spc="0" normalizeH="0" baseline="0" dirty="0" err="1">
                <a:ln>
                  <a:noFill/>
                </a:ln>
                <a:solidFill>
                  <a:srgbClr val="DE0057"/>
                </a:solidFill>
                <a:effectLst/>
                <a:uFillTx/>
                <a:latin typeface="+mn-lt"/>
                <a:ea typeface="+mj-ea"/>
                <a:cs typeface="Arial" panose="020B0604020202020204" pitchFamily="34" charset="0"/>
                <a:sym typeface="Calibri"/>
              </a:rPr>
              <a:t>Sylw</a:t>
            </a:r>
            <a:r>
              <a:rPr kumimoji="0" lang="en-GB" sz="2400" b="1" i="0" u="none" strike="noStrike" cap="none" spc="0" normalizeH="0" baseline="0" dirty="0">
                <a:ln>
                  <a:noFill/>
                </a:ln>
                <a:solidFill>
                  <a:srgbClr val="DE0057"/>
                </a:solidFill>
                <a:effectLst/>
                <a:uFillTx/>
                <a:latin typeface="+mn-lt"/>
                <a:ea typeface="+mj-ea"/>
                <a:cs typeface="Arial" panose="020B0604020202020204" pitchFamily="34" charset="0"/>
                <a:sym typeface="Calibri"/>
              </a:rPr>
              <a:t> </a:t>
            </a:r>
            <a:r>
              <a:rPr kumimoji="0" lang="en-GB" sz="2400" b="1" i="0" u="none" strike="noStrike" cap="none" spc="0" normalizeH="0" baseline="0" dirty="0" err="1">
                <a:ln>
                  <a:noFill/>
                </a:ln>
                <a:solidFill>
                  <a:srgbClr val="DE0057"/>
                </a:solidFill>
                <a:effectLst/>
                <a:uFillTx/>
                <a:latin typeface="+mn-lt"/>
                <a:ea typeface="+mj-ea"/>
                <a:cs typeface="Arial" panose="020B0604020202020204" pitchFamily="34" charset="0"/>
                <a:sym typeface="Calibri"/>
              </a:rPr>
              <a:t>Dyledus</a:t>
            </a:r>
            <a:r>
              <a:rPr kumimoji="0" lang="en-GB" sz="2400" b="1" i="0" u="none" strike="noStrike" cap="none" spc="0" normalizeH="0" baseline="0" dirty="0">
                <a:ln>
                  <a:noFill/>
                </a:ln>
                <a:solidFill>
                  <a:srgbClr val="DE0057"/>
                </a:solidFill>
                <a:effectLst/>
                <a:uFillTx/>
                <a:latin typeface="+mn-lt"/>
                <a:ea typeface="+mj-ea"/>
                <a:cs typeface="Arial" panose="020B0604020202020204" pitchFamily="34" charset="0"/>
                <a:sym typeface="Calibri"/>
              </a:rPr>
              <a:t>’ </a:t>
            </a:r>
            <a:r>
              <a:rPr kumimoji="0" lang="en-GB" sz="2400" b="1" i="0" u="none" strike="noStrike" cap="none" spc="0" normalizeH="0" baseline="0" dirty="0" err="1">
                <a:ln>
                  <a:noFill/>
                </a:ln>
                <a:solidFill>
                  <a:srgbClr val="DE0057"/>
                </a:solidFill>
                <a:effectLst/>
                <a:uFillTx/>
                <a:latin typeface="+mn-lt"/>
                <a:ea typeface="+mj-ea"/>
                <a:cs typeface="Arial" panose="020B0604020202020204" pitchFamily="34" charset="0"/>
                <a:sym typeface="Calibri"/>
              </a:rPr>
              <a:t>i’r</a:t>
            </a:r>
            <a:r>
              <a:rPr kumimoji="0" lang="en-GB" sz="2400" b="1" i="0" u="none" strike="noStrike" cap="none" spc="0" normalizeH="0" baseline="0" dirty="0">
                <a:ln>
                  <a:noFill/>
                </a:ln>
                <a:solidFill>
                  <a:srgbClr val="DE0057"/>
                </a:solidFill>
                <a:effectLst/>
                <a:uFillTx/>
                <a:latin typeface="+mn-lt"/>
                <a:ea typeface="+mj-ea"/>
                <a:cs typeface="Arial" panose="020B0604020202020204" pitchFamily="34" charset="0"/>
                <a:sym typeface="Calibri"/>
              </a:rPr>
              <a:t> </a:t>
            </a:r>
            <a:r>
              <a:rPr kumimoji="0" lang="en-GB" sz="2400" b="1" i="0" u="none" strike="noStrike" cap="none" spc="0" normalizeH="0" baseline="0" dirty="0" err="1">
                <a:ln>
                  <a:noFill/>
                </a:ln>
                <a:solidFill>
                  <a:srgbClr val="DE0057"/>
                </a:solidFill>
                <a:effectLst/>
                <a:uFillTx/>
                <a:latin typeface="+mn-lt"/>
                <a:ea typeface="+mj-ea"/>
                <a:cs typeface="Arial" panose="020B0604020202020204" pitchFamily="34" charset="0"/>
                <a:sym typeface="Calibri"/>
              </a:rPr>
              <a:t>Confensiwn</a:t>
            </a:r>
            <a:endParaRPr kumimoji="0" lang="en-GB" sz="2400" b="1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+mn-lt"/>
              <a:ea typeface="+mj-ea"/>
              <a:cs typeface="Arial" panose="020B0604020202020204" pitchFamily="34" charset="0"/>
              <a:sym typeface="Calibri"/>
            </a:endParaRPr>
          </a:p>
        </p:txBody>
      </p:sp>
      <p:pic>
        <p:nvPicPr>
          <p:cNvPr id="5" name="Picture 4">
            <a:hlinkClick r:id="rId5"/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93669" y="2230244"/>
            <a:ext cx="3481014" cy="301235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311025" y="490538"/>
            <a:ext cx="409847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solidFill>
                  <a:schemeClr val="tx2">
                    <a:lumMod val="75000"/>
                  </a:schemeClr>
                </a:solidFill>
                <a:cs typeface="Arial" panose="020B0604020202020204" pitchFamily="34" charset="0"/>
              </a:rPr>
              <a:t>Video – Having ‘Due Regard’ to the Convention</a:t>
            </a:r>
          </a:p>
        </p:txBody>
      </p:sp>
      <p:pic>
        <p:nvPicPr>
          <p:cNvPr id="9" name="Picture 8">
            <a:hlinkClick r:id="rId7"/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24127" y="2324297"/>
            <a:ext cx="4207157" cy="287472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490537" y="1321533"/>
            <a:ext cx="528522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>
                <a:solidFill>
                  <a:schemeClr val="bg1"/>
                </a:solidFill>
              </a:rPr>
              <a:t>Cliciwch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ar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ganol</a:t>
            </a:r>
            <a:r>
              <a:rPr lang="en-GB" dirty="0" smtClean="0">
                <a:solidFill>
                  <a:schemeClr val="bg1"/>
                </a:solidFill>
              </a:rPr>
              <a:t> y </a:t>
            </a:r>
            <a:r>
              <a:rPr lang="en-GB" dirty="0" err="1" smtClean="0">
                <a:solidFill>
                  <a:schemeClr val="bg1"/>
                </a:solidFill>
              </a:rPr>
              <a:t>llun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isod</a:t>
            </a:r>
            <a:r>
              <a:rPr lang="en-GB" dirty="0" smtClean="0">
                <a:solidFill>
                  <a:schemeClr val="bg1"/>
                </a:solidFill>
              </a:rPr>
              <a:t> (</a:t>
            </a:r>
            <a:r>
              <a:rPr lang="en-GB" dirty="0" err="1" smtClean="0">
                <a:solidFill>
                  <a:schemeClr val="bg1"/>
                </a:solidFill>
              </a:rPr>
              <a:t>gyda’r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cyflwyniad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mewn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fformat</a:t>
            </a:r>
            <a:r>
              <a:rPr lang="en-GB" dirty="0" smtClean="0">
                <a:solidFill>
                  <a:schemeClr val="bg1"/>
                </a:solidFill>
              </a:rPr>
              <a:t> ‘Slide Show’) </a:t>
            </a:r>
            <a:r>
              <a:rPr lang="en-GB" dirty="0" err="1" smtClean="0">
                <a:solidFill>
                  <a:schemeClr val="bg1"/>
                </a:solidFill>
              </a:rPr>
              <a:t>er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mwyn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gwylio’r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fideo</a:t>
            </a:r>
            <a:r>
              <a:rPr lang="en-GB" dirty="0" smtClean="0">
                <a:solidFill>
                  <a:schemeClr val="bg1"/>
                </a:solidFill>
              </a:rPr>
              <a:t>.  </a:t>
            </a:r>
            <a:r>
              <a:rPr lang="en-GB" dirty="0" err="1" smtClean="0">
                <a:solidFill>
                  <a:schemeClr val="bg1"/>
                </a:solidFill>
              </a:rPr>
              <a:t>Os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oes</a:t>
            </a:r>
            <a:r>
              <a:rPr lang="en-GB" dirty="0" smtClean="0">
                <a:solidFill>
                  <a:schemeClr val="bg1"/>
                </a:solidFill>
              </a:rPr>
              <a:t> problem </a:t>
            </a:r>
            <a:r>
              <a:rPr lang="en-GB" dirty="0" err="1" smtClean="0">
                <a:solidFill>
                  <a:schemeClr val="bg1"/>
                </a:solidFill>
              </a:rPr>
              <a:t>mae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linc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yn</a:t>
            </a:r>
            <a:r>
              <a:rPr lang="en-GB" dirty="0" smtClean="0">
                <a:solidFill>
                  <a:schemeClr val="bg1"/>
                </a:solidFill>
              </a:rPr>
              <a:t> y </a:t>
            </a:r>
            <a:r>
              <a:rPr lang="en-GB" dirty="0" err="1" smtClean="0">
                <a:solidFill>
                  <a:schemeClr val="bg1"/>
                </a:solidFill>
              </a:rPr>
              <a:t>nodiadau</a:t>
            </a:r>
            <a:r>
              <a:rPr lang="en-GB" dirty="0" smtClean="0">
                <a:solidFill>
                  <a:schemeClr val="bg1"/>
                </a:solidFill>
              </a:rPr>
              <a:t> o </a:t>
            </a:r>
            <a:r>
              <a:rPr lang="en-GB" dirty="0" err="1" smtClean="0">
                <a:solidFill>
                  <a:schemeClr val="bg1"/>
                </a:solidFill>
              </a:rPr>
              <a:t>dan</a:t>
            </a:r>
            <a:r>
              <a:rPr lang="en-GB" dirty="0" smtClean="0">
                <a:solidFill>
                  <a:schemeClr val="bg1"/>
                </a:solidFill>
              </a:rPr>
              <a:t> y </a:t>
            </a:r>
            <a:r>
              <a:rPr lang="en-GB" dirty="0" err="1" smtClean="0">
                <a:solidFill>
                  <a:schemeClr val="bg1"/>
                </a:solidFill>
              </a:rPr>
              <a:t>sleid</a:t>
            </a:r>
            <a:r>
              <a:rPr lang="en-GB" dirty="0" smtClean="0">
                <a:solidFill>
                  <a:schemeClr val="bg1"/>
                </a:solidFill>
              </a:rPr>
              <a:t>.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099858" y="1254477"/>
            <a:ext cx="593781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>
                <a:solidFill>
                  <a:schemeClr val="bg1"/>
                </a:solidFill>
              </a:rPr>
              <a:t>Click on the middle of the image below (with the presentation in ‘Slide Show’) in order to watch the video.  If there is a problem the link is on the notes page underneath this slide.   </a:t>
            </a:r>
            <a:endParaRPr lang="en-GB" i="1" dirty="0">
              <a:solidFill>
                <a:schemeClr val="bg1"/>
              </a:solidFill>
            </a:endParaRPr>
          </a:p>
        </p:txBody>
      </p:sp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731284" y="661560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7797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71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Y 5 </a:t>
            </a:r>
            <a:r>
              <a:rPr lang="en-GB" dirty="0" err="1" smtClean="0">
                <a:solidFill>
                  <a:schemeClr val="bg1"/>
                </a:solidFill>
              </a:rPr>
              <a:t>egwyddor</a:t>
            </a:r>
            <a:r>
              <a:rPr lang="en-GB" dirty="0" smtClean="0">
                <a:solidFill>
                  <a:schemeClr val="bg1"/>
                </a:solidFill>
              </a:rPr>
              <a:t/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>The 5 principles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hape 74"/>
          <p:cNvSpPr txBox="1">
            <a:spLocks noGrp="1"/>
          </p:cNvSpPr>
          <p:nvPr>
            <p:ph type="body" sz="quarter" idx="4294967295"/>
          </p:nvPr>
        </p:nvSpPr>
        <p:spPr>
          <a:xfrm>
            <a:off x="870155" y="2291077"/>
            <a:ext cx="5151438" cy="3871035"/>
          </a:xfrm>
          <a:prstGeom prst="rect">
            <a:avLst/>
          </a:prstGeom>
        </p:spPr>
        <p:txBody>
          <a:bodyPr vert="horz" lIns="68580" tIns="34290" rIns="68580" bIns="3429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429161">
              <a:lnSpc>
                <a:spcPct val="120000"/>
              </a:lnSpc>
              <a:spcBef>
                <a:spcPts val="150"/>
              </a:spcBef>
              <a:defRPr sz="1800"/>
            </a:pPr>
            <a:r>
              <a:rPr lang="en-GB" sz="2250" b="0" dirty="0" err="1">
                <a:solidFill>
                  <a:srgbClr val="DE0058"/>
                </a:solidFill>
              </a:rPr>
              <a:t>Ymgorffori</a:t>
            </a:r>
            <a:r>
              <a:rPr lang="en-GB" sz="2250" b="0" dirty="0">
                <a:solidFill>
                  <a:srgbClr val="DE0058"/>
                </a:solidFill>
              </a:rPr>
              <a:t> </a:t>
            </a:r>
            <a:r>
              <a:rPr lang="en-GB" sz="2250" b="0" dirty="0" smtClean="0">
                <a:solidFill>
                  <a:srgbClr val="DE0058"/>
                </a:solidFill>
              </a:rPr>
              <a:t>CCUHP</a:t>
            </a:r>
            <a:endParaRPr lang="en-GB" sz="2250" b="0" dirty="0">
              <a:solidFill>
                <a:srgbClr val="DE0058"/>
              </a:solidFill>
            </a:endParaRPr>
          </a:p>
          <a:p>
            <a:pPr defTabSz="429161">
              <a:lnSpc>
                <a:spcPct val="120000"/>
              </a:lnSpc>
              <a:spcBef>
                <a:spcPts val="150"/>
              </a:spcBef>
              <a:defRPr sz="1800"/>
            </a:pPr>
            <a:r>
              <a:rPr lang="en-GB" sz="2250" b="0" dirty="0" err="1">
                <a:solidFill>
                  <a:srgbClr val="DE0058"/>
                </a:solidFill>
              </a:rPr>
              <a:t>Cydraddoldeb</a:t>
            </a:r>
            <a:r>
              <a:rPr lang="en-GB" sz="2250" b="0" dirty="0">
                <a:solidFill>
                  <a:srgbClr val="DE0058"/>
                </a:solidFill>
              </a:rPr>
              <a:t> a </a:t>
            </a:r>
            <a:r>
              <a:rPr lang="en-GB" sz="2250" b="0" dirty="0" err="1">
                <a:solidFill>
                  <a:srgbClr val="DE0058"/>
                </a:solidFill>
              </a:rPr>
              <a:t>pheidio</a:t>
            </a:r>
            <a:r>
              <a:rPr lang="en-GB" sz="2250" b="0" dirty="0">
                <a:solidFill>
                  <a:srgbClr val="DE0058"/>
                </a:solidFill>
              </a:rPr>
              <a:t> â </a:t>
            </a:r>
            <a:r>
              <a:rPr lang="en-GB" sz="2250" b="0" dirty="0" err="1" smtClean="0">
                <a:solidFill>
                  <a:srgbClr val="DE0058"/>
                </a:solidFill>
              </a:rPr>
              <a:t>chamwahaniaethu</a:t>
            </a:r>
            <a:endParaRPr lang="en-GB" sz="2250" b="0" dirty="0"/>
          </a:p>
          <a:p>
            <a:pPr defTabSz="429161">
              <a:lnSpc>
                <a:spcPct val="120000"/>
              </a:lnSpc>
              <a:spcBef>
                <a:spcPts val="150"/>
              </a:spcBef>
              <a:defRPr sz="1800"/>
            </a:pPr>
            <a:r>
              <a:rPr lang="en-GB" sz="2250" b="0" dirty="0" err="1">
                <a:solidFill>
                  <a:srgbClr val="DE0058"/>
                </a:solidFill>
              </a:rPr>
              <a:t>Grymuso</a:t>
            </a:r>
            <a:r>
              <a:rPr lang="en-GB" sz="2250" b="0" dirty="0">
                <a:solidFill>
                  <a:srgbClr val="DE0058"/>
                </a:solidFill>
              </a:rPr>
              <a:t> </a:t>
            </a:r>
            <a:r>
              <a:rPr lang="en-GB" sz="2250" b="0" dirty="0" smtClean="0">
                <a:solidFill>
                  <a:srgbClr val="DE0058"/>
                </a:solidFill>
              </a:rPr>
              <a:t>plant</a:t>
            </a:r>
            <a:endParaRPr lang="en-GB" sz="2250" b="0" dirty="0">
              <a:solidFill>
                <a:srgbClr val="DE0058"/>
              </a:solidFill>
            </a:endParaRPr>
          </a:p>
          <a:p>
            <a:pPr defTabSz="429161">
              <a:lnSpc>
                <a:spcPct val="120000"/>
              </a:lnSpc>
              <a:spcBef>
                <a:spcPts val="150"/>
              </a:spcBef>
              <a:defRPr sz="1800"/>
            </a:pPr>
            <a:r>
              <a:rPr lang="en-GB" sz="2250" b="0" dirty="0" err="1" smtClean="0">
                <a:solidFill>
                  <a:srgbClr val="DE0058"/>
                </a:solidFill>
              </a:rPr>
              <a:t>Cyfranogiad</a:t>
            </a:r>
            <a:endParaRPr lang="en-GB" sz="2250" b="0" dirty="0">
              <a:solidFill>
                <a:srgbClr val="DE0058"/>
              </a:solidFill>
            </a:endParaRPr>
          </a:p>
          <a:p>
            <a:pPr defTabSz="429161">
              <a:lnSpc>
                <a:spcPct val="120000"/>
              </a:lnSpc>
              <a:spcBef>
                <a:spcPts val="150"/>
              </a:spcBef>
              <a:defRPr sz="1800"/>
            </a:pPr>
            <a:r>
              <a:rPr lang="en-GB" sz="2250" b="0" dirty="0" err="1">
                <a:solidFill>
                  <a:srgbClr val="DE0058"/>
                </a:solidFill>
              </a:rPr>
              <a:t>Atebolrwydd</a:t>
            </a:r>
            <a:endParaRPr lang="en-GB" sz="2250" b="0" dirty="0">
              <a:solidFill>
                <a:srgbClr val="DE0058"/>
              </a:solidFill>
            </a:endParaRPr>
          </a:p>
        </p:txBody>
      </p:sp>
      <p:sp>
        <p:nvSpPr>
          <p:cNvPr id="4" name="Shape 74"/>
          <p:cNvSpPr txBox="1">
            <a:spLocks/>
          </p:cNvSpPr>
          <p:nvPr/>
        </p:nvSpPr>
        <p:spPr>
          <a:xfrm>
            <a:off x="4734818" y="2714033"/>
            <a:ext cx="4136378" cy="3527507"/>
          </a:xfrm>
          <a:prstGeom prst="rect">
            <a:avLst/>
          </a:prstGeom>
        </p:spPr>
        <p:txBody>
          <a:bodyPr vert="horz" lIns="68580" tIns="34290" rIns="68580" bIns="3429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429161">
              <a:lnSpc>
                <a:spcPct val="80000"/>
              </a:lnSpc>
              <a:spcBef>
                <a:spcPts val="150"/>
              </a:spcBef>
              <a:defRPr sz="1800"/>
            </a:pPr>
            <a:r>
              <a:rPr lang="en-GB" sz="2250" b="1" dirty="0">
                <a:solidFill>
                  <a:schemeClr val="bg1"/>
                </a:solidFill>
                <a:latin typeface="+mj-lt"/>
              </a:rPr>
              <a:t>Embedding the UNCRC</a:t>
            </a:r>
          </a:p>
          <a:p>
            <a:pPr marL="0" indent="0" defTabSz="429161">
              <a:lnSpc>
                <a:spcPct val="80000"/>
              </a:lnSpc>
              <a:spcBef>
                <a:spcPts val="150"/>
              </a:spcBef>
              <a:buNone/>
              <a:defRPr sz="1800"/>
            </a:pPr>
            <a:endParaRPr lang="en-GB" sz="2250" dirty="0">
              <a:solidFill>
                <a:schemeClr val="bg1"/>
              </a:solidFill>
              <a:latin typeface="+mj-lt"/>
            </a:endParaRPr>
          </a:p>
          <a:p>
            <a:pPr defTabSz="429161">
              <a:lnSpc>
                <a:spcPct val="80000"/>
              </a:lnSpc>
              <a:spcBef>
                <a:spcPts val="150"/>
              </a:spcBef>
              <a:defRPr sz="1800"/>
            </a:pPr>
            <a:r>
              <a:rPr lang="en-GB" sz="2250" dirty="0">
                <a:solidFill>
                  <a:schemeClr val="bg1"/>
                </a:solidFill>
                <a:latin typeface="+mj-lt"/>
              </a:rPr>
              <a:t>Equality and non-discrimination</a:t>
            </a:r>
          </a:p>
          <a:p>
            <a:pPr marL="0" indent="0" defTabSz="429161">
              <a:lnSpc>
                <a:spcPct val="80000"/>
              </a:lnSpc>
              <a:spcBef>
                <a:spcPts val="150"/>
              </a:spcBef>
              <a:buNone/>
              <a:defRPr sz="1800"/>
            </a:pPr>
            <a:endParaRPr lang="en-GB" sz="2250" dirty="0">
              <a:solidFill>
                <a:schemeClr val="bg1"/>
              </a:solidFill>
              <a:latin typeface="+mj-lt"/>
            </a:endParaRPr>
          </a:p>
          <a:p>
            <a:pPr defTabSz="429161">
              <a:lnSpc>
                <a:spcPct val="80000"/>
              </a:lnSpc>
              <a:spcBef>
                <a:spcPts val="150"/>
              </a:spcBef>
              <a:defRPr sz="1800"/>
            </a:pPr>
            <a:r>
              <a:rPr lang="en-GB" sz="2250" dirty="0">
                <a:solidFill>
                  <a:schemeClr val="bg1"/>
                </a:solidFill>
                <a:latin typeface="+mj-lt"/>
              </a:rPr>
              <a:t>Empowering Children</a:t>
            </a:r>
          </a:p>
          <a:p>
            <a:pPr marL="0" indent="0" defTabSz="429161">
              <a:lnSpc>
                <a:spcPct val="80000"/>
              </a:lnSpc>
              <a:spcBef>
                <a:spcPts val="150"/>
              </a:spcBef>
              <a:buNone/>
              <a:defRPr sz="1800"/>
            </a:pPr>
            <a:endParaRPr lang="en-GB" sz="2250" dirty="0">
              <a:solidFill>
                <a:schemeClr val="bg1"/>
              </a:solidFill>
              <a:latin typeface="+mj-lt"/>
            </a:endParaRPr>
          </a:p>
          <a:p>
            <a:pPr defTabSz="429161">
              <a:lnSpc>
                <a:spcPct val="80000"/>
              </a:lnSpc>
              <a:spcBef>
                <a:spcPts val="150"/>
              </a:spcBef>
              <a:defRPr sz="1800"/>
            </a:pPr>
            <a:r>
              <a:rPr lang="en-GB" sz="2250" dirty="0">
                <a:solidFill>
                  <a:schemeClr val="bg1"/>
                </a:solidFill>
                <a:latin typeface="+mj-lt"/>
              </a:rPr>
              <a:t>Participation</a:t>
            </a:r>
          </a:p>
          <a:p>
            <a:pPr marL="457200" lvl="1" indent="0" defTabSz="429161">
              <a:lnSpc>
                <a:spcPct val="80000"/>
              </a:lnSpc>
              <a:spcBef>
                <a:spcPts val="150"/>
              </a:spcBef>
              <a:buNone/>
              <a:defRPr sz="1800"/>
            </a:pPr>
            <a:endParaRPr lang="en-GB" sz="2250" dirty="0">
              <a:solidFill>
                <a:schemeClr val="bg1"/>
              </a:solidFill>
              <a:latin typeface="+mj-lt"/>
            </a:endParaRPr>
          </a:p>
          <a:p>
            <a:pPr defTabSz="429161">
              <a:lnSpc>
                <a:spcPct val="80000"/>
              </a:lnSpc>
              <a:spcBef>
                <a:spcPts val="150"/>
              </a:spcBef>
              <a:defRPr sz="1800"/>
            </a:pPr>
            <a:r>
              <a:rPr lang="en-GB" sz="2250" dirty="0">
                <a:solidFill>
                  <a:schemeClr val="bg1"/>
                </a:solidFill>
                <a:latin typeface="+mj-lt"/>
              </a:rPr>
              <a:t>Accountability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0419" y="4138574"/>
            <a:ext cx="2929836" cy="1597772"/>
          </a:xfrm>
          <a:prstGeom prst="rect">
            <a:avLst/>
          </a:prstGeom>
        </p:spPr>
      </p:pic>
      <p:pic>
        <p:nvPicPr>
          <p:cNvPr id="7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560862" y="870156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2910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571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AutoShape 2">
            <a:extLst>
              <a:ext uri="{FF2B5EF4-FFF2-40B4-BE49-F238E27FC236}">
                <a16:creationId xmlns:a16="http://schemas.microsoft.com/office/drawing/2014/main" id="{913D68F2-E88D-BF4F-85AE-DBCC8FEA79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13338" y="2897188"/>
            <a:ext cx="1568450" cy="1446212"/>
          </a:xfrm>
          <a:prstGeom prst="sun">
            <a:avLst>
              <a:gd name="adj" fmla="val 25000"/>
            </a:avLst>
          </a:prstGeom>
          <a:ln>
            <a:headEnd/>
            <a:tailEnd/>
          </a:ln>
          <a:extLst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anchor="ctr"/>
          <a:lstStyle>
            <a:lvl1pPr>
              <a:defRPr sz="1200">
                <a:solidFill>
                  <a:schemeClr val="tx1"/>
                </a:solidFill>
                <a:latin typeface="Futura Lt BT" pitchFamily="34" charset="0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Futura Lt BT" pitchFamily="34" charset="0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Futura Lt BT" pitchFamily="34" charset="0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Futura Lt BT" pitchFamily="34" charset="0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Futura Lt B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9pPr>
          </a:lstStyle>
          <a:p>
            <a:pPr defTabSz="482186">
              <a:defRPr/>
            </a:pPr>
            <a:endParaRPr lang="en-US" altLang="en-US" sz="633">
              <a:solidFill>
                <a:srgbClr val="000000"/>
              </a:solidFill>
            </a:endParaRPr>
          </a:p>
        </p:txBody>
      </p:sp>
      <p:sp>
        <p:nvSpPr>
          <p:cNvPr id="7" name="Text Box 6">
            <a:extLst>
              <a:ext uri="{FF2B5EF4-FFF2-40B4-BE49-F238E27FC236}">
                <a16:creationId xmlns:a16="http://schemas.microsoft.com/office/drawing/2014/main" id="{33DD808E-A1B7-F645-8C2E-9167919766A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60664" y="2982913"/>
            <a:ext cx="1893887" cy="1162050"/>
          </a:xfrm>
          <a:prstGeom prst="rect">
            <a:avLst/>
          </a:prstGeom>
          <a:ln/>
          <a:extLst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>
            <a:lvl1pPr>
              <a:defRPr sz="1200">
                <a:solidFill>
                  <a:schemeClr val="tx1"/>
                </a:solidFill>
                <a:latin typeface="Futura Lt BT" pitchFamily="34" charset="0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Futura Lt BT" pitchFamily="34" charset="0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Futura Lt BT" pitchFamily="34" charset="0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Futura Lt BT" pitchFamily="34" charset="0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Futura Lt B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en-GB" altLang="en-US" sz="1265" dirty="0" err="1">
                <a:solidFill>
                  <a:srgbClr val="000000"/>
                </a:solidFill>
                <a:latin typeface="Calibri" panose="020F0502020204030204" pitchFamily="34" charset="0"/>
              </a:rPr>
              <a:t>Llais</a:t>
            </a:r>
            <a:r>
              <a:rPr lang="en-GB" altLang="en-US" sz="1265" dirty="0">
                <a:solidFill>
                  <a:srgbClr val="000000"/>
                </a:solidFill>
                <a:latin typeface="Calibri" panose="020F0502020204030204" pitchFamily="34" charset="0"/>
              </a:rPr>
              <a:t> y </a:t>
            </a:r>
            <a:r>
              <a:rPr lang="en-GB" altLang="en-US" sz="1265" dirty="0" err="1">
                <a:solidFill>
                  <a:srgbClr val="000000"/>
                </a:solidFill>
                <a:latin typeface="Calibri" panose="020F0502020204030204" pitchFamily="34" charset="0"/>
              </a:rPr>
              <a:t>disgybl</a:t>
            </a:r>
            <a:r>
              <a:rPr lang="en-GB" altLang="en-US" sz="1265" dirty="0">
                <a:solidFill>
                  <a:srgbClr val="000000"/>
                </a:solidFill>
                <a:latin typeface="Calibri" panose="020F0502020204030204" pitchFamily="34" charset="0"/>
              </a:rPr>
              <a:t> | Pupil voice </a:t>
            </a:r>
          </a:p>
          <a:p>
            <a:pPr>
              <a:spcBef>
                <a:spcPct val="50000"/>
              </a:spcBef>
              <a:defRPr/>
            </a:pPr>
            <a:r>
              <a:rPr lang="en-GB" altLang="en-US" sz="1265" dirty="0">
                <a:solidFill>
                  <a:srgbClr val="7030A0"/>
                </a:solidFill>
                <a:latin typeface="Calibri" panose="020F0502020204030204" pitchFamily="34" charset="0"/>
              </a:rPr>
              <a:t>Article | </a:t>
            </a:r>
            <a:r>
              <a:rPr lang="en-GB" altLang="en-US" sz="1265" dirty="0" err="1">
                <a:solidFill>
                  <a:srgbClr val="7030A0"/>
                </a:solidFill>
                <a:latin typeface="Calibri" panose="020F0502020204030204" pitchFamily="34" charset="0"/>
              </a:rPr>
              <a:t>Erthygl</a:t>
            </a:r>
            <a:r>
              <a:rPr lang="en-GB" altLang="en-US" sz="1265" dirty="0">
                <a:solidFill>
                  <a:srgbClr val="7030A0"/>
                </a:solidFill>
                <a:latin typeface="Calibri" panose="020F0502020204030204" pitchFamily="34" charset="0"/>
              </a:rPr>
              <a:t> 12 – Right to be heard / </a:t>
            </a:r>
            <a:r>
              <a:rPr lang="en-GB" altLang="en-US" sz="1265" dirty="0" err="1">
                <a:solidFill>
                  <a:srgbClr val="7030A0"/>
                </a:solidFill>
                <a:latin typeface="Calibri" panose="020F0502020204030204" pitchFamily="34" charset="0"/>
              </a:rPr>
              <a:t>Hawl</a:t>
            </a:r>
            <a:r>
              <a:rPr lang="en-GB" altLang="en-US" sz="1265" dirty="0">
                <a:solidFill>
                  <a:srgbClr val="7030A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65" dirty="0" err="1">
                <a:solidFill>
                  <a:srgbClr val="7030A0"/>
                </a:solidFill>
                <a:latin typeface="Calibri" panose="020F0502020204030204" pitchFamily="34" charset="0"/>
              </a:rPr>
              <a:t>i</a:t>
            </a:r>
            <a:r>
              <a:rPr lang="en-GB" altLang="en-US" sz="1265" dirty="0">
                <a:solidFill>
                  <a:srgbClr val="7030A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65" dirty="0" err="1">
                <a:solidFill>
                  <a:srgbClr val="7030A0"/>
                </a:solidFill>
                <a:latin typeface="Calibri" panose="020F0502020204030204" pitchFamily="34" charset="0"/>
              </a:rPr>
              <a:t>gael</a:t>
            </a:r>
            <a:r>
              <a:rPr lang="en-GB" altLang="en-US" sz="1265" dirty="0">
                <a:solidFill>
                  <a:srgbClr val="7030A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65" dirty="0" err="1">
                <a:solidFill>
                  <a:srgbClr val="7030A0"/>
                </a:solidFill>
                <a:latin typeface="Calibri" panose="020F0502020204030204" pitchFamily="34" charset="0"/>
              </a:rPr>
              <a:t>eu</a:t>
            </a:r>
            <a:r>
              <a:rPr lang="en-GB" altLang="en-US" sz="1265" dirty="0">
                <a:solidFill>
                  <a:srgbClr val="7030A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65" dirty="0" err="1">
                <a:solidFill>
                  <a:srgbClr val="7030A0"/>
                </a:solidFill>
                <a:latin typeface="Calibri" panose="020F0502020204030204" pitchFamily="34" charset="0"/>
              </a:rPr>
              <a:t>clywed</a:t>
            </a:r>
            <a:endParaRPr lang="en-GB" altLang="en-US" sz="1265" dirty="0">
              <a:solidFill>
                <a:srgbClr val="7030A0"/>
              </a:solidFill>
              <a:latin typeface="Calibri" panose="020F0502020204030204" pitchFamily="34" charset="0"/>
            </a:endParaRPr>
          </a:p>
        </p:txBody>
      </p:sp>
      <p:sp>
        <p:nvSpPr>
          <p:cNvPr id="8" name="Text Box 8">
            <a:extLst>
              <a:ext uri="{FF2B5EF4-FFF2-40B4-BE49-F238E27FC236}">
                <a16:creationId xmlns:a16="http://schemas.microsoft.com/office/drawing/2014/main" id="{F12C3944-6BE9-5D48-9D15-1CAAD4ABA46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77737" y="4387851"/>
            <a:ext cx="2074863" cy="774700"/>
          </a:xfrm>
          <a:prstGeom prst="rect">
            <a:avLst/>
          </a:prstGeom>
          <a:ln/>
          <a:extLst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>
            <a:lvl1pPr>
              <a:defRPr sz="1200">
                <a:solidFill>
                  <a:schemeClr val="tx1"/>
                </a:solidFill>
                <a:latin typeface="Futura Lt BT" pitchFamily="34" charset="0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Futura Lt BT" pitchFamily="34" charset="0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Futura Lt BT" pitchFamily="34" charset="0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Futura Lt BT" pitchFamily="34" charset="0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Futura Lt B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en-GB" altLang="en-US" sz="1265" dirty="0" err="1">
                <a:solidFill>
                  <a:srgbClr val="000000"/>
                </a:solidFill>
                <a:latin typeface="Calibri" panose="020F0502020204030204" pitchFamily="34" charset="0"/>
              </a:rPr>
              <a:t>Gweithgareddau</a:t>
            </a:r>
            <a:r>
              <a:rPr lang="en-GB" altLang="en-US" sz="1265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65" dirty="0" err="1">
                <a:solidFill>
                  <a:srgbClr val="000000"/>
                </a:solidFill>
                <a:latin typeface="Calibri" panose="020F0502020204030204" pitchFamily="34" charset="0"/>
              </a:rPr>
              <a:t>Allgyrsiol</a:t>
            </a:r>
            <a:r>
              <a:rPr lang="en-GB" altLang="en-US" sz="1265" dirty="0">
                <a:solidFill>
                  <a:srgbClr val="000000"/>
                </a:solidFill>
                <a:latin typeface="Calibri" panose="020F0502020204030204" pitchFamily="34" charset="0"/>
              </a:rPr>
              <a:t> | Extra Curricular Activities   </a:t>
            </a:r>
          </a:p>
          <a:p>
            <a:pPr>
              <a:spcBef>
                <a:spcPct val="50000"/>
              </a:spcBef>
              <a:defRPr/>
            </a:pPr>
            <a:r>
              <a:rPr lang="en-GB" altLang="en-US" sz="1265" dirty="0">
                <a:solidFill>
                  <a:srgbClr val="7030A0"/>
                </a:solidFill>
                <a:latin typeface="Calibri" panose="020F0502020204030204" pitchFamily="34" charset="0"/>
              </a:rPr>
              <a:t>Article | </a:t>
            </a:r>
            <a:r>
              <a:rPr lang="en-GB" altLang="en-US" sz="1265" dirty="0" err="1">
                <a:solidFill>
                  <a:srgbClr val="7030A0"/>
                </a:solidFill>
                <a:latin typeface="Calibri" panose="020F0502020204030204" pitchFamily="34" charset="0"/>
              </a:rPr>
              <a:t>Erthygl</a:t>
            </a:r>
            <a:r>
              <a:rPr lang="en-GB" altLang="en-US" sz="1265" dirty="0">
                <a:solidFill>
                  <a:srgbClr val="7030A0"/>
                </a:solidFill>
                <a:latin typeface="Calibri" panose="020F0502020204030204" pitchFamily="34" charset="0"/>
              </a:rPr>
              <a:t> 15 </a:t>
            </a:r>
          </a:p>
        </p:txBody>
      </p:sp>
      <p:sp>
        <p:nvSpPr>
          <p:cNvPr id="9" name="Text Box 9">
            <a:extLst>
              <a:ext uri="{FF2B5EF4-FFF2-40B4-BE49-F238E27FC236}">
                <a16:creationId xmlns:a16="http://schemas.microsoft.com/office/drawing/2014/main" id="{26322415-2D6E-2043-B5C1-FF5DB871706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37113" y="5055470"/>
            <a:ext cx="2262187" cy="579438"/>
          </a:xfrm>
          <a:prstGeom prst="rect">
            <a:avLst/>
          </a:prstGeom>
          <a:ln/>
          <a:extLst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>
            <a:lvl1pPr>
              <a:defRPr sz="1200">
                <a:solidFill>
                  <a:schemeClr val="tx1"/>
                </a:solidFill>
                <a:latin typeface="Futura Lt BT" pitchFamily="34" charset="0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Futura Lt BT" pitchFamily="34" charset="0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Futura Lt BT" pitchFamily="34" charset="0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Futura Lt BT" pitchFamily="34" charset="0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Futura Lt B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en-GB" altLang="en-US" sz="1265" dirty="0">
                <a:solidFill>
                  <a:srgbClr val="000000"/>
                </a:solidFill>
                <a:latin typeface="Calibri" panose="020F0502020204030204" pitchFamily="34" charset="0"/>
              </a:rPr>
              <a:t>Ethos </a:t>
            </a:r>
            <a:r>
              <a:rPr lang="en-GB" altLang="en-US" sz="1265" dirty="0" err="1">
                <a:solidFill>
                  <a:srgbClr val="000000"/>
                </a:solidFill>
                <a:latin typeface="Calibri" panose="020F0502020204030204" pitchFamily="34" charset="0"/>
              </a:rPr>
              <a:t>yr</a:t>
            </a:r>
            <a:r>
              <a:rPr lang="en-GB" altLang="en-US" sz="1265" dirty="0">
                <a:solidFill>
                  <a:srgbClr val="000000"/>
                </a:solidFill>
                <a:latin typeface="Calibri" panose="020F0502020204030204" pitchFamily="34" charset="0"/>
              </a:rPr>
              <a:t> Ysgol | School Ethos </a:t>
            </a:r>
          </a:p>
          <a:p>
            <a:pPr>
              <a:spcBef>
                <a:spcPct val="50000"/>
              </a:spcBef>
              <a:defRPr/>
            </a:pPr>
            <a:r>
              <a:rPr lang="en-GB" altLang="en-US" sz="1265" dirty="0">
                <a:solidFill>
                  <a:srgbClr val="7030A0"/>
                </a:solidFill>
                <a:latin typeface="Calibri" panose="020F0502020204030204" pitchFamily="34" charset="0"/>
              </a:rPr>
              <a:t>Articles | </a:t>
            </a:r>
            <a:r>
              <a:rPr lang="en-GB" altLang="en-US" sz="1265" dirty="0" err="1">
                <a:solidFill>
                  <a:srgbClr val="7030A0"/>
                </a:solidFill>
                <a:latin typeface="Calibri" panose="020F0502020204030204" pitchFamily="34" charset="0"/>
              </a:rPr>
              <a:t>Erthyglau</a:t>
            </a:r>
            <a:r>
              <a:rPr lang="en-GB" altLang="en-US" sz="1265" dirty="0">
                <a:solidFill>
                  <a:srgbClr val="7030A0"/>
                </a:solidFill>
                <a:latin typeface="Calibri" panose="020F0502020204030204" pitchFamily="34" charset="0"/>
              </a:rPr>
              <a:t> 28 / 29</a:t>
            </a:r>
          </a:p>
        </p:txBody>
      </p:sp>
      <p:sp>
        <p:nvSpPr>
          <p:cNvPr id="10" name="Text Box 4">
            <a:extLst>
              <a:ext uri="{FF2B5EF4-FFF2-40B4-BE49-F238E27FC236}">
                <a16:creationId xmlns:a16="http://schemas.microsoft.com/office/drawing/2014/main" id="{2DE12265-B58B-D54A-809E-88C65760FFB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62546" y="2995153"/>
            <a:ext cx="3371214" cy="968342"/>
          </a:xfrm>
          <a:prstGeom prst="rect">
            <a:avLst/>
          </a:prstGeom>
          <a:ln/>
          <a:extLst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>
              <a:defRPr sz="1200">
                <a:solidFill>
                  <a:schemeClr val="tx1"/>
                </a:solidFill>
                <a:latin typeface="Futura Lt BT" pitchFamily="34" charset="0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Futura Lt BT" pitchFamily="34" charset="0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Futura Lt BT" pitchFamily="34" charset="0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Futura Lt BT" pitchFamily="34" charset="0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Futura Lt B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en-GB" altLang="en-US" sz="1265" dirty="0" err="1" smtClean="0">
                <a:solidFill>
                  <a:srgbClr val="000000"/>
                </a:solidFill>
                <a:latin typeface="Calibri" panose="020F0502020204030204" pitchFamily="34" charset="0"/>
              </a:rPr>
              <a:t>Addysg</a:t>
            </a:r>
            <a:r>
              <a:rPr lang="en-GB" altLang="en-US" sz="1265" dirty="0" smtClean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65" dirty="0" err="1" smtClean="0">
                <a:solidFill>
                  <a:srgbClr val="000000"/>
                </a:solidFill>
                <a:latin typeface="Calibri" panose="020F0502020204030204" pitchFamily="34" charset="0"/>
              </a:rPr>
              <a:t>ar</a:t>
            </a:r>
            <a:r>
              <a:rPr lang="en-GB" altLang="en-US" sz="1265" dirty="0" smtClean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65" dirty="0" err="1" smtClean="0">
                <a:solidFill>
                  <a:srgbClr val="000000"/>
                </a:solidFill>
                <a:latin typeface="Calibri" panose="020F0502020204030204" pitchFamily="34" charset="0"/>
              </a:rPr>
              <a:t>gyfer</a:t>
            </a:r>
            <a:r>
              <a:rPr lang="en-GB" altLang="en-US" sz="1265" dirty="0" smtClean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65" dirty="0" err="1" smtClean="0">
                <a:solidFill>
                  <a:srgbClr val="000000"/>
                </a:solidFill>
                <a:latin typeface="Calibri" panose="020F0502020204030204" pitchFamily="34" charset="0"/>
              </a:rPr>
              <a:t>Datblygu</a:t>
            </a:r>
            <a:r>
              <a:rPr lang="en-GB" altLang="en-US" sz="1265" dirty="0" smtClean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65" dirty="0" err="1" smtClean="0">
                <a:solidFill>
                  <a:srgbClr val="000000"/>
                </a:solidFill>
                <a:latin typeface="Calibri" panose="020F0502020204030204" pitchFamily="34" charset="0"/>
              </a:rPr>
              <a:t>Cynaliadwy</a:t>
            </a:r>
            <a:r>
              <a:rPr lang="en-GB" altLang="en-US" sz="1265" dirty="0" smtClean="0">
                <a:solidFill>
                  <a:srgbClr val="000000"/>
                </a:solidFill>
                <a:latin typeface="Calibri" panose="020F0502020204030204" pitchFamily="34" charset="0"/>
              </a:rPr>
              <a:t> a </a:t>
            </a:r>
            <a:r>
              <a:rPr lang="en-GB" altLang="en-US" sz="1265" dirty="0" err="1" smtClean="0">
                <a:solidFill>
                  <a:srgbClr val="000000"/>
                </a:solidFill>
                <a:latin typeface="Calibri" panose="020F0502020204030204" pitchFamily="34" charset="0"/>
              </a:rPr>
              <a:t>Dinasyddiaeth</a:t>
            </a:r>
            <a:r>
              <a:rPr lang="en-GB" altLang="en-US" sz="1265" dirty="0" smtClean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65" dirty="0" err="1" smtClean="0">
                <a:solidFill>
                  <a:srgbClr val="000000"/>
                </a:solidFill>
                <a:latin typeface="Calibri" panose="020F0502020204030204" pitchFamily="34" charset="0"/>
              </a:rPr>
              <a:t>Fyd-eang</a:t>
            </a:r>
            <a:r>
              <a:rPr lang="en-GB" altLang="en-US" sz="1265" dirty="0" smtClean="0">
                <a:solidFill>
                  <a:srgbClr val="000000"/>
                </a:solidFill>
                <a:latin typeface="Calibri" panose="020F0502020204030204" pitchFamily="34" charset="0"/>
              </a:rPr>
              <a:t>| Education for Sustainable Development and Global Citizenship  </a:t>
            </a:r>
            <a:endParaRPr lang="en-GB" altLang="en-US" sz="1265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>
              <a:spcBef>
                <a:spcPct val="50000"/>
              </a:spcBef>
              <a:defRPr/>
            </a:pPr>
            <a:r>
              <a:rPr lang="en-GB" altLang="en-US" sz="1265" dirty="0">
                <a:solidFill>
                  <a:srgbClr val="7030A0"/>
                </a:solidFill>
                <a:latin typeface="Calibri" panose="020F0502020204030204" pitchFamily="34" charset="0"/>
              </a:rPr>
              <a:t>Article | </a:t>
            </a:r>
            <a:r>
              <a:rPr lang="en-GB" altLang="en-US" sz="1265" dirty="0" err="1">
                <a:solidFill>
                  <a:srgbClr val="7030A0"/>
                </a:solidFill>
                <a:latin typeface="Calibri" panose="020F0502020204030204" pitchFamily="34" charset="0"/>
              </a:rPr>
              <a:t>Erthygl</a:t>
            </a:r>
            <a:r>
              <a:rPr lang="en-GB" altLang="en-US" sz="1265" dirty="0">
                <a:solidFill>
                  <a:srgbClr val="7030A0"/>
                </a:solidFill>
                <a:latin typeface="Calibri" panose="020F0502020204030204" pitchFamily="34" charset="0"/>
              </a:rPr>
              <a:t> 2 </a:t>
            </a:r>
          </a:p>
        </p:txBody>
      </p:sp>
      <p:sp>
        <p:nvSpPr>
          <p:cNvPr id="11" name="Text Box 7">
            <a:extLst>
              <a:ext uri="{FF2B5EF4-FFF2-40B4-BE49-F238E27FC236}">
                <a16:creationId xmlns:a16="http://schemas.microsoft.com/office/drawing/2014/main" id="{2EC261EE-AEEA-984D-9725-DDBF9A7E7C3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62546" y="4285775"/>
            <a:ext cx="2409825" cy="871537"/>
          </a:xfrm>
          <a:prstGeom prst="rect">
            <a:avLst/>
          </a:prstGeom>
          <a:ln/>
          <a:extLst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>
            <a:lvl1pPr>
              <a:defRPr sz="1200">
                <a:solidFill>
                  <a:schemeClr val="tx1"/>
                </a:solidFill>
                <a:latin typeface="Futura Lt BT" pitchFamily="34" charset="0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Futura Lt BT" pitchFamily="34" charset="0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Futura Lt BT" pitchFamily="34" charset="0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Futura Lt BT" pitchFamily="34" charset="0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Futura Lt B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en-GB" altLang="en-US" sz="1265" dirty="0" err="1">
                <a:solidFill>
                  <a:srgbClr val="000000"/>
                </a:solidFill>
                <a:latin typeface="Calibri" panose="020F0502020204030204" pitchFamily="34" charset="0"/>
              </a:rPr>
              <a:t>Ysgolion</a:t>
            </a:r>
            <a:r>
              <a:rPr lang="en-GB" altLang="en-US" sz="1265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65" dirty="0" err="1">
                <a:solidFill>
                  <a:srgbClr val="000000"/>
                </a:solidFill>
                <a:latin typeface="Calibri" panose="020F0502020204030204" pitchFamily="34" charset="0"/>
              </a:rPr>
              <a:t>Iach</a:t>
            </a:r>
            <a:r>
              <a:rPr lang="en-GB" altLang="en-US" sz="1265" dirty="0">
                <a:solidFill>
                  <a:srgbClr val="000000"/>
                </a:solidFill>
                <a:latin typeface="Calibri" panose="020F0502020204030204" pitchFamily="34" charset="0"/>
              </a:rPr>
              <a:t>/Eco </a:t>
            </a:r>
          </a:p>
          <a:p>
            <a:pPr>
              <a:spcBef>
                <a:spcPct val="50000"/>
              </a:spcBef>
              <a:defRPr/>
            </a:pPr>
            <a:r>
              <a:rPr lang="en-GB" altLang="en-US" sz="1265" dirty="0">
                <a:solidFill>
                  <a:srgbClr val="000000"/>
                </a:solidFill>
                <a:latin typeface="Calibri" panose="020F0502020204030204" pitchFamily="34" charset="0"/>
              </a:rPr>
              <a:t>|Healthy/Eco Schools </a:t>
            </a:r>
          </a:p>
          <a:p>
            <a:pPr>
              <a:spcBef>
                <a:spcPct val="50000"/>
              </a:spcBef>
              <a:defRPr/>
            </a:pPr>
            <a:r>
              <a:rPr lang="en-GB" altLang="en-US" sz="1265" dirty="0">
                <a:solidFill>
                  <a:srgbClr val="7030A0"/>
                </a:solidFill>
                <a:latin typeface="Calibri" panose="020F0502020204030204" pitchFamily="34" charset="0"/>
              </a:rPr>
              <a:t>Article | </a:t>
            </a:r>
            <a:r>
              <a:rPr lang="en-GB" altLang="en-US" sz="1265" dirty="0" err="1">
                <a:solidFill>
                  <a:srgbClr val="7030A0"/>
                </a:solidFill>
                <a:latin typeface="Calibri" panose="020F0502020204030204" pitchFamily="34" charset="0"/>
              </a:rPr>
              <a:t>Erthygl</a:t>
            </a:r>
            <a:r>
              <a:rPr lang="en-GB" altLang="en-US" sz="1265" dirty="0">
                <a:solidFill>
                  <a:srgbClr val="7030A0"/>
                </a:solidFill>
                <a:latin typeface="Calibri" panose="020F0502020204030204" pitchFamily="34" charset="0"/>
              </a:rPr>
              <a:t> 24 –</a:t>
            </a:r>
          </a:p>
        </p:txBody>
      </p:sp>
      <p:sp>
        <p:nvSpPr>
          <p:cNvPr id="12" name="Text Box 3">
            <a:extLst>
              <a:ext uri="{FF2B5EF4-FFF2-40B4-BE49-F238E27FC236}">
                <a16:creationId xmlns:a16="http://schemas.microsoft.com/office/drawing/2014/main" id="{88333AB3-ECBA-CE4F-AC41-C964C80434F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26566" y="1999467"/>
            <a:ext cx="2268537" cy="773112"/>
          </a:xfrm>
          <a:prstGeom prst="rect">
            <a:avLst/>
          </a:prstGeom>
          <a:ln/>
          <a:extLst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>
            <a:lvl1pPr>
              <a:defRPr sz="1200">
                <a:solidFill>
                  <a:schemeClr val="tx1"/>
                </a:solidFill>
                <a:latin typeface="Futura Lt BT" pitchFamily="34" charset="0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Futura Lt BT" pitchFamily="34" charset="0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Futura Lt BT" pitchFamily="34" charset="0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Futura Lt BT" pitchFamily="34" charset="0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Futura Lt B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en-GB" altLang="en-US" sz="1265" dirty="0">
                <a:solidFill>
                  <a:srgbClr val="000000"/>
                </a:solidFill>
                <a:latin typeface="Calibri" panose="020F0502020204030204" pitchFamily="34" charset="0"/>
              </a:rPr>
              <a:t>Y </a:t>
            </a:r>
            <a:r>
              <a:rPr lang="en-GB" altLang="en-US" sz="1265" dirty="0" err="1">
                <a:solidFill>
                  <a:srgbClr val="000000"/>
                </a:solidFill>
                <a:latin typeface="Calibri" panose="020F0502020204030204" pitchFamily="34" charset="0"/>
              </a:rPr>
              <a:t>Cyfnod</a:t>
            </a:r>
            <a:r>
              <a:rPr lang="en-GB" altLang="en-US" sz="1265" dirty="0">
                <a:solidFill>
                  <a:srgbClr val="000000"/>
                </a:solidFill>
                <a:latin typeface="Calibri" panose="020F0502020204030204" pitchFamily="34" charset="0"/>
              </a:rPr>
              <a:t> Sylfaen | Foundation Phase </a:t>
            </a:r>
          </a:p>
          <a:p>
            <a:pPr>
              <a:spcBef>
                <a:spcPct val="50000"/>
              </a:spcBef>
              <a:defRPr/>
            </a:pPr>
            <a:r>
              <a:rPr lang="en-GB" altLang="en-US" sz="1265" dirty="0">
                <a:solidFill>
                  <a:srgbClr val="7030A0"/>
                </a:solidFill>
                <a:latin typeface="Calibri" panose="020F0502020204030204" pitchFamily="34" charset="0"/>
              </a:rPr>
              <a:t>Article | </a:t>
            </a:r>
            <a:r>
              <a:rPr lang="en-GB" altLang="en-US" sz="1265" dirty="0" err="1">
                <a:solidFill>
                  <a:srgbClr val="7030A0"/>
                </a:solidFill>
                <a:latin typeface="Calibri" panose="020F0502020204030204" pitchFamily="34" charset="0"/>
              </a:rPr>
              <a:t>Erthyglau</a:t>
            </a:r>
            <a:r>
              <a:rPr lang="en-GB" altLang="en-US" sz="1265" dirty="0">
                <a:solidFill>
                  <a:srgbClr val="7030A0"/>
                </a:solidFill>
                <a:latin typeface="Calibri" panose="020F0502020204030204" pitchFamily="34" charset="0"/>
              </a:rPr>
              <a:t> 28/29/31 </a:t>
            </a:r>
          </a:p>
        </p:txBody>
      </p:sp>
      <p:sp>
        <p:nvSpPr>
          <p:cNvPr id="13" name="Text Box 5">
            <a:extLst>
              <a:ext uri="{FF2B5EF4-FFF2-40B4-BE49-F238E27FC236}">
                <a16:creationId xmlns:a16="http://schemas.microsoft.com/office/drawing/2014/main" id="{2FE0AAE4-3853-064E-A5B0-1F509209EE7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22839" y="1828800"/>
            <a:ext cx="2090737" cy="774700"/>
          </a:xfrm>
          <a:prstGeom prst="rect">
            <a:avLst/>
          </a:prstGeom>
          <a:ln/>
          <a:extLst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>
            <a:lvl1pPr>
              <a:defRPr sz="1200">
                <a:solidFill>
                  <a:schemeClr val="tx1"/>
                </a:solidFill>
                <a:latin typeface="Futura Lt BT" pitchFamily="34" charset="0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Futura Lt BT" pitchFamily="34" charset="0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Futura Lt BT" pitchFamily="34" charset="0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Futura Lt BT" pitchFamily="34" charset="0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Futura Lt B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en-GB" altLang="en-US" sz="1265" dirty="0" err="1">
                <a:solidFill>
                  <a:srgbClr val="000000"/>
                </a:solidFill>
                <a:latin typeface="Calibri" panose="020F0502020204030204" pitchFamily="34" charset="0"/>
              </a:rPr>
              <a:t>Arfer</a:t>
            </a:r>
            <a:r>
              <a:rPr lang="en-GB" altLang="en-US" sz="1265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65" dirty="0" err="1">
                <a:solidFill>
                  <a:srgbClr val="000000"/>
                </a:solidFill>
                <a:latin typeface="Calibri" panose="020F0502020204030204" pitchFamily="34" charset="0"/>
              </a:rPr>
              <a:t>Adferol</a:t>
            </a:r>
            <a:r>
              <a:rPr lang="en-GB" altLang="en-US" sz="1265" dirty="0">
                <a:solidFill>
                  <a:srgbClr val="000000"/>
                </a:solidFill>
                <a:latin typeface="Calibri" panose="020F0502020204030204" pitchFamily="34" charset="0"/>
              </a:rPr>
              <a:t> | Restorative Practice </a:t>
            </a:r>
          </a:p>
          <a:p>
            <a:pPr>
              <a:spcBef>
                <a:spcPct val="50000"/>
              </a:spcBef>
              <a:defRPr/>
            </a:pPr>
            <a:r>
              <a:rPr lang="en-GB" altLang="en-US" sz="1265" dirty="0">
                <a:solidFill>
                  <a:srgbClr val="7030A0"/>
                </a:solidFill>
                <a:latin typeface="Calibri" panose="020F0502020204030204" pitchFamily="34" charset="0"/>
              </a:rPr>
              <a:t>Articles | </a:t>
            </a:r>
            <a:r>
              <a:rPr lang="en-GB" altLang="en-US" sz="1265" dirty="0" err="1">
                <a:solidFill>
                  <a:srgbClr val="7030A0"/>
                </a:solidFill>
                <a:latin typeface="Calibri" panose="020F0502020204030204" pitchFamily="34" charset="0"/>
              </a:rPr>
              <a:t>Erthyglau</a:t>
            </a:r>
            <a:r>
              <a:rPr lang="en-GB" altLang="en-US" sz="1265" dirty="0">
                <a:solidFill>
                  <a:srgbClr val="7030A0"/>
                </a:solidFill>
                <a:latin typeface="Calibri" panose="020F0502020204030204" pitchFamily="34" charset="0"/>
              </a:rPr>
              <a:t> 12/36/17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98578C2-533E-E34C-A003-313DCBF07AAE}"/>
              </a:ext>
            </a:extLst>
          </p:cNvPr>
          <p:cNvSpPr txBox="1"/>
          <p:nvPr/>
        </p:nvSpPr>
        <p:spPr>
          <a:xfrm>
            <a:off x="2809876" y="1828800"/>
            <a:ext cx="1795462" cy="957262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spcFirstLastPara="1" wrap="none" lIns="24109" tIns="24109" rIns="24109" bIns="24109" spcCol="38100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altLang="en-US" sz="1265" dirty="0" err="1">
                <a:solidFill>
                  <a:srgbClr val="000000"/>
                </a:solidFill>
                <a:latin typeface="Calibri" panose="020F0502020204030204" pitchFamily="34" charset="0"/>
              </a:rPr>
              <a:t>Gwrthfwlio</a:t>
            </a:r>
            <a:r>
              <a:rPr lang="en-GB" altLang="en-US" sz="1265" dirty="0">
                <a:solidFill>
                  <a:srgbClr val="000000"/>
                </a:solidFill>
                <a:latin typeface="Calibri" panose="020F0502020204030204" pitchFamily="34" charset="0"/>
              </a:rPr>
              <a:t> | Anti Bullying </a:t>
            </a:r>
          </a:p>
          <a:p>
            <a:pPr>
              <a:spcBef>
                <a:spcPct val="50000"/>
              </a:spcBef>
              <a:defRPr/>
            </a:pPr>
            <a:r>
              <a:rPr lang="en-GB" altLang="en-US" sz="1265" dirty="0">
                <a:solidFill>
                  <a:srgbClr val="7030A0"/>
                </a:solidFill>
                <a:latin typeface="Calibri" panose="020F0502020204030204" pitchFamily="34" charset="0"/>
              </a:rPr>
              <a:t>Article | </a:t>
            </a:r>
            <a:r>
              <a:rPr lang="en-GB" altLang="en-US" sz="1265" dirty="0" err="1">
                <a:solidFill>
                  <a:srgbClr val="7030A0"/>
                </a:solidFill>
                <a:latin typeface="Calibri" panose="020F0502020204030204" pitchFamily="34" charset="0"/>
              </a:rPr>
              <a:t>Erthygl</a:t>
            </a:r>
            <a:r>
              <a:rPr lang="en-GB" altLang="en-US" sz="1265" dirty="0">
                <a:solidFill>
                  <a:srgbClr val="7030A0"/>
                </a:solidFill>
                <a:latin typeface="Calibri" panose="020F0502020204030204" pitchFamily="34" charset="0"/>
              </a:rPr>
              <a:t> 19 </a:t>
            </a:r>
          </a:p>
          <a:p>
            <a:pPr latinLnBrk="1">
              <a:defRPr/>
            </a:pPr>
            <a:endParaRPr lang="en-GB" sz="2109" dirty="0">
              <a:solidFill>
                <a:srgbClr val="000000"/>
              </a:solidFill>
              <a:latin typeface="+mj-lt"/>
              <a:ea typeface="+mj-ea"/>
              <a:cs typeface="+mj-cs"/>
              <a:sym typeface="Helvetica Neue"/>
            </a:endParaRPr>
          </a:p>
        </p:txBody>
      </p:sp>
      <p:sp>
        <p:nvSpPr>
          <p:cNvPr id="15" name="Text Box 10">
            <a:extLst>
              <a:ext uri="{FF2B5EF4-FFF2-40B4-BE49-F238E27FC236}">
                <a16:creationId xmlns:a16="http://schemas.microsoft.com/office/drawing/2014/main" id="{70389410-36A6-154E-A69E-FE04FD89F4D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46725" y="3371056"/>
            <a:ext cx="842962" cy="498475"/>
          </a:xfrm>
          <a:prstGeom prst="rect">
            <a:avLst/>
          </a:prstGeom>
          <a:ln/>
          <a:extLst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>
            <a:lvl1pPr>
              <a:defRPr sz="1200">
                <a:solidFill>
                  <a:schemeClr val="tx1"/>
                </a:solidFill>
                <a:latin typeface="Futura Lt BT" pitchFamily="34" charset="0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Futura Lt BT" pitchFamily="34" charset="0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Futura Lt BT" pitchFamily="34" charset="0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Futura Lt BT" pitchFamily="34" charset="0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Futura Lt B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en-GB" altLang="en-US" sz="1055" dirty="0">
                <a:solidFill>
                  <a:srgbClr val="000000"/>
                </a:solidFill>
                <a:latin typeface="Calibri" panose="020F0502020204030204" pitchFamily="34" charset="0"/>
              </a:rPr>
              <a:t>CCUHP</a:t>
            </a:r>
          </a:p>
          <a:p>
            <a:pPr>
              <a:spcBef>
                <a:spcPct val="50000"/>
              </a:spcBef>
              <a:defRPr/>
            </a:pPr>
            <a:r>
              <a:rPr lang="en-GB" altLang="en-US" sz="1055" dirty="0">
                <a:solidFill>
                  <a:srgbClr val="000000"/>
                </a:solidFill>
                <a:latin typeface="Calibri" panose="020F0502020204030204" pitchFamily="34" charset="0"/>
              </a:rPr>
              <a:t>UNCRC</a:t>
            </a:r>
          </a:p>
        </p:txBody>
      </p:sp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103678" y="800231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3518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63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7" name="Picture 3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602" y="1964071"/>
            <a:ext cx="4596275" cy="24220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4818" name="Rectangle 5"/>
          <p:cNvSpPr>
            <a:spLocks noChangeArrowheads="1"/>
          </p:cNvSpPr>
          <p:nvPr/>
        </p:nvSpPr>
        <p:spPr bwMode="auto">
          <a:xfrm>
            <a:off x="5149414" y="2473357"/>
            <a:ext cx="6808265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dirty="0">
                <a:hlinkClick r:id="rId4"/>
              </a:rPr>
              <a:t>https://</a:t>
            </a:r>
            <a:r>
              <a:rPr lang="en-US" altLang="en-US" dirty="0" smtClean="0">
                <a:hlinkClick r:id="rId4"/>
              </a:rPr>
              <a:t>www.youtube.com/watch?v=0cQqjWlVp8k</a:t>
            </a:r>
            <a:r>
              <a:rPr lang="en-US" altLang="en-US" dirty="0" smtClean="0"/>
              <a:t> </a:t>
            </a:r>
            <a:r>
              <a:rPr lang="en-US" altLang="en-US" b="1" dirty="0" smtClean="0">
                <a:solidFill>
                  <a:schemeClr val="bg1"/>
                </a:solidFill>
              </a:rPr>
              <a:t>(</a:t>
            </a:r>
            <a:r>
              <a:rPr lang="en-US" altLang="en-US" b="1" dirty="0" err="1" smtClean="0">
                <a:solidFill>
                  <a:schemeClr val="bg1"/>
                </a:solidFill>
              </a:rPr>
              <a:t>Cymraeg</a:t>
            </a:r>
            <a:r>
              <a:rPr lang="en-US" altLang="en-US" b="1" dirty="0" smtClean="0">
                <a:solidFill>
                  <a:schemeClr val="bg1"/>
                </a:solidFill>
              </a:rPr>
              <a:t>)</a:t>
            </a:r>
          </a:p>
          <a:p>
            <a:r>
              <a:rPr lang="en-US" altLang="en-US" dirty="0" smtClean="0"/>
              <a:t> </a:t>
            </a:r>
            <a:endParaRPr lang="en-US" altLang="en-US" dirty="0"/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5206895" y="3350890"/>
            <a:ext cx="7174369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dirty="0">
                <a:hlinkClick r:id="rId6"/>
              </a:rPr>
              <a:t>https://</a:t>
            </a:r>
            <a:r>
              <a:rPr lang="en-US" altLang="en-US" dirty="0" smtClean="0">
                <a:hlinkClick r:id="rId6"/>
              </a:rPr>
              <a:t>www.youtube.com/watch?v=WSpfLMV3_sA</a:t>
            </a:r>
            <a:r>
              <a:rPr lang="en-US" altLang="en-US" dirty="0" smtClean="0"/>
              <a:t> </a:t>
            </a:r>
            <a:r>
              <a:rPr lang="en-US" altLang="en-US" b="1" dirty="0" smtClean="0">
                <a:solidFill>
                  <a:schemeClr val="bg1"/>
                </a:solidFill>
              </a:rPr>
              <a:t>(English) </a:t>
            </a:r>
            <a:endParaRPr lang="en-US" altLang="en-US" b="1" dirty="0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TASG 6 (</a:t>
            </a:r>
            <a:r>
              <a:rPr lang="en-GB" cap="none" dirty="0" smtClean="0">
                <a:solidFill>
                  <a:schemeClr val="bg1"/>
                </a:solidFill>
              </a:rPr>
              <a:t>5 </a:t>
            </a:r>
            <a:r>
              <a:rPr lang="en-GB" cap="none" dirty="0" err="1" smtClean="0">
                <a:solidFill>
                  <a:schemeClr val="bg1"/>
                </a:solidFill>
              </a:rPr>
              <a:t>munud</a:t>
            </a:r>
            <a:r>
              <a:rPr lang="en-GB" dirty="0" smtClean="0">
                <a:solidFill>
                  <a:schemeClr val="bg1"/>
                </a:solidFill>
              </a:rPr>
              <a:t>)</a:t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>TASK 6 (</a:t>
            </a:r>
            <a:r>
              <a:rPr lang="en-GB" cap="none" dirty="0" smtClean="0">
                <a:solidFill>
                  <a:schemeClr val="bg1"/>
                </a:solidFill>
              </a:rPr>
              <a:t>5 minutes</a:t>
            </a:r>
            <a:r>
              <a:rPr lang="en-GB" dirty="0" smtClean="0">
                <a:solidFill>
                  <a:schemeClr val="bg1"/>
                </a:solidFill>
              </a:rPr>
              <a:t>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68775" y="4855580"/>
            <a:ext cx="4352081" cy="1477328"/>
          </a:xfrm>
          <a:prstGeom prst="rect">
            <a:avLst/>
          </a:prstGeom>
          <a:noFill/>
          <a:ln w="190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bg1"/>
                </a:solidFill>
              </a:rPr>
              <a:t>TASG:</a:t>
            </a:r>
          </a:p>
          <a:p>
            <a:r>
              <a:rPr lang="en-GB" dirty="0" err="1" smtClean="0">
                <a:solidFill>
                  <a:schemeClr val="bg1"/>
                </a:solidFill>
              </a:rPr>
              <a:t>Wedi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gwylio’r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fideo</a:t>
            </a:r>
            <a:r>
              <a:rPr lang="en-GB" dirty="0" smtClean="0">
                <a:solidFill>
                  <a:schemeClr val="bg1"/>
                </a:solidFill>
              </a:rPr>
              <a:t>, </a:t>
            </a:r>
            <a:r>
              <a:rPr lang="en-GB" dirty="0" err="1" smtClean="0">
                <a:solidFill>
                  <a:schemeClr val="bg1"/>
                </a:solidFill>
              </a:rPr>
              <a:t>ystyriwch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sut</a:t>
            </a:r>
            <a:r>
              <a:rPr lang="en-GB" dirty="0" smtClean="0">
                <a:solidFill>
                  <a:schemeClr val="bg1"/>
                </a:solidFill>
              </a:rPr>
              <a:t> y </a:t>
            </a:r>
            <a:r>
              <a:rPr lang="en-GB" dirty="0" err="1" smtClean="0">
                <a:solidFill>
                  <a:schemeClr val="bg1"/>
                </a:solidFill>
              </a:rPr>
              <a:t>gallech</a:t>
            </a:r>
            <a:r>
              <a:rPr lang="en-GB" dirty="0" smtClean="0">
                <a:solidFill>
                  <a:schemeClr val="bg1"/>
                </a:solidFill>
              </a:rPr>
              <a:t> chi </a:t>
            </a:r>
            <a:r>
              <a:rPr lang="en-GB" dirty="0" err="1" smtClean="0">
                <a:solidFill>
                  <a:schemeClr val="bg1"/>
                </a:solidFill>
              </a:rPr>
              <a:t>wneud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yn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siwr</a:t>
            </a:r>
            <a:r>
              <a:rPr lang="en-GB" dirty="0" smtClean="0">
                <a:solidFill>
                  <a:schemeClr val="bg1"/>
                </a:solidFill>
              </a:rPr>
              <a:t> bod </a:t>
            </a:r>
            <a:r>
              <a:rPr lang="en-GB" dirty="0" err="1" smtClean="0">
                <a:solidFill>
                  <a:schemeClr val="bg1"/>
                </a:solidFill>
              </a:rPr>
              <a:t>hawliau</a:t>
            </a:r>
            <a:r>
              <a:rPr lang="en-GB" dirty="0" smtClean="0">
                <a:solidFill>
                  <a:schemeClr val="bg1"/>
                </a:solidFill>
              </a:rPr>
              <a:t> plant </a:t>
            </a:r>
            <a:r>
              <a:rPr lang="en-GB" dirty="0" err="1" smtClean="0">
                <a:solidFill>
                  <a:schemeClr val="bg1"/>
                </a:solidFill>
              </a:rPr>
              <a:t>yn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cael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eu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cynnwys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yn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eich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dosbarth</a:t>
            </a:r>
            <a:r>
              <a:rPr lang="en-GB" dirty="0" smtClean="0">
                <a:solidFill>
                  <a:schemeClr val="bg1"/>
                </a:solidFill>
              </a:rPr>
              <a:t> chi. </a:t>
            </a:r>
            <a:r>
              <a:rPr lang="en-GB" dirty="0" err="1" smtClean="0">
                <a:solidFill>
                  <a:schemeClr val="bg1"/>
                </a:solidFill>
              </a:rPr>
              <a:t>Nodwch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eich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syniadau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ar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ffurf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pwyntiau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bwled</a:t>
            </a:r>
            <a:r>
              <a:rPr lang="en-GB" dirty="0" smtClean="0">
                <a:solidFill>
                  <a:schemeClr val="bg1"/>
                </a:solidFill>
              </a:rPr>
              <a:t>.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377505" y="4994079"/>
            <a:ext cx="4352081" cy="1477328"/>
          </a:xfrm>
          <a:prstGeom prst="rect">
            <a:avLst/>
          </a:prstGeom>
          <a:noFill/>
          <a:ln w="190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bg1"/>
                </a:solidFill>
              </a:rPr>
              <a:t>TASK: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After watching this video, consider how you can ensure that children’s rights are included in your classroom. 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Note some ideas in bullet point format. </a:t>
            </a:r>
          </a:p>
        </p:txBody>
      </p:sp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921819" y="735685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7506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36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extBox 4"/>
          <p:cNvSpPr txBox="1">
            <a:spLocks noChangeArrowheads="1"/>
          </p:cNvSpPr>
          <p:nvPr/>
        </p:nvSpPr>
        <p:spPr bwMode="auto">
          <a:xfrm>
            <a:off x="4384890" y="219604"/>
            <a:ext cx="4032250" cy="3692525"/>
          </a:xfrm>
          <a:prstGeom prst="rect">
            <a:avLst/>
          </a:prstGeom>
          <a:ln/>
          <a:extLst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dirty="0" err="1"/>
              <a:t>Er</a:t>
            </a:r>
            <a:r>
              <a:rPr lang="en-US" altLang="en-US" dirty="0"/>
              <a:t> </a:t>
            </a:r>
            <a:r>
              <a:rPr lang="en-US" altLang="en-US" dirty="0" err="1"/>
              <a:t>mwy</a:t>
            </a:r>
            <a:r>
              <a:rPr lang="en-US" altLang="en-US" dirty="0"/>
              <a:t> </a:t>
            </a:r>
            <a:r>
              <a:rPr lang="en-US" altLang="en-US" dirty="0" err="1"/>
              <a:t>cael</a:t>
            </a:r>
            <a:r>
              <a:rPr lang="en-US" altLang="en-US" dirty="0"/>
              <a:t> </a:t>
            </a:r>
            <a:r>
              <a:rPr lang="en-US" altLang="en-US" dirty="0" err="1"/>
              <a:t>trosolwg</a:t>
            </a:r>
            <a:r>
              <a:rPr lang="en-US" altLang="en-US" dirty="0"/>
              <a:t> </a:t>
            </a:r>
            <a:r>
              <a:rPr lang="en-US" altLang="en-US" dirty="0" err="1"/>
              <a:t>mwy</a:t>
            </a:r>
            <a:r>
              <a:rPr lang="en-US" altLang="en-US" dirty="0"/>
              <a:t> </a:t>
            </a:r>
            <a:r>
              <a:rPr lang="en-US" altLang="en-US" dirty="0" err="1"/>
              <a:t>cyflawn</a:t>
            </a:r>
            <a:r>
              <a:rPr lang="en-US" altLang="en-US" dirty="0"/>
              <a:t> o </a:t>
            </a:r>
            <a:r>
              <a:rPr lang="en-US" altLang="en-US" dirty="0" err="1"/>
              <a:t>Gonfensiwn</a:t>
            </a:r>
            <a:r>
              <a:rPr lang="en-US" altLang="en-US" dirty="0"/>
              <a:t> y </a:t>
            </a:r>
            <a:r>
              <a:rPr lang="en-US" altLang="en-US" dirty="0" err="1"/>
              <a:t>Cenhedloedd</a:t>
            </a:r>
            <a:r>
              <a:rPr lang="en-US" altLang="en-US" dirty="0"/>
              <a:t> </a:t>
            </a:r>
            <a:r>
              <a:rPr lang="en-US" altLang="en-US" dirty="0" err="1"/>
              <a:t>Unedig</a:t>
            </a:r>
            <a:r>
              <a:rPr lang="en-US" altLang="en-US" dirty="0"/>
              <a:t> </a:t>
            </a:r>
            <a:r>
              <a:rPr lang="en-US" altLang="en-US" dirty="0" err="1"/>
              <a:t>ar</a:t>
            </a:r>
            <a:r>
              <a:rPr lang="en-US" altLang="en-US" dirty="0"/>
              <a:t> </a:t>
            </a:r>
            <a:r>
              <a:rPr lang="en-US" altLang="en-US" dirty="0" err="1"/>
              <a:t>Hawliau’r</a:t>
            </a:r>
            <a:r>
              <a:rPr lang="en-US" altLang="en-US" dirty="0"/>
              <a:t> </a:t>
            </a:r>
            <a:r>
              <a:rPr lang="en-US" altLang="en-US" dirty="0" err="1"/>
              <a:t>Plentyn</a:t>
            </a:r>
            <a:r>
              <a:rPr lang="en-US" altLang="en-US" dirty="0"/>
              <a:t>, </a:t>
            </a:r>
            <a:r>
              <a:rPr lang="en-US" altLang="en-US" dirty="0" err="1"/>
              <a:t>dilynwch</a:t>
            </a:r>
            <a:r>
              <a:rPr lang="en-US" altLang="en-US" dirty="0"/>
              <a:t> y </a:t>
            </a:r>
            <a:r>
              <a:rPr lang="en-US" altLang="en-US" dirty="0" err="1"/>
              <a:t>ddolen</a:t>
            </a:r>
            <a:r>
              <a:rPr lang="en-US" altLang="en-US" dirty="0"/>
              <a:t> hon ac </a:t>
            </a:r>
            <a:r>
              <a:rPr lang="en-US" altLang="en-US" dirty="0" err="1"/>
              <a:t>edrychwch</a:t>
            </a:r>
            <a:r>
              <a:rPr lang="en-US" altLang="en-US" dirty="0"/>
              <a:t> </a:t>
            </a:r>
            <a:r>
              <a:rPr lang="en-US" altLang="en-US" dirty="0" err="1"/>
              <a:t>ar</a:t>
            </a:r>
            <a:r>
              <a:rPr lang="en-US" altLang="en-US" dirty="0"/>
              <a:t> y </a:t>
            </a:r>
            <a:r>
              <a:rPr lang="en-US" altLang="en-US" dirty="0" err="1"/>
              <a:t>cyflwyniadau</a:t>
            </a:r>
            <a:r>
              <a:rPr lang="en-US" altLang="en-US" dirty="0"/>
              <a:t> </a:t>
            </a:r>
            <a:r>
              <a:rPr lang="en-US" altLang="en-US" dirty="0" err="1"/>
              <a:t>a’r</a:t>
            </a:r>
            <a:r>
              <a:rPr lang="en-US" altLang="en-US" dirty="0"/>
              <a:t> </a:t>
            </a:r>
            <a:r>
              <a:rPr lang="en-US" altLang="en-US" dirty="0" err="1"/>
              <a:t>adnoddau</a:t>
            </a:r>
            <a:r>
              <a:rPr lang="en-US" altLang="en-US" dirty="0"/>
              <a:t> </a:t>
            </a:r>
            <a:r>
              <a:rPr lang="en-US" altLang="en-US" dirty="0" err="1"/>
              <a:t>yma</a:t>
            </a:r>
            <a:r>
              <a:rPr lang="en-US" altLang="en-US" dirty="0"/>
              <a:t>:</a:t>
            </a:r>
          </a:p>
          <a:p>
            <a:endParaRPr lang="en-US" altLang="en-US" dirty="0"/>
          </a:p>
          <a:p>
            <a:r>
              <a:rPr lang="cy-GB" altLang="en-US" dirty="0">
                <a:hlinkClick r:id="rId2"/>
              </a:rPr>
              <a:t>https://www.complantcymru.org.uk/ccuhp-hawliau-plant/adnoddau-ccuhp/</a:t>
            </a:r>
            <a:r>
              <a:rPr lang="cy-GB" altLang="en-US" dirty="0"/>
              <a:t> </a:t>
            </a:r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</p:txBody>
      </p:sp>
      <p:pic>
        <p:nvPicPr>
          <p:cNvPr id="38915" name="Picture 2" descr="Cartwn o oedolyn a plentyn yn rhoi poster Siarter ar wal a poster Rheolau yn y bi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1" y="2535739"/>
            <a:ext cx="2343149" cy="23431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>
                <a:solidFill>
                  <a:schemeClr val="bg1"/>
                </a:solidFill>
              </a:rPr>
              <a:t>Darllen</a:t>
            </a:r>
            <a:r>
              <a:rPr lang="en-GB" b="1" dirty="0" smtClean="0">
                <a:solidFill>
                  <a:schemeClr val="bg1"/>
                </a:solidFill>
              </a:rPr>
              <a:t> </a:t>
            </a:r>
            <a:r>
              <a:rPr lang="en-GB" b="1" dirty="0" err="1" smtClean="0">
                <a:solidFill>
                  <a:schemeClr val="bg1"/>
                </a:solidFill>
              </a:rPr>
              <a:t>pellach</a:t>
            </a:r>
            <a:r>
              <a:rPr lang="en-GB" b="1" dirty="0" smtClean="0">
                <a:solidFill>
                  <a:schemeClr val="bg1"/>
                </a:solidFill>
              </a:rPr>
              <a:t/>
            </a:r>
            <a:br>
              <a:rPr lang="en-GB" b="1" dirty="0" smtClean="0">
                <a:solidFill>
                  <a:schemeClr val="bg1"/>
                </a:solidFill>
              </a:rPr>
            </a:br>
            <a:r>
              <a:rPr lang="en-GB" b="1" dirty="0" smtClean="0">
                <a:solidFill>
                  <a:schemeClr val="bg1"/>
                </a:solidFill>
              </a:rPr>
              <a:t>further reading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6" name="TextBox 4"/>
          <p:cNvSpPr txBox="1">
            <a:spLocks noChangeArrowheads="1"/>
          </p:cNvSpPr>
          <p:nvPr/>
        </p:nvSpPr>
        <p:spPr bwMode="auto">
          <a:xfrm>
            <a:off x="5751513" y="3222254"/>
            <a:ext cx="4032250" cy="3416300"/>
          </a:xfrm>
          <a:prstGeom prst="rect">
            <a:avLst/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dirty="0">
                <a:solidFill>
                  <a:schemeClr val="bg2">
                    <a:lumMod val="20000"/>
                    <a:lumOff val="80000"/>
                  </a:schemeClr>
                </a:solidFill>
              </a:rPr>
              <a:t>For a more comprehensive overview of the United Nations Convention on the Rights of the Child, follow this link and go through these presentations and resources:</a:t>
            </a:r>
          </a:p>
          <a:p>
            <a:r>
              <a:rPr lang="en-GB" altLang="en-US" dirty="0">
                <a:hlinkClick r:id="rId4"/>
              </a:rPr>
              <a:t>https://www.childcomwales.org.uk/uncrc-childrens-rights/rights-resources-universities-colleges/</a:t>
            </a:r>
            <a:r>
              <a:rPr lang="en-GB" altLang="en-US" dirty="0"/>
              <a:t>  </a:t>
            </a:r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</p:txBody>
      </p:sp>
      <p:pic>
        <p:nvPicPr>
          <p:cNvPr id="7" name="Picture 2" descr="Image result for UNCRC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7906" y="507703"/>
            <a:ext cx="2148651" cy="22167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98947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61DDDE80-2DFA-4F2A-B66F-72059846BDA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TM03457452[[fn=Celestial]]</Template>
  <TotalTime>983</TotalTime>
  <Words>1770</Words>
  <Application>Microsoft Office PowerPoint</Application>
  <PresentationFormat>Widescreen</PresentationFormat>
  <Paragraphs>188</Paragraphs>
  <Slides>21</Slides>
  <Notes>7</Notes>
  <HiddenSlides>0</HiddenSlides>
  <MMClips>21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34" baseType="lpstr">
      <vt:lpstr>ＭＳ Ｐゴシック</vt:lpstr>
      <vt:lpstr>Arial</vt:lpstr>
      <vt:lpstr>Arial Unicode MS</vt:lpstr>
      <vt:lpstr>Calibri</vt:lpstr>
      <vt:lpstr>Calibri Light</vt:lpstr>
      <vt:lpstr>Futura Lt BT</vt:lpstr>
      <vt:lpstr>Helvetica Neue</vt:lpstr>
      <vt:lpstr>Tahoma</vt:lpstr>
      <vt:lpstr>Times New Roman</vt:lpstr>
      <vt:lpstr>VAG Rounded</vt:lpstr>
      <vt:lpstr>VAG Rounded Std Thin</vt:lpstr>
      <vt:lpstr>Wingdings</vt:lpstr>
      <vt:lpstr>Celestial</vt:lpstr>
      <vt:lpstr>PowerPoint Presentation</vt:lpstr>
      <vt:lpstr>Datblygiad Cymdeithasol  &amp; Hawliau Plant  Social development  &amp; ChiLdren’s rights  </vt:lpstr>
      <vt:lpstr>NOD AIM</vt:lpstr>
      <vt:lpstr>TASg 1 (5-10 munud) TASK 1 (5-10 minutes) </vt:lpstr>
      <vt:lpstr>Sgiliau cymdeithasol Social skills</vt:lpstr>
      <vt:lpstr>TASG 2 (5 munud) Task 2 (5 minutes) </vt:lpstr>
      <vt:lpstr>Damcaniaeth dysgu cymdeithasol bandura bandura’s social learning theory</vt:lpstr>
      <vt:lpstr>Mae dysgu’n weithgaredd cymdeithasol  learning is a social activity (Bronfenbrenner)</vt:lpstr>
      <vt:lpstr>Damcaniaeth dysgu cymdeithasol Vygotsky Vygotsky’s social learning theory</vt:lpstr>
      <vt:lpstr>Tasg 4 Task 4 </vt:lpstr>
      <vt:lpstr>PowerPoint Presentation</vt:lpstr>
      <vt:lpstr>Dysgwyr a’u hawliau learners and their rights</vt:lpstr>
      <vt:lpstr>Pam mae hawliau plant a phobl ifanc yn bwysig? Why are children and young people’s rights so important?</vt:lpstr>
      <vt:lpstr>PowerPoint Presentation</vt:lpstr>
      <vt:lpstr>PowerPoint Presentation</vt:lpstr>
      <vt:lpstr>Confensiwn y Cenhedloedd Unedig ar Hawliau Plant (CCUHP) United Nations Convention on the Rights of the Child (UNCRC)</vt:lpstr>
      <vt:lpstr>PowerPoint Presentation</vt:lpstr>
      <vt:lpstr>Y 5 egwyddor The 5 principles</vt:lpstr>
      <vt:lpstr>PowerPoint Presentation</vt:lpstr>
      <vt:lpstr>TASG 6 (5 munud) TASK 6 (5 minutes)</vt:lpstr>
      <vt:lpstr>Darllen pellach further reading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Datblygiad Cymdeithasol &amp; Hawliau Plant</dc:title>
  <dc:creator>Nanna Ryder</dc:creator>
  <cp:lastModifiedBy>Nanna Ryder</cp:lastModifiedBy>
  <cp:revision>71</cp:revision>
  <dcterms:created xsi:type="dcterms:W3CDTF">2019-11-20T11:47:28Z</dcterms:created>
  <dcterms:modified xsi:type="dcterms:W3CDTF">2020-10-05T13:00:53Z</dcterms:modified>
</cp:coreProperties>
</file>