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6" r:id="rId6"/>
    <p:sldId id="260" r:id="rId7"/>
    <p:sldId id="263" r:id="rId8"/>
    <p:sldId id="261" r:id="rId9"/>
    <p:sldId id="262" r:id="rId10"/>
    <p:sldId id="264" r:id="rId11"/>
    <p:sldId id="265" r:id="rId12"/>
    <p:sldId id="267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2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4FA65-5061-422E-B136-3BA6F163CE97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EAE9A-E765-4673-84F6-C815E500E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635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38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37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93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80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49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563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788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240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06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88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0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CE31091-8D34-4791-B0B4-155D3A23E72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E815B64E-FA73-44C8-8F5F-795FF08E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1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Management of Police Information (MOPI)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80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management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1" y="2616301"/>
            <a:ext cx="10515600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of police information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Provide a way of balancing proportionality and necessity that are at the heart of effective police information management.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-pro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Highlight the issues that need to be considered in order to comply with the law and manage risk associated with police information.</a:t>
            </a:r>
          </a:p>
        </p:txBody>
      </p:sp>
    </p:spTree>
    <p:extLst>
      <p:ext uri="{BB962C8B-B14F-4D97-AF65-F5344CB8AC3E}">
        <p14:creationId xmlns:p14="http://schemas.microsoft.com/office/powerpoint/2010/main" val="2785913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41248" y="1415802"/>
            <a:ext cx="1051560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This is the start of the information management process.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-pro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It affects all other stages of information management, from how the information is recorded to how long it will be retained.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-pro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A force Information Management Strategy (IMS) allows information requirements to be set and so determines the information that needs to be collected.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-pro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Information collected for one policing purpose may have value to another. All police information should, therefore, be treated as a corporate resource.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0990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Means of information collection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346200"/>
            <a:ext cx="10058400" cy="4826000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way in which police information is collected may lead to specific requirements for its recording and use, </a:t>
            </a:r>
            <a:r>
              <a:rPr lang="en-GB" sz="2400" dirty="0" smtClean="0"/>
              <a:t>e.g. RIPA information, </a:t>
            </a:r>
          </a:p>
          <a:p>
            <a:endParaRPr lang="en-GB" sz="2400" dirty="0" smtClean="0"/>
          </a:p>
          <a:p>
            <a:r>
              <a:rPr lang="en-GB" sz="2400" dirty="0" smtClean="0"/>
              <a:t>Information should be collected</a:t>
            </a:r>
            <a:r>
              <a:rPr lang="en-GB" sz="2400" dirty="0"/>
              <a:t>, recorded and evaluated in a consistent manner across organisational and force </a:t>
            </a:r>
            <a:r>
              <a:rPr lang="en-GB" sz="2400" dirty="0" smtClean="0"/>
              <a:t>boundaries</a:t>
            </a:r>
            <a:r>
              <a:rPr lang="en-GB" sz="2400" dirty="0"/>
              <a:t>,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should not matter where the information originates from, and it should be available to support policing purposes across the country.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439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Means of information collection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346200"/>
            <a:ext cx="10058400" cy="4826000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Information </a:t>
            </a:r>
            <a:r>
              <a:rPr lang="en-GB" sz="2400" dirty="0"/>
              <a:t>is collected in one of three ways</a:t>
            </a:r>
            <a:r>
              <a:rPr lang="en-GB" sz="2400" dirty="0" smtClean="0"/>
              <a:t>:</a:t>
            </a:r>
          </a:p>
          <a:p>
            <a:endParaRPr lang="en-GB" sz="2400" dirty="0"/>
          </a:p>
          <a:p>
            <a:r>
              <a:rPr lang="en-GB" sz="2400" dirty="0"/>
              <a:t>R</a:t>
            </a:r>
            <a:r>
              <a:rPr lang="en-GB" sz="2400" dirty="0" smtClean="0"/>
              <a:t>outine collection </a:t>
            </a:r>
          </a:p>
          <a:p>
            <a:endParaRPr lang="en-GB" sz="2400" dirty="0" smtClean="0"/>
          </a:p>
          <a:p>
            <a:r>
              <a:rPr lang="en-GB" sz="2400" dirty="0" smtClean="0"/>
              <a:t>Tasked Information</a:t>
            </a:r>
          </a:p>
          <a:p>
            <a:endParaRPr lang="en-GB" sz="2400" dirty="0"/>
          </a:p>
          <a:p>
            <a:r>
              <a:rPr lang="en-GB" sz="2400" dirty="0"/>
              <a:t>V</a:t>
            </a:r>
            <a:r>
              <a:rPr lang="en-GB" sz="2400" dirty="0" smtClean="0"/>
              <a:t>olunteered </a:t>
            </a:r>
            <a:r>
              <a:rPr lang="en-GB" sz="2400" dirty="0"/>
              <a:t>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582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Routine collection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is information collected as part of routine operational policing </a:t>
            </a:r>
            <a:r>
              <a:rPr lang="en-GB" dirty="0" smtClean="0"/>
              <a:t>activity and is </a:t>
            </a:r>
            <a:r>
              <a:rPr lang="en-GB" dirty="0"/>
              <a:t>generated from all policing activities, for example:</a:t>
            </a:r>
          </a:p>
          <a:p>
            <a:endParaRPr lang="en-GB" dirty="0" smtClean="0"/>
          </a:p>
          <a:p>
            <a:r>
              <a:rPr lang="en-GB" dirty="0" smtClean="0"/>
              <a:t>Responding </a:t>
            </a:r>
            <a:r>
              <a:rPr lang="en-GB" dirty="0"/>
              <a:t>to incidents</a:t>
            </a:r>
          </a:p>
          <a:p>
            <a:r>
              <a:rPr lang="en-GB" dirty="0"/>
              <a:t>A</a:t>
            </a:r>
            <a:r>
              <a:rPr lang="en-GB" dirty="0" smtClean="0"/>
              <a:t>rrests</a:t>
            </a:r>
            <a:endParaRPr lang="en-GB" dirty="0"/>
          </a:p>
          <a:p>
            <a:r>
              <a:rPr lang="en-GB" dirty="0"/>
              <a:t>T</a:t>
            </a:r>
            <a:r>
              <a:rPr lang="en-GB" dirty="0" smtClean="0"/>
              <a:t>argeted </a:t>
            </a:r>
            <a:r>
              <a:rPr lang="en-GB" dirty="0"/>
              <a:t>patrol</a:t>
            </a:r>
          </a:p>
          <a:p>
            <a:r>
              <a:rPr lang="en-GB" dirty="0" smtClean="0"/>
              <a:t>Stop </a:t>
            </a:r>
            <a:r>
              <a:rPr lang="en-GB" dirty="0"/>
              <a:t>and 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149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Tasked information</a:t>
            </a:r>
            <a:b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2293134"/>
            <a:ext cx="10515599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Is the </a:t>
            </a:r>
            <a:r>
              <a:rPr kumimoji="0" lang="en-US" alt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prioritised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 collection of information, for example, information concerned with problems and subjects (suspect or victim) identified in an intelligence requirement.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-pro"/>
              </a:rPr>
              <a:t>Tasked information may be accessed from many sources including: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internal and external databases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CCTV systems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Covert Human Intelligence Sources (CHIS)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 smtClean="0">
                <a:latin typeface="Arial" panose="020B0604020202020204" pitchFamily="34" charset="0"/>
              </a:rPr>
              <a:t> A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utomatic number plate recognition systems (ANPR).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843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Volunteered information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type of information is usually collected from the general public, community contacts and </a:t>
            </a:r>
            <a:r>
              <a:rPr lang="en-GB" dirty="0" smtClean="0"/>
              <a:t>partners. </a:t>
            </a:r>
          </a:p>
          <a:p>
            <a:pPr marL="0" indent="0">
              <a:buNone/>
            </a:pPr>
            <a:r>
              <a:rPr lang="en-GB" dirty="0" smtClean="0"/>
              <a:t>It:</a:t>
            </a:r>
          </a:p>
          <a:p>
            <a:r>
              <a:rPr lang="en-GB" dirty="0" smtClean="0"/>
              <a:t>May not necessarily relate to a specific tasking or intelligence requirement</a:t>
            </a:r>
          </a:p>
          <a:p>
            <a:r>
              <a:rPr lang="en-GB" dirty="0"/>
              <a:t>I</a:t>
            </a:r>
            <a:r>
              <a:rPr lang="en-GB" dirty="0" smtClean="0"/>
              <a:t>s </a:t>
            </a:r>
            <a:r>
              <a:rPr lang="en-GB" dirty="0"/>
              <a:t>usually received because people want something done with the information</a:t>
            </a:r>
          </a:p>
          <a:p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refer to information that the police have asked for</a:t>
            </a:r>
          </a:p>
          <a:p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be regarded as intelligence.</a:t>
            </a:r>
          </a:p>
          <a:p>
            <a:r>
              <a:rPr lang="en-GB" dirty="0"/>
              <a:t>It can be received in any format at any </a:t>
            </a:r>
            <a:r>
              <a:rPr lang="en-GB" dirty="0" smtClean="0"/>
              <a:t>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29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Key roles in collection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Managers :</a:t>
            </a:r>
          </a:p>
          <a:p>
            <a:r>
              <a:rPr lang="en-GB" dirty="0"/>
              <a:t>S</a:t>
            </a:r>
            <a:r>
              <a:rPr lang="en-GB" dirty="0" smtClean="0"/>
              <a:t>et clear intelligence clear intelligence requirements driven by a control strategy,</a:t>
            </a:r>
            <a:endParaRPr lang="en-GB" dirty="0"/>
          </a:p>
          <a:p>
            <a:r>
              <a:rPr lang="en-GB" dirty="0" smtClean="0"/>
              <a:t>Staff </a:t>
            </a:r>
            <a:r>
              <a:rPr lang="en-GB" dirty="0"/>
              <a:t>are made aware of what the intelligence requirements </a:t>
            </a:r>
            <a:r>
              <a:rPr lang="en-GB" dirty="0" smtClean="0"/>
              <a:t>are,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Supervisors provide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briefings and tasking to staff deployed to collect information</a:t>
            </a:r>
          </a:p>
          <a:p>
            <a:r>
              <a:rPr lang="en-GB" dirty="0"/>
              <a:t>the opportunity for debriefing operations.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777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 Extra Bold" panose="02060903040505020403" pitchFamily="18" charset="0"/>
              </a:rPr>
              <a:t>Recording</a:t>
            </a:r>
            <a:b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 Extra Bold" panose="02060903040505020403" pitchFamily="18" charset="0"/>
              </a:rPr>
            </a:br>
            <a:endParaRPr lang="en-GB" dirty="0">
              <a:latin typeface="Rockwell Extra Bold" panose="02060903040505020403" pitchFamily="18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969969"/>
            <a:ext cx="10515600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Police information is recorded in different formats and held in different business areas according to the purpose for which the information has been recorded, e.g.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 Domestic abuse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 Child abuse investigation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 Public protection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 The violent offender and sex offender register (</a:t>
            </a:r>
            <a:r>
              <a:rPr kumimoji="0" lang="en-US" alt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ViSOR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</a:rPr>
              <a:t> Missing persons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 smtClean="0">
                <a:latin typeface="Rockwell" panose="02060603020205020403" pitchFamily="18" charset="0"/>
              </a:rPr>
              <a:t> Intelligence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Rockwell" panose="02060603020205020403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49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Data quality principles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</a:t>
            </a:r>
            <a:r>
              <a:rPr lang="en-GB" dirty="0"/>
              <a:t>police information must conform to data quality principles. It must be:</a:t>
            </a:r>
          </a:p>
          <a:p>
            <a:r>
              <a:rPr lang="en-GB" b="1" dirty="0"/>
              <a:t>Accurate</a:t>
            </a:r>
            <a:r>
              <a:rPr lang="en-GB" dirty="0"/>
              <a:t> – care must be taken when recording information and, where appropriate, the source of the information must also be recorded. </a:t>
            </a:r>
            <a:endParaRPr lang="en-GB" dirty="0" smtClean="0"/>
          </a:p>
          <a:p>
            <a:r>
              <a:rPr lang="en-GB" dirty="0" smtClean="0"/>
              <a:t>Inaccurate </a:t>
            </a:r>
            <a:r>
              <a:rPr lang="en-GB" dirty="0"/>
              <a:t>information must be corrected as soon as possible.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ensuring accuracy, it is important not to delete historic information that may be significant (such as details of previous addresses).</a:t>
            </a:r>
          </a:p>
          <a:p>
            <a:r>
              <a:rPr lang="en-GB" b="1" dirty="0"/>
              <a:t>Adequate</a:t>
            </a:r>
            <a:r>
              <a:rPr lang="en-GB" dirty="0"/>
              <a:t> – recorded information must be sufficient for the policing purpose for which it is processed.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nature of the event determines the information that is relevant. All recorded information must be easily understood by others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504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Data quality principles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</a:t>
            </a:r>
            <a:r>
              <a:rPr lang="en-GB" dirty="0"/>
              <a:t>police information must conform to data quality principles. It must be:</a:t>
            </a:r>
          </a:p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Relevant</a:t>
            </a:r>
            <a:r>
              <a:rPr lang="en-GB" dirty="0"/>
              <a:t> – information recorded must be relevant to the policing purpose. Opinions need to be clearly distinguished from fact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b="1" dirty="0"/>
              <a:t>Timely</a:t>
            </a:r>
            <a:r>
              <a:rPr lang="en-GB" dirty="0"/>
              <a:t> – information must be promptly recorded into the relevant business area in accordance with agreed timescales.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1504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55</TotalTime>
  <Words>379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myriad-pro</vt:lpstr>
      <vt:lpstr>Rockwell</vt:lpstr>
      <vt:lpstr>Rockwell Condensed</vt:lpstr>
      <vt:lpstr>Rockwell Extra Bold</vt:lpstr>
      <vt:lpstr>Wingdings</vt:lpstr>
      <vt:lpstr>Wood Type</vt:lpstr>
      <vt:lpstr>Management of Police Information (MOPI)</vt:lpstr>
      <vt:lpstr>Information management </vt:lpstr>
      <vt:lpstr>Collection </vt:lpstr>
      <vt:lpstr>Means of information collection </vt:lpstr>
      <vt:lpstr>Means of information collection </vt:lpstr>
      <vt:lpstr>Routine collection </vt:lpstr>
      <vt:lpstr>Tasked information </vt:lpstr>
      <vt:lpstr>Volunteered information </vt:lpstr>
      <vt:lpstr>Key roles in collection </vt:lpstr>
      <vt:lpstr>Recording </vt:lpstr>
      <vt:lpstr>Data quality principles </vt:lpstr>
      <vt:lpstr>Data quality principles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Police Information (MOPI)</dc:title>
  <dc:creator>Wynne Jones (Business &amp; Management)</dc:creator>
  <cp:lastModifiedBy>Wynne Jones (Business &amp; Management)</cp:lastModifiedBy>
  <cp:revision>3</cp:revision>
  <cp:lastPrinted>2017-11-24T08:14:12Z</cp:lastPrinted>
  <dcterms:created xsi:type="dcterms:W3CDTF">2017-08-09T11:32:35Z</dcterms:created>
  <dcterms:modified xsi:type="dcterms:W3CDTF">2017-11-24T08:20:43Z</dcterms:modified>
</cp:coreProperties>
</file>