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66" r:id="rId3"/>
    <p:sldId id="259" r:id="rId4"/>
    <p:sldId id="260" r:id="rId5"/>
    <p:sldId id="262" r:id="rId6"/>
    <p:sldId id="288" r:id="rId7"/>
    <p:sldId id="269" r:id="rId8"/>
    <p:sldId id="271" r:id="rId9"/>
    <p:sldId id="270" r:id="rId10"/>
    <p:sldId id="272" r:id="rId11"/>
    <p:sldId id="273" r:id="rId12"/>
    <p:sldId id="282" r:id="rId13"/>
    <p:sldId id="283" r:id="rId14"/>
    <p:sldId id="284" r:id="rId15"/>
    <p:sldId id="285" r:id="rId16"/>
    <p:sldId id="274" r:id="rId17"/>
    <p:sldId id="289" r:id="rId18"/>
    <p:sldId id="290" r:id="rId19"/>
    <p:sldId id="28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4906" autoAdjust="0"/>
  </p:normalViewPr>
  <p:slideViewPr>
    <p:cSldViewPr snapToGrid="0">
      <p:cViewPr varScale="1">
        <p:scale>
          <a:sx n="44" d="100"/>
          <a:sy n="44" d="100"/>
        </p:scale>
        <p:origin x="60" y="9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645324-8B63-4CA4-A9D6-748085B744E2}" type="datetimeFigureOut">
              <a:rPr lang="en-GB" smtClean="0"/>
              <a:t>26/01/2020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BC4999-B374-4A0E-BEAD-1CD06FFE4A56}" type="slidenum">
              <a:rPr lang="en-GB" smtClean="0"/>
              <a:t>‹#›</a:t>
            </a:fld>
            <a:endParaRPr lang="en-GB"/>
          </a:p>
        </p:txBody>
      </p:sp>
    </p:spTree>
    <p:extLst>
      <p:ext uri="{BB962C8B-B14F-4D97-AF65-F5344CB8AC3E}">
        <p14:creationId xmlns:p14="http://schemas.microsoft.com/office/powerpoint/2010/main" val="3886043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Times New Roman" panose="02020603050405020304" pitchFamily="18" charset="0"/>
              </a:rPr>
              <a:t>What is the difference between IT and IS?</a:t>
            </a:r>
          </a:p>
          <a:p>
            <a:endParaRPr lang="en-GB" altLang="en-US" dirty="0" smtClean="0">
              <a:latin typeface="Times New Roman" panose="02020603050405020304" pitchFamily="18" charset="0"/>
            </a:endParaRPr>
          </a:p>
          <a:p>
            <a:r>
              <a:rPr lang="en-GB" altLang="en-US" dirty="0" smtClean="0">
                <a:latin typeface="Times New Roman" panose="02020603050405020304" pitchFamily="18" charset="0"/>
              </a:rPr>
              <a:t>The combination of</a:t>
            </a:r>
            <a:r>
              <a:rPr lang="en-GB" altLang="en-US" baseline="0" dirty="0" smtClean="0">
                <a:latin typeface="Times New Roman" panose="02020603050405020304" pitchFamily="18" charset="0"/>
              </a:rPr>
              <a:t> technology, processes and organisational resources including people</a:t>
            </a:r>
            <a:endParaRPr lang="en-GB" altLang="en-US" dirty="0" smtClean="0">
              <a:latin typeface="Times New Roman" panose="02020603050405020304" pitchFamily="18" charset="0"/>
            </a:endParaRPr>
          </a:p>
        </p:txBody>
      </p:sp>
    </p:spTree>
    <p:extLst>
      <p:ext uri="{BB962C8B-B14F-4D97-AF65-F5344CB8AC3E}">
        <p14:creationId xmlns:p14="http://schemas.microsoft.com/office/powerpoint/2010/main" val="7699132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Times New Roman" panose="02020603050405020304" pitchFamily="18" charset="0"/>
              </a:rPr>
              <a:t>Without logical thinking or thinking that relies on accurate data the decision making will be made on an ad-hoc basis often resulting</a:t>
            </a:r>
            <a:r>
              <a:rPr lang="en-GB" altLang="en-US" baseline="0" dirty="0" smtClean="0">
                <a:latin typeface="Times New Roman" panose="02020603050405020304" pitchFamily="18" charset="0"/>
              </a:rPr>
              <a:t> in poor decision making.</a:t>
            </a:r>
            <a:endParaRPr lang="en-GB" altLang="en-US" dirty="0" smtClean="0">
              <a:latin typeface="Times New Roman" panose="02020603050405020304" pitchFamily="18" charset="0"/>
            </a:endParaRPr>
          </a:p>
        </p:txBody>
      </p:sp>
    </p:spTree>
    <p:extLst>
      <p:ext uri="{BB962C8B-B14F-4D97-AF65-F5344CB8AC3E}">
        <p14:creationId xmlns:p14="http://schemas.microsoft.com/office/powerpoint/2010/main" val="16635456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Times New Roman" panose="02020603050405020304" pitchFamily="18" charset="0"/>
            </a:endParaRPr>
          </a:p>
        </p:txBody>
      </p:sp>
    </p:spTree>
    <p:extLst>
      <p:ext uri="{BB962C8B-B14F-4D97-AF65-F5344CB8AC3E}">
        <p14:creationId xmlns:p14="http://schemas.microsoft.com/office/powerpoint/2010/main" val="518520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Times New Roman" panose="02020603050405020304" pitchFamily="18" charset="0"/>
              </a:rPr>
              <a:t>If no training,</a:t>
            </a:r>
            <a:r>
              <a:rPr lang="en-GB" altLang="en-US" baseline="0" dirty="0" smtClean="0">
                <a:latin typeface="Times New Roman" panose="02020603050405020304" pitchFamily="18" charset="0"/>
              </a:rPr>
              <a:t> or policy governing use and top down support these IS will not be used appropriately to deal with situations.  </a:t>
            </a:r>
          </a:p>
          <a:p>
            <a:r>
              <a:rPr lang="en-GB" altLang="en-US" baseline="0" dirty="0" smtClean="0">
                <a:latin typeface="Times New Roman" panose="02020603050405020304" pitchFamily="18" charset="0"/>
              </a:rPr>
              <a:t>Example , the NHS bought systems that were not designed and tested or based on specific end user needs and they do not aid the business effectively or efficiently</a:t>
            </a:r>
            <a:endParaRPr lang="en-GB" altLang="en-US" dirty="0" smtClean="0">
              <a:latin typeface="Times New Roman" panose="02020603050405020304" pitchFamily="18" charset="0"/>
            </a:endParaRPr>
          </a:p>
        </p:txBody>
      </p:sp>
    </p:spTree>
    <p:extLst>
      <p:ext uri="{BB962C8B-B14F-4D97-AF65-F5344CB8AC3E}">
        <p14:creationId xmlns:p14="http://schemas.microsoft.com/office/powerpoint/2010/main" val="74924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Deemed to have three layers of management, and a number of functional areas common to all organisations</a:t>
            </a:r>
          </a:p>
        </p:txBody>
      </p:sp>
    </p:spTree>
    <p:extLst>
      <p:ext uri="{BB962C8B-B14F-4D97-AF65-F5344CB8AC3E}">
        <p14:creationId xmlns:p14="http://schemas.microsoft.com/office/powerpoint/2010/main" val="1364637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extLst>
      <p:ext uri="{BB962C8B-B14F-4D97-AF65-F5344CB8AC3E}">
        <p14:creationId xmlns:p14="http://schemas.microsoft.com/office/powerpoint/2010/main" val="14843018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extLst>
      <p:ext uri="{BB962C8B-B14F-4D97-AF65-F5344CB8AC3E}">
        <p14:creationId xmlns:p14="http://schemas.microsoft.com/office/powerpoint/2010/main" val="4223316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The data captured by the functional areas can be shared across the IS</a:t>
            </a:r>
            <a:r>
              <a:rPr lang="en-GB" altLang="en-US" baseline="0" dirty="0" smtClean="0"/>
              <a:t> and in doing so there is an increase in the body of knowledge available to each department.  </a:t>
            </a:r>
          </a:p>
          <a:p>
            <a:r>
              <a:rPr lang="en-GB" altLang="en-US" baseline="0" dirty="0" smtClean="0"/>
              <a:t>The information accessed is available in up-to-date, accurate and has currency to aid the managers in the roles they must satisfy to improve the business.</a:t>
            </a:r>
            <a:endParaRPr lang="en-GB" altLang="en-US" dirty="0" smtClean="0"/>
          </a:p>
        </p:txBody>
      </p:sp>
    </p:spTree>
    <p:extLst>
      <p:ext uri="{BB962C8B-B14F-4D97-AF65-F5344CB8AC3E}">
        <p14:creationId xmlns:p14="http://schemas.microsoft.com/office/powerpoint/2010/main" val="32915439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smtClean="0"/>
              <a:t>The total operation is sometimes termed a macro operation, while its “departments” are termed micro operations. These micro operations have inputs, some of which will come from outside the macro operation but many of which will be supplied from other internal micro operations, giving rise to the notion of internal supply chains. Similarly, each micro operation will produce outputs of goods and services for the benefit of customers, though again, some of each micro operation's customers will be other micro operations.</a:t>
            </a:r>
            <a:endParaRPr lang="en-GB" altLang="en-US" dirty="0" smtClean="0">
              <a:latin typeface="Times New Roman" panose="02020603050405020304" pitchFamily="18" charset="0"/>
            </a:endParaRPr>
          </a:p>
        </p:txBody>
      </p:sp>
    </p:spTree>
    <p:extLst>
      <p:ext uri="{BB962C8B-B14F-4D97-AF65-F5344CB8AC3E}">
        <p14:creationId xmlns:p14="http://schemas.microsoft.com/office/powerpoint/2010/main" val="3615811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spect="1" noChangeArrowheads="1" noTextEdit="1"/>
          </p:cNvSpPr>
          <p:nvPr>
            <p:ph type="sldImg"/>
          </p:nvPr>
        </p:nvSpPr>
        <p:spPr>
          <a:xfrm>
            <a:off x="393700" y="692150"/>
            <a:ext cx="6070600" cy="3416300"/>
          </a:xfrm>
          <a:ln/>
        </p:spPr>
      </p:sp>
      <p:sp>
        <p:nvSpPr>
          <p:cNvPr id="717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t>End user data – raw facts of interests to the end user</a:t>
            </a:r>
          </a:p>
          <a:p>
            <a:r>
              <a:rPr lang="en-US" altLang="en-US" smtClean="0"/>
              <a:t>Metadata – description of data characteristics and relationships</a:t>
            </a:r>
          </a:p>
          <a:p>
            <a:endParaRPr lang="en-US" altLang="en-US" smtClean="0"/>
          </a:p>
          <a:p>
            <a:r>
              <a:rPr lang="en-US" altLang="en-US" smtClean="0"/>
              <a:t>Organization of data helps:</a:t>
            </a:r>
          </a:p>
          <a:p>
            <a:pPr lvl="1"/>
            <a:r>
              <a:rPr lang="en-US" altLang="en-US" smtClean="0"/>
              <a:t>improve data accuracy</a:t>
            </a:r>
          </a:p>
          <a:p>
            <a:pPr lvl="1"/>
            <a:r>
              <a:rPr lang="en-US" altLang="en-US" smtClean="0"/>
              <a:t>improve timely access </a:t>
            </a:r>
          </a:p>
          <a:p>
            <a:pPr lvl="1"/>
            <a:r>
              <a:rPr lang="en-US" altLang="en-US" smtClean="0"/>
              <a:t>correlation and comparison</a:t>
            </a:r>
          </a:p>
          <a:p>
            <a:endParaRPr lang="en-US" altLang="en-US" smtClean="0"/>
          </a:p>
          <a:p>
            <a:r>
              <a:rPr lang="en-US" altLang="en-US" smtClean="0"/>
              <a:t>DBMS: a collection of programs that manages the database structure, control access to data</a:t>
            </a:r>
          </a:p>
          <a:p>
            <a:r>
              <a:rPr lang="en-US" altLang="en-US" smtClean="0"/>
              <a:t>   - </a:t>
            </a:r>
            <a:r>
              <a:rPr lang="en-US" altLang="en-US" sz="1300" smtClean="0"/>
              <a:t>Makes data management more efficient and effective</a:t>
            </a:r>
          </a:p>
          <a:p>
            <a:pPr lvl="1"/>
            <a:r>
              <a:rPr lang="en-US" altLang="en-US" sz="1300" smtClean="0"/>
              <a:t>- Query language allows quick answers to </a:t>
            </a:r>
            <a:r>
              <a:rPr lang="en-US" altLang="en-US" sz="1300" i="1" smtClean="0"/>
              <a:t>ad hoc</a:t>
            </a:r>
            <a:r>
              <a:rPr lang="en-US" altLang="en-US" sz="1300" smtClean="0"/>
              <a:t> queries</a:t>
            </a:r>
          </a:p>
          <a:p>
            <a:pPr lvl="1"/>
            <a:r>
              <a:rPr lang="en-US" altLang="en-US" sz="1300" smtClean="0"/>
              <a:t>- Provides better access to more and better-managed data</a:t>
            </a:r>
          </a:p>
          <a:p>
            <a:pPr lvl="1"/>
            <a:r>
              <a:rPr lang="en-US" altLang="en-US" sz="1300" smtClean="0"/>
              <a:t>- Promotes integrated view of organization’s operations </a:t>
            </a:r>
          </a:p>
          <a:p>
            <a:pPr lvl="1"/>
            <a:r>
              <a:rPr lang="en-US" altLang="en-US" sz="1300" smtClean="0"/>
              <a:t>- Reduces the probability of inconsistent data</a:t>
            </a:r>
          </a:p>
        </p:txBody>
      </p:sp>
    </p:spTree>
    <p:extLst>
      <p:ext uri="{BB962C8B-B14F-4D97-AF65-F5344CB8AC3E}">
        <p14:creationId xmlns:p14="http://schemas.microsoft.com/office/powerpoint/2010/main" val="2738016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BD5B0BD-D75D-4064-A902-563019ED9B68}" type="slidenum">
              <a:rPr lang="en-US" altLang="en-US" sz="2800">
                <a:latin typeface="Tahoma" panose="020B0604030504040204" pitchFamily="34" charset="0"/>
                <a:cs typeface="Arial" panose="020B0604020202020204" pitchFamily="34" charset="0"/>
              </a:rPr>
              <a:pPr>
                <a:spcBef>
                  <a:spcPct val="0"/>
                </a:spcBef>
              </a:pPr>
              <a:t>18</a:t>
            </a:fld>
            <a:endParaRPr lang="en-US" altLang="en-US" sz="2800">
              <a:latin typeface="Tahoma" panose="020B0604030504040204" pitchFamily="34" charset="0"/>
              <a:cs typeface="Arial" panose="020B0604020202020204" pitchFamily="34" charset="0"/>
            </a:endParaRPr>
          </a:p>
        </p:txBody>
      </p:sp>
      <p:sp>
        <p:nvSpPr>
          <p:cNvPr id="9219" name="Rectangle 2"/>
          <p:cNvSpPr>
            <a:spLocks noGrp="1" noRot="1" noChangeAspect="1" noChangeArrowheads="1" noTextEdit="1"/>
          </p:cNvSpPr>
          <p:nvPr>
            <p:ph type="sldImg"/>
          </p:nvPr>
        </p:nvSpPr>
        <p:spPr>
          <a:xfrm>
            <a:off x="393700" y="692150"/>
            <a:ext cx="6070600" cy="3416300"/>
          </a:xfrm>
          <a:ln/>
        </p:spPr>
      </p:sp>
      <p:sp>
        <p:nvSpPr>
          <p:cNvPr id="92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err="1" smtClean="0"/>
              <a:t>Optimise</a:t>
            </a:r>
            <a:r>
              <a:rPr lang="en-US" altLang="en-US" dirty="0" smtClean="0"/>
              <a:t> data management – means we want to ensure the business gains additional benefits from having data that is current and correct.</a:t>
            </a:r>
          </a:p>
          <a:p>
            <a:r>
              <a:rPr lang="en-US" altLang="en-US" dirty="0" smtClean="0"/>
              <a:t>Importance of Good Design</a:t>
            </a:r>
          </a:p>
          <a:p>
            <a:pPr lvl="1"/>
            <a:r>
              <a:rPr lang="en-US" altLang="en-US" dirty="0" smtClean="0"/>
              <a:t>Poor design results in unwanted data redundancy</a:t>
            </a:r>
          </a:p>
          <a:p>
            <a:pPr lvl="1"/>
            <a:r>
              <a:rPr lang="en-US" altLang="en-US" dirty="0" smtClean="0"/>
              <a:t>Poor design generates errors leading to bad decisions</a:t>
            </a:r>
          </a:p>
          <a:p>
            <a:r>
              <a:rPr lang="en-US" altLang="en-US" dirty="0" smtClean="0"/>
              <a:t>Practical Approach</a:t>
            </a:r>
          </a:p>
          <a:p>
            <a:pPr lvl="1"/>
            <a:r>
              <a:rPr lang="en-US" altLang="en-US" dirty="0" smtClean="0"/>
              <a:t>Focus on principles and concepts of database design</a:t>
            </a:r>
          </a:p>
          <a:p>
            <a:pPr lvl="1"/>
            <a:r>
              <a:rPr lang="en-US" altLang="en-US" dirty="0" smtClean="0"/>
              <a:t>Importance of logical design</a:t>
            </a:r>
          </a:p>
        </p:txBody>
      </p:sp>
    </p:spTree>
    <p:extLst>
      <p:ext uri="{BB962C8B-B14F-4D97-AF65-F5344CB8AC3E}">
        <p14:creationId xmlns:p14="http://schemas.microsoft.com/office/powerpoint/2010/main" val="30240965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3C87CC1-3654-45DB-93F0-C205B19674FC}"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26696041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D3C87CC1-3654-45DB-93F0-C205B19674FC}"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42949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C87CC1-3654-45DB-93F0-C205B19674FC}"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4203935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3C87CC1-3654-45DB-93F0-C205B19674FC}" type="datetimeFigureOut">
              <a:rPr lang="en-GB" smtClean="0"/>
              <a:t>26/01/2020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4098425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3C87CC1-3654-45DB-93F0-C205B19674FC}" type="datetimeFigureOut">
              <a:rPr lang="en-GB" smtClean="0"/>
              <a:t>26/01/2020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1074377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D3C87CC1-3654-45DB-93F0-C205B19674FC}" type="datetimeFigureOut">
              <a:rPr lang="en-GB" smtClean="0"/>
              <a:t>26/01/2020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1868603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3C87CC1-3654-45DB-93F0-C205B19674FC}" type="datetimeFigureOut">
              <a:rPr lang="en-GB" smtClean="0"/>
              <a:t>26/01/2020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792801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D3C87CC1-3654-45DB-93F0-C205B19674FC}" type="datetimeFigureOut">
              <a:rPr lang="en-GB" smtClean="0"/>
              <a:t>26/01/2020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164143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3C87CC1-3654-45DB-93F0-C205B19674FC}" type="datetimeFigureOut">
              <a:rPr lang="en-GB" smtClean="0"/>
              <a:t>26/01/2020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4289286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3C87CC1-3654-45DB-93F0-C205B19674FC}" type="datetimeFigureOut">
              <a:rPr lang="en-GB" smtClean="0"/>
              <a:t>26/01/2020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110506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C87CC1-3654-45DB-93F0-C205B19674FC}"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21804521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C87CC1-3654-45DB-93F0-C205B19674FC}"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456076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C87CC1-3654-45DB-93F0-C205B19674FC}"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31385738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3C87CC1-3654-45DB-93F0-C205B19674FC}" type="datetimeFigureOut">
              <a:rPr lang="en-GB" smtClean="0"/>
              <a:t>26/01/2020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17006834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3C87CC1-3654-45DB-93F0-C205B19674FC}" type="datetimeFigureOut">
              <a:rPr lang="en-GB" smtClean="0"/>
              <a:t>26/01/2020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30446175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3C87CC1-3654-45DB-93F0-C205B19674FC}"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37900763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3C87CC1-3654-45DB-93F0-C205B19674FC}"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2431742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3C87CC1-3654-45DB-93F0-C205B19674FC}" type="datetimeFigureOut">
              <a:rPr lang="en-GB" smtClean="0"/>
              <a:t>26/01/2020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64FEBF9-20E4-41B1-B22D-4CECF92FB6C3}" type="slidenum">
              <a:rPr lang="en-GB" smtClean="0"/>
              <a:t>‹#›</a:t>
            </a:fld>
            <a:endParaRPr lang="en-GB"/>
          </a:p>
        </p:txBody>
      </p:sp>
    </p:spTree>
    <p:extLst>
      <p:ext uri="{BB962C8B-B14F-4D97-AF65-F5344CB8AC3E}">
        <p14:creationId xmlns:p14="http://schemas.microsoft.com/office/powerpoint/2010/main" val="156350661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80249" y="1284514"/>
            <a:ext cx="10144417" cy="2045382"/>
          </a:xfrm>
        </p:spPr>
        <p:txBody>
          <a:bodyPr>
            <a:normAutofit fontScale="90000"/>
          </a:bodyPr>
          <a:lstStyle/>
          <a:p>
            <a:pPr algn="ctr"/>
            <a:r>
              <a:rPr lang="en-GB" sz="4800" cap="all" dirty="0">
                <a:latin typeface="Calibri" panose="020F0502020204030204" pitchFamily="34" charset="0"/>
              </a:rPr>
              <a:t>BMSP4004 </a:t>
            </a:r>
            <a:br>
              <a:rPr lang="en-GB" sz="4800" cap="all" dirty="0">
                <a:latin typeface="Calibri" panose="020F0502020204030204" pitchFamily="34" charset="0"/>
              </a:rPr>
            </a:br>
            <a:r>
              <a:rPr lang="en-GB" sz="4800" cap="all" dirty="0">
                <a:latin typeface="Calibri" panose="020F0502020204030204" pitchFamily="34" charset="0"/>
              </a:rPr>
              <a:t>Generating Business Data </a:t>
            </a:r>
            <a:r>
              <a:rPr lang="en-GB" sz="4800" cap="all" dirty="0" smtClean="0">
                <a:latin typeface="Calibri" panose="020F0502020204030204" pitchFamily="34" charset="0"/>
              </a:rPr>
              <a:t/>
            </a:r>
            <a:br>
              <a:rPr lang="en-GB" sz="4800" cap="all" dirty="0" smtClean="0">
                <a:latin typeface="Calibri" panose="020F0502020204030204" pitchFamily="34" charset="0"/>
              </a:rPr>
            </a:br>
            <a:r>
              <a:rPr lang="en-GB" sz="4800" cap="all" dirty="0" smtClean="0">
                <a:latin typeface="Calibri" panose="020F0502020204030204" pitchFamily="34" charset="0"/>
              </a:rPr>
              <a:t>and </a:t>
            </a:r>
            <a:r>
              <a:rPr lang="en-GB" sz="4800" cap="all" dirty="0">
                <a:latin typeface="Calibri" panose="020F0502020204030204" pitchFamily="34" charset="0"/>
              </a:rPr>
              <a:t>Analysis</a:t>
            </a:r>
          </a:p>
        </p:txBody>
      </p:sp>
      <p:sp>
        <p:nvSpPr>
          <p:cNvPr id="3" name="Subtitle 2"/>
          <p:cNvSpPr>
            <a:spLocks noGrp="1"/>
          </p:cNvSpPr>
          <p:nvPr>
            <p:ph type="subTitle" idx="1"/>
          </p:nvPr>
        </p:nvSpPr>
        <p:spPr>
          <a:xfrm>
            <a:off x="1654628" y="4189867"/>
            <a:ext cx="9144000" cy="1655762"/>
          </a:xfrm>
        </p:spPr>
        <p:txBody>
          <a:bodyPr>
            <a:normAutofit fontScale="62500" lnSpcReduction="20000"/>
          </a:bodyPr>
          <a:lstStyle/>
          <a:p>
            <a:pPr algn="ctr"/>
            <a:r>
              <a:rPr lang="en-GB" sz="5400" dirty="0" smtClean="0">
                <a:latin typeface="+mj-lt"/>
                <a:ea typeface="+mj-ea"/>
                <a:cs typeface="+mj-cs"/>
              </a:rPr>
              <a:t>Welcome Back</a:t>
            </a:r>
          </a:p>
          <a:p>
            <a:pPr algn="ctr"/>
            <a:endParaRPr lang="en-GB" sz="5400" dirty="0" smtClean="0">
              <a:latin typeface="+mj-lt"/>
              <a:ea typeface="+mj-ea"/>
              <a:cs typeface="+mj-cs"/>
            </a:endParaRPr>
          </a:p>
          <a:p>
            <a:pPr algn="ctr"/>
            <a:r>
              <a:rPr lang="en-GB" sz="5200" dirty="0">
                <a:solidFill>
                  <a:schemeClr val="tx2"/>
                </a:solidFill>
                <a:latin typeface="Calibri" panose="020F0502020204030204" pitchFamily="34" charset="0"/>
              </a:rPr>
              <a:t>Dr Roisin Mullins</a:t>
            </a:r>
          </a:p>
        </p:txBody>
      </p:sp>
    </p:spTree>
    <p:extLst>
      <p:ext uri="{BB962C8B-B14F-4D97-AF65-F5344CB8AC3E}">
        <p14:creationId xmlns:p14="http://schemas.microsoft.com/office/powerpoint/2010/main" val="1574888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13114" y="2113393"/>
            <a:ext cx="9416143" cy="2554545"/>
          </a:xfrm>
          <a:prstGeom prst="rect">
            <a:avLst/>
          </a:prstGeom>
        </p:spPr>
        <p:txBody>
          <a:bodyPr wrap="square">
            <a:spAutoFit/>
          </a:bodyPr>
          <a:lstStyle/>
          <a:p>
            <a:pPr lvl="0" algn="just">
              <a:spcAft>
                <a:spcPts val="0"/>
              </a:spcAft>
            </a:pPr>
            <a:r>
              <a:rPr lang="en-GB" sz="3200" dirty="0">
                <a:latin typeface="Calibri" panose="020F0502020204030204" pitchFamily="34" charset="0"/>
              </a:rPr>
              <a:t>This module will provide students with a comprehensive understanding of how data systems work, how their benefits can be optimised and how to analyse and evaluate the information in the systems in order to obtain maximum benefit. </a:t>
            </a:r>
          </a:p>
        </p:txBody>
      </p:sp>
      <p:sp>
        <p:nvSpPr>
          <p:cNvPr id="3" name="Title 1"/>
          <p:cNvSpPr txBox="1">
            <a:spLocks/>
          </p:cNvSpPr>
          <p:nvPr/>
        </p:nvSpPr>
        <p:spPr>
          <a:xfrm>
            <a:off x="838200" y="484869"/>
            <a:ext cx="10515600" cy="87584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smtClean="0">
                <a:latin typeface="+mn-lt"/>
              </a:rPr>
              <a:t>Course Aims</a:t>
            </a:r>
            <a:endParaRPr lang="en-GB" sz="4000" dirty="0">
              <a:latin typeface="+mn-lt"/>
            </a:endParaRPr>
          </a:p>
        </p:txBody>
      </p:sp>
    </p:spTree>
    <p:extLst>
      <p:ext uri="{BB962C8B-B14F-4D97-AF65-F5344CB8AC3E}">
        <p14:creationId xmlns:p14="http://schemas.microsoft.com/office/powerpoint/2010/main" val="170865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6829"/>
            <a:ext cx="10515600" cy="1086077"/>
          </a:xfrm>
        </p:spPr>
        <p:txBody>
          <a:bodyPr>
            <a:normAutofit/>
          </a:bodyPr>
          <a:lstStyle/>
          <a:p>
            <a:pPr algn="ctr"/>
            <a:r>
              <a:rPr lang="en-GB" sz="4000" dirty="0" smtClean="0">
                <a:latin typeface="+mn-lt"/>
              </a:rPr>
              <a:t>Course Objectives</a:t>
            </a:r>
            <a:endParaRPr lang="en-GB" sz="4000" dirty="0">
              <a:latin typeface="+mn-lt"/>
            </a:endParaRPr>
          </a:p>
        </p:txBody>
      </p:sp>
      <p:sp>
        <p:nvSpPr>
          <p:cNvPr id="3" name="Content Placeholder 2"/>
          <p:cNvSpPr>
            <a:spLocks noGrp="1"/>
          </p:cNvSpPr>
          <p:nvPr>
            <p:ph idx="1"/>
          </p:nvPr>
        </p:nvSpPr>
        <p:spPr>
          <a:xfrm>
            <a:off x="1023257" y="1505631"/>
            <a:ext cx="10145486" cy="4351338"/>
          </a:xfrm>
        </p:spPr>
        <p:txBody>
          <a:bodyPr>
            <a:normAutofit/>
          </a:bodyPr>
          <a:lstStyle/>
          <a:p>
            <a:pPr marL="0" indent="0" algn="just">
              <a:buNone/>
            </a:pPr>
            <a:r>
              <a:rPr lang="en-GB" sz="3200" dirty="0">
                <a:latin typeface="Calibri" panose="020F0502020204030204" pitchFamily="34" charset="0"/>
              </a:rPr>
              <a:t>Students will be able to:</a:t>
            </a:r>
          </a:p>
          <a:p>
            <a:pPr marL="0" indent="0" algn="just">
              <a:buNone/>
            </a:pPr>
            <a:endParaRPr lang="en-GB" sz="3200" dirty="0">
              <a:latin typeface="Calibri" panose="020F0502020204030204" pitchFamily="34" charset="0"/>
            </a:endParaRPr>
          </a:p>
          <a:p>
            <a:pPr lvl="0" algn="just">
              <a:buFont typeface="Arial" panose="020B0604020202020204" pitchFamily="34" charset="0"/>
              <a:buChar char="•"/>
            </a:pPr>
            <a:r>
              <a:rPr lang="en-GB" sz="3200" dirty="0">
                <a:latin typeface="Calibri" panose="020F0502020204030204" pitchFamily="34" charset="0"/>
              </a:rPr>
              <a:t>Identify and critically evaluate the current trends in data generation, storage and analysis.</a:t>
            </a:r>
            <a:endParaRPr lang="en-GB" sz="3200" dirty="0" smtClean="0">
              <a:effectLst/>
              <a:latin typeface="Calibri" panose="020F0502020204030204" pitchFamily="34" charset="0"/>
            </a:endParaRPr>
          </a:p>
          <a:p>
            <a:pPr algn="just">
              <a:buFont typeface="Arial" panose="020B0604020202020204" pitchFamily="34" charset="0"/>
              <a:buChar char="•"/>
            </a:pPr>
            <a:endParaRPr lang="en-GB" sz="3200" dirty="0">
              <a:latin typeface="Calibri" panose="020F0502020204030204" pitchFamily="34" charset="0"/>
            </a:endParaRPr>
          </a:p>
          <a:p>
            <a:pPr lvl="0" algn="just">
              <a:buFont typeface="Arial" panose="020B0604020202020204" pitchFamily="34" charset="0"/>
              <a:buChar char="•"/>
            </a:pPr>
            <a:r>
              <a:rPr lang="en-GB" sz="3200" dirty="0">
                <a:latin typeface="Calibri" panose="020F0502020204030204" pitchFamily="34" charset="0"/>
              </a:rPr>
              <a:t>Understand essential concepts and principles by modelling and analysing data</a:t>
            </a:r>
            <a:r>
              <a:rPr lang="en-GB" sz="3200" dirty="0" smtClean="0">
                <a:latin typeface="Calibri" panose="020F0502020204030204" pitchFamily="34" charset="0"/>
              </a:rPr>
              <a:t>.</a:t>
            </a:r>
            <a:endParaRPr lang="en-GB" sz="3200" dirty="0" smtClean="0">
              <a:effectLst/>
              <a:latin typeface="Calibri" panose="020F0502020204030204" pitchFamily="34" charset="0"/>
            </a:endParaRPr>
          </a:p>
        </p:txBody>
      </p:sp>
    </p:spTree>
    <p:extLst>
      <p:ext uri="{BB962C8B-B14F-4D97-AF65-F5344CB8AC3E}">
        <p14:creationId xmlns:p14="http://schemas.microsoft.com/office/powerpoint/2010/main" val="90144927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5861" y="122805"/>
            <a:ext cx="10515600" cy="1037545"/>
          </a:xfrm>
        </p:spPr>
        <p:txBody>
          <a:bodyPr>
            <a:normAutofit/>
          </a:bodyPr>
          <a:lstStyle/>
          <a:p>
            <a:pPr algn="ctr"/>
            <a:r>
              <a:rPr lang="en-GB" sz="4000" dirty="0" smtClean="0">
                <a:latin typeface="+mn-lt"/>
              </a:rPr>
              <a:t>Schedule for Semester 2</a:t>
            </a:r>
            <a:endParaRPr lang="en-GB" sz="4000" dirty="0">
              <a:latin typeface="+mn-lt"/>
            </a:endParaRPr>
          </a:p>
        </p:txBody>
      </p:sp>
      <p:sp>
        <p:nvSpPr>
          <p:cNvPr id="3" name="Text Placeholder 2"/>
          <p:cNvSpPr>
            <a:spLocks noGrp="1"/>
          </p:cNvSpPr>
          <p:nvPr>
            <p:ph type="body" idx="1"/>
          </p:nvPr>
        </p:nvSpPr>
        <p:spPr/>
        <p:txBody>
          <a:bodyPr/>
          <a:lstStyle/>
          <a:p>
            <a:r>
              <a:rPr lang="en-GB" sz="3200" dirty="0" smtClean="0">
                <a:latin typeface="Calibri" panose="020F0502020204030204" pitchFamily="34" charset="0"/>
              </a:rPr>
              <a:t>Semester 1</a:t>
            </a:r>
            <a:endParaRPr lang="en-GB" sz="3200" dirty="0">
              <a:latin typeface="Calibri" panose="020F0502020204030204" pitchFamily="34" charset="0"/>
            </a:endParaRPr>
          </a:p>
        </p:txBody>
      </p:sp>
      <p:sp>
        <p:nvSpPr>
          <p:cNvPr id="4" name="Content Placeholder 3"/>
          <p:cNvSpPr>
            <a:spLocks noGrp="1"/>
          </p:cNvSpPr>
          <p:nvPr>
            <p:ph sz="half" idx="2"/>
          </p:nvPr>
        </p:nvSpPr>
        <p:spPr/>
        <p:txBody>
          <a:bodyPr>
            <a:normAutofit/>
          </a:bodyPr>
          <a:lstStyle/>
          <a:p>
            <a:pPr>
              <a:buFont typeface="Wingdings" panose="05000000000000000000" pitchFamily="2" charset="2"/>
              <a:buChar char="§"/>
            </a:pPr>
            <a:r>
              <a:rPr lang="en-GB" sz="3200" dirty="0" smtClean="0">
                <a:latin typeface="Calibri" panose="020F0502020204030204" pitchFamily="34" charset="0"/>
              </a:rPr>
              <a:t>Data, information and knowledge </a:t>
            </a:r>
          </a:p>
          <a:p>
            <a:pPr>
              <a:buFont typeface="Wingdings" panose="05000000000000000000" pitchFamily="2" charset="2"/>
              <a:buChar char="§"/>
            </a:pPr>
            <a:r>
              <a:rPr lang="en-GB" sz="3200" dirty="0" smtClean="0">
                <a:latin typeface="Calibri" panose="020F0502020204030204" pitchFamily="34" charset="0"/>
              </a:rPr>
              <a:t>Principles of data</a:t>
            </a:r>
          </a:p>
          <a:p>
            <a:pPr>
              <a:buFont typeface="Wingdings" panose="05000000000000000000" pitchFamily="2" charset="2"/>
              <a:buChar char="§"/>
            </a:pPr>
            <a:r>
              <a:rPr lang="en-GB" sz="3200" dirty="0" smtClean="0">
                <a:latin typeface="Calibri" panose="020F0502020204030204" pitchFamily="34" charset="0"/>
              </a:rPr>
              <a:t>Systems and </a:t>
            </a:r>
            <a:r>
              <a:rPr lang="en-GB" sz="3200" dirty="0">
                <a:latin typeface="Calibri" panose="020F0502020204030204" pitchFamily="34" charset="0"/>
              </a:rPr>
              <a:t>p</a:t>
            </a:r>
            <a:r>
              <a:rPr lang="en-GB" sz="3200" dirty="0" smtClean="0">
                <a:latin typeface="Calibri" panose="020F0502020204030204" pitchFamily="34" charset="0"/>
              </a:rPr>
              <a:t>rocess</a:t>
            </a:r>
          </a:p>
          <a:p>
            <a:pPr>
              <a:buFont typeface="Wingdings" panose="05000000000000000000" pitchFamily="2" charset="2"/>
              <a:buChar char="§"/>
            </a:pPr>
            <a:r>
              <a:rPr lang="en-GB" sz="3200" dirty="0" smtClean="0">
                <a:latin typeface="Calibri" panose="020F0502020204030204" pitchFamily="34" charset="0"/>
              </a:rPr>
              <a:t>Interpretation from data captured</a:t>
            </a:r>
          </a:p>
        </p:txBody>
      </p:sp>
      <p:sp>
        <p:nvSpPr>
          <p:cNvPr id="5" name="Text Placeholder 4"/>
          <p:cNvSpPr>
            <a:spLocks noGrp="1"/>
          </p:cNvSpPr>
          <p:nvPr>
            <p:ph type="body" sz="quarter" idx="3"/>
          </p:nvPr>
        </p:nvSpPr>
        <p:spPr/>
        <p:txBody>
          <a:bodyPr/>
          <a:lstStyle/>
          <a:p>
            <a:r>
              <a:rPr lang="en-GB" sz="3200" dirty="0" smtClean="0">
                <a:latin typeface="Calibri" panose="020F0502020204030204" pitchFamily="34" charset="0"/>
              </a:rPr>
              <a:t>Semester 2</a:t>
            </a:r>
            <a:endParaRPr lang="en-GB" sz="3200" dirty="0">
              <a:latin typeface="Calibri" panose="020F0502020204030204" pitchFamily="34" charset="0"/>
            </a:endParaRPr>
          </a:p>
        </p:txBody>
      </p:sp>
      <p:sp>
        <p:nvSpPr>
          <p:cNvPr id="6" name="Content Placeholder 5"/>
          <p:cNvSpPr>
            <a:spLocks noGrp="1"/>
          </p:cNvSpPr>
          <p:nvPr>
            <p:ph sz="quarter" idx="4"/>
          </p:nvPr>
        </p:nvSpPr>
        <p:spPr>
          <a:xfrm>
            <a:off x="6172200" y="2505075"/>
            <a:ext cx="3766457" cy="3684588"/>
          </a:xfrm>
        </p:spPr>
        <p:txBody>
          <a:bodyPr>
            <a:normAutofit/>
          </a:bodyPr>
          <a:lstStyle/>
          <a:p>
            <a:pPr>
              <a:buFont typeface="Wingdings" panose="05000000000000000000" pitchFamily="2" charset="2"/>
              <a:buChar char="§"/>
            </a:pPr>
            <a:r>
              <a:rPr lang="en-GB" sz="3200" dirty="0" smtClean="0">
                <a:latin typeface="Calibri" panose="020F0502020204030204" pitchFamily="34" charset="0"/>
              </a:rPr>
              <a:t>Use tools to explore data</a:t>
            </a:r>
          </a:p>
          <a:p>
            <a:pPr>
              <a:buFont typeface="Wingdings" panose="05000000000000000000" pitchFamily="2" charset="2"/>
              <a:buChar char="§"/>
            </a:pPr>
            <a:r>
              <a:rPr lang="en-GB" sz="3200" dirty="0" smtClean="0">
                <a:latin typeface="Calibri" panose="020F0502020204030204" pitchFamily="34" charset="0"/>
              </a:rPr>
              <a:t>Generate data</a:t>
            </a:r>
          </a:p>
          <a:p>
            <a:pPr>
              <a:buFont typeface="Wingdings" panose="05000000000000000000" pitchFamily="2" charset="2"/>
              <a:buChar char="§"/>
            </a:pPr>
            <a:r>
              <a:rPr lang="en-GB" sz="3200" dirty="0" smtClean="0">
                <a:latin typeface="Calibri" panose="020F0502020204030204" pitchFamily="34" charset="0"/>
              </a:rPr>
              <a:t>Interpret data</a:t>
            </a:r>
          </a:p>
          <a:p>
            <a:pPr>
              <a:buFont typeface="Wingdings" panose="05000000000000000000" pitchFamily="2" charset="2"/>
              <a:buChar char="§"/>
            </a:pPr>
            <a:r>
              <a:rPr lang="en-GB" sz="3200" dirty="0" smtClean="0">
                <a:latin typeface="Calibri" panose="020F0502020204030204" pitchFamily="34" charset="0"/>
              </a:rPr>
              <a:t>Report and visualise data</a:t>
            </a:r>
            <a:endParaRPr lang="en-GB" sz="3200" dirty="0">
              <a:latin typeface="Calibri" panose="020F0502020204030204" pitchFamily="34" charset="0"/>
            </a:endParaRPr>
          </a:p>
          <a:p>
            <a:pPr marL="571500" indent="-457200">
              <a:buFont typeface="Wingdings" panose="05000000000000000000" pitchFamily="2" charset="2"/>
              <a:buChar char="§"/>
            </a:pPr>
            <a:endParaRPr lang="en-GB" sz="3200" dirty="0">
              <a:latin typeface="Calibri" panose="020F0502020204030204" pitchFamily="34" charset="0"/>
            </a:endParaRPr>
          </a:p>
        </p:txBody>
      </p:sp>
    </p:spTree>
    <p:extLst>
      <p:ext uri="{BB962C8B-B14F-4D97-AF65-F5344CB8AC3E}">
        <p14:creationId xmlns:p14="http://schemas.microsoft.com/office/powerpoint/2010/main" val="32748752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32002"/>
            <a:ext cx="10515600" cy="1189945"/>
          </a:xfrm>
        </p:spPr>
        <p:txBody>
          <a:bodyPr>
            <a:normAutofit/>
          </a:bodyPr>
          <a:lstStyle/>
          <a:p>
            <a:pPr algn="ctr"/>
            <a:r>
              <a:rPr lang="en-GB" sz="4000" dirty="0" smtClean="0">
                <a:latin typeface="+mn-lt"/>
              </a:rPr>
              <a:t>Assessments</a:t>
            </a:r>
            <a:endParaRPr lang="en-GB" sz="4000" dirty="0">
              <a:latin typeface="+mn-lt"/>
            </a:endParaRPr>
          </a:p>
        </p:txBody>
      </p:sp>
      <p:sp>
        <p:nvSpPr>
          <p:cNvPr id="3" name="Text Placeholder 2"/>
          <p:cNvSpPr>
            <a:spLocks noGrp="1"/>
          </p:cNvSpPr>
          <p:nvPr>
            <p:ph type="body" idx="1"/>
          </p:nvPr>
        </p:nvSpPr>
        <p:spPr/>
        <p:txBody>
          <a:bodyPr/>
          <a:lstStyle/>
          <a:p>
            <a:r>
              <a:rPr lang="en-GB" sz="3200" dirty="0">
                <a:latin typeface="Calibri" panose="020F0502020204030204" pitchFamily="34" charset="0"/>
              </a:rPr>
              <a:t>Assessment </a:t>
            </a:r>
            <a:endParaRPr lang="en-GB" sz="3200" dirty="0" smtClean="0">
              <a:latin typeface="Calibri" panose="020F0502020204030204" pitchFamily="34" charset="0"/>
            </a:endParaRPr>
          </a:p>
          <a:p>
            <a:r>
              <a:rPr lang="en-GB" sz="3200" dirty="0" smtClean="0">
                <a:latin typeface="Calibri" panose="020F0502020204030204" pitchFamily="34" charset="0"/>
              </a:rPr>
              <a:t>Component 2  </a:t>
            </a:r>
            <a:r>
              <a:rPr lang="en-GB" sz="3200" dirty="0">
                <a:latin typeface="Calibri" panose="020F0502020204030204" pitchFamily="34" charset="0"/>
              </a:rPr>
              <a:t>50%</a:t>
            </a:r>
          </a:p>
        </p:txBody>
      </p:sp>
      <p:sp>
        <p:nvSpPr>
          <p:cNvPr id="4" name="Content Placeholder 3"/>
          <p:cNvSpPr>
            <a:spLocks noGrp="1"/>
          </p:cNvSpPr>
          <p:nvPr>
            <p:ph sz="half" idx="2"/>
          </p:nvPr>
        </p:nvSpPr>
        <p:spPr>
          <a:xfrm>
            <a:off x="914400" y="2581593"/>
            <a:ext cx="10218420" cy="3741738"/>
          </a:xfrm>
        </p:spPr>
        <p:txBody>
          <a:bodyPr>
            <a:normAutofit fontScale="77500" lnSpcReduction="20000"/>
          </a:bodyPr>
          <a:lstStyle/>
          <a:p>
            <a:endParaRPr lang="en-GB" sz="3200" dirty="0">
              <a:latin typeface="Calibri" panose="020F0502020204030204" pitchFamily="34" charset="0"/>
            </a:endParaRPr>
          </a:p>
          <a:p>
            <a:pPr>
              <a:buFont typeface="Arial" panose="020B0604020202020204" pitchFamily="34" charset="0"/>
              <a:buChar char="•"/>
            </a:pPr>
            <a:r>
              <a:rPr lang="en-GB" sz="3200" dirty="0" smtClean="0">
                <a:latin typeface="Calibri" panose="020F0502020204030204" pitchFamily="34" charset="0"/>
              </a:rPr>
              <a:t>Database development and use of four objects.</a:t>
            </a:r>
          </a:p>
          <a:p>
            <a:pPr>
              <a:buFont typeface="Arial" panose="020B0604020202020204" pitchFamily="34" charset="0"/>
              <a:buChar char="•"/>
            </a:pPr>
            <a:r>
              <a:rPr lang="en-GB" sz="3200" dirty="0" smtClean="0">
                <a:latin typeface="Calibri" panose="020F0502020204030204" pitchFamily="34" charset="0"/>
              </a:rPr>
              <a:t>Produce </a:t>
            </a:r>
            <a:r>
              <a:rPr lang="en-GB" sz="3200" dirty="0">
                <a:latin typeface="Calibri" panose="020F0502020204030204" pitchFamily="34" charset="0"/>
              </a:rPr>
              <a:t>an individual  report - 2500 word </a:t>
            </a:r>
            <a:r>
              <a:rPr lang="en-GB" sz="3200" dirty="0" smtClean="0">
                <a:latin typeface="Calibri" panose="020F0502020204030204" pitchFamily="34" charset="0"/>
              </a:rPr>
              <a:t>report</a:t>
            </a:r>
          </a:p>
          <a:p>
            <a:pPr marL="0" indent="0">
              <a:buNone/>
            </a:pPr>
            <a:endParaRPr lang="en-GB" sz="3200" dirty="0">
              <a:latin typeface="Calibri" panose="020F0502020204030204" pitchFamily="34" charset="0"/>
            </a:endParaRPr>
          </a:p>
          <a:p>
            <a:pPr>
              <a:buFont typeface="Arial" panose="020B0604020202020204" pitchFamily="34" charset="0"/>
              <a:buChar char="•"/>
            </a:pPr>
            <a:r>
              <a:rPr lang="en-GB" sz="3200" dirty="0" smtClean="0">
                <a:latin typeface="Calibri" panose="020F0502020204030204" pitchFamily="34" charset="0"/>
              </a:rPr>
              <a:t>Assessment Details and Submission Deadlines in the </a:t>
            </a:r>
            <a:r>
              <a:rPr lang="en-GB" sz="3200" u="sng" dirty="0" smtClean="0">
                <a:latin typeface="Calibri" panose="020F0502020204030204" pitchFamily="34" charset="0"/>
              </a:rPr>
              <a:t>Semester 2 Module Handbook</a:t>
            </a:r>
            <a:r>
              <a:rPr lang="en-GB" sz="3200" dirty="0" smtClean="0">
                <a:latin typeface="Calibri" panose="020F0502020204030204" pitchFamily="34" charset="0"/>
              </a:rPr>
              <a:t>.  </a:t>
            </a:r>
          </a:p>
          <a:p>
            <a:pPr marL="0" indent="0">
              <a:buNone/>
            </a:pPr>
            <a:endParaRPr lang="en-GB" sz="3200" dirty="0">
              <a:latin typeface="Calibri" panose="020F0502020204030204" pitchFamily="34" charset="0"/>
            </a:endParaRPr>
          </a:p>
          <a:p>
            <a:pPr>
              <a:buFont typeface="Arial" panose="020B0604020202020204" pitchFamily="34" charset="0"/>
              <a:buChar char="•"/>
            </a:pPr>
            <a:r>
              <a:rPr lang="en-GB" sz="3200" dirty="0" smtClean="0">
                <a:latin typeface="Calibri" panose="020F0502020204030204" pitchFamily="34" charset="0"/>
              </a:rPr>
              <a:t>Task 1 - Download </a:t>
            </a:r>
            <a:r>
              <a:rPr lang="en-GB" sz="3200" u="sng" dirty="0">
                <a:latin typeface="Calibri" panose="020F0502020204030204" pitchFamily="34" charset="0"/>
              </a:rPr>
              <a:t>Semester 2 </a:t>
            </a:r>
            <a:r>
              <a:rPr lang="en-GB" sz="3200" u="sng" dirty="0" smtClean="0">
                <a:latin typeface="Calibri" panose="020F0502020204030204" pitchFamily="34" charset="0"/>
              </a:rPr>
              <a:t>Module Handbook</a:t>
            </a:r>
            <a:r>
              <a:rPr lang="en-GB" sz="3200" dirty="0">
                <a:latin typeface="Calibri" panose="020F0502020204030204" pitchFamily="34" charset="0"/>
              </a:rPr>
              <a:t> </a:t>
            </a:r>
            <a:r>
              <a:rPr lang="en-GB" sz="3200" dirty="0" smtClean="0">
                <a:latin typeface="Calibri" panose="020F0502020204030204" pitchFamily="34" charset="0"/>
              </a:rPr>
              <a:t>from Semester 2 Week 1</a:t>
            </a:r>
            <a:endParaRPr lang="en-GB" sz="3200" dirty="0">
              <a:latin typeface="Calibri" panose="020F0502020204030204" pitchFamily="34" charset="0"/>
            </a:endParaRPr>
          </a:p>
          <a:p>
            <a:endParaRPr lang="en-GB" sz="3200" dirty="0">
              <a:latin typeface="Calibri" panose="020F0502020204030204" pitchFamily="34" charset="0"/>
            </a:endParaRPr>
          </a:p>
          <a:p>
            <a:pPr>
              <a:buFont typeface="Arial" panose="020B0604020202020204" pitchFamily="34" charset="0"/>
              <a:buChar char="•"/>
            </a:pPr>
            <a:endParaRPr lang="en-GB" sz="3200" dirty="0">
              <a:latin typeface="Calibri" panose="020F0502020204030204" pitchFamily="34" charset="0"/>
            </a:endParaRPr>
          </a:p>
          <a:p>
            <a:endParaRPr lang="en-GB" sz="3200" dirty="0">
              <a:latin typeface="Calibri" panose="020F0502020204030204" pitchFamily="34" charset="0"/>
            </a:endParaRPr>
          </a:p>
          <a:p>
            <a:endParaRPr lang="en-GB" sz="3200" dirty="0">
              <a:latin typeface="Calibri" panose="020F0502020204030204" pitchFamily="34" charset="0"/>
            </a:endParaRPr>
          </a:p>
          <a:p>
            <a:endParaRPr lang="en-GB" sz="3200" dirty="0">
              <a:latin typeface="Calibri" panose="020F0502020204030204" pitchFamily="34" charset="0"/>
            </a:endParaRPr>
          </a:p>
        </p:txBody>
      </p:sp>
      <p:sp>
        <p:nvSpPr>
          <p:cNvPr id="7" name="Content Placeholder 3"/>
          <p:cNvSpPr txBox="1">
            <a:spLocks/>
          </p:cNvSpPr>
          <p:nvPr/>
        </p:nvSpPr>
        <p:spPr>
          <a:xfrm>
            <a:off x="5511081" y="2638743"/>
            <a:ext cx="5157787" cy="36845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3200" dirty="0" smtClean="0">
              <a:latin typeface="Calibri" panose="020F0502020204030204" pitchFamily="34" charset="0"/>
            </a:endParaRPr>
          </a:p>
        </p:txBody>
      </p:sp>
    </p:spTree>
    <p:extLst>
      <p:ext uri="{BB962C8B-B14F-4D97-AF65-F5344CB8AC3E}">
        <p14:creationId xmlns:p14="http://schemas.microsoft.com/office/powerpoint/2010/main" val="6674906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46111" y="452718"/>
            <a:ext cx="9404723" cy="758862"/>
          </a:xfrm>
        </p:spPr>
        <p:txBody>
          <a:bodyPr/>
          <a:lstStyle/>
          <a:p>
            <a:r>
              <a:rPr lang="en-GB" dirty="0" smtClean="0"/>
              <a:t>Plan of Work</a:t>
            </a:r>
            <a:endParaRPr lang="en-GB" dirty="0"/>
          </a:p>
        </p:txBody>
      </p:sp>
      <p:graphicFrame>
        <p:nvGraphicFramePr>
          <p:cNvPr id="10" name="Table 9"/>
          <p:cNvGraphicFramePr>
            <a:graphicFrameLocks noGrp="1"/>
          </p:cNvGraphicFramePr>
          <p:nvPr>
            <p:extLst>
              <p:ext uri="{D42A27DB-BD31-4B8C-83A1-F6EECF244321}">
                <p14:modId xmlns:p14="http://schemas.microsoft.com/office/powerpoint/2010/main" val="1181593887"/>
              </p:ext>
            </p:extLst>
          </p:nvPr>
        </p:nvGraphicFramePr>
        <p:xfrm>
          <a:off x="795645" y="1516949"/>
          <a:ext cx="10628417" cy="4789170"/>
        </p:xfrm>
        <a:graphic>
          <a:graphicData uri="http://schemas.openxmlformats.org/drawingml/2006/table">
            <a:tbl>
              <a:tblPr>
                <a:tableStyleId>{5C22544A-7EE6-4342-B048-85BDC9FD1C3A}</a:tableStyleId>
              </a:tblPr>
              <a:tblGrid>
                <a:gridCol w="2256160"/>
                <a:gridCol w="1739689"/>
                <a:gridCol w="6632568"/>
              </a:tblGrid>
              <a:tr h="200025">
                <a:tc>
                  <a:txBody>
                    <a:bodyPr/>
                    <a:lstStyle/>
                    <a:p>
                      <a:pPr algn="l" fontAlgn="b"/>
                      <a:r>
                        <a:rPr lang="en-GB" sz="2800" u="none" strike="noStrike" dirty="0">
                          <a:effectLst/>
                          <a:latin typeface="Arial" panose="020B0604020202020204" pitchFamily="34" charset="0"/>
                          <a:cs typeface="Arial" panose="020B0604020202020204" pitchFamily="34" charset="0"/>
                        </a:rPr>
                        <a:t>27/01/2020</a:t>
                      </a:r>
                      <a:endParaRPr lang="en-GB" sz="28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a:effectLst/>
                          <a:latin typeface="Arial" panose="020B0604020202020204" pitchFamily="34" charset="0"/>
                          <a:cs typeface="Arial" panose="020B0604020202020204" pitchFamily="34" charset="0"/>
                        </a:rPr>
                        <a:t>Week 1</a:t>
                      </a:r>
                      <a:endParaRPr lang="en-GB" sz="2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a:effectLst/>
                          <a:latin typeface="Arial" panose="020B0604020202020204" pitchFamily="34" charset="0"/>
                          <a:cs typeface="Arial" panose="020B0604020202020204" pitchFamily="34" charset="0"/>
                        </a:rPr>
                        <a:t>Lecture and Assignment 1 Feedback</a:t>
                      </a:r>
                      <a:endParaRPr lang="en-GB" sz="2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r>
              <a:tr h="200025">
                <a:tc>
                  <a:txBody>
                    <a:bodyPr/>
                    <a:lstStyle/>
                    <a:p>
                      <a:pPr algn="l" fontAlgn="b"/>
                      <a:r>
                        <a:rPr lang="en-GB" sz="2800" u="none" strike="noStrike" dirty="0">
                          <a:effectLst/>
                          <a:latin typeface="Arial" panose="020B0604020202020204" pitchFamily="34" charset="0"/>
                          <a:cs typeface="Arial" panose="020B0604020202020204" pitchFamily="34" charset="0"/>
                        </a:rPr>
                        <a:t>03/02/2020</a:t>
                      </a:r>
                      <a:endParaRPr lang="en-GB" sz="28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a:effectLst/>
                          <a:latin typeface="Arial" panose="020B0604020202020204" pitchFamily="34" charset="0"/>
                          <a:cs typeface="Arial" panose="020B0604020202020204" pitchFamily="34" charset="0"/>
                        </a:rPr>
                        <a:t>Week 2</a:t>
                      </a:r>
                      <a:endParaRPr lang="en-GB" sz="2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dirty="0">
                          <a:effectLst/>
                          <a:latin typeface="Arial" panose="020B0604020202020204" pitchFamily="34" charset="0"/>
                          <a:cs typeface="Arial" panose="020B0604020202020204" pitchFamily="34" charset="0"/>
                        </a:rPr>
                        <a:t>Lecture and </a:t>
                      </a:r>
                      <a:r>
                        <a:rPr lang="en-GB" sz="2800" u="none" strike="noStrike" dirty="0" smtClean="0">
                          <a:effectLst/>
                          <a:latin typeface="Arial" panose="020B0604020202020204" pitchFamily="34" charset="0"/>
                          <a:cs typeface="Arial" panose="020B0604020202020204" pitchFamily="34" charset="0"/>
                        </a:rPr>
                        <a:t>Seminar</a:t>
                      </a:r>
                      <a:endParaRPr lang="en-GB" sz="28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r>
              <a:tr h="200025">
                <a:tc>
                  <a:txBody>
                    <a:bodyPr/>
                    <a:lstStyle/>
                    <a:p>
                      <a:pPr algn="l" fontAlgn="b"/>
                      <a:r>
                        <a:rPr lang="en-GB" sz="2800" u="none" strike="noStrike" dirty="0">
                          <a:effectLst/>
                          <a:latin typeface="Arial" panose="020B0604020202020204" pitchFamily="34" charset="0"/>
                          <a:cs typeface="Arial" panose="020B0604020202020204" pitchFamily="34" charset="0"/>
                        </a:rPr>
                        <a:t>10/02/2020</a:t>
                      </a:r>
                      <a:endParaRPr lang="en-GB" sz="28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a:effectLst/>
                          <a:latin typeface="Arial" panose="020B0604020202020204" pitchFamily="34" charset="0"/>
                          <a:cs typeface="Arial" panose="020B0604020202020204" pitchFamily="34" charset="0"/>
                        </a:rPr>
                        <a:t>Week 3</a:t>
                      </a:r>
                      <a:endParaRPr lang="en-GB" sz="2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dirty="0">
                          <a:effectLst/>
                          <a:latin typeface="Arial" panose="020B0604020202020204" pitchFamily="34" charset="0"/>
                          <a:cs typeface="Arial" panose="020B0604020202020204" pitchFamily="34" charset="0"/>
                        </a:rPr>
                        <a:t>Lecture and </a:t>
                      </a:r>
                      <a:r>
                        <a:rPr lang="en-GB" sz="2800" u="none" strike="noStrike" dirty="0" smtClean="0">
                          <a:effectLst/>
                          <a:latin typeface="Arial" panose="020B0604020202020204" pitchFamily="34" charset="0"/>
                          <a:cs typeface="Arial" panose="020B0604020202020204" pitchFamily="34" charset="0"/>
                        </a:rPr>
                        <a:t>Seminar</a:t>
                      </a:r>
                      <a:endParaRPr lang="en-GB" sz="28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r>
              <a:tr h="200025">
                <a:tc>
                  <a:txBody>
                    <a:bodyPr/>
                    <a:lstStyle/>
                    <a:p>
                      <a:pPr algn="l" fontAlgn="b"/>
                      <a:r>
                        <a:rPr lang="en-GB" sz="2800" u="none" strike="noStrike" dirty="0">
                          <a:effectLst/>
                          <a:latin typeface="Arial" panose="020B0604020202020204" pitchFamily="34" charset="0"/>
                          <a:cs typeface="Arial" panose="020B0604020202020204" pitchFamily="34" charset="0"/>
                        </a:rPr>
                        <a:t>17/02/2020</a:t>
                      </a:r>
                      <a:endParaRPr lang="en-GB" sz="28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algn="l" fontAlgn="b"/>
                      <a:r>
                        <a:rPr lang="en-GB" sz="2800" u="none" strike="noStrike" dirty="0">
                          <a:effectLst/>
                          <a:latin typeface="Arial" panose="020B0604020202020204" pitchFamily="34" charset="0"/>
                          <a:cs typeface="Arial" panose="020B0604020202020204" pitchFamily="34" charset="0"/>
                        </a:rPr>
                        <a:t>Week 4</a:t>
                      </a:r>
                      <a:endParaRPr lang="en-GB" sz="28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algn="l" fontAlgn="b"/>
                      <a:r>
                        <a:rPr lang="en-GB" sz="2800" u="none" strike="noStrike" dirty="0">
                          <a:effectLst/>
                          <a:latin typeface="Arial" panose="020B0604020202020204" pitchFamily="34" charset="0"/>
                          <a:cs typeface="Arial" panose="020B0604020202020204" pitchFamily="34" charset="0"/>
                        </a:rPr>
                        <a:t>No formal </a:t>
                      </a:r>
                      <a:r>
                        <a:rPr lang="en-GB" sz="2800" u="none" strike="noStrike" dirty="0" smtClean="0">
                          <a:effectLst/>
                          <a:latin typeface="Arial" panose="020B0604020202020204" pitchFamily="34" charset="0"/>
                          <a:cs typeface="Arial" panose="020B0604020202020204" pitchFamily="34" charset="0"/>
                        </a:rPr>
                        <a:t>class – </a:t>
                      </a:r>
                    </a:p>
                    <a:p>
                      <a:pPr algn="l" fontAlgn="b"/>
                      <a:r>
                        <a:rPr lang="en-GB" sz="2800" u="none" strike="noStrike" dirty="0" smtClean="0">
                          <a:effectLst/>
                          <a:latin typeface="Arial" panose="020B0604020202020204" pitchFamily="34" charset="0"/>
                          <a:cs typeface="Arial" panose="020B0604020202020204" pitchFamily="34" charset="0"/>
                        </a:rPr>
                        <a:t>Student Directed Learning Exercises</a:t>
                      </a:r>
                      <a:endParaRPr lang="en-GB" sz="28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r>
              <a:tr h="200025">
                <a:tc>
                  <a:txBody>
                    <a:bodyPr/>
                    <a:lstStyle/>
                    <a:p>
                      <a:pPr algn="l" fontAlgn="b"/>
                      <a:r>
                        <a:rPr lang="en-GB" sz="2800" u="none" strike="noStrike" dirty="0">
                          <a:effectLst/>
                          <a:latin typeface="Arial" panose="020B0604020202020204" pitchFamily="34" charset="0"/>
                          <a:cs typeface="Arial" panose="020B0604020202020204" pitchFamily="34" charset="0"/>
                        </a:rPr>
                        <a:t>24/02/2020</a:t>
                      </a:r>
                      <a:endParaRPr lang="en-GB" sz="28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dirty="0">
                          <a:effectLst/>
                          <a:latin typeface="Arial" panose="020B0604020202020204" pitchFamily="34" charset="0"/>
                          <a:cs typeface="Arial" panose="020B0604020202020204" pitchFamily="34" charset="0"/>
                        </a:rPr>
                        <a:t>Week 5</a:t>
                      </a:r>
                      <a:endParaRPr lang="en-GB" sz="28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a:effectLst/>
                          <a:latin typeface="Arial" panose="020B0604020202020204" pitchFamily="34" charset="0"/>
                          <a:cs typeface="Arial" panose="020B0604020202020204" pitchFamily="34" charset="0"/>
                        </a:rPr>
                        <a:t>Lecture and practical</a:t>
                      </a:r>
                      <a:endParaRPr lang="en-GB" sz="2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r>
              <a:tr h="200025">
                <a:tc>
                  <a:txBody>
                    <a:bodyPr/>
                    <a:lstStyle/>
                    <a:p>
                      <a:pPr algn="l" fontAlgn="b"/>
                      <a:r>
                        <a:rPr lang="en-GB" sz="2800" u="none" strike="noStrike">
                          <a:effectLst/>
                          <a:latin typeface="Arial" panose="020B0604020202020204" pitchFamily="34" charset="0"/>
                          <a:cs typeface="Arial" panose="020B0604020202020204" pitchFamily="34" charset="0"/>
                        </a:rPr>
                        <a:t>02/03/2020</a:t>
                      </a:r>
                      <a:endParaRPr lang="en-GB" sz="2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dirty="0">
                          <a:effectLst/>
                          <a:latin typeface="Arial" panose="020B0604020202020204" pitchFamily="34" charset="0"/>
                          <a:cs typeface="Arial" panose="020B0604020202020204" pitchFamily="34" charset="0"/>
                        </a:rPr>
                        <a:t>Week 6</a:t>
                      </a:r>
                      <a:endParaRPr lang="en-GB" sz="28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a:effectLst/>
                          <a:latin typeface="Arial" panose="020B0604020202020204" pitchFamily="34" charset="0"/>
                          <a:cs typeface="Arial" panose="020B0604020202020204" pitchFamily="34" charset="0"/>
                        </a:rPr>
                        <a:t>Lecture and practical</a:t>
                      </a:r>
                      <a:endParaRPr lang="en-GB" sz="2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r>
              <a:tr h="200025">
                <a:tc>
                  <a:txBody>
                    <a:bodyPr/>
                    <a:lstStyle/>
                    <a:p>
                      <a:pPr algn="l" fontAlgn="b"/>
                      <a:r>
                        <a:rPr lang="en-GB" sz="2800" u="none" strike="noStrike">
                          <a:effectLst/>
                          <a:latin typeface="Arial" panose="020B0604020202020204" pitchFamily="34" charset="0"/>
                          <a:cs typeface="Arial" panose="020B0604020202020204" pitchFamily="34" charset="0"/>
                        </a:rPr>
                        <a:t>09/03/2020</a:t>
                      </a:r>
                      <a:endParaRPr lang="en-GB" sz="2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dirty="0">
                          <a:effectLst/>
                          <a:latin typeface="Arial" panose="020B0604020202020204" pitchFamily="34" charset="0"/>
                          <a:cs typeface="Arial" panose="020B0604020202020204" pitchFamily="34" charset="0"/>
                        </a:rPr>
                        <a:t>Week 7</a:t>
                      </a:r>
                      <a:endParaRPr lang="en-GB" sz="28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a:effectLst/>
                          <a:latin typeface="Arial" panose="020B0604020202020204" pitchFamily="34" charset="0"/>
                          <a:cs typeface="Arial" panose="020B0604020202020204" pitchFamily="34" charset="0"/>
                        </a:rPr>
                        <a:t>Lecture and practical</a:t>
                      </a:r>
                      <a:endParaRPr lang="en-GB" sz="2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r>
              <a:tr h="200025">
                <a:tc>
                  <a:txBody>
                    <a:bodyPr/>
                    <a:lstStyle/>
                    <a:p>
                      <a:pPr algn="l" fontAlgn="b"/>
                      <a:r>
                        <a:rPr lang="en-GB" sz="2800" u="none" strike="noStrike">
                          <a:effectLst/>
                          <a:latin typeface="Arial" panose="020B0604020202020204" pitchFamily="34" charset="0"/>
                          <a:cs typeface="Arial" panose="020B0604020202020204" pitchFamily="34" charset="0"/>
                        </a:rPr>
                        <a:t>16/03/2020</a:t>
                      </a:r>
                      <a:endParaRPr lang="en-GB" sz="2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a:effectLst/>
                          <a:latin typeface="Arial" panose="020B0604020202020204" pitchFamily="34" charset="0"/>
                          <a:cs typeface="Arial" panose="020B0604020202020204" pitchFamily="34" charset="0"/>
                        </a:rPr>
                        <a:t>Week 8</a:t>
                      </a:r>
                      <a:endParaRPr lang="en-GB" sz="2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dirty="0">
                          <a:effectLst/>
                          <a:latin typeface="Arial" panose="020B0604020202020204" pitchFamily="34" charset="0"/>
                          <a:cs typeface="Arial" panose="020B0604020202020204" pitchFamily="34" charset="0"/>
                        </a:rPr>
                        <a:t>Lecture and practical</a:t>
                      </a:r>
                      <a:endParaRPr lang="en-GB" sz="28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r>
              <a:tr h="200025">
                <a:tc>
                  <a:txBody>
                    <a:bodyPr/>
                    <a:lstStyle/>
                    <a:p>
                      <a:pPr algn="l" fontAlgn="b"/>
                      <a:r>
                        <a:rPr lang="en-GB" sz="2800" u="none" strike="noStrike">
                          <a:effectLst/>
                          <a:latin typeface="Arial" panose="020B0604020202020204" pitchFamily="34" charset="0"/>
                          <a:cs typeface="Arial" panose="020B0604020202020204" pitchFamily="34" charset="0"/>
                        </a:rPr>
                        <a:t>23/03/2020</a:t>
                      </a:r>
                      <a:endParaRPr lang="en-GB" sz="2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a:effectLst/>
                          <a:latin typeface="Arial" panose="020B0604020202020204" pitchFamily="34" charset="0"/>
                          <a:cs typeface="Arial" panose="020B0604020202020204" pitchFamily="34" charset="0"/>
                        </a:rPr>
                        <a:t>Week 9</a:t>
                      </a:r>
                      <a:endParaRPr lang="en-GB" sz="2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dirty="0">
                          <a:effectLst/>
                          <a:latin typeface="Arial" panose="020B0604020202020204" pitchFamily="34" charset="0"/>
                          <a:cs typeface="Arial" panose="020B0604020202020204" pitchFamily="34" charset="0"/>
                        </a:rPr>
                        <a:t>Lecture and Assignment Guidance</a:t>
                      </a:r>
                      <a:endParaRPr lang="en-GB" sz="28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r>
              <a:tr h="200025">
                <a:tc>
                  <a:txBody>
                    <a:bodyPr/>
                    <a:lstStyle/>
                    <a:p>
                      <a:pPr algn="l" fontAlgn="b"/>
                      <a:r>
                        <a:rPr lang="en-GB" sz="2800" u="none" strike="noStrike">
                          <a:effectLst/>
                          <a:latin typeface="Arial" panose="020B0604020202020204" pitchFamily="34" charset="0"/>
                          <a:cs typeface="Arial" panose="020B0604020202020204" pitchFamily="34" charset="0"/>
                        </a:rPr>
                        <a:t>30/03/2020</a:t>
                      </a:r>
                      <a:endParaRPr lang="en-GB" sz="2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a:effectLst/>
                          <a:latin typeface="Arial" panose="020B0604020202020204" pitchFamily="34" charset="0"/>
                          <a:cs typeface="Arial" panose="020B0604020202020204" pitchFamily="34" charset="0"/>
                        </a:rPr>
                        <a:t>Week 10</a:t>
                      </a:r>
                      <a:endParaRPr lang="en-GB" sz="2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2800" u="none" strike="noStrike" dirty="0">
                          <a:effectLst/>
                          <a:latin typeface="Arial" panose="020B0604020202020204" pitchFamily="34" charset="0"/>
                          <a:cs typeface="Arial" panose="020B0604020202020204" pitchFamily="34" charset="0"/>
                        </a:rPr>
                        <a:t>Revision </a:t>
                      </a:r>
                      <a:r>
                        <a:rPr lang="en-GB" sz="2800" u="none" strike="noStrike" dirty="0" smtClean="0">
                          <a:effectLst/>
                          <a:latin typeface="Arial" panose="020B0604020202020204" pitchFamily="34" charset="0"/>
                          <a:cs typeface="Arial" panose="020B0604020202020204" pitchFamily="34" charset="0"/>
                        </a:rPr>
                        <a:t>and Assignment Guidance</a:t>
                      </a:r>
                      <a:endParaRPr lang="en-GB" sz="2800" b="1"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r>
            </a:tbl>
          </a:graphicData>
        </a:graphic>
      </p:graphicFrame>
    </p:spTree>
    <p:extLst>
      <p:ext uri="{BB962C8B-B14F-4D97-AF65-F5344CB8AC3E}">
        <p14:creationId xmlns:p14="http://schemas.microsoft.com/office/powerpoint/2010/main" val="1819460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Systems and Data</a:t>
            </a:r>
            <a:endParaRPr lang="en-GB" dirty="0"/>
          </a:p>
        </p:txBody>
      </p:sp>
      <p:sp>
        <p:nvSpPr>
          <p:cNvPr id="3" name="Text Placeholder 2"/>
          <p:cNvSpPr>
            <a:spLocks noGrp="1"/>
          </p:cNvSpPr>
          <p:nvPr>
            <p:ph type="body" idx="1"/>
          </p:nvPr>
        </p:nvSpPr>
        <p:spPr/>
        <p:txBody>
          <a:bodyPr/>
          <a:lstStyle/>
          <a:p>
            <a:endParaRPr lang="en-GB"/>
          </a:p>
        </p:txBody>
      </p:sp>
      <p:sp>
        <p:nvSpPr>
          <p:cNvPr id="4" name="Content Placeholder 3"/>
          <p:cNvSpPr>
            <a:spLocks noGrp="1"/>
          </p:cNvSpPr>
          <p:nvPr>
            <p:ph sz="half" idx="2"/>
          </p:nvPr>
        </p:nvSpPr>
        <p:spPr/>
        <p:txBody>
          <a:bodyPr>
            <a:normAutofit/>
          </a:bodyPr>
          <a:lstStyle/>
          <a:p>
            <a:r>
              <a:rPr lang="en-GB" sz="3200" dirty="0" smtClean="0"/>
              <a:t>An Overview</a:t>
            </a:r>
            <a:endParaRPr lang="en-GB" sz="3200" dirty="0"/>
          </a:p>
        </p:txBody>
      </p:sp>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a:p>
        </p:txBody>
      </p:sp>
    </p:spTree>
    <p:extLst>
      <p:ext uri="{BB962C8B-B14F-4D97-AF65-F5344CB8AC3E}">
        <p14:creationId xmlns:p14="http://schemas.microsoft.com/office/powerpoint/2010/main" val="6003484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angle 4"/>
          <p:cNvSpPr>
            <a:spLocks noChangeArrowheads="1"/>
          </p:cNvSpPr>
          <p:nvPr/>
        </p:nvSpPr>
        <p:spPr bwMode="auto">
          <a:xfrm>
            <a:off x="1524000" y="457200"/>
            <a:ext cx="82423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r>
              <a:rPr lang="en-US" altLang="en-US" sz="4000" dirty="0">
                <a:solidFill>
                  <a:schemeClr val="tx2"/>
                </a:solidFill>
                <a:latin typeface="+mn-lt"/>
                <a:ea typeface="+mj-ea"/>
                <a:cs typeface="+mj-cs"/>
              </a:rPr>
              <a:t>What Is an Information System? </a:t>
            </a:r>
          </a:p>
        </p:txBody>
      </p:sp>
      <p:sp>
        <p:nvSpPr>
          <p:cNvPr id="26630" name="Rectangle 6"/>
          <p:cNvSpPr>
            <a:spLocks noChangeArrowheads="1"/>
          </p:cNvSpPr>
          <p:nvPr/>
        </p:nvSpPr>
        <p:spPr bwMode="auto">
          <a:xfrm>
            <a:off x="1625600" y="2286001"/>
            <a:ext cx="9702800" cy="2554545"/>
          </a:xfrm>
          <a:prstGeom prst="rect">
            <a:avLst/>
          </a:prstGeom>
          <a:noFill/>
          <a:ln w="9525">
            <a:noFill/>
            <a:miter lim="800000"/>
            <a:headEnd/>
            <a:tailEnd/>
          </a:ln>
          <a:effectLst/>
        </p:spPr>
        <p:txBody>
          <a:bodyPr wrap="square">
            <a:spAutoFit/>
          </a:bodyPr>
          <a:lstStyle/>
          <a:p>
            <a:pPr>
              <a:lnSpc>
                <a:spcPct val="120000"/>
              </a:lnSpc>
              <a:spcBef>
                <a:spcPct val="20000"/>
              </a:spcBef>
              <a:defRPr/>
            </a:pPr>
            <a:r>
              <a:rPr lang="en-US" sz="3200" dirty="0">
                <a:latin typeface="Calibri" panose="020F0502020204030204" pitchFamily="34" charset="0"/>
                <a:cs typeface="Arial" panose="020B0604020202020204" pitchFamily="34" charset="0"/>
              </a:rPr>
              <a:t>Technology perspective</a:t>
            </a:r>
            <a:r>
              <a:rPr lang="en-US" sz="3200" dirty="0" smtClean="0">
                <a:solidFill>
                  <a:srgbClr val="A50021"/>
                </a:solidFill>
                <a:effectLst>
                  <a:outerShdw blurRad="38100" dist="38100" dir="2700000" algn="tl">
                    <a:srgbClr val="C0C0C0"/>
                  </a:outerShdw>
                </a:effectLst>
                <a:latin typeface="Calibri" panose="020F0502020204030204" pitchFamily="34" charset="0"/>
                <a:cs typeface="Arial" panose="020B0604020202020204" pitchFamily="34" charset="0"/>
              </a:rPr>
              <a:t>:</a:t>
            </a:r>
          </a:p>
          <a:p>
            <a:pPr>
              <a:lnSpc>
                <a:spcPct val="120000"/>
              </a:lnSpc>
              <a:spcBef>
                <a:spcPct val="20000"/>
              </a:spcBef>
              <a:defRPr/>
            </a:pPr>
            <a:r>
              <a:rPr lang="en-US" sz="3200" dirty="0" smtClean="0">
                <a:latin typeface="Calibri" panose="020F0502020204030204" pitchFamily="34" charset="0"/>
                <a:cs typeface="Arial" panose="020B0604020202020204" pitchFamily="34" charset="0"/>
              </a:rPr>
              <a:t>A </a:t>
            </a:r>
            <a:r>
              <a:rPr lang="en-US" sz="3200" dirty="0">
                <a:latin typeface="Calibri" panose="020F0502020204030204" pitchFamily="34" charset="0"/>
                <a:cs typeface="Arial" panose="020B0604020202020204" pitchFamily="34" charset="0"/>
              </a:rPr>
              <a:t>set of interrelated components that collect (or retrieve), process, store, and distribute information to support decision making and control in an </a:t>
            </a:r>
            <a:r>
              <a:rPr lang="en-US" sz="3200" dirty="0" err="1" smtClean="0">
                <a:latin typeface="Calibri" panose="020F0502020204030204" pitchFamily="34" charset="0"/>
                <a:cs typeface="Arial" panose="020B0604020202020204" pitchFamily="34" charset="0"/>
              </a:rPr>
              <a:t>organisation</a:t>
            </a:r>
            <a:r>
              <a:rPr lang="en-US" sz="3200" dirty="0" smtClean="0">
                <a:solidFill>
                  <a:srgbClr val="A50021"/>
                </a:solidFill>
                <a:latin typeface="Calibri" panose="020F0502020204030204" pitchFamily="34" charset="0"/>
                <a:cs typeface="Arial" panose="020B0604020202020204" pitchFamily="34" charset="0"/>
              </a:rPr>
              <a:t> </a:t>
            </a:r>
            <a:endParaRPr lang="en-US" sz="3200" dirty="0">
              <a:solidFill>
                <a:srgbClr val="A50021"/>
              </a:solidFill>
              <a:latin typeface="Calibri" panose="020F0502020204030204" pitchFamily="34" charset="0"/>
              <a:cs typeface="Arial" panose="020B0604020202020204" pitchFamily="34" charset="0"/>
            </a:endParaRPr>
          </a:p>
        </p:txBody>
      </p:sp>
      <p:sp>
        <p:nvSpPr>
          <p:cNvPr id="6" name="TextBox 5"/>
          <p:cNvSpPr txBox="1"/>
          <p:nvPr/>
        </p:nvSpPr>
        <p:spPr>
          <a:xfrm>
            <a:off x="4526281" y="6403032"/>
            <a:ext cx="7795259" cy="369332"/>
          </a:xfrm>
          <a:prstGeom prst="rect">
            <a:avLst/>
          </a:prstGeom>
          <a:noFill/>
        </p:spPr>
        <p:txBody>
          <a:bodyPr wrap="square" rtlCol="0">
            <a:spAutoFit/>
          </a:bodyPr>
          <a:lstStyle/>
          <a:p>
            <a:r>
              <a:rPr lang="en-GB" dirty="0"/>
              <a:t>Laudon and Laudon </a:t>
            </a:r>
            <a:r>
              <a:rPr lang="en-GB" dirty="0" smtClean="0"/>
              <a:t>(2014) Management and Information Systems</a:t>
            </a:r>
          </a:p>
        </p:txBody>
      </p:sp>
    </p:spTree>
    <p:extLst>
      <p:ext uri="{BB962C8B-B14F-4D97-AF65-F5344CB8AC3E}">
        <p14:creationId xmlns:p14="http://schemas.microsoft.com/office/powerpoint/2010/main" val="25423961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6630">
                                            <p:txEl>
                                              <p:pRg st="0" end="0"/>
                                            </p:txEl>
                                          </p:spTgt>
                                        </p:tgtEl>
                                        <p:attrNameLst>
                                          <p:attrName>style.visibility</p:attrName>
                                        </p:attrNameLst>
                                      </p:cBhvr>
                                      <p:to>
                                        <p:strVal val="visible"/>
                                      </p:to>
                                    </p:set>
                                    <p:anim calcmode="lin" valueType="num">
                                      <p:cBhvr additive="base">
                                        <p:cTn id="7" dur="500" fill="hold"/>
                                        <p:tgtEl>
                                          <p:spTgt spid="2663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30">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26630">
                                            <p:txEl>
                                              <p:pRg st="1" end="1"/>
                                            </p:txEl>
                                          </p:spTgt>
                                        </p:tgtEl>
                                        <p:attrNameLst>
                                          <p:attrName>style.visibility</p:attrName>
                                        </p:attrNameLst>
                                      </p:cBhvr>
                                      <p:to>
                                        <p:strVal val="visible"/>
                                      </p:to>
                                    </p:set>
                                    <p:anim calcmode="lin" valueType="num">
                                      <p:cBhvr additive="base">
                                        <p:cTn id="13" dur="500" fill="hold"/>
                                        <p:tgtEl>
                                          <p:spTgt spid="2663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6630">
                                            <p:txEl>
                                              <p:pRg st="1" end="1"/>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30"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Rectangle 4"/>
          <p:cNvSpPr>
            <a:spLocks noChangeArrowheads="1"/>
          </p:cNvSpPr>
          <p:nvPr/>
        </p:nvSpPr>
        <p:spPr bwMode="auto">
          <a:xfrm>
            <a:off x="7627930" y="3075021"/>
            <a:ext cx="3557384" cy="923330"/>
          </a:xfrm>
          <a:prstGeom prst="rect">
            <a:avLst/>
          </a:prstGeom>
          <a:noFill/>
          <a:ln w="9525">
            <a:noFill/>
            <a:miter lim="800000"/>
            <a:headEnd/>
            <a:tailEnd/>
          </a:ln>
          <a:effectLst/>
        </p:spPr>
        <p:txBody>
          <a:bodyPr wrap="none">
            <a:spAutoFit/>
          </a:bodyPr>
          <a:lstStyle/>
          <a:p>
            <a:pPr algn="ctr">
              <a:defRPr/>
            </a:pPr>
            <a:r>
              <a:rPr lang="en-US" b="1" dirty="0">
                <a:latin typeface="Arial" charset="0"/>
                <a:cs typeface="Times New Roman" charset="0"/>
              </a:rPr>
              <a:t>The Interdependence between </a:t>
            </a:r>
            <a:endParaRPr lang="en-US" b="1" dirty="0" smtClean="0">
              <a:latin typeface="Arial" charset="0"/>
              <a:cs typeface="Times New Roman" charset="0"/>
            </a:endParaRPr>
          </a:p>
          <a:p>
            <a:pPr algn="ctr">
              <a:defRPr/>
            </a:pPr>
            <a:r>
              <a:rPr lang="en-US" b="1" dirty="0" err="1" smtClean="0">
                <a:latin typeface="Arial" charset="0"/>
                <a:cs typeface="Times New Roman" charset="0"/>
              </a:rPr>
              <a:t>Organisations</a:t>
            </a:r>
            <a:r>
              <a:rPr lang="en-US" b="1" dirty="0" smtClean="0">
                <a:latin typeface="Arial" charset="0"/>
                <a:cs typeface="Times New Roman" charset="0"/>
              </a:rPr>
              <a:t> </a:t>
            </a:r>
            <a:r>
              <a:rPr lang="en-US" b="1" dirty="0">
                <a:latin typeface="Arial" charset="0"/>
                <a:cs typeface="Times New Roman" charset="0"/>
              </a:rPr>
              <a:t>and</a:t>
            </a:r>
          </a:p>
          <a:p>
            <a:pPr algn="ctr">
              <a:defRPr/>
            </a:pPr>
            <a:r>
              <a:rPr lang="en-US" b="1" dirty="0">
                <a:latin typeface="Arial" charset="0"/>
                <a:cs typeface="Times New Roman" charset="0"/>
              </a:rPr>
              <a:t>Information Systems </a:t>
            </a:r>
          </a:p>
        </p:txBody>
      </p:sp>
      <p:grpSp>
        <p:nvGrpSpPr>
          <p:cNvPr id="2" name="Group 8"/>
          <p:cNvGrpSpPr>
            <a:grpSpLocks/>
          </p:cNvGrpSpPr>
          <p:nvPr/>
        </p:nvGrpSpPr>
        <p:grpSpPr bwMode="auto">
          <a:xfrm>
            <a:off x="889734" y="1701150"/>
            <a:ext cx="5773956" cy="4722593"/>
            <a:chOff x="1248" y="1554"/>
            <a:chExt cx="3342" cy="2709"/>
          </a:xfrm>
        </p:grpSpPr>
        <p:sp>
          <p:nvSpPr>
            <p:cNvPr id="9222" name="Text Box 5"/>
            <p:cNvSpPr txBox="1">
              <a:spLocks noChangeArrowheads="1"/>
            </p:cNvSpPr>
            <p:nvPr/>
          </p:nvSpPr>
          <p:spPr bwMode="auto">
            <a:xfrm>
              <a:off x="2352" y="4032"/>
              <a:ext cx="888"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spcBef>
                  <a:spcPct val="50000"/>
                </a:spcBef>
              </a:pPr>
              <a:r>
                <a:rPr lang="en-US" altLang="en-US" sz="1800" b="1"/>
                <a:t>Figure 1-2</a:t>
              </a:r>
            </a:p>
          </p:txBody>
        </p:sp>
        <p:pic>
          <p:nvPicPr>
            <p:cNvPr id="9223" name="Picture 6" descr="fg01_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8" y="1554"/>
              <a:ext cx="3342" cy="2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221" name="Text Box 7"/>
          <p:cNvSpPr txBox="1">
            <a:spLocks noChangeArrowheads="1"/>
          </p:cNvSpPr>
          <p:nvPr/>
        </p:nvSpPr>
        <p:spPr bwMode="auto">
          <a:xfrm>
            <a:off x="2006600" y="331788"/>
            <a:ext cx="82296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US" altLang="en-US" sz="4000" b="1" dirty="0">
                <a:latin typeface="+mn-lt"/>
                <a:cs typeface="Times New Roman" panose="02020603050405020304" pitchFamily="18" charset="0"/>
              </a:rPr>
              <a:t>WHY INFORMATION SYSTEMS?</a:t>
            </a:r>
          </a:p>
        </p:txBody>
      </p:sp>
      <p:sp>
        <p:nvSpPr>
          <p:cNvPr id="8" name="TextBox 7"/>
          <p:cNvSpPr txBox="1"/>
          <p:nvPr/>
        </p:nvSpPr>
        <p:spPr>
          <a:xfrm>
            <a:off x="4526281" y="6403032"/>
            <a:ext cx="7795259" cy="369332"/>
          </a:xfrm>
          <a:prstGeom prst="rect">
            <a:avLst/>
          </a:prstGeom>
          <a:noFill/>
        </p:spPr>
        <p:txBody>
          <a:bodyPr wrap="square" rtlCol="0">
            <a:spAutoFit/>
          </a:bodyPr>
          <a:lstStyle/>
          <a:p>
            <a:r>
              <a:rPr lang="en-GB" dirty="0"/>
              <a:t>Laudon and Laudon </a:t>
            </a:r>
            <a:r>
              <a:rPr lang="en-GB" dirty="0" smtClean="0"/>
              <a:t>(2014) Management and Information Systems</a:t>
            </a:r>
          </a:p>
        </p:txBody>
      </p:sp>
    </p:spTree>
    <p:extLst>
      <p:ext uri="{BB962C8B-B14F-4D97-AF65-F5344CB8AC3E}">
        <p14:creationId xmlns:p14="http://schemas.microsoft.com/office/powerpoint/2010/main" val="5860456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4"/>
          <p:cNvSpPr>
            <a:spLocks noChangeArrowheads="1"/>
          </p:cNvSpPr>
          <p:nvPr/>
        </p:nvSpPr>
        <p:spPr bwMode="auto">
          <a:xfrm>
            <a:off x="1828800" y="419100"/>
            <a:ext cx="82677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r>
              <a:rPr lang="en-US" altLang="en-US" sz="4000" b="1" dirty="0">
                <a:solidFill>
                  <a:schemeClr val="tx2"/>
                </a:solidFill>
                <a:latin typeface="+mn-lt"/>
                <a:ea typeface="+mj-ea"/>
                <a:cs typeface="+mj-cs"/>
              </a:rPr>
              <a:t>What is an Information System? (Continued) </a:t>
            </a:r>
          </a:p>
        </p:txBody>
      </p:sp>
      <p:sp>
        <p:nvSpPr>
          <p:cNvPr id="49157" name="Rectangle 5"/>
          <p:cNvSpPr>
            <a:spLocks noChangeArrowheads="1"/>
          </p:cNvSpPr>
          <p:nvPr/>
        </p:nvSpPr>
        <p:spPr bwMode="auto">
          <a:xfrm>
            <a:off x="2171700" y="2590800"/>
            <a:ext cx="8089900" cy="337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20000"/>
              </a:spcBef>
              <a:buFontTx/>
              <a:buChar char="•"/>
            </a:pPr>
            <a:r>
              <a:rPr lang="en-US" altLang="en-US" sz="3200" b="1" dirty="0">
                <a:latin typeface="Calibri" panose="020F0502020204030204" pitchFamily="34" charset="0"/>
                <a:cs typeface="Times New Roman" panose="02020603050405020304" pitchFamily="18" charset="0"/>
              </a:rPr>
              <a:t>Data</a:t>
            </a:r>
            <a:r>
              <a:rPr lang="en-US" altLang="en-US" sz="3200" dirty="0">
                <a:latin typeface="Calibri" panose="020F0502020204030204" pitchFamily="34" charset="0"/>
                <a:cs typeface="Times New Roman" panose="02020603050405020304" pitchFamily="18" charset="0"/>
              </a:rPr>
              <a:t>: Streams of raw facts representing events such as business </a:t>
            </a:r>
            <a:r>
              <a:rPr lang="en-US" altLang="en-US" sz="3200" dirty="0" smtClean="0">
                <a:latin typeface="Calibri" panose="020F0502020204030204" pitchFamily="34" charset="0"/>
                <a:cs typeface="Times New Roman" panose="02020603050405020304" pitchFamily="18" charset="0"/>
              </a:rPr>
              <a:t>transactions. </a:t>
            </a:r>
            <a:endParaRPr lang="en-US" altLang="en-US" sz="3200" dirty="0">
              <a:latin typeface="Calibri" panose="020F0502020204030204" pitchFamily="34" charset="0"/>
              <a:cs typeface="Times New Roman" panose="02020603050405020304" pitchFamily="18" charset="0"/>
            </a:endParaRPr>
          </a:p>
          <a:p>
            <a:pPr marL="0" indent="0" eaLnBrk="1" hangingPunct="1">
              <a:spcBef>
                <a:spcPct val="20000"/>
              </a:spcBef>
            </a:pPr>
            <a:endParaRPr lang="en-US" altLang="en-US" sz="3200" dirty="0">
              <a:latin typeface="Calibri" panose="020F0502020204030204" pitchFamily="34" charset="0"/>
              <a:cs typeface="Times New Roman" panose="02020603050405020304" pitchFamily="18" charset="0"/>
            </a:endParaRPr>
          </a:p>
          <a:p>
            <a:pPr eaLnBrk="1" hangingPunct="1">
              <a:spcBef>
                <a:spcPct val="20000"/>
              </a:spcBef>
              <a:buFontTx/>
              <a:buChar char="•"/>
            </a:pPr>
            <a:r>
              <a:rPr lang="en-US" altLang="en-US" sz="3200" b="1" dirty="0">
                <a:latin typeface="Calibri" panose="020F0502020204030204" pitchFamily="34" charset="0"/>
                <a:cs typeface="Times New Roman" panose="02020603050405020304" pitchFamily="18" charset="0"/>
              </a:rPr>
              <a:t>Information</a:t>
            </a:r>
            <a:r>
              <a:rPr lang="en-US" altLang="en-US" sz="3200" dirty="0">
                <a:latin typeface="Calibri" panose="020F0502020204030204" pitchFamily="34" charset="0"/>
                <a:cs typeface="Times New Roman" panose="02020603050405020304" pitchFamily="18" charset="0"/>
              </a:rPr>
              <a:t>: Clusters of facts </a:t>
            </a:r>
            <a:r>
              <a:rPr lang="en-US" altLang="en-US" sz="3200" dirty="0" smtClean="0">
                <a:latin typeface="Calibri" panose="020F0502020204030204" pitchFamily="34" charset="0"/>
                <a:cs typeface="Times New Roman" panose="02020603050405020304" pitchFamily="18" charset="0"/>
              </a:rPr>
              <a:t>- meaningful </a:t>
            </a:r>
            <a:r>
              <a:rPr lang="en-US" altLang="en-US" sz="3200" dirty="0">
                <a:latin typeface="Calibri" panose="020F0502020204030204" pitchFamily="34" charset="0"/>
                <a:cs typeface="Times New Roman" panose="02020603050405020304" pitchFamily="18" charset="0"/>
              </a:rPr>
              <a:t>and useful to human beings in </a:t>
            </a:r>
            <a:r>
              <a:rPr lang="en-US" altLang="en-US" sz="3200" dirty="0" smtClean="0">
                <a:latin typeface="Calibri" panose="020F0502020204030204" pitchFamily="34" charset="0"/>
                <a:cs typeface="Times New Roman" panose="02020603050405020304" pitchFamily="18" charset="0"/>
              </a:rPr>
              <a:t>decision </a:t>
            </a:r>
            <a:r>
              <a:rPr lang="en-US" altLang="en-US" sz="3200" dirty="0">
                <a:latin typeface="Calibri" panose="020F0502020204030204" pitchFamily="34" charset="0"/>
                <a:cs typeface="Times New Roman" panose="02020603050405020304" pitchFamily="18" charset="0"/>
              </a:rPr>
              <a:t>making </a:t>
            </a:r>
            <a:r>
              <a:rPr lang="en-US" altLang="en-US" sz="3200" dirty="0" smtClean="0">
                <a:latin typeface="Calibri" panose="020F0502020204030204" pitchFamily="34" charset="0"/>
                <a:cs typeface="Times New Roman" panose="02020603050405020304" pitchFamily="18" charset="0"/>
              </a:rPr>
              <a:t>processes </a:t>
            </a:r>
            <a:endParaRPr lang="en-US" altLang="en-US" sz="3200" dirty="0">
              <a:latin typeface="Calibri" panose="020F0502020204030204" pitchFamily="34" charset="0"/>
              <a:cs typeface="Arial" panose="020B0604020202020204" pitchFamily="34" charset="0"/>
            </a:endParaRPr>
          </a:p>
        </p:txBody>
      </p:sp>
      <p:sp>
        <p:nvSpPr>
          <p:cNvPr id="5" name="TextBox 4"/>
          <p:cNvSpPr txBox="1"/>
          <p:nvPr/>
        </p:nvSpPr>
        <p:spPr>
          <a:xfrm>
            <a:off x="4526281" y="6403032"/>
            <a:ext cx="7795259" cy="369332"/>
          </a:xfrm>
          <a:prstGeom prst="rect">
            <a:avLst/>
          </a:prstGeom>
          <a:noFill/>
        </p:spPr>
        <p:txBody>
          <a:bodyPr wrap="square" rtlCol="0">
            <a:spAutoFit/>
          </a:bodyPr>
          <a:lstStyle/>
          <a:p>
            <a:r>
              <a:rPr lang="en-GB" dirty="0"/>
              <a:t>Laudon and Laudon </a:t>
            </a:r>
            <a:r>
              <a:rPr lang="en-GB" dirty="0" smtClean="0"/>
              <a:t>(2014) Management and Information Systems</a:t>
            </a:r>
          </a:p>
        </p:txBody>
      </p:sp>
    </p:spTree>
    <p:extLst>
      <p:ext uri="{BB962C8B-B14F-4D97-AF65-F5344CB8AC3E}">
        <p14:creationId xmlns:p14="http://schemas.microsoft.com/office/powerpoint/2010/main" val="3707126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49157">
                                            <p:txEl>
                                              <p:pRg st="0" end="0"/>
                                            </p:txEl>
                                          </p:spTgt>
                                        </p:tgtEl>
                                        <p:attrNameLst>
                                          <p:attrName>style.visibility</p:attrName>
                                        </p:attrNameLst>
                                      </p:cBhvr>
                                      <p:to>
                                        <p:strVal val="visible"/>
                                      </p:to>
                                    </p:set>
                                    <p:anim calcmode="lin" valueType="num">
                                      <p:cBhvr additive="base">
                                        <p:cTn id="7" dur="500" fill="hold"/>
                                        <p:tgtEl>
                                          <p:spTgt spid="4915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9157">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49157">
                                            <p:txEl>
                                              <p:pRg st="2" end="2"/>
                                            </p:txEl>
                                          </p:spTgt>
                                        </p:tgtEl>
                                        <p:attrNameLst>
                                          <p:attrName>style.visibility</p:attrName>
                                        </p:attrNameLst>
                                      </p:cBhvr>
                                      <p:to>
                                        <p:strVal val="visible"/>
                                      </p:to>
                                    </p:set>
                                    <p:anim calcmode="lin" valueType="num">
                                      <p:cBhvr additive="base">
                                        <p:cTn id="13" dur="500" fill="hold"/>
                                        <p:tgtEl>
                                          <p:spTgt spid="4915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9157">
                                            <p:txEl>
                                              <p:pRg st="2" end="2"/>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7"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3"/>
          <p:cNvSpPr>
            <a:spLocks noChangeArrowheads="1"/>
          </p:cNvSpPr>
          <p:nvPr/>
        </p:nvSpPr>
        <p:spPr bwMode="auto">
          <a:xfrm>
            <a:off x="1701800" y="3589396"/>
            <a:ext cx="8737600" cy="2506603"/>
          </a:xfrm>
          <a:prstGeom prst="rect">
            <a:avLst/>
          </a:prstGeom>
          <a:noFill/>
          <a:ln w="12700">
            <a:noFill/>
            <a:miter lim="800000"/>
            <a:headEnd/>
            <a:tailEnd/>
          </a:ln>
          <a:effectLst/>
        </p:spPr>
        <p:txBody>
          <a:bodyPr lIns="90488" tIns="44450" rIns="90488" bIns="44450"/>
          <a:lstStyle/>
          <a:p>
            <a:pPr marL="342900" indent="-342900">
              <a:spcBef>
                <a:spcPct val="5000"/>
              </a:spcBef>
              <a:defRPr/>
            </a:pPr>
            <a:endParaRPr lang="en-US" sz="3200" dirty="0">
              <a:effectLst>
                <a:outerShdw blurRad="38100" dist="38100" dir="2700000" algn="tl">
                  <a:srgbClr val="000000">
                    <a:alpha val="43137"/>
                  </a:srgbClr>
                </a:outerShdw>
              </a:effectLst>
              <a:latin typeface="Calibri" panose="020F0502020204030204" pitchFamily="34" charset="0"/>
              <a:cs typeface="Arial" charset="0"/>
            </a:endParaRPr>
          </a:p>
          <a:p>
            <a:pPr marL="342900" indent="-342900">
              <a:spcBef>
                <a:spcPct val="5000"/>
              </a:spcBef>
              <a:buFontTx/>
              <a:buChar char="•"/>
              <a:defRPr/>
            </a:pPr>
            <a:r>
              <a:rPr lang="en-US" sz="3200" dirty="0">
                <a:effectLst>
                  <a:outerShdw blurRad="38100" dist="38100" dir="2700000" algn="tl">
                    <a:srgbClr val="000000">
                      <a:alpha val="43137"/>
                    </a:srgbClr>
                  </a:outerShdw>
                </a:effectLst>
                <a:latin typeface="Calibri" panose="020F0502020204030204" pitchFamily="34" charset="0"/>
                <a:cs typeface="Arial" charset="0"/>
              </a:rPr>
              <a:t>Information systems </a:t>
            </a:r>
            <a:r>
              <a:rPr lang="en-US" sz="3200" dirty="0" smtClean="0">
                <a:effectLst>
                  <a:outerShdw blurRad="38100" dist="38100" dir="2700000" algn="tl">
                    <a:srgbClr val="000000">
                      <a:alpha val="43137"/>
                    </a:srgbClr>
                  </a:outerShdw>
                </a:effectLst>
                <a:latin typeface="Calibri" panose="020F0502020204030204" pitchFamily="34" charset="0"/>
                <a:cs typeface="Arial" charset="0"/>
              </a:rPr>
              <a:t>if implemented well are </a:t>
            </a:r>
            <a:r>
              <a:rPr lang="en-US" sz="3200" dirty="0">
                <a:effectLst>
                  <a:outerShdw blurRad="38100" dist="38100" dir="2700000" algn="tl">
                    <a:srgbClr val="000000">
                      <a:alpha val="43137"/>
                    </a:srgbClr>
                  </a:outerShdw>
                </a:effectLst>
                <a:latin typeface="Calibri" panose="020F0502020204030204" pitchFamily="34" charset="0"/>
                <a:cs typeface="Arial" charset="0"/>
              </a:rPr>
              <a:t>an </a:t>
            </a:r>
            <a:r>
              <a:rPr lang="en-US" sz="3200" dirty="0" err="1" smtClean="0">
                <a:effectLst>
                  <a:outerShdw blurRad="38100" dist="38100" dir="2700000" algn="tl">
                    <a:srgbClr val="000000">
                      <a:alpha val="43137"/>
                    </a:srgbClr>
                  </a:outerShdw>
                </a:effectLst>
                <a:latin typeface="Calibri" panose="020F0502020204030204" pitchFamily="34" charset="0"/>
                <a:cs typeface="Arial" charset="0"/>
              </a:rPr>
              <a:t>organisational</a:t>
            </a:r>
            <a:r>
              <a:rPr lang="en-US" sz="3200" dirty="0" smtClean="0">
                <a:effectLst>
                  <a:outerShdw blurRad="38100" dist="38100" dir="2700000" algn="tl">
                    <a:srgbClr val="000000">
                      <a:alpha val="43137"/>
                    </a:srgbClr>
                  </a:outerShdw>
                </a:effectLst>
                <a:latin typeface="Calibri" panose="020F0502020204030204" pitchFamily="34" charset="0"/>
                <a:cs typeface="Arial" charset="0"/>
              </a:rPr>
              <a:t> </a:t>
            </a:r>
            <a:r>
              <a:rPr lang="en-US" sz="3200" dirty="0">
                <a:effectLst>
                  <a:outerShdw blurRad="38100" dist="38100" dir="2700000" algn="tl">
                    <a:srgbClr val="000000">
                      <a:alpha val="43137"/>
                    </a:srgbClr>
                  </a:outerShdw>
                </a:effectLst>
                <a:latin typeface="Calibri" panose="020F0502020204030204" pitchFamily="34" charset="0"/>
                <a:cs typeface="Arial" charset="0"/>
              </a:rPr>
              <a:t>and management solution to business challenges that arise from the business environment.</a:t>
            </a:r>
            <a:endParaRPr lang="en-US" sz="3200" dirty="0">
              <a:effectLst>
                <a:outerShdw blurRad="38100" dist="38100" dir="2700000" algn="tl">
                  <a:srgbClr val="000000">
                    <a:alpha val="43137"/>
                  </a:srgbClr>
                </a:outerShdw>
              </a:effectLst>
              <a:latin typeface="Calibri" panose="020F0502020204030204" pitchFamily="34" charset="0"/>
              <a:cs typeface="Times New Roman" charset="0"/>
            </a:endParaRPr>
          </a:p>
          <a:p>
            <a:pPr marL="342900" indent="-342900">
              <a:spcBef>
                <a:spcPct val="5000"/>
              </a:spcBef>
              <a:defRPr/>
            </a:pPr>
            <a:r>
              <a:rPr lang="en-US" sz="3200" dirty="0">
                <a:effectLst>
                  <a:outerShdw blurRad="38100" dist="38100" dir="2700000" algn="tl">
                    <a:srgbClr val="000000">
                      <a:alpha val="43137"/>
                    </a:srgbClr>
                  </a:outerShdw>
                </a:effectLst>
                <a:latin typeface="Calibri" panose="020F0502020204030204" pitchFamily="34" charset="0"/>
                <a:cs typeface="Arial" charset="0"/>
              </a:rPr>
              <a:t> </a:t>
            </a:r>
            <a:endParaRPr lang="en-US" sz="3200" dirty="0">
              <a:effectLst>
                <a:outerShdw blurRad="38100" dist="38100" dir="2700000" algn="tl">
                  <a:srgbClr val="000000">
                    <a:alpha val="43137"/>
                  </a:srgbClr>
                </a:outerShdw>
              </a:effectLst>
              <a:latin typeface="Calibri" panose="020F0502020204030204" pitchFamily="34" charset="0"/>
              <a:cs typeface="Times New Roman" charset="0"/>
            </a:endParaRPr>
          </a:p>
        </p:txBody>
      </p:sp>
      <p:sp>
        <p:nvSpPr>
          <p:cNvPr id="30725" name="Rectangle 5"/>
          <p:cNvSpPr>
            <a:spLocks noChangeArrowheads="1"/>
          </p:cNvSpPr>
          <p:nvPr/>
        </p:nvSpPr>
        <p:spPr bwMode="auto">
          <a:xfrm>
            <a:off x="1701800" y="2166997"/>
            <a:ext cx="886460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r>
              <a:rPr lang="en-US" altLang="en-US" sz="3200" dirty="0">
                <a:latin typeface="Calibri" panose="020F0502020204030204" pitchFamily="34" charset="0"/>
                <a:cs typeface="Times New Roman" panose="02020603050405020304" pitchFamily="18" charset="0"/>
              </a:rPr>
              <a:t>Information systems are more than just technology.  </a:t>
            </a:r>
          </a:p>
          <a:p>
            <a:r>
              <a:rPr lang="en-US" altLang="en-US" sz="3200" dirty="0">
                <a:latin typeface="Calibri" panose="020F0502020204030204" pitchFamily="34" charset="0"/>
                <a:cs typeface="Times New Roman" panose="02020603050405020304" pitchFamily="18" charset="0"/>
              </a:rPr>
              <a:t>Businesses invest in </a:t>
            </a:r>
            <a:r>
              <a:rPr lang="en-US" altLang="en-US" sz="3200" dirty="0" smtClean="0">
                <a:latin typeface="Calibri" panose="020F0502020204030204" pitchFamily="34" charset="0"/>
                <a:cs typeface="Times New Roman" panose="02020603050405020304" pitchFamily="18" charset="0"/>
              </a:rPr>
              <a:t>Information Systems </a:t>
            </a:r>
            <a:r>
              <a:rPr lang="en-US" altLang="en-US" sz="3200" dirty="0">
                <a:latin typeface="Calibri" panose="020F0502020204030204" pitchFamily="34" charset="0"/>
                <a:cs typeface="Times New Roman" panose="02020603050405020304" pitchFamily="18" charset="0"/>
              </a:rPr>
              <a:t>in order to create value and increase profitability.</a:t>
            </a:r>
            <a:r>
              <a:rPr lang="en-US" altLang="en-US" sz="3200" dirty="0">
                <a:latin typeface="Calibri" panose="020F0502020204030204" pitchFamily="34" charset="0"/>
              </a:rPr>
              <a:t> </a:t>
            </a:r>
          </a:p>
        </p:txBody>
      </p:sp>
      <p:sp>
        <p:nvSpPr>
          <p:cNvPr id="33798" name="Rectangle 6"/>
          <p:cNvSpPr>
            <a:spLocks noChangeArrowheads="1"/>
          </p:cNvSpPr>
          <p:nvPr/>
        </p:nvSpPr>
        <p:spPr bwMode="auto">
          <a:xfrm>
            <a:off x="1701800" y="282188"/>
            <a:ext cx="76200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20000"/>
              </a:spcBef>
            </a:pPr>
            <a:r>
              <a:rPr lang="en-US" altLang="en-US" sz="4000" b="1" dirty="0">
                <a:solidFill>
                  <a:schemeClr val="tx2"/>
                </a:solidFill>
                <a:latin typeface="+mn-lt"/>
                <a:ea typeface="+mj-ea"/>
                <a:cs typeface="+mj-cs"/>
              </a:rPr>
              <a:t>A Business Perspective on Information Systems </a:t>
            </a:r>
          </a:p>
        </p:txBody>
      </p:sp>
      <p:sp>
        <p:nvSpPr>
          <p:cNvPr id="6" name="TextBox 5"/>
          <p:cNvSpPr txBox="1"/>
          <p:nvPr/>
        </p:nvSpPr>
        <p:spPr>
          <a:xfrm>
            <a:off x="4526281" y="6403032"/>
            <a:ext cx="7795259" cy="369332"/>
          </a:xfrm>
          <a:prstGeom prst="rect">
            <a:avLst/>
          </a:prstGeom>
          <a:noFill/>
        </p:spPr>
        <p:txBody>
          <a:bodyPr wrap="square" rtlCol="0">
            <a:spAutoFit/>
          </a:bodyPr>
          <a:lstStyle/>
          <a:p>
            <a:r>
              <a:rPr lang="en-GB" dirty="0"/>
              <a:t>Laudon and Laudon </a:t>
            </a:r>
            <a:r>
              <a:rPr lang="en-GB" dirty="0" smtClean="0"/>
              <a:t>(2014) Management and Information Systems</a:t>
            </a:r>
          </a:p>
        </p:txBody>
      </p:sp>
    </p:spTree>
    <p:extLst>
      <p:ext uri="{BB962C8B-B14F-4D97-AF65-F5344CB8AC3E}">
        <p14:creationId xmlns:p14="http://schemas.microsoft.com/office/powerpoint/2010/main" val="29648292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30725"/>
                                        </p:tgtEl>
                                        <p:attrNameLst>
                                          <p:attrName>style.visibility</p:attrName>
                                        </p:attrNameLst>
                                      </p:cBhvr>
                                      <p:to>
                                        <p:strVal val="visible"/>
                                      </p:to>
                                    </p:set>
                                    <p:anim calcmode="lin" valueType="num">
                                      <p:cBhvr additive="base">
                                        <p:cTn id="7" dur="500" fill="hold"/>
                                        <p:tgtEl>
                                          <p:spTgt spid="30725"/>
                                        </p:tgtEl>
                                        <p:attrNameLst>
                                          <p:attrName>ppt_x</p:attrName>
                                        </p:attrNameLst>
                                      </p:cBhvr>
                                      <p:tavLst>
                                        <p:tav tm="0">
                                          <p:val>
                                            <p:strVal val="#ppt_x"/>
                                          </p:val>
                                        </p:tav>
                                        <p:tav tm="100000">
                                          <p:val>
                                            <p:strVal val="#ppt_x"/>
                                          </p:val>
                                        </p:tav>
                                      </p:tavLst>
                                    </p:anim>
                                    <p:anim calcmode="lin" valueType="num">
                                      <p:cBhvr additive="base">
                                        <p:cTn id="8" dur="500" fill="hold"/>
                                        <p:tgtEl>
                                          <p:spTgt spid="30725"/>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30723">
                                            <p:txEl>
                                              <p:pRg st="1" end="1"/>
                                            </p:txEl>
                                          </p:spTgt>
                                        </p:tgtEl>
                                        <p:attrNameLst>
                                          <p:attrName>style.visibility</p:attrName>
                                        </p:attrNameLst>
                                      </p:cBhvr>
                                      <p:to>
                                        <p:strVal val="visible"/>
                                      </p:to>
                                    </p:set>
                                    <p:anim calcmode="lin" valueType="num">
                                      <p:cBhvr additive="base">
                                        <p:cTn id="13" dur="500" fill="hold"/>
                                        <p:tgtEl>
                                          <p:spTgt spid="3072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072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30723">
                                            <p:txEl>
                                              <p:pRg st="2" end="2"/>
                                            </p:txEl>
                                          </p:spTgt>
                                        </p:tgtEl>
                                        <p:attrNameLst>
                                          <p:attrName>style.visibility</p:attrName>
                                        </p:attrNameLst>
                                      </p:cBhvr>
                                      <p:to>
                                        <p:strVal val="visible"/>
                                      </p:to>
                                    </p:set>
                                    <p:anim calcmode="lin" valueType="num">
                                      <p:cBhvr additive="base">
                                        <p:cTn id="19" dur="500" fill="hold"/>
                                        <p:tgtEl>
                                          <p:spTgt spid="3072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0723">
                                            <p:txEl>
                                              <p:pRg st="2" end="2"/>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autoUpdateAnimBg="0"/>
      <p:bldP spid="30725" grpId="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ext Box 14"/>
          <p:cNvSpPr txBox="1">
            <a:spLocks noChangeArrowheads="1"/>
          </p:cNvSpPr>
          <p:nvPr/>
        </p:nvSpPr>
        <p:spPr bwMode="auto">
          <a:xfrm>
            <a:off x="139701" y="267702"/>
            <a:ext cx="101600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US" altLang="en-US" sz="4000" b="1" dirty="0">
                <a:solidFill>
                  <a:schemeClr val="tx2"/>
                </a:solidFill>
                <a:latin typeface="Calibri" panose="020F0502020204030204" pitchFamily="34" charset="0"/>
                <a:cs typeface="Times New Roman" panose="02020603050405020304" pitchFamily="18" charset="0"/>
              </a:rPr>
              <a:t>MAJOR TYPES OF SYSTEMS IN </a:t>
            </a:r>
            <a:r>
              <a:rPr lang="en-US" altLang="en-US" sz="4000" b="1" dirty="0" smtClean="0">
                <a:solidFill>
                  <a:schemeClr val="tx2"/>
                </a:solidFill>
                <a:latin typeface="Calibri" panose="020F0502020204030204" pitchFamily="34" charset="0"/>
                <a:cs typeface="Times New Roman" panose="02020603050405020304" pitchFamily="18" charset="0"/>
              </a:rPr>
              <a:t>ORGANISATIONS</a:t>
            </a:r>
            <a:r>
              <a:rPr lang="en-US" altLang="en-US" sz="4000" b="1" dirty="0" smtClean="0">
                <a:solidFill>
                  <a:schemeClr val="tx2"/>
                </a:solidFill>
                <a:latin typeface="Calibri" panose="020F0502020204030204" pitchFamily="34" charset="0"/>
              </a:rPr>
              <a:t> </a:t>
            </a:r>
            <a:endParaRPr lang="en-US" altLang="en-US" sz="4000" b="1" dirty="0">
              <a:solidFill>
                <a:schemeClr val="tx2"/>
              </a:solidFill>
              <a:latin typeface="Calibri" panose="020F0502020204030204" pitchFamily="34" charset="0"/>
            </a:endParaRPr>
          </a:p>
        </p:txBody>
      </p:sp>
      <p:sp>
        <p:nvSpPr>
          <p:cNvPr id="6148" name="Text Box 15"/>
          <p:cNvSpPr txBox="1">
            <a:spLocks noChangeArrowheads="1"/>
          </p:cNvSpPr>
          <p:nvPr/>
        </p:nvSpPr>
        <p:spPr bwMode="auto">
          <a:xfrm>
            <a:off x="7865746" y="2278449"/>
            <a:ext cx="2673985"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US" altLang="en-US" sz="2800" b="1" dirty="0" smtClean="0">
                <a:solidFill>
                  <a:srgbClr val="FFFF00"/>
                </a:solidFill>
              </a:rPr>
              <a:t>A View </a:t>
            </a:r>
          </a:p>
          <a:p>
            <a:pPr algn="ctr">
              <a:spcBef>
                <a:spcPct val="50000"/>
              </a:spcBef>
            </a:pPr>
            <a:r>
              <a:rPr lang="en-US" altLang="en-US" sz="2800" b="1" dirty="0" smtClean="0">
                <a:solidFill>
                  <a:srgbClr val="FFFF00"/>
                </a:solidFill>
              </a:rPr>
              <a:t>of an </a:t>
            </a:r>
          </a:p>
          <a:p>
            <a:pPr algn="ctr">
              <a:spcBef>
                <a:spcPct val="50000"/>
              </a:spcBef>
            </a:pPr>
            <a:r>
              <a:rPr lang="en-US" altLang="en-US" sz="2800" b="1" dirty="0" err="1" smtClean="0">
                <a:solidFill>
                  <a:srgbClr val="FFFF00"/>
                </a:solidFill>
              </a:rPr>
              <a:t>Organisation</a:t>
            </a:r>
            <a:endParaRPr lang="en-US" altLang="en-US" sz="2800" b="1" dirty="0">
              <a:solidFill>
                <a:srgbClr val="FFFF00"/>
              </a:solidFill>
            </a:endParaRPr>
          </a:p>
        </p:txBody>
      </p:sp>
      <p:grpSp>
        <p:nvGrpSpPr>
          <p:cNvPr id="2" name="Group 18"/>
          <p:cNvGrpSpPr>
            <a:grpSpLocks/>
          </p:cNvGrpSpPr>
          <p:nvPr/>
        </p:nvGrpSpPr>
        <p:grpSpPr bwMode="auto">
          <a:xfrm>
            <a:off x="745491" y="1287333"/>
            <a:ext cx="5394325" cy="5300365"/>
            <a:chOff x="1200" y="1205"/>
            <a:chExt cx="3234" cy="3106"/>
          </a:xfrm>
        </p:grpSpPr>
        <p:sp>
          <p:nvSpPr>
            <p:cNvPr id="6150" name="Rectangle 16"/>
            <p:cNvSpPr>
              <a:spLocks noChangeArrowheads="1"/>
            </p:cNvSpPr>
            <p:nvPr/>
          </p:nvSpPr>
          <p:spPr bwMode="auto">
            <a:xfrm>
              <a:off x="2448" y="4080"/>
              <a:ext cx="804"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r>
                <a:rPr lang="en-US" altLang="en-US" sz="1800" b="1"/>
                <a:t>Figure 2-1</a:t>
              </a:r>
            </a:p>
          </p:txBody>
        </p:sp>
        <p:pic>
          <p:nvPicPr>
            <p:cNvPr id="6151" name="Picture 17" descr="fg02_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0" y="1205"/>
              <a:ext cx="3234" cy="2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 name="TextBox 8"/>
          <p:cNvSpPr txBox="1"/>
          <p:nvPr/>
        </p:nvSpPr>
        <p:spPr>
          <a:xfrm>
            <a:off x="4526281" y="6403032"/>
            <a:ext cx="7795259" cy="369332"/>
          </a:xfrm>
          <a:prstGeom prst="rect">
            <a:avLst/>
          </a:prstGeom>
          <a:noFill/>
        </p:spPr>
        <p:txBody>
          <a:bodyPr wrap="square" rtlCol="0">
            <a:spAutoFit/>
          </a:bodyPr>
          <a:lstStyle/>
          <a:p>
            <a:r>
              <a:rPr lang="en-GB" dirty="0"/>
              <a:t>Laudon and Laudon </a:t>
            </a:r>
            <a:r>
              <a:rPr lang="en-GB" dirty="0" smtClean="0"/>
              <a:t>(2014) Management and Information Systems</a:t>
            </a:r>
          </a:p>
        </p:txBody>
      </p:sp>
    </p:spTree>
    <p:extLst>
      <p:ext uri="{BB962C8B-B14F-4D97-AF65-F5344CB8AC3E}">
        <p14:creationId xmlns:p14="http://schemas.microsoft.com/office/powerpoint/2010/main" val="12868323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Text Box 4"/>
          <p:cNvSpPr txBox="1">
            <a:spLocks noChangeArrowheads="1"/>
          </p:cNvSpPr>
          <p:nvPr/>
        </p:nvSpPr>
        <p:spPr bwMode="auto">
          <a:xfrm>
            <a:off x="2482851" y="128588"/>
            <a:ext cx="662304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US" altLang="en-US" sz="4000" dirty="0">
                <a:solidFill>
                  <a:schemeClr val="tx2"/>
                </a:solidFill>
                <a:latin typeface="+mn-lt"/>
                <a:ea typeface="+mj-ea"/>
                <a:cs typeface="+mj-cs"/>
              </a:rPr>
              <a:t>Different Kinds of Systems</a:t>
            </a:r>
          </a:p>
        </p:txBody>
      </p:sp>
      <p:sp>
        <p:nvSpPr>
          <p:cNvPr id="10245" name="Rectangle 5"/>
          <p:cNvSpPr>
            <a:spLocks noChangeArrowheads="1"/>
          </p:cNvSpPr>
          <p:nvPr/>
        </p:nvSpPr>
        <p:spPr bwMode="auto">
          <a:xfrm>
            <a:off x="919614" y="2330609"/>
            <a:ext cx="9594850" cy="316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533400" indent="-533400"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lnSpc>
                <a:spcPct val="90000"/>
              </a:lnSpc>
              <a:spcBef>
                <a:spcPct val="20000"/>
              </a:spcBef>
              <a:buFontTx/>
              <a:buAutoNum type="arabicPeriod"/>
            </a:pPr>
            <a:r>
              <a:rPr lang="en-US" altLang="en-US" sz="2800" dirty="0">
                <a:latin typeface="Calibri" panose="020F0502020204030204" pitchFamily="34" charset="0"/>
                <a:cs typeface="Times New Roman" panose="02020603050405020304" pitchFamily="18" charset="0"/>
              </a:rPr>
              <a:t>Operational-level systems: support operational managers, keeping track of the elementary activities and transactions</a:t>
            </a:r>
          </a:p>
          <a:p>
            <a:pPr eaLnBrk="1" hangingPunct="1">
              <a:lnSpc>
                <a:spcPct val="90000"/>
              </a:lnSpc>
              <a:spcBef>
                <a:spcPct val="20000"/>
              </a:spcBef>
              <a:buFontTx/>
              <a:buAutoNum type="arabicPeriod"/>
            </a:pPr>
            <a:endParaRPr lang="en-US" altLang="en-US" sz="2800" dirty="0">
              <a:latin typeface="Calibri" panose="020F0502020204030204" pitchFamily="34" charset="0"/>
              <a:cs typeface="Times New Roman" panose="02020603050405020304" pitchFamily="18" charset="0"/>
            </a:endParaRPr>
          </a:p>
          <a:p>
            <a:pPr eaLnBrk="1" hangingPunct="1">
              <a:lnSpc>
                <a:spcPct val="90000"/>
              </a:lnSpc>
              <a:spcBef>
                <a:spcPct val="20000"/>
              </a:spcBef>
              <a:buFontTx/>
              <a:buAutoNum type="arabicPeriod"/>
            </a:pPr>
            <a:r>
              <a:rPr lang="en-US" altLang="en-US" sz="2800" dirty="0">
                <a:latin typeface="Calibri" panose="020F0502020204030204" pitchFamily="34" charset="0"/>
                <a:cs typeface="Times New Roman" panose="02020603050405020304" pitchFamily="18" charset="0"/>
              </a:rPr>
              <a:t>Management-level systems: serve the monitoring, controlling, decision-making, and administrative activities</a:t>
            </a:r>
          </a:p>
          <a:p>
            <a:pPr eaLnBrk="1" hangingPunct="1">
              <a:lnSpc>
                <a:spcPct val="90000"/>
              </a:lnSpc>
              <a:spcBef>
                <a:spcPct val="20000"/>
              </a:spcBef>
              <a:buFontTx/>
              <a:buAutoNum type="arabicPeriod"/>
            </a:pPr>
            <a:endParaRPr lang="en-US" altLang="en-US" sz="2800" dirty="0">
              <a:latin typeface="Calibri" panose="020F0502020204030204" pitchFamily="34" charset="0"/>
              <a:cs typeface="Times New Roman" panose="02020603050405020304" pitchFamily="18" charset="0"/>
            </a:endParaRPr>
          </a:p>
          <a:p>
            <a:pPr eaLnBrk="1" hangingPunct="1">
              <a:lnSpc>
                <a:spcPct val="90000"/>
              </a:lnSpc>
              <a:spcBef>
                <a:spcPct val="20000"/>
              </a:spcBef>
              <a:buFontTx/>
              <a:buAutoNum type="arabicPeriod"/>
            </a:pPr>
            <a:r>
              <a:rPr lang="en-US" altLang="en-US" sz="2800" dirty="0">
                <a:latin typeface="Calibri" panose="020F0502020204030204" pitchFamily="34" charset="0"/>
                <a:cs typeface="Times New Roman" panose="02020603050405020304" pitchFamily="18" charset="0"/>
              </a:rPr>
              <a:t>Strategic-level systems: </a:t>
            </a:r>
            <a:r>
              <a:rPr lang="en-US" altLang="en-US" sz="2800" dirty="0">
                <a:latin typeface="Calibri" panose="020F0502020204030204" pitchFamily="34" charset="0"/>
                <a:cs typeface="Arial" panose="020B0604020202020204" pitchFamily="34" charset="0"/>
              </a:rPr>
              <a:t>help senior management tackle and address strategic issues</a:t>
            </a:r>
            <a:endParaRPr lang="en-US" altLang="en-US" sz="2800" dirty="0">
              <a:latin typeface="Calibri" panose="020F0502020204030204" pitchFamily="34" charset="0"/>
              <a:cs typeface="Times New Roman" panose="02020603050405020304" pitchFamily="18" charset="0"/>
            </a:endParaRPr>
          </a:p>
          <a:p>
            <a:pPr eaLnBrk="1" hangingPunct="1">
              <a:lnSpc>
                <a:spcPct val="90000"/>
              </a:lnSpc>
              <a:spcBef>
                <a:spcPct val="20000"/>
              </a:spcBef>
              <a:buFontTx/>
              <a:buAutoNum type="arabicPeriod"/>
            </a:pPr>
            <a:endParaRPr lang="en-US" altLang="en-US" sz="2800" dirty="0">
              <a:latin typeface="Calibri" panose="020F0502020204030204" pitchFamily="34" charset="0"/>
            </a:endParaRPr>
          </a:p>
        </p:txBody>
      </p:sp>
      <p:sp>
        <p:nvSpPr>
          <p:cNvPr id="10246" name="Text Box 6"/>
          <p:cNvSpPr txBox="1">
            <a:spLocks noChangeArrowheads="1"/>
          </p:cNvSpPr>
          <p:nvPr/>
        </p:nvSpPr>
        <p:spPr bwMode="auto">
          <a:xfrm>
            <a:off x="977900" y="1106488"/>
            <a:ext cx="7691401"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r>
              <a:rPr lang="en-US" altLang="en-US" sz="2800" dirty="0">
                <a:latin typeface="Calibri" panose="020F0502020204030204" pitchFamily="34" charset="0"/>
                <a:cs typeface="Times New Roman" panose="02020603050405020304" pitchFamily="18" charset="0"/>
              </a:rPr>
              <a:t>Three main categories of information systems serve</a:t>
            </a:r>
          </a:p>
          <a:p>
            <a:pPr eaLnBrk="1" hangingPunct="1"/>
            <a:r>
              <a:rPr lang="en-US" altLang="en-US" sz="2800" dirty="0">
                <a:latin typeface="Calibri" panose="020F0502020204030204" pitchFamily="34" charset="0"/>
                <a:cs typeface="Times New Roman" panose="02020603050405020304" pitchFamily="18" charset="0"/>
              </a:rPr>
              <a:t>different </a:t>
            </a:r>
            <a:r>
              <a:rPr lang="en-US" altLang="en-US" sz="2800" dirty="0" err="1" smtClean="0">
                <a:latin typeface="Calibri" panose="020F0502020204030204" pitchFamily="34" charset="0"/>
                <a:cs typeface="Times New Roman" panose="02020603050405020304" pitchFamily="18" charset="0"/>
              </a:rPr>
              <a:t>organisational</a:t>
            </a:r>
            <a:r>
              <a:rPr lang="en-US" altLang="en-US" sz="2800" dirty="0" smtClean="0">
                <a:latin typeface="Calibri" panose="020F0502020204030204" pitchFamily="34" charset="0"/>
                <a:cs typeface="Times New Roman" panose="02020603050405020304" pitchFamily="18" charset="0"/>
              </a:rPr>
              <a:t> </a:t>
            </a:r>
            <a:r>
              <a:rPr lang="en-US" altLang="en-US" sz="2800" dirty="0">
                <a:latin typeface="Calibri" panose="020F0502020204030204" pitchFamily="34" charset="0"/>
                <a:cs typeface="Times New Roman" panose="02020603050405020304" pitchFamily="18" charset="0"/>
              </a:rPr>
              <a:t>levels:</a:t>
            </a:r>
            <a:r>
              <a:rPr lang="en-US" altLang="en-US" sz="2800" dirty="0">
                <a:latin typeface="Calibri" panose="020F0502020204030204" pitchFamily="34" charset="0"/>
              </a:rPr>
              <a:t> </a:t>
            </a:r>
          </a:p>
        </p:txBody>
      </p:sp>
      <p:sp>
        <p:nvSpPr>
          <p:cNvPr id="7" name="TextBox 6"/>
          <p:cNvSpPr txBox="1"/>
          <p:nvPr/>
        </p:nvSpPr>
        <p:spPr>
          <a:xfrm>
            <a:off x="4526281" y="6403032"/>
            <a:ext cx="7795259" cy="369332"/>
          </a:xfrm>
          <a:prstGeom prst="rect">
            <a:avLst/>
          </a:prstGeom>
          <a:noFill/>
        </p:spPr>
        <p:txBody>
          <a:bodyPr wrap="square" rtlCol="0">
            <a:spAutoFit/>
          </a:bodyPr>
          <a:lstStyle/>
          <a:p>
            <a:r>
              <a:rPr lang="en-GB" dirty="0"/>
              <a:t>Laudon and Laudon </a:t>
            </a:r>
            <a:r>
              <a:rPr lang="en-GB" dirty="0" smtClean="0"/>
              <a:t>(2014) Management and Information Systems</a:t>
            </a:r>
          </a:p>
        </p:txBody>
      </p:sp>
    </p:spTree>
    <p:extLst>
      <p:ext uri="{BB962C8B-B14F-4D97-AF65-F5344CB8AC3E}">
        <p14:creationId xmlns:p14="http://schemas.microsoft.com/office/powerpoint/2010/main" val="31512674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10246"/>
                                        </p:tgtEl>
                                        <p:attrNameLst>
                                          <p:attrName>style.visibility</p:attrName>
                                        </p:attrNameLst>
                                      </p:cBhvr>
                                      <p:to>
                                        <p:strVal val="visible"/>
                                      </p:to>
                                    </p:set>
                                    <p:anim calcmode="lin" valueType="num">
                                      <p:cBhvr additive="base">
                                        <p:cTn id="7" dur="500" fill="hold"/>
                                        <p:tgtEl>
                                          <p:spTgt spid="10246"/>
                                        </p:tgtEl>
                                        <p:attrNameLst>
                                          <p:attrName>ppt_x</p:attrName>
                                        </p:attrNameLst>
                                      </p:cBhvr>
                                      <p:tavLst>
                                        <p:tav tm="0">
                                          <p:val>
                                            <p:strVal val="#ppt_x"/>
                                          </p:val>
                                        </p:tav>
                                        <p:tav tm="100000">
                                          <p:val>
                                            <p:strVal val="#ppt_x"/>
                                          </p:val>
                                        </p:tav>
                                      </p:tavLst>
                                    </p:anim>
                                    <p:anim calcmode="lin" valueType="num">
                                      <p:cBhvr additive="base">
                                        <p:cTn id="8" dur="500" fill="hold"/>
                                        <p:tgtEl>
                                          <p:spTgt spid="10246"/>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10245">
                                            <p:txEl>
                                              <p:pRg st="0" end="0"/>
                                            </p:txEl>
                                          </p:spTgt>
                                        </p:tgtEl>
                                        <p:attrNameLst>
                                          <p:attrName>style.visibility</p:attrName>
                                        </p:attrNameLst>
                                      </p:cBhvr>
                                      <p:to>
                                        <p:strVal val="visible"/>
                                      </p:to>
                                    </p:set>
                                    <p:anim calcmode="lin" valueType="num">
                                      <p:cBhvr additive="base">
                                        <p:cTn id="13" dur="500" fill="hold"/>
                                        <p:tgtEl>
                                          <p:spTgt spid="1024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5">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10245">
                                            <p:txEl>
                                              <p:pRg st="2" end="2"/>
                                            </p:txEl>
                                          </p:spTgt>
                                        </p:tgtEl>
                                        <p:attrNameLst>
                                          <p:attrName>style.visibility</p:attrName>
                                        </p:attrNameLst>
                                      </p:cBhvr>
                                      <p:to>
                                        <p:strVal val="visible"/>
                                      </p:to>
                                    </p:set>
                                    <p:anim calcmode="lin" valueType="num">
                                      <p:cBhvr additive="base">
                                        <p:cTn id="19" dur="500" fill="hold"/>
                                        <p:tgtEl>
                                          <p:spTgt spid="1024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5">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10245">
                                            <p:txEl>
                                              <p:pRg st="4" end="4"/>
                                            </p:txEl>
                                          </p:spTgt>
                                        </p:tgtEl>
                                        <p:attrNameLst>
                                          <p:attrName>style.visibility</p:attrName>
                                        </p:attrNameLst>
                                      </p:cBhvr>
                                      <p:to>
                                        <p:strVal val="visible"/>
                                      </p:to>
                                    </p:set>
                                    <p:anim calcmode="lin" valueType="num">
                                      <p:cBhvr additive="base">
                                        <p:cTn id="25" dur="500" fill="hold"/>
                                        <p:tgtEl>
                                          <p:spTgt spid="1024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245">
                                            <p:txEl>
                                              <p:pRg st="4" end="4"/>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5" grpId="0" build="p" autoUpdateAnimBg="0"/>
      <p:bldP spid="10246"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Text Box 2051"/>
          <p:cNvSpPr txBox="1">
            <a:spLocks noChangeArrowheads="1"/>
          </p:cNvSpPr>
          <p:nvPr/>
        </p:nvSpPr>
        <p:spPr bwMode="auto">
          <a:xfrm>
            <a:off x="279400" y="419100"/>
            <a:ext cx="101727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US" altLang="en-US" sz="4000" b="1" dirty="0">
                <a:solidFill>
                  <a:schemeClr val="tx2"/>
                </a:solidFill>
                <a:latin typeface="Calibri" panose="020F0502020204030204" pitchFamily="34" charset="0"/>
                <a:cs typeface="Times New Roman" panose="02020603050405020304" pitchFamily="18" charset="0"/>
              </a:rPr>
              <a:t>MAJOR TYPES OF SYSTEMS IN </a:t>
            </a:r>
            <a:r>
              <a:rPr lang="en-US" altLang="en-US" sz="4000" b="1" dirty="0" smtClean="0">
                <a:solidFill>
                  <a:schemeClr val="tx2"/>
                </a:solidFill>
                <a:latin typeface="Calibri" panose="020F0502020204030204" pitchFamily="34" charset="0"/>
                <a:cs typeface="Times New Roman" panose="02020603050405020304" pitchFamily="18" charset="0"/>
              </a:rPr>
              <a:t>ORGANISATIONS</a:t>
            </a:r>
            <a:r>
              <a:rPr lang="en-US" altLang="en-US" sz="4000" b="1" dirty="0" smtClean="0">
                <a:solidFill>
                  <a:schemeClr val="tx2"/>
                </a:solidFill>
                <a:latin typeface="Calibri" panose="020F0502020204030204" pitchFamily="34" charset="0"/>
              </a:rPr>
              <a:t> </a:t>
            </a:r>
            <a:endParaRPr lang="en-US" altLang="en-US" sz="4000" b="1" dirty="0">
              <a:solidFill>
                <a:schemeClr val="tx2"/>
              </a:solidFill>
              <a:latin typeface="Calibri" panose="020F0502020204030204" pitchFamily="34" charset="0"/>
            </a:endParaRPr>
          </a:p>
        </p:txBody>
      </p:sp>
      <p:sp>
        <p:nvSpPr>
          <p:cNvPr id="8196" name="Text Box 2052"/>
          <p:cNvSpPr txBox="1">
            <a:spLocks noChangeArrowheads="1"/>
          </p:cNvSpPr>
          <p:nvPr/>
        </p:nvSpPr>
        <p:spPr bwMode="auto">
          <a:xfrm>
            <a:off x="3124200" y="1538645"/>
            <a:ext cx="4221163"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US" altLang="en-US" sz="2800" b="1" dirty="0">
                <a:solidFill>
                  <a:srgbClr val="FFFF00"/>
                </a:solidFill>
                <a:latin typeface="Calibri" panose="020F0502020204030204" pitchFamily="34" charset="0"/>
                <a:cs typeface="Times New Roman" panose="02020603050405020304" pitchFamily="18" charset="0"/>
              </a:rPr>
              <a:t>Major Types of Systems </a:t>
            </a:r>
          </a:p>
        </p:txBody>
      </p:sp>
      <p:sp>
        <p:nvSpPr>
          <p:cNvPr id="65541" name="Rectangle 2053"/>
          <p:cNvSpPr>
            <a:spLocks noChangeArrowheads="1"/>
          </p:cNvSpPr>
          <p:nvPr/>
        </p:nvSpPr>
        <p:spPr bwMode="auto">
          <a:xfrm>
            <a:off x="2034381" y="2473524"/>
            <a:ext cx="64008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20000"/>
              </a:spcBef>
              <a:buFontTx/>
              <a:buChar char="•"/>
            </a:pPr>
            <a:r>
              <a:rPr lang="en-US" altLang="en-US" b="1" dirty="0">
                <a:cs typeface="Times New Roman" panose="02020603050405020304" pitchFamily="18" charset="0"/>
              </a:rPr>
              <a:t>Transaction Processing Systems (TPS)</a:t>
            </a:r>
            <a:r>
              <a:rPr lang="en-US" altLang="en-US" b="1" dirty="0"/>
              <a:t> </a:t>
            </a:r>
          </a:p>
          <a:p>
            <a:pPr eaLnBrk="1" hangingPunct="1">
              <a:spcBef>
                <a:spcPct val="20000"/>
              </a:spcBef>
              <a:buFontTx/>
              <a:buChar char="•"/>
            </a:pPr>
            <a:endParaRPr lang="en-US" altLang="en-US" b="1" dirty="0">
              <a:cs typeface="Times New Roman" panose="02020603050405020304" pitchFamily="18" charset="0"/>
            </a:endParaRPr>
          </a:p>
          <a:p>
            <a:pPr eaLnBrk="1" hangingPunct="1">
              <a:spcBef>
                <a:spcPct val="20000"/>
              </a:spcBef>
              <a:buFontTx/>
              <a:buChar char="•"/>
            </a:pPr>
            <a:r>
              <a:rPr lang="en-US" altLang="en-US" b="1" dirty="0">
                <a:cs typeface="Times New Roman" panose="02020603050405020304" pitchFamily="18" charset="0"/>
              </a:rPr>
              <a:t>Management Information Systems (MIS)</a:t>
            </a:r>
            <a:r>
              <a:rPr lang="en-US" altLang="en-US" b="1" dirty="0"/>
              <a:t> </a:t>
            </a:r>
          </a:p>
          <a:p>
            <a:pPr eaLnBrk="1" hangingPunct="1">
              <a:spcBef>
                <a:spcPct val="20000"/>
              </a:spcBef>
              <a:buFontTx/>
              <a:buChar char="•"/>
            </a:pPr>
            <a:endParaRPr lang="en-US" altLang="en-US" b="1" dirty="0"/>
          </a:p>
          <a:p>
            <a:pPr eaLnBrk="1" hangingPunct="1">
              <a:spcBef>
                <a:spcPct val="20000"/>
              </a:spcBef>
              <a:buFontTx/>
              <a:buChar char="•"/>
            </a:pPr>
            <a:r>
              <a:rPr lang="en-US" altLang="en-US" b="1" dirty="0">
                <a:cs typeface="Times New Roman" panose="02020603050405020304" pitchFamily="18" charset="0"/>
              </a:rPr>
              <a:t>Decision-Support Systems (DSS)</a:t>
            </a:r>
            <a:r>
              <a:rPr lang="en-US" altLang="en-US" b="1" dirty="0"/>
              <a:t> </a:t>
            </a:r>
          </a:p>
          <a:p>
            <a:pPr eaLnBrk="1" hangingPunct="1">
              <a:spcBef>
                <a:spcPct val="20000"/>
              </a:spcBef>
              <a:buFontTx/>
              <a:buChar char="•"/>
            </a:pPr>
            <a:endParaRPr lang="en-US" altLang="en-US" b="1" dirty="0"/>
          </a:p>
          <a:p>
            <a:pPr eaLnBrk="1" hangingPunct="1">
              <a:spcBef>
                <a:spcPct val="20000"/>
              </a:spcBef>
              <a:buFontTx/>
              <a:buChar char="•"/>
            </a:pPr>
            <a:r>
              <a:rPr lang="en-US" altLang="en-US" b="1" dirty="0">
                <a:cs typeface="Times New Roman" panose="02020603050405020304" pitchFamily="18" charset="0"/>
              </a:rPr>
              <a:t>Executive Support Systems (ESS)</a:t>
            </a:r>
            <a:r>
              <a:rPr lang="en-US" altLang="en-US" b="1" dirty="0"/>
              <a:t> </a:t>
            </a:r>
          </a:p>
          <a:p>
            <a:pPr eaLnBrk="1" hangingPunct="1">
              <a:spcBef>
                <a:spcPct val="20000"/>
              </a:spcBef>
            </a:pPr>
            <a:endParaRPr lang="en-US" altLang="en-US" b="1" dirty="0"/>
          </a:p>
          <a:p>
            <a:pPr eaLnBrk="1" hangingPunct="1">
              <a:spcBef>
                <a:spcPct val="20000"/>
              </a:spcBef>
              <a:buFontTx/>
              <a:buChar char="•"/>
            </a:pPr>
            <a:endParaRPr lang="en-US" altLang="en-US" b="1" dirty="0"/>
          </a:p>
        </p:txBody>
      </p:sp>
      <p:sp>
        <p:nvSpPr>
          <p:cNvPr id="7" name="TextBox 6"/>
          <p:cNvSpPr txBox="1"/>
          <p:nvPr/>
        </p:nvSpPr>
        <p:spPr>
          <a:xfrm>
            <a:off x="4526281" y="6403032"/>
            <a:ext cx="7795259" cy="369332"/>
          </a:xfrm>
          <a:prstGeom prst="rect">
            <a:avLst/>
          </a:prstGeom>
          <a:noFill/>
        </p:spPr>
        <p:txBody>
          <a:bodyPr wrap="square" rtlCol="0">
            <a:spAutoFit/>
          </a:bodyPr>
          <a:lstStyle/>
          <a:p>
            <a:r>
              <a:rPr lang="en-GB" dirty="0"/>
              <a:t>Laudon and Laudon </a:t>
            </a:r>
            <a:r>
              <a:rPr lang="en-GB" dirty="0" smtClean="0"/>
              <a:t>(2014) Management and Information Systems</a:t>
            </a:r>
          </a:p>
        </p:txBody>
      </p:sp>
    </p:spTree>
    <p:extLst>
      <p:ext uri="{BB962C8B-B14F-4D97-AF65-F5344CB8AC3E}">
        <p14:creationId xmlns:p14="http://schemas.microsoft.com/office/powerpoint/2010/main" val="19441392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65541">
                                            <p:txEl>
                                              <p:pRg st="0" end="0"/>
                                            </p:txEl>
                                          </p:spTgt>
                                        </p:tgtEl>
                                        <p:attrNameLst>
                                          <p:attrName>style.visibility</p:attrName>
                                        </p:attrNameLst>
                                      </p:cBhvr>
                                      <p:to>
                                        <p:strVal val="visible"/>
                                      </p:to>
                                    </p:set>
                                    <p:anim calcmode="lin" valueType="num">
                                      <p:cBhvr additive="base">
                                        <p:cTn id="7" dur="500" fill="hold"/>
                                        <p:tgtEl>
                                          <p:spTgt spid="6554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5541">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65541">
                                            <p:txEl>
                                              <p:pRg st="2" end="2"/>
                                            </p:txEl>
                                          </p:spTgt>
                                        </p:tgtEl>
                                        <p:attrNameLst>
                                          <p:attrName>style.visibility</p:attrName>
                                        </p:attrNameLst>
                                      </p:cBhvr>
                                      <p:to>
                                        <p:strVal val="visible"/>
                                      </p:to>
                                    </p:set>
                                    <p:anim calcmode="lin" valueType="num">
                                      <p:cBhvr additive="base">
                                        <p:cTn id="13" dur="500" fill="hold"/>
                                        <p:tgtEl>
                                          <p:spTgt spid="6554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5541">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65541">
                                            <p:txEl>
                                              <p:pRg st="4" end="4"/>
                                            </p:txEl>
                                          </p:spTgt>
                                        </p:tgtEl>
                                        <p:attrNameLst>
                                          <p:attrName>style.visibility</p:attrName>
                                        </p:attrNameLst>
                                      </p:cBhvr>
                                      <p:to>
                                        <p:strVal val="visible"/>
                                      </p:to>
                                    </p:set>
                                    <p:anim calcmode="lin" valueType="num">
                                      <p:cBhvr additive="base">
                                        <p:cTn id="19" dur="500" fill="hold"/>
                                        <p:tgtEl>
                                          <p:spTgt spid="6554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5541">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65541">
                                            <p:txEl>
                                              <p:pRg st="6" end="6"/>
                                            </p:txEl>
                                          </p:spTgt>
                                        </p:tgtEl>
                                        <p:attrNameLst>
                                          <p:attrName>style.visibility</p:attrName>
                                        </p:attrNameLst>
                                      </p:cBhvr>
                                      <p:to>
                                        <p:strVal val="visible"/>
                                      </p:to>
                                    </p:set>
                                    <p:anim calcmode="lin" valueType="num">
                                      <p:cBhvr additive="base">
                                        <p:cTn id="25" dur="500" fill="hold"/>
                                        <p:tgtEl>
                                          <p:spTgt spid="65541">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5541">
                                            <p:txEl>
                                              <p:pRg st="6" end="6"/>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41"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Text Box 2052"/>
          <p:cNvSpPr txBox="1">
            <a:spLocks noChangeArrowheads="1"/>
          </p:cNvSpPr>
          <p:nvPr/>
        </p:nvSpPr>
        <p:spPr bwMode="auto">
          <a:xfrm>
            <a:off x="0" y="-76200"/>
            <a:ext cx="107188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US" altLang="en-US" sz="4000" b="1" dirty="0">
                <a:solidFill>
                  <a:srgbClr val="FFFF00"/>
                </a:solidFill>
                <a:latin typeface="Calibri" panose="020F0502020204030204" pitchFamily="34" charset="0"/>
                <a:cs typeface="Times New Roman" panose="02020603050405020304" pitchFamily="18" charset="0"/>
              </a:rPr>
              <a:t>The Four Major Types of Information Systems</a:t>
            </a:r>
            <a:r>
              <a:rPr lang="en-US" altLang="en-US" sz="4000" b="1" dirty="0">
                <a:solidFill>
                  <a:srgbClr val="FFFF00"/>
                </a:solidFill>
                <a:latin typeface="Calibri" panose="020F0502020204030204" pitchFamily="34" charset="0"/>
              </a:rPr>
              <a:t> </a:t>
            </a:r>
          </a:p>
        </p:txBody>
      </p:sp>
      <p:grpSp>
        <p:nvGrpSpPr>
          <p:cNvPr id="2" name="Group 2055"/>
          <p:cNvGrpSpPr>
            <a:grpSpLocks/>
          </p:cNvGrpSpPr>
          <p:nvPr/>
        </p:nvGrpSpPr>
        <p:grpSpPr bwMode="auto">
          <a:xfrm>
            <a:off x="2159000" y="587515"/>
            <a:ext cx="6400800" cy="6726100"/>
            <a:chOff x="1404" y="1211"/>
            <a:chExt cx="2802" cy="3100"/>
          </a:xfrm>
        </p:grpSpPr>
        <p:sp>
          <p:nvSpPr>
            <p:cNvPr id="9222" name="Rectangle 2053"/>
            <p:cNvSpPr>
              <a:spLocks noChangeArrowheads="1"/>
            </p:cNvSpPr>
            <p:nvPr/>
          </p:nvSpPr>
          <p:spPr bwMode="auto">
            <a:xfrm>
              <a:off x="2448" y="4080"/>
              <a:ext cx="804"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r>
                <a:rPr lang="en-US" altLang="en-US" sz="1800" b="1"/>
                <a:t>Figure 2-2</a:t>
              </a:r>
            </a:p>
          </p:txBody>
        </p:sp>
        <p:pic>
          <p:nvPicPr>
            <p:cNvPr id="9223" name="Picture 2054" descr="fg02_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4" y="1211"/>
              <a:ext cx="2802" cy="2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 name="TextBox 6"/>
          <p:cNvSpPr txBox="1"/>
          <p:nvPr/>
        </p:nvSpPr>
        <p:spPr>
          <a:xfrm>
            <a:off x="8812530" y="5889082"/>
            <a:ext cx="3474720" cy="923330"/>
          </a:xfrm>
          <a:prstGeom prst="rect">
            <a:avLst/>
          </a:prstGeom>
          <a:noFill/>
        </p:spPr>
        <p:txBody>
          <a:bodyPr wrap="square" rtlCol="0">
            <a:spAutoFit/>
          </a:bodyPr>
          <a:lstStyle/>
          <a:p>
            <a:r>
              <a:rPr lang="en-GB" dirty="0"/>
              <a:t>Laudon and Laudon </a:t>
            </a:r>
            <a:r>
              <a:rPr lang="en-GB" dirty="0" smtClean="0"/>
              <a:t>(2014) Management and Information Systems</a:t>
            </a:r>
          </a:p>
        </p:txBody>
      </p:sp>
    </p:spTree>
    <p:extLst>
      <p:ext uri="{BB962C8B-B14F-4D97-AF65-F5344CB8AC3E}">
        <p14:creationId xmlns:p14="http://schemas.microsoft.com/office/powerpoint/2010/main" val="32404998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ChangeArrowheads="1"/>
          </p:cNvSpPr>
          <p:nvPr/>
        </p:nvSpPr>
        <p:spPr bwMode="auto">
          <a:xfrm>
            <a:off x="3200400" y="3561080"/>
            <a:ext cx="5257800" cy="2565400"/>
          </a:xfrm>
          <a:prstGeom prst="rect">
            <a:avLst/>
          </a:prstGeom>
          <a:noFill/>
          <a:ln w="12700">
            <a:noFill/>
            <a:miter lim="800000"/>
            <a:headEnd/>
            <a:tailEnd/>
          </a:ln>
          <a:effectLst/>
        </p:spPr>
        <p:txBody>
          <a:bodyPr lIns="90488" tIns="44450" rIns="90488" bIns="44450"/>
          <a:lstStyle/>
          <a:p>
            <a:pPr marL="342900" indent="-342900">
              <a:buFontTx/>
              <a:buChar char="•"/>
              <a:defRPr/>
            </a:pPr>
            <a:r>
              <a:rPr lang="en-US" sz="3200" dirty="0">
                <a:latin typeface="Calibri" panose="020F0502020204030204" pitchFamily="34" charset="0"/>
                <a:cs typeface="Arial" charset="0"/>
              </a:rPr>
              <a:t>Sales and </a:t>
            </a:r>
            <a:r>
              <a:rPr lang="en-US" sz="3200" dirty="0" smtClean="0">
                <a:latin typeface="Calibri" panose="020F0502020204030204" pitchFamily="34" charset="0"/>
                <a:cs typeface="Arial" charset="0"/>
              </a:rPr>
              <a:t>marketing</a:t>
            </a:r>
            <a:endParaRPr lang="en-US" sz="3200" dirty="0">
              <a:latin typeface="Calibri" panose="020F0502020204030204" pitchFamily="34" charset="0"/>
              <a:cs typeface="Times New Roman" charset="0"/>
            </a:endParaRPr>
          </a:p>
          <a:p>
            <a:pPr marL="342900" indent="-342900">
              <a:buFontTx/>
              <a:buChar char="•"/>
              <a:defRPr/>
            </a:pPr>
            <a:r>
              <a:rPr lang="en-US" sz="3200" dirty="0" smtClean="0">
                <a:latin typeface="Calibri" panose="020F0502020204030204" pitchFamily="34" charset="0"/>
                <a:cs typeface="Arial" charset="0"/>
              </a:rPr>
              <a:t>Manufacturing</a:t>
            </a:r>
            <a:endParaRPr lang="en-US" sz="3200" dirty="0">
              <a:latin typeface="Calibri" panose="020F0502020204030204" pitchFamily="34" charset="0"/>
              <a:cs typeface="Times New Roman" charset="0"/>
            </a:endParaRPr>
          </a:p>
          <a:p>
            <a:pPr marL="342900" indent="-342900">
              <a:buFontTx/>
              <a:buChar char="•"/>
              <a:defRPr/>
            </a:pPr>
            <a:r>
              <a:rPr lang="en-US" sz="3200" dirty="0" smtClean="0">
                <a:latin typeface="Calibri" panose="020F0502020204030204" pitchFamily="34" charset="0"/>
                <a:cs typeface="Arial" charset="0"/>
              </a:rPr>
              <a:t>Finance</a:t>
            </a:r>
            <a:endParaRPr lang="en-US" sz="3200" dirty="0">
              <a:latin typeface="Calibri" panose="020F0502020204030204" pitchFamily="34" charset="0"/>
              <a:cs typeface="Times New Roman" charset="0"/>
            </a:endParaRPr>
          </a:p>
          <a:p>
            <a:pPr marL="342900" indent="-342900">
              <a:buFontTx/>
              <a:buChar char="•"/>
              <a:defRPr/>
            </a:pPr>
            <a:r>
              <a:rPr lang="en-US" sz="3200" dirty="0" smtClean="0">
                <a:latin typeface="Calibri" panose="020F0502020204030204" pitchFamily="34" charset="0"/>
                <a:cs typeface="Arial" charset="0"/>
              </a:rPr>
              <a:t>Accounting</a:t>
            </a:r>
            <a:endParaRPr lang="en-US" sz="3200" dirty="0">
              <a:latin typeface="Calibri" panose="020F0502020204030204" pitchFamily="34" charset="0"/>
              <a:cs typeface="Times New Roman" charset="0"/>
            </a:endParaRPr>
          </a:p>
          <a:p>
            <a:pPr marL="342900" indent="-342900">
              <a:buFontTx/>
              <a:buChar char="•"/>
              <a:defRPr/>
            </a:pPr>
            <a:r>
              <a:rPr lang="en-US" sz="3200" dirty="0">
                <a:latin typeface="Calibri" panose="020F0502020204030204" pitchFamily="34" charset="0"/>
                <a:cs typeface="Times New Roman" charset="0"/>
              </a:rPr>
              <a:t>Human resources </a:t>
            </a:r>
          </a:p>
        </p:txBody>
      </p:sp>
      <p:sp>
        <p:nvSpPr>
          <p:cNvPr id="38917" name="Rectangle 5"/>
          <p:cNvSpPr>
            <a:spLocks noChangeArrowheads="1"/>
          </p:cNvSpPr>
          <p:nvPr/>
        </p:nvSpPr>
        <p:spPr bwMode="auto">
          <a:xfrm>
            <a:off x="1600200" y="381000"/>
            <a:ext cx="8458200" cy="146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sz="4000" dirty="0">
                <a:solidFill>
                  <a:schemeClr val="tx2"/>
                </a:solidFill>
                <a:latin typeface="+mn-lt"/>
                <a:ea typeface="+mj-ea"/>
                <a:cs typeface="+mj-cs"/>
              </a:rPr>
              <a:t>Major Business Functions Rely on Information Systems</a:t>
            </a:r>
          </a:p>
        </p:txBody>
      </p:sp>
      <p:sp>
        <p:nvSpPr>
          <p:cNvPr id="2" name="Rectangle 1"/>
          <p:cNvSpPr/>
          <p:nvPr/>
        </p:nvSpPr>
        <p:spPr>
          <a:xfrm>
            <a:off x="819436" y="2063462"/>
            <a:ext cx="11047444" cy="1077218"/>
          </a:xfrm>
          <a:prstGeom prst="rect">
            <a:avLst/>
          </a:prstGeom>
        </p:spPr>
        <p:txBody>
          <a:bodyPr wrap="square">
            <a:spAutoFit/>
          </a:bodyPr>
          <a:lstStyle/>
          <a:p>
            <a:r>
              <a:rPr lang="en-GB" sz="3200" dirty="0" smtClean="0">
                <a:solidFill>
                  <a:srgbClr val="FFFF00"/>
                </a:solidFill>
                <a:latin typeface="Calibri" panose="020F0502020204030204" pitchFamily="34" charset="0"/>
                <a:cs typeface="Arial" charset="0"/>
              </a:rPr>
              <a:t>“Departments</a:t>
            </a:r>
            <a:r>
              <a:rPr lang="en-GB" sz="3200" dirty="0">
                <a:solidFill>
                  <a:srgbClr val="FFFF00"/>
                </a:solidFill>
                <a:latin typeface="Calibri" panose="020F0502020204030204" pitchFamily="34" charset="0"/>
                <a:cs typeface="Arial" charset="0"/>
              </a:rPr>
              <a:t>” are termed micro </a:t>
            </a:r>
            <a:r>
              <a:rPr lang="en-GB" sz="3200" dirty="0" smtClean="0">
                <a:solidFill>
                  <a:srgbClr val="FFFF00"/>
                </a:solidFill>
                <a:latin typeface="Calibri" panose="020F0502020204030204" pitchFamily="34" charset="0"/>
                <a:cs typeface="Arial" charset="0"/>
              </a:rPr>
              <a:t>operations and supply other departments creating an internal supply chain</a:t>
            </a:r>
            <a:endParaRPr lang="en-GB" sz="3200" dirty="0">
              <a:solidFill>
                <a:srgbClr val="FFFF00"/>
              </a:solidFill>
              <a:latin typeface="Calibri" panose="020F0502020204030204" pitchFamily="34" charset="0"/>
              <a:cs typeface="Arial" charset="0"/>
            </a:endParaRPr>
          </a:p>
        </p:txBody>
      </p:sp>
      <p:sp>
        <p:nvSpPr>
          <p:cNvPr id="6" name="TextBox 5"/>
          <p:cNvSpPr txBox="1"/>
          <p:nvPr/>
        </p:nvSpPr>
        <p:spPr>
          <a:xfrm>
            <a:off x="4526281" y="6403032"/>
            <a:ext cx="7795259" cy="369332"/>
          </a:xfrm>
          <a:prstGeom prst="rect">
            <a:avLst/>
          </a:prstGeom>
          <a:noFill/>
        </p:spPr>
        <p:txBody>
          <a:bodyPr wrap="square" rtlCol="0">
            <a:spAutoFit/>
          </a:bodyPr>
          <a:lstStyle/>
          <a:p>
            <a:r>
              <a:rPr lang="en-GB" dirty="0"/>
              <a:t>Laudon and Laudon </a:t>
            </a:r>
            <a:r>
              <a:rPr lang="en-GB" dirty="0" smtClean="0"/>
              <a:t>(2014) Management and Information Systems</a:t>
            </a:r>
          </a:p>
        </p:txBody>
      </p:sp>
    </p:spTree>
    <p:extLst>
      <p:ext uri="{BB962C8B-B14F-4D97-AF65-F5344CB8AC3E}">
        <p14:creationId xmlns:p14="http://schemas.microsoft.com/office/powerpoint/2010/main" val="39909124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 calcmode="lin" valueType="num">
                                      <p:cBhvr additive="base">
                                        <p:cTn id="7" dur="500" fill="hold"/>
                                        <p:tgtEl>
                                          <p:spTgt spid="348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4819">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34819">
                                            <p:txEl>
                                              <p:pRg st="1" end="1"/>
                                            </p:txEl>
                                          </p:spTgt>
                                        </p:tgtEl>
                                        <p:attrNameLst>
                                          <p:attrName>style.visibility</p:attrName>
                                        </p:attrNameLst>
                                      </p:cBhvr>
                                      <p:to>
                                        <p:strVal val="visible"/>
                                      </p:to>
                                    </p:set>
                                    <p:anim calcmode="lin" valueType="num">
                                      <p:cBhvr additive="base">
                                        <p:cTn id="13" dur="500" fill="hold"/>
                                        <p:tgtEl>
                                          <p:spTgt spid="348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4819">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34819">
                                            <p:txEl>
                                              <p:pRg st="2" end="2"/>
                                            </p:txEl>
                                          </p:spTgt>
                                        </p:tgtEl>
                                        <p:attrNameLst>
                                          <p:attrName>style.visibility</p:attrName>
                                        </p:attrNameLst>
                                      </p:cBhvr>
                                      <p:to>
                                        <p:strVal val="visible"/>
                                      </p:to>
                                    </p:set>
                                    <p:anim calcmode="lin" valueType="num">
                                      <p:cBhvr additive="base">
                                        <p:cTn id="19" dur="500" fill="hold"/>
                                        <p:tgtEl>
                                          <p:spTgt spid="348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4819">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34819">
                                            <p:txEl>
                                              <p:pRg st="3" end="3"/>
                                            </p:txEl>
                                          </p:spTgt>
                                        </p:tgtEl>
                                        <p:attrNameLst>
                                          <p:attrName>style.visibility</p:attrName>
                                        </p:attrNameLst>
                                      </p:cBhvr>
                                      <p:to>
                                        <p:strVal val="visible"/>
                                      </p:to>
                                    </p:set>
                                    <p:anim calcmode="lin" valueType="num">
                                      <p:cBhvr additive="base">
                                        <p:cTn id="25" dur="500" fill="hold"/>
                                        <p:tgtEl>
                                          <p:spTgt spid="348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4819">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1" fill="hold" grpId="0" nodeType="clickEffect">
                                  <p:stCondLst>
                                    <p:cond delay="0"/>
                                  </p:stCondLst>
                                  <p:childTnLst>
                                    <p:set>
                                      <p:cBhvr>
                                        <p:cTn id="30" dur="1" fill="hold">
                                          <p:stCondLst>
                                            <p:cond delay="0"/>
                                          </p:stCondLst>
                                        </p:cTn>
                                        <p:tgtEl>
                                          <p:spTgt spid="34819">
                                            <p:txEl>
                                              <p:pRg st="4" end="4"/>
                                            </p:txEl>
                                          </p:spTgt>
                                        </p:tgtEl>
                                        <p:attrNameLst>
                                          <p:attrName>style.visibility</p:attrName>
                                        </p:attrNameLst>
                                      </p:cBhvr>
                                      <p:to>
                                        <p:strVal val="visible"/>
                                      </p:to>
                                    </p:set>
                                    <p:anim calcmode="lin" valueType="num">
                                      <p:cBhvr additive="base">
                                        <p:cTn id="31" dur="500" fill="hold"/>
                                        <p:tgtEl>
                                          <p:spTgt spid="348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4819">
                                            <p:txEl>
                                              <p:pRg st="4" end="4"/>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idx="1"/>
          </p:nvPr>
        </p:nvSpPr>
        <p:spPr>
          <a:xfrm>
            <a:off x="175261" y="1058546"/>
            <a:ext cx="9997439" cy="5184775"/>
          </a:xfrm>
        </p:spPr>
        <p:txBody>
          <a:bodyPr vert="horz" lIns="67866" tIns="33338" rIns="67866" bIns="33338" rtlCol="0">
            <a:noAutofit/>
          </a:bodyPr>
          <a:lstStyle/>
          <a:p>
            <a:pPr marL="0" indent="0">
              <a:lnSpc>
                <a:spcPct val="90000"/>
              </a:lnSpc>
              <a:buNone/>
            </a:pPr>
            <a:r>
              <a:rPr lang="en-US" altLang="en-US" sz="2800" dirty="0">
                <a:latin typeface="Calibri" panose="020F0502020204030204" pitchFamily="34" charset="0"/>
              </a:rPr>
              <a:t>Database</a:t>
            </a:r>
          </a:p>
          <a:p>
            <a:pPr marL="342900" lvl="1" indent="0">
              <a:lnSpc>
                <a:spcPct val="90000"/>
              </a:lnSpc>
              <a:buNone/>
            </a:pPr>
            <a:r>
              <a:rPr lang="en-US" altLang="en-US" sz="2800" dirty="0">
                <a:latin typeface="Calibri" panose="020F0502020204030204" pitchFamily="34" charset="0"/>
              </a:rPr>
              <a:t>is collection of </a:t>
            </a:r>
            <a:r>
              <a:rPr lang="en-US" altLang="en-US" sz="2800" dirty="0">
                <a:solidFill>
                  <a:schemeClr val="hlink"/>
                </a:solidFill>
                <a:latin typeface="Calibri" panose="020F0502020204030204" pitchFamily="34" charset="0"/>
              </a:rPr>
              <a:t>related data</a:t>
            </a:r>
            <a:r>
              <a:rPr lang="en-US" altLang="en-US" sz="2800" dirty="0">
                <a:latin typeface="Calibri" panose="020F0502020204030204" pitchFamily="34" charset="0"/>
              </a:rPr>
              <a:t> and </a:t>
            </a:r>
            <a:endParaRPr lang="en-US" altLang="en-US" sz="2800" dirty="0" smtClean="0">
              <a:latin typeface="Calibri" panose="020F0502020204030204" pitchFamily="34" charset="0"/>
            </a:endParaRPr>
          </a:p>
          <a:p>
            <a:pPr marL="342900" lvl="1" indent="0">
              <a:lnSpc>
                <a:spcPct val="90000"/>
              </a:lnSpc>
              <a:buNone/>
            </a:pPr>
            <a:r>
              <a:rPr lang="en-US" altLang="en-US" sz="2800" dirty="0" smtClean="0">
                <a:latin typeface="Calibri" panose="020F0502020204030204" pitchFamily="34" charset="0"/>
              </a:rPr>
              <a:t>its </a:t>
            </a:r>
            <a:r>
              <a:rPr lang="en-US" altLang="en-US" sz="2800" dirty="0">
                <a:solidFill>
                  <a:schemeClr val="hlink"/>
                </a:solidFill>
                <a:latin typeface="Calibri" panose="020F0502020204030204" pitchFamily="34" charset="0"/>
              </a:rPr>
              <a:t>metadata</a:t>
            </a:r>
            <a:r>
              <a:rPr lang="en-US" altLang="en-US" sz="2800" dirty="0">
                <a:latin typeface="Calibri" panose="020F0502020204030204" pitchFamily="34" charset="0"/>
              </a:rPr>
              <a:t> </a:t>
            </a:r>
            <a:r>
              <a:rPr lang="en-US" altLang="en-US" sz="2800" dirty="0" err="1" smtClean="0">
                <a:latin typeface="Calibri" panose="020F0502020204030204" pitchFamily="34" charset="0"/>
              </a:rPr>
              <a:t>organised</a:t>
            </a:r>
            <a:r>
              <a:rPr lang="en-US" altLang="en-US" sz="2800" dirty="0" smtClean="0">
                <a:latin typeface="Calibri" panose="020F0502020204030204" pitchFamily="34" charset="0"/>
              </a:rPr>
              <a:t> </a:t>
            </a:r>
            <a:r>
              <a:rPr lang="en-US" altLang="en-US" sz="2800" dirty="0">
                <a:latin typeface="Calibri" panose="020F0502020204030204" pitchFamily="34" charset="0"/>
              </a:rPr>
              <a:t>in a </a:t>
            </a:r>
            <a:r>
              <a:rPr lang="en-US" altLang="en-US" sz="2800" dirty="0" smtClean="0">
                <a:solidFill>
                  <a:schemeClr val="hlink"/>
                </a:solidFill>
                <a:latin typeface="Calibri" panose="020F0502020204030204" pitchFamily="34" charset="0"/>
              </a:rPr>
              <a:t>structured</a:t>
            </a:r>
          </a:p>
          <a:p>
            <a:pPr marL="342900" lvl="1" indent="0">
              <a:lnSpc>
                <a:spcPct val="90000"/>
              </a:lnSpc>
              <a:buNone/>
            </a:pPr>
            <a:r>
              <a:rPr lang="en-US" altLang="en-US" sz="2800" dirty="0" smtClean="0">
                <a:latin typeface="Calibri" panose="020F0502020204030204" pitchFamily="34" charset="0"/>
              </a:rPr>
              <a:t>format </a:t>
            </a:r>
            <a:r>
              <a:rPr lang="en-US" altLang="en-US" sz="2800" dirty="0">
                <a:latin typeface="Calibri" panose="020F0502020204030204" pitchFamily="34" charset="0"/>
              </a:rPr>
              <a:t>for </a:t>
            </a:r>
            <a:r>
              <a:rPr lang="en-US" altLang="en-US" sz="2800" dirty="0" err="1" smtClean="0">
                <a:latin typeface="Calibri" panose="020F0502020204030204" pitchFamily="34" charset="0"/>
              </a:rPr>
              <a:t>optimised</a:t>
            </a:r>
            <a:r>
              <a:rPr lang="en-US" altLang="en-US" sz="2800" dirty="0" smtClean="0">
                <a:latin typeface="Calibri" panose="020F0502020204030204" pitchFamily="34" charset="0"/>
              </a:rPr>
              <a:t> </a:t>
            </a:r>
            <a:r>
              <a:rPr lang="en-US" altLang="en-US" sz="2800" dirty="0">
                <a:latin typeface="Calibri" panose="020F0502020204030204" pitchFamily="34" charset="0"/>
              </a:rPr>
              <a:t>information </a:t>
            </a:r>
            <a:endParaRPr lang="en-US" altLang="en-US" sz="2800" dirty="0" smtClean="0">
              <a:latin typeface="Calibri" panose="020F0502020204030204" pitchFamily="34" charset="0"/>
            </a:endParaRPr>
          </a:p>
          <a:p>
            <a:pPr marL="342900" lvl="1" indent="0">
              <a:lnSpc>
                <a:spcPct val="90000"/>
              </a:lnSpc>
              <a:buNone/>
            </a:pPr>
            <a:r>
              <a:rPr lang="en-US" altLang="en-US" sz="2800" dirty="0" smtClean="0">
                <a:latin typeface="Calibri" panose="020F0502020204030204" pitchFamily="34" charset="0"/>
              </a:rPr>
              <a:t>management </a:t>
            </a:r>
            <a:r>
              <a:rPr lang="en-US" altLang="en-US" sz="2800" dirty="0">
                <a:latin typeface="Calibri" panose="020F0502020204030204" pitchFamily="34" charset="0"/>
              </a:rPr>
              <a:t>[</a:t>
            </a:r>
            <a:r>
              <a:rPr lang="en-US" altLang="en-US" sz="2800" dirty="0">
                <a:solidFill>
                  <a:srgbClr val="FFFF00"/>
                </a:solidFill>
                <a:latin typeface="Calibri" panose="020F0502020204030204" pitchFamily="34" charset="0"/>
              </a:rPr>
              <a:t>Lists in  Excel</a:t>
            </a:r>
            <a:r>
              <a:rPr lang="en-US" altLang="en-US" sz="2800" dirty="0">
                <a:latin typeface="Calibri" panose="020F0502020204030204" pitchFamily="34" charset="0"/>
              </a:rPr>
              <a:t>]</a:t>
            </a:r>
            <a:br>
              <a:rPr lang="en-US" altLang="en-US" sz="2800" dirty="0">
                <a:latin typeface="Calibri" panose="020F0502020204030204" pitchFamily="34" charset="0"/>
              </a:rPr>
            </a:br>
            <a:endParaRPr lang="en-US" altLang="en-US" sz="2800" dirty="0">
              <a:latin typeface="Calibri" panose="020F0502020204030204" pitchFamily="34" charset="0"/>
            </a:endParaRPr>
          </a:p>
          <a:p>
            <a:pPr marL="0" indent="0">
              <a:lnSpc>
                <a:spcPct val="90000"/>
              </a:lnSpc>
              <a:buNone/>
            </a:pPr>
            <a:endParaRPr lang="en-US" altLang="en-US" sz="2800" dirty="0" smtClean="0">
              <a:latin typeface="Calibri" panose="020F0502020204030204" pitchFamily="34" charset="0"/>
            </a:endParaRPr>
          </a:p>
          <a:p>
            <a:pPr marL="0" indent="0">
              <a:lnSpc>
                <a:spcPct val="90000"/>
              </a:lnSpc>
              <a:buNone/>
            </a:pPr>
            <a:r>
              <a:rPr lang="en-US" altLang="en-US" sz="2800" dirty="0" smtClean="0">
                <a:latin typeface="Calibri" panose="020F0502020204030204" pitchFamily="34" charset="0"/>
              </a:rPr>
              <a:t>Database </a:t>
            </a:r>
            <a:r>
              <a:rPr lang="en-US" altLang="en-US" sz="2800" dirty="0">
                <a:latin typeface="Calibri" panose="020F0502020204030204" pitchFamily="34" charset="0"/>
              </a:rPr>
              <a:t>Management System (DBMS) [</a:t>
            </a:r>
            <a:r>
              <a:rPr lang="en-US" altLang="en-US" sz="2800" dirty="0">
                <a:solidFill>
                  <a:srgbClr val="FFFF00"/>
                </a:solidFill>
                <a:latin typeface="Calibri" panose="020F0502020204030204" pitchFamily="34" charset="0"/>
              </a:rPr>
              <a:t>Access</a:t>
            </a:r>
            <a:r>
              <a:rPr lang="en-US" altLang="en-US" sz="2800" dirty="0">
                <a:latin typeface="Calibri" panose="020F0502020204030204" pitchFamily="34" charset="0"/>
              </a:rPr>
              <a:t>]</a:t>
            </a:r>
          </a:p>
          <a:p>
            <a:pPr marL="342900" lvl="1" indent="0">
              <a:lnSpc>
                <a:spcPct val="90000"/>
              </a:lnSpc>
              <a:buNone/>
            </a:pPr>
            <a:r>
              <a:rPr lang="en-US" altLang="en-US" sz="2800" dirty="0">
                <a:latin typeface="Calibri" panose="020F0502020204030204" pitchFamily="34" charset="0"/>
              </a:rPr>
              <a:t>is </a:t>
            </a:r>
            <a:r>
              <a:rPr lang="en-US" altLang="en-US" sz="2800" dirty="0" smtClean="0">
                <a:solidFill>
                  <a:schemeClr val="hlink"/>
                </a:solidFill>
                <a:latin typeface="Calibri" panose="020F0502020204030204" pitchFamily="34" charset="0"/>
              </a:rPr>
              <a:t>software</a:t>
            </a:r>
            <a:r>
              <a:rPr lang="en-US" altLang="en-US" sz="2800" dirty="0" smtClean="0">
                <a:latin typeface="Calibri" panose="020F0502020204030204" pitchFamily="34" charset="0"/>
              </a:rPr>
              <a:t> </a:t>
            </a:r>
            <a:r>
              <a:rPr lang="en-US" altLang="en-US" sz="2800" dirty="0">
                <a:latin typeface="Calibri" panose="020F0502020204030204" pitchFamily="34" charset="0"/>
              </a:rPr>
              <a:t>that enables easy creation, </a:t>
            </a:r>
            <a:r>
              <a:rPr lang="en-US" altLang="en-US" sz="2800" dirty="0" smtClean="0">
                <a:latin typeface="Calibri" panose="020F0502020204030204" pitchFamily="34" charset="0"/>
              </a:rPr>
              <a:t>access</a:t>
            </a:r>
            <a:r>
              <a:rPr lang="en-US" altLang="en-US" sz="2800" dirty="0">
                <a:latin typeface="Calibri" panose="020F0502020204030204" pitchFamily="34" charset="0"/>
              </a:rPr>
              <a:t>, and modification of </a:t>
            </a:r>
            <a:r>
              <a:rPr lang="en-US" altLang="en-US" sz="2800" dirty="0" smtClean="0">
                <a:latin typeface="Calibri" panose="020F0502020204030204" pitchFamily="34" charset="0"/>
              </a:rPr>
              <a:t>data for </a:t>
            </a:r>
            <a:r>
              <a:rPr lang="en-US" altLang="en-US" sz="2800" dirty="0">
                <a:latin typeface="Calibri" panose="020F0502020204030204" pitchFamily="34" charset="0"/>
              </a:rPr>
              <a:t>efficient and effective database management</a:t>
            </a:r>
          </a:p>
        </p:txBody>
      </p:sp>
      <p:pic>
        <p:nvPicPr>
          <p:cNvPr id="6147" name="Picture 6" descr="Fig01-02"/>
          <p:cNvPicPr>
            <a:picLocks noGrp="1" noChangeAspect="1" noChangeArrowheads="1"/>
          </p:cNvPicPr>
          <p:nvPr/>
        </p:nvPicPr>
        <p:blipFill>
          <a:blip r:embed="rId3">
            <a:extLst>
              <a:ext uri="{28A0092B-C50C-407E-A947-70E740481C1C}">
                <a14:useLocalDpi xmlns:a14="http://schemas.microsoft.com/office/drawing/2010/main" val="0"/>
              </a:ext>
            </a:extLst>
          </a:blip>
          <a:srcRect t="8144"/>
          <a:stretch>
            <a:fillRect/>
          </a:stretch>
        </p:blipFill>
        <p:spPr bwMode="auto">
          <a:xfrm>
            <a:off x="6106966" y="1465580"/>
            <a:ext cx="5791983" cy="2912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 name="TextBox 2"/>
          <p:cNvSpPr txBox="1">
            <a:spLocks noChangeArrowheads="1"/>
          </p:cNvSpPr>
          <p:nvPr/>
        </p:nvSpPr>
        <p:spPr bwMode="auto">
          <a:xfrm>
            <a:off x="2857500" y="6465689"/>
            <a:ext cx="1017301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dirty="0"/>
              <a:t>Database Systems: Design, Implementation, &amp; Management: Rob &amp; Coronel (2014) Laudon (2014)</a:t>
            </a:r>
            <a:endParaRPr lang="en-GB" altLang="en-US" sz="1800" dirty="0"/>
          </a:p>
        </p:txBody>
      </p:sp>
      <p:sp>
        <p:nvSpPr>
          <p:cNvPr id="6149" name="TextBox 1"/>
          <p:cNvSpPr txBox="1">
            <a:spLocks noChangeArrowheads="1"/>
          </p:cNvSpPr>
          <p:nvPr/>
        </p:nvSpPr>
        <p:spPr bwMode="auto">
          <a:xfrm>
            <a:off x="3792538" y="6351"/>
            <a:ext cx="446405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4000">
                <a:latin typeface="Calibri" panose="020F0502020204030204" pitchFamily="34" charset="0"/>
              </a:rPr>
              <a:t>Terminology</a:t>
            </a:r>
          </a:p>
        </p:txBody>
      </p:sp>
    </p:spTree>
    <p:extLst>
      <p:ext uri="{BB962C8B-B14F-4D97-AF65-F5344CB8AC3E}">
        <p14:creationId xmlns:p14="http://schemas.microsoft.com/office/powerpoint/2010/main" val="1072885158"/>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5"/>
          <p:cNvSpPr>
            <a:spLocks noGrp="1" noChangeArrowheads="1"/>
          </p:cNvSpPr>
          <p:nvPr>
            <p:ph idx="1"/>
          </p:nvPr>
        </p:nvSpPr>
        <p:spPr>
          <a:xfrm>
            <a:off x="148590" y="492287"/>
            <a:ext cx="10401300" cy="6205693"/>
          </a:xfrm>
        </p:spPr>
        <p:txBody>
          <a:bodyPr>
            <a:normAutofit fontScale="92500"/>
          </a:bodyPr>
          <a:lstStyle/>
          <a:p>
            <a:pPr marL="0" indent="0">
              <a:buNone/>
            </a:pPr>
            <a:r>
              <a:rPr lang="en-US" altLang="en-US" sz="4000" dirty="0">
                <a:solidFill>
                  <a:schemeClr val="tx2"/>
                </a:solidFill>
              </a:rPr>
              <a:t>Purpose of Database Management Systems</a:t>
            </a:r>
          </a:p>
          <a:p>
            <a:pPr marL="0" indent="0">
              <a:buNone/>
            </a:pPr>
            <a:endParaRPr lang="en-US" altLang="en-US" sz="2800" dirty="0">
              <a:solidFill>
                <a:srgbClr val="00B0F0"/>
              </a:solidFill>
              <a:latin typeface="Calibri" panose="020F0502020204030204" pitchFamily="34" charset="0"/>
            </a:endParaRPr>
          </a:p>
          <a:p>
            <a:pPr marL="457200" lvl="3" indent="-457200">
              <a:buFont typeface="Wingdings" panose="05000000000000000000" pitchFamily="2" charset="2"/>
              <a:buChar char="§"/>
            </a:pPr>
            <a:r>
              <a:rPr lang="en-US" altLang="en-US" sz="2800" dirty="0" err="1">
                <a:latin typeface="Calibri" panose="020F0502020204030204" pitchFamily="34" charset="0"/>
              </a:rPr>
              <a:t>Optimise</a:t>
            </a:r>
            <a:r>
              <a:rPr lang="en-US" altLang="en-US" sz="2800" dirty="0">
                <a:latin typeface="Calibri" panose="020F0502020204030204" pitchFamily="34" charset="0"/>
              </a:rPr>
              <a:t> data management – clear structure for storing data.</a:t>
            </a:r>
          </a:p>
          <a:p>
            <a:pPr marL="457200" lvl="3" indent="-457200">
              <a:buFont typeface="Wingdings" panose="05000000000000000000" pitchFamily="2" charset="2"/>
              <a:buChar char="§"/>
            </a:pPr>
            <a:r>
              <a:rPr lang="en-US" altLang="en-US" sz="2800" dirty="0">
                <a:latin typeface="Calibri" panose="020F0502020204030204" pitchFamily="34" charset="0"/>
              </a:rPr>
              <a:t>Transform data into information – </a:t>
            </a:r>
            <a:r>
              <a:rPr lang="en-US" altLang="en-US" sz="2800" dirty="0" err="1">
                <a:latin typeface="Calibri" panose="020F0502020204030204" pitchFamily="34" charset="0"/>
              </a:rPr>
              <a:t>analyse</a:t>
            </a:r>
            <a:r>
              <a:rPr lang="en-US" altLang="en-US" sz="2800" dirty="0">
                <a:latin typeface="Calibri" panose="020F0502020204030204" pitchFamily="34" charset="0"/>
              </a:rPr>
              <a:t> the data</a:t>
            </a:r>
          </a:p>
          <a:p>
            <a:pPr marL="457200" lvl="3" indent="-457200">
              <a:spcBef>
                <a:spcPct val="0"/>
              </a:spcBef>
              <a:buFont typeface="Wingdings" panose="05000000000000000000" pitchFamily="2" charset="2"/>
              <a:buChar char="§"/>
            </a:pPr>
            <a:r>
              <a:rPr lang="en-US" altLang="en-US" sz="2800" dirty="0">
                <a:latin typeface="Calibri" panose="020F0502020204030204" pitchFamily="34" charset="0"/>
              </a:rPr>
              <a:t>Defines the database’s expected use - different approach needed for different types of databases</a:t>
            </a:r>
          </a:p>
          <a:p>
            <a:pPr marL="457200" lvl="3" indent="-457200">
              <a:spcBef>
                <a:spcPct val="0"/>
              </a:spcBef>
              <a:buFont typeface="Wingdings" panose="05000000000000000000" pitchFamily="2" charset="2"/>
              <a:buChar char="§"/>
            </a:pPr>
            <a:r>
              <a:rPr lang="en-US" altLang="en-US" sz="2800" dirty="0">
                <a:latin typeface="Calibri" panose="020F0502020204030204" pitchFamily="34" charset="0"/>
              </a:rPr>
              <a:t>Avoid data redundancy </a:t>
            </a:r>
            <a:r>
              <a:rPr lang="en-US" altLang="en-US" sz="2800" dirty="0" smtClean="0">
                <a:latin typeface="Calibri" panose="020F0502020204030204" pitchFamily="34" charset="0"/>
              </a:rPr>
              <a:t>and ensure </a:t>
            </a:r>
            <a:r>
              <a:rPr lang="en-US" altLang="en-US" sz="2800" dirty="0">
                <a:latin typeface="Calibri" panose="020F0502020204030204" pitchFamily="34" charset="0"/>
              </a:rPr>
              <a:t>data integrity - data is accurate and verifiable</a:t>
            </a:r>
          </a:p>
          <a:p>
            <a:pPr marL="0" lvl="3" indent="0">
              <a:spcBef>
                <a:spcPct val="0"/>
              </a:spcBef>
              <a:buNone/>
            </a:pPr>
            <a:endParaRPr lang="en-US" altLang="en-US" sz="2800" dirty="0">
              <a:latin typeface="Calibri" panose="020F0502020204030204" pitchFamily="34" charset="0"/>
            </a:endParaRPr>
          </a:p>
          <a:p>
            <a:pPr marL="0" lvl="3" indent="0">
              <a:spcBef>
                <a:spcPct val="0"/>
              </a:spcBef>
              <a:buNone/>
            </a:pPr>
            <a:endParaRPr lang="en-US" altLang="en-US" sz="2800" dirty="0">
              <a:latin typeface="Calibri" panose="020F0502020204030204" pitchFamily="34" charset="0"/>
            </a:endParaRPr>
          </a:p>
          <a:p>
            <a:pPr marL="0" lvl="3" indent="0">
              <a:buNone/>
            </a:pPr>
            <a:r>
              <a:rPr lang="en-US" altLang="en-US" sz="2800" dirty="0">
                <a:solidFill>
                  <a:srgbClr val="FFFF00"/>
                </a:solidFill>
                <a:latin typeface="Calibri" panose="020F0502020204030204" pitchFamily="34" charset="0"/>
              </a:rPr>
              <a:t>---</a:t>
            </a:r>
            <a:r>
              <a:rPr lang="en-US" altLang="en-US" sz="2800" dirty="0">
                <a:latin typeface="Calibri" panose="020F0502020204030204" pitchFamily="34" charset="0"/>
              </a:rPr>
              <a:t>  Poorly designed database generates errors - </a:t>
            </a:r>
            <a:r>
              <a:rPr lang="en-US" altLang="en-US" sz="2800" dirty="0">
                <a:latin typeface="Calibri" panose="020F0502020204030204" pitchFamily="34" charset="0"/>
                <a:sym typeface="Wingdings" panose="05000000000000000000" pitchFamily="2" charset="2"/>
              </a:rPr>
              <a:t>leads to </a:t>
            </a:r>
            <a:r>
              <a:rPr lang="en-US" altLang="en-US" sz="2800" dirty="0">
                <a:latin typeface="Calibri" panose="020F0502020204030204" pitchFamily="34" charset="0"/>
              </a:rPr>
              <a:t>bad decisions  - can lead to failure of good data communication in </a:t>
            </a:r>
            <a:r>
              <a:rPr lang="en-US" altLang="en-US" sz="2800" dirty="0" err="1">
                <a:latin typeface="Calibri" panose="020F0502020204030204" pitchFamily="34" charset="0"/>
              </a:rPr>
              <a:t>organisations</a:t>
            </a:r>
            <a:r>
              <a:rPr lang="en-US" altLang="en-US" sz="2800" dirty="0">
                <a:latin typeface="Calibri" panose="020F0502020204030204" pitchFamily="34" charset="0"/>
              </a:rPr>
              <a:t/>
            </a:r>
            <a:br>
              <a:rPr lang="en-US" altLang="en-US" sz="2800" dirty="0">
                <a:latin typeface="Calibri" panose="020F0502020204030204" pitchFamily="34" charset="0"/>
              </a:rPr>
            </a:br>
            <a:endParaRPr lang="en-US" altLang="en-US" sz="2800" dirty="0">
              <a:latin typeface="Calibri" panose="020F0502020204030204" pitchFamily="34" charset="0"/>
            </a:endParaRPr>
          </a:p>
        </p:txBody>
      </p:sp>
    </p:spTree>
    <p:extLst>
      <p:ext uri="{BB962C8B-B14F-4D97-AF65-F5344CB8AC3E}">
        <p14:creationId xmlns:p14="http://schemas.microsoft.com/office/powerpoint/2010/main" val="16366863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77549" y="279400"/>
            <a:ext cx="3729034" cy="707886"/>
          </a:xfrm>
          <a:prstGeom prst="rect">
            <a:avLst/>
          </a:prstGeom>
          <a:noFill/>
        </p:spPr>
        <p:txBody>
          <a:bodyPr wrap="none" rtlCol="0">
            <a:spAutoFit/>
          </a:bodyPr>
          <a:lstStyle/>
          <a:p>
            <a:r>
              <a:rPr lang="en-GB" sz="4000" b="1" dirty="0" smtClean="0">
                <a:latin typeface="Calibri" panose="020F0502020204030204" pitchFamily="34" charset="0"/>
              </a:rPr>
              <a:t>Practical Activity</a:t>
            </a:r>
            <a:endParaRPr lang="en-GB" sz="4000" b="1" dirty="0">
              <a:latin typeface="Calibri" panose="020F0502020204030204" pitchFamily="34" charset="0"/>
            </a:endParaRPr>
          </a:p>
        </p:txBody>
      </p:sp>
      <p:sp>
        <p:nvSpPr>
          <p:cNvPr id="4" name="TextBox 3"/>
          <p:cNvSpPr txBox="1"/>
          <p:nvPr/>
        </p:nvSpPr>
        <p:spPr>
          <a:xfrm>
            <a:off x="1447800" y="1714500"/>
            <a:ext cx="9690100" cy="3046988"/>
          </a:xfrm>
          <a:prstGeom prst="rect">
            <a:avLst/>
          </a:prstGeom>
          <a:noFill/>
        </p:spPr>
        <p:txBody>
          <a:bodyPr wrap="square" rtlCol="0">
            <a:spAutoFit/>
          </a:bodyPr>
          <a:lstStyle/>
          <a:p>
            <a:pPr marL="457200" indent="-457200">
              <a:buFont typeface="Arial" panose="020B0604020202020204" pitchFamily="34" charset="0"/>
              <a:buChar char="•"/>
            </a:pPr>
            <a:r>
              <a:rPr lang="en-GB" sz="3200" dirty="0" smtClean="0">
                <a:latin typeface="Calibri" panose="020F0502020204030204" pitchFamily="34" charset="0"/>
              </a:rPr>
              <a:t>Read the Introduction to Microsoft Access paper.</a:t>
            </a:r>
          </a:p>
          <a:p>
            <a:pPr marL="457200" indent="-457200">
              <a:buFont typeface="Arial" panose="020B0604020202020204" pitchFamily="34" charset="0"/>
              <a:buChar char="•"/>
            </a:pPr>
            <a:endParaRPr lang="en-GB" sz="3200" dirty="0">
              <a:latin typeface="Calibri" panose="020F0502020204030204" pitchFamily="34" charset="0"/>
            </a:endParaRPr>
          </a:p>
          <a:p>
            <a:pPr marL="457200" indent="-457200">
              <a:buFont typeface="Arial" panose="020B0604020202020204" pitchFamily="34" charset="0"/>
              <a:buChar char="•"/>
            </a:pPr>
            <a:r>
              <a:rPr lang="en-GB" sz="3200" dirty="0" smtClean="0">
                <a:latin typeface="Calibri" panose="020F0502020204030204" pitchFamily="34" charset="0"/>
              </a:rPr>
              <a:t>Download the sample database named </a:t>
            </a:r>
            <a:r>
              <a:rPr lang="en-GB" sz="3200" dirty="0" err="1" smtClean="0">
                <a:latin typeface="Calibri" panose="020F0502020204030204" pitchFamily="34" charset="0"/>
              </a:rPr>
              <a:t>Northwind</a:t>
            </a:r>
            <a:r>
              <a:rPr lang="en-GB" sz="3200" dirty="0" smtClean="0">
                <a:latin typeface="Calibri" panose="020F0502020204030204" pitchFamily="34" charset="0"/>
              </a:rPr>
              <a:t>, as this database is referred to in </a:t>
            </a:r>
            <a:r>
              <a:rPr lang="en-GB" sz="3200" dirty="0">
                <a:latin typeface="Calibri" panose="020F0502020204030204" pitchFamily="34" charset="0"/>
              </a:rPr>
              <a:t>the Introduction to Microsoft Access paper</a:t>
            </a:r>
            <a:r>
              <a:rPr lang="en-GB" sz="3200" dirty="0" smtClean="0">
                <a:latin typeface="Calibri" panose="020F0502020204030204" pitchFamily="34" charset="0"/>
              </a:rPr>
              <a:t>.</a:t>
            </a:r>
            <a:endParaRPr lang="en-GB" sz="3200" dirty="0">
              <a:latin typeface="Calibri" panose="020F0502020204030204" pitchFamily="34" charset="0"/>
            </a:endParaRPr>
          </a:p>
          <a:p>
            <a:pPr marL="457200" indent="-457200">
              <a:buFont typeface="Arial" panose="020B0604020202020204" pitchFamily="34" charset="0"/>
              <a:buChar char="•"/>
            </a:pPr>
            <a:endParaRPr lang="en-GB" sz="3200" dirty="0">
              <a:latin typeface="Calibri" panose="020F0502020204030204" pitchFamily="34" charset="0"/>
            </a:endParaRPr>
          </a:p>
        </p:txBody>
      </p:sp>
    </p:spTree>
    <p:extLst>
      <p:ext uri="{BB962C8B-B14F-4D97-AF65-F5344CB8AC3E}">
        <p14:creationId xmlns:p14="http://schemas.microsoft.com/office/powerpoint/2010/main" val="388131071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430</TotalTime>
  <Words>1172</Words>
  <Application>Microsoft Office PowerPoint</Application>
  <PresentationFormat>Widescreen</PresentationFormat>
  <Paragraphs>183</Paragraphs>
  <Slides>19</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Calibri</vt:lpstr>
      <vt:lpstr>Century Gothic</vt:lpstr>
      <vt:lpstr>Tahoma</vt:lpstr>
      <vt:lpstr>Times New Roman</vt:lpstr>
      <vt:lpstr>Wingdings</vt:lpstr>
      <vt:lpstr>Wingdings 3</vt:lpstr>
      <vt:lpstr>Ion</vt:lpstr>
      <vt:lpstr>BMSP4004  Generating Business Data  and Analysis</vt:lpstr>
      <vt:lpstr>PowerPoint Presentation</vt:lpstr>
      <vt:lpstr>Course Objectives</vt:lpstr>
      <vt:lpstr>Schedule for Semester 2</vt:lpstr>
      <vt:lpstr>Assessments</vt:lpstr>
      <vt:lpstr>Plan of Work</vt:lpstr>
      <vt:lpstr>Systems and Data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Generating Data</dc:title>
  <dc:creator>L0237_User</dc:creator>
  <cp:lastModifiedBy>L0237_User</cp:lastModifiedBy>
  <cp:revision>43</cp:revision>
  <dcterms:created xsi:type="dcterms:W3CDTF">2017-09-17T09:35:18Z</dcterms:created>
  <dcterms:modified xsi:type="dcterms:W3CDTF">2020-01-26T20:28:57Z</dcterms:modified>
</cp:coreProperties>
</file>