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80" r:id="rId3"/>
    <p:sldId id="287" r:id="rId4"/>
    <p:sldId id="257" r:id="rId5"/>
    <p:sldId id="299" r:id="rId6"/>
    <p:sldId id="263" r:id="rId7"/>
    <p:sldId id="262" r:id="rId8"/>
    <p:sldId id="261" r:id="rId9"/>
    <p:sldId id="264" r:id="rId10"/>
    <p:sldId id="288" r:id="rId11"/>
    <p:sldId id="300" r:id="rId12"/>
    <p:sldId id="301" r:id="rId13"/>
    <p:sldId id="289" r:id="rId14"/>
    <p:sldId id="266" r:id="rId15"/>
    <p:sldId id="290" r:id="rId16"/>
    <p:sldId id="291" r:id="rId17"/>
    <p:sldId id="265" r:id="rId18"/>
    <p:sldId id="292" r:id="rId19"/>
    <p:sldId id="302" r:id="rId20"/>
    <p:sldId id="293" r:id="rId21"/>
    <p:sldId id="271" r:id="rId22"/>
    <p:sldId id="277" r:id="rId23"/>
    <p:sldId id="286" r:id="rId24"/>
    <p:sldId id="298" r:id="rId25"/>
    <p:sldId id="275" r:id="rId26"/>
    <p:sldId id="296"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1" d="100"/>
          <a:sy n="81" d="100"/>
        </p:scale>
        <p:origin x="120" y="9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6912AC77-7ACA-4441-B8BA-DEF1CC72BFD3}" type="datetimeFigureOut">
              <a:rPr lang="en-GB" smtClean="0"/>
              <a:t>24/09/2023</a:t>
            </a:fld>
            <a:endParaRPr lang="en-GB"/>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7657099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12AC77-7ACA-4441-B8BA-DEF1CC72BFD3}" type="datetimeFigureOut">
              <a:rPr lang="en-GB" smtClean="0"/>
              <a:t>24/09/2023</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2354837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912AC77-7ACA-4441-B8BA-DEF1CC72BFD3}" type="datetimeFigureOut">
              <a:rPr lang="en-GB" smtClean="0"/>
              <a:t>24/09/2023</a:t>
            </a:fld>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347736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6912AC77-7ACA-4441-B8BA-DEF1CC72BFD3}" type="datetimeFigureOut">
              <a:rPr lang="en-GB" smtClean="0"/>
              <a:t>24/09/2023</a:t>
            </a:fld>
            <a:endParaRPr lang="en-GB"/>
          </a:p>
        </p:txBody>
      </p:sp>
      <p:sp>
        <p:nvSpPr>
          <p:cNvPr id="7" name="Slide Number Placeholder 6"/>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276661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6912AC77-7ACA-4441-B8BA-DEF1CC72BFD3}" type="datetimeFigureOut">
              <a:rPr lang="en-GB" smtClean="0"/>
              <a:t>24/09/2023</a:t>
            </a:fld>
            <a:endParaRPr lang="en-GB"/>
          </a:p>
        </p:txBody>
      </p:sp>
      <p:sp>
        <p:nvSpPr>
          <p:cNvPr id="9" name="Slide Number Placeholder 8"/>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8912269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6912AC77-7ACA-4441-B8BA-DEF1CC72BFD3}" type="datetimeFigureOut">
              <a:rPr lang="en-GB" smtClean="0"/>
              <a:t>24/09/2023</a:t>
            </a:fld>
            <a:endParaRPr lang="en-GB"/>
          </a:p>
        </p:txBody>
      </p:sp>
      <p:sp>
        <p:nvSpPr>
          <p:cNvPr id="5" name="Slide Number Placeholder 4"/>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17703801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912AC77-7ACA-4441-B8BA-DEF1CC72BFD3}" type="datetimeFigureOut">
              <a:rPr lang="en-GB" smtClean="0"/>
              <a:t>24/09/2023</a:t>
            </a:fld>
            <a:endParaRPr lang="en-GB"/>
          </a:p>
        </p:txBody>
      </p:sp>
      <p:sp>
        <p:nvSpPr>
          <p:cNvPr id="4" name="Slide Number Placeholder 3"/>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2673010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12AC77-7ACA-4441-B8BA-DEF1CC72BFD3}" type="datetimeFigureOut">
              <a:rPr lang="en-GB" smtClean="0"/>
              <a:t>24/09/2023</a:t>
            </a:fld>
            <a:endParaRPr lang="en-GB"/>
          </a:p>
        </p:txBody>
      </p:sp>
      <p:sp>
        <p:nvSpPr>
          <p:cNvPr id="7" name="Slide Number Placeholder 6"/>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18131917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912AC77-7ACA-4441-B8BA-DEF1CC72BFD3}" type="datetimeFigureOut">
              <a:rPr lang="en-GB" smtClean="0"/>
              <a:t>24/09/2023</a:t>
            </a:fld>
            <a:endParaRPr lang="en-GB"/>
          </a:p>
        </p:txBody>
      </p:sp>
      <p:sp>
        <p:nvSpPr>
          <p:cNvPr id="7" name="Slide Number Placeholder 6"/>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571070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12AC77-7ACA-4441-B8BA-DEF1CC72BFD3}" type="datetimeFigureOut">
              <a:rPr lang="en-GB" smtClean="0"/>
              <a:t>24/09/2023</a:t>
            </a:fld>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3566457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6912AC77-7ACA-4441-B8BA-DEF1CC72BFD3}" type="datetimeFigureOut">
              <a:rPr lang="en-GB" smtClean="0"/>
              <a:t>24/09/2023</a:t>
            </a:fld>
            <a:endParaRPr lang="en-GB"/>
          </a:p>
        </p:txBody>
      </p:sp>
      <p:sp>
        <p:nvSpPr>
          <p:cNvPr id="6" name="Slide Number Placeholder 5"/>
          <p:cNvSpPr>
            <a:spLocks noGrp="1"/>
          </p:cNvSpPr>
          <p:nvPr>
            <p:ph type="sldNum" sz="quarter" idx="12"/>
          </p:nvPr>
        </p:nvSpPr>
        <p:spPr/>
        <p:txBody>
          <a:bodyPr/>
          <a:lstStyle/>
          <a:p>
            <a:fld id="{00A2053D-0842-4E38-826C-AE75794432CB}" type="slidenum">
              <a:rPr lang="en-GB" smtClean="0"/>
              <a:t>‹#›</a:t>
            </a:fld>
            <a:endParaRPr lang="en-GB"/>
          </a:p>
        </p:txBody>
      </p:sp>
    </p:spTree>
    <p:extLst>
      <p:ext uri="{BB962C8B-B14F-4D97-AF65-F5344CB8AC3E}">
        <p14:creationId xmlns:p14="http://schemas.microsoft.com/office/powerpoint/2010/main" val="2133578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6912AC77-7ACA-4441-B8BA-DEF1CC72BFD3}" type="datetimeFigureOut">
              <a:rPr lang="en-GB" smtClean="0"/>
              <a:t>24/09/2023</a:t>
            </a:fld>
            <a:endParaRPr lang="en-GB"/>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00A2053D-0842-4E38-826C-AE75794432CB}" type="slidenum">
              <a:rPr lang="en-GB" smtClean="0"/>
              <a:t>‹#›</a:t>
            </a:fld>
            <a:endParaRPr lang="en-GB"/>
          </a:p>
        </p:txBody>
      </p:sp>
    </p:spTree>
    <p:extLst>
      <p:ext uri="{BB962C8B-B14F-4D97-AF65-F5344CB8AC3E}">
        <p14:creationId xmlns:p14="http://schemas.microsoft.com/office/powerpoint/2010/main" val="33945118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7dzFbP2AgFo"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www.gov.uk/government/publications/implementing-the-sustainable-development-goals/implementing-the-sustainable-development-goals--2" TargetMode="External"/><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7AD8F5-4B34-43F0-83C9-D8E5F3691C3D}"/>
              </a:ext>
            </a:extLst>
          </p:cNvPr>
          <p:cNvSpPr>
            <a:spLocks noGrp="1"/>
          </p:cNvSpPr>
          <p:nvPr>
            <p:ph type="ctrTitle"/>
          </p:nvPr>
        </p:nvSpPr>
        <p:spPr/>
        <p:txBody>
          <a:bodyPr>
            <a:noAutofit/>
          </a:bodyPr>
          <a:lstStyle/>
          <a:p>
            <a:r>
              <a:rPr lang="en-GB" sz="5400" b="1" dirty="0">
                <a:solidFill>
                  <a:schemeClr val="bg1"/>
                </a:solidFill>
              </a:rPr>
              <a:t>Sustainable Development Goals in the UK </a:t>
            </a:r>
            <a:br>
              <a:rPr lang="en-GB" sz="5400" b="1" dirty="0">
                <a:solidFill>
                  <a:schemeClr val="bg1"/>
                </a:solidFill>
              </a:rPr>
            </a:br>
            <a:r>
              <a:rPr lang="en-GB" sz="5400" b="1" dirty="0">
                <a:solidFill>
                  <a:schemeClr val="bg1"/>
                </a:solidFill>
              </a:rPr>
              <a:t>(Part 1)</a:t>
            </a:r>
          </a:p>
        </p:txBody>
      </p:sp>
      <p:sp>
        <p:nvSpPr>
          <p:cNvPr id="3" name="Subtitle 2">
            <a:extLst>
              <a:ext uri="{FF2B5EF4-FFF2-40B4-BE49-F238E27FC236}">
                <a16:creationId xmlns:a16="http://schemas.microsoft.com/office/drawing/2014/main" id="{93210E6A-C70E-4113-BA96-E1C5E73FA5A0}"/>
              </a:ext>
            </a:extLst>
          </p:cNvPr>
          <p:cNvSpPr>
            <a:spLocks noGrp="1"/>
          </p:cNvSpPr>
          <p:nvPr>
            <p:ph type="subTitle" idx="1"/>
          </p:nvPr>
        </p:nvSpPr>
        <p:spPr>
          <a:xfrm>
            <a:off x="1825824" y="4344690"/>
            <a:ext cx="8534400" cy="1752600"/>
          </a:xfrm>
        </p:spPr>
        <p:txBody>
          <a:bodyPr>
            <a:normAutofit/>
          </a:bodyPr>
          <a:lstStyle/>
          <a:p>
            <a:r>
              <a:rPr lang="en-GB" sz="4800" dirty="0">
                <a:solidFill>
                  <a:schemeClr val="bg1"/>
                </a:solidFill>
              </a:rPr>
              <a:t>Week 2</a:t>
            </a:r>
          </a:p>
        </p:txBody>
      </p:sp>
    </p:spTree>
    <p:extLst>
      <p:ext uri="{BB962C8B-B14F-4D97-AF65-F5344CB8AC3E}">
        <p14:creationId xmlns:p14="http://schemas.microsoft.com/office/powerpoint/2010/main" val="31551041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937FBE-1D12-48BC-BF90-190A968E410E}"/>
              </a:ext>
            </a:extLst>
          </p:cNvPr>
          <p:cNvSpPr>
            <a:spLocks noGrp="1"/>
          </p:cNvSpPr>
          <p:nvPr>
            <p:ph type="title"/>
          </p:nvPr>
        </p:nvSpPr>
        <p:spPr/>
        <p:txBody>
          <a:bodyPr>
            <a:normAutofit/>
          </a:bodyPr>
          <a:lstStyle/>
          <a:p>
            <a:r>
              <a:rPr lang="en-GB" sz="4000" b="1" dirty="0"/>
              <a:t>In today’s session </a:t>
            </a:r>
          </a:p>
        </p:txBody>
      </p:sp>
      <p:sp>
        <p:nvSpPr>
          <p:cNvPr id="3" name="Content Placeholder 2">
            <a:extLst>
              <a:ext uri="{FF2B5EF4-FFF2-40B4-BE49-F238E27FC236}">
                <a16:creationId xmlns:a16="http://schemas.microsoft.com/office/drawing/2014/main" id="{57D6851D-FEA0-48B1-B6C6-46B9CF550655}"/>
              </a:ext>
            </a:extLst>
          </p:cNvPr>
          <p:cNvSpPr>
            <a:spLocks noGrp="1"/>
          </p:cNvSpPr>
          <p:nvPr>
            <p:ph idx="1"/>
          </p:nvPr>
        </p:nvSpPr>
        <p:spPr>
          <a:xfrm>
            <a:off x="1066800" y="1557196"/>
            <a:ext cx="10058400" cy="3441985"/>
          </a:xfrm>
        </p:spPr>
        <p:txBody>
          <a:bodyPr>
            <a:normAutofit/>
          </a:bodyPr>
          <a:lstStyle/>
          <a:p>
            <a:pPr>
              <a:buFont typeface="Wingdings" panose="05000000000000000000" pitchFamily="2" charset="2"/>
              <a:buChar char="§"/>
            </a:pPr>
            <a:r>
              <a:rPr lang="en-GB" dirty="0">
                <a:latin typeface="Calibri" panose="020F0502020204030204" pitchFamily="34" charset="0"/>
                <a:cs typeface="Calibri" panose="020F0502020204030204" pitchFamily="34" charset="0"/>
              </a:rPr>
              <a:t>Recap on last week’s session</a:t>
            </a:r>
            <a:r>
              <a:rPr lang="en-GB" dirty="0"/>
              <a:t> </a:t>
            </a:r>
          </a:p>
          <a:p>
            <a:pPr>
              <a:buFont typeface="Wingdings" panose="05000000000000000000" pitchFamily="2" charset="2"/>
              <a:buChar char="§"/>
            </a:pPr>
            <a:r>
              <a:rPr lang="en-GB" dirty="0">
                <a:latin typeface="Calibri" panose="020F0502020204030204" pitchFamily="34" charset="0"/>
                <a:cs typeface="Calibri" panose="020F0502020204030204" pitchFamily="34" charset="0"/>
              </a:rPr>
              <a:t>Definition of sustainable development</a:t>
            </a:r>
          </a:p>
          <a:p>
            <a:pPr>
              <a:buFont typeface="Wingdings" panose="05000000000000000000" pitchFamily="2" charset="2"/>
              <a:buChar char="§"/>
            </a:pPr>
            <a:r>
              <a:rPr lang="en-GB" dirty="0">
                <a:latin typeface="Calibri" panose="020F0502020204030204" pitchFamily="34" charset="0"/>
                <a:cs typeface="Calibri" panose="020F0502020204030204" pitchFamily="34" charset="0"/>
              </a:rPr>
              <a:t> Overview of the main United Nations (UN) Sustainable Development Goals (SDGs)</a:t>
            </a:r>
          </a:p>
          <a:p>
            <a:pPr>
              <a:buFont typeface="Wingdings" panose="05000000000000000000" pitchFamily="2" charset="2"/>
              <a:buChar char="§"/>
            </a:pPr>
            <a:r>
              <a:rPr lang="en-GB" dirty="0">
                <a:latin typeface="Calibri" panose="020F0502020204030204" pitchFamily="34" charset="0"/>
                <a:cs typeface="Calibri" panose="020F0502020204030204" pitchFamily="34" charset="0"/>
              </a:rPr>
              <a:t> Discuss the first three Sustainable Development Goals in the UK</a:t>
            </a:r>
            <a:endParaRPr lang="en-GB" sz="3600" dirty="0"/>
          </a:p>
          <a:p>
            <a:pPr>
              <a:buFont typeface="Wingdings" panose="05000000000000000000" pitchFamily="2" charset="2"/>
              <a:buChar char="§"/>
            </a:pPr>
            <a:endParaRPr lang="en-GB" sz="3600" dirty="0"/>
          </a:p>
        </p:txBody>
      </p:sp>
    </p:spTree>
    <p:extLst>
      <p:ext uri="{BB962C8B-B14F-4D97-AF65-F5344CB8AC3E}">
        <p14:creationId xmlns:p14="http://schemas.microsoft.com/office/powerpoint/2010/main" val="27019501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2A5BB-9038-48B5-9234-83D94F137913}"/>
              </a:ext>
            </a:extLst>
          </p:cNvPr>
          <p:cNvSpPr>
            <a:spLocks noGrp="1"/>
          </p:cNvSpPr>
          <p:nvPr>
            <p:ph type="title"/>
          </p:nvPr>
        </p:nvSpPr>
        <p:spPr>
          <a:xfrm>
            <a:off x="609600" y="274638"/>
            <a:ext cx="10972800" cy="565871"/>
          </a:xfrm>
        </p:spPr>
        <p:txBody>
          <a:bodyPr>
            <a:normAutofit fontScale="90000"/>
          </a:bodyPr>
          <a:lstStyle/>
          <a:p>
            <a:br>
              <a:rPr lang="en-GB" dirty="0"/>
            </a:br>
            <a:r>
              <a:rPr lang="en-GB" dirty="0"/>
              <a:t>Recap on last week’s session </a:t>
            </a:r>
            <a:br>
              <a:rPr lang="en-GB" dirty="0"/>
            </a:br>
            <a:endParaRPr lang="en-GB" dirty="0"/>
          </a:p>
        </p:txBody>
      </p:sp>
      <p:sp>
        <p:nvSpPr>
          <p:cNvPr id="3" name="Content Placeholder 2">
            <a:extLst>
              <a:ext uri="{FF2B5EF4-FFF2-40B4-BE49-F238E27FC236}">
                <a16:creationId xmlns:a16="http://schemas.microsoft.com/office/drawing/2014/main" id="{39B6D509-33AA-4B95-9789-E396FECD3353}"/>
              </a:ext>
            </a:extLst>
          </p:cNvPr>
          <p:cNvSpPr>
            <a:spLocks noGrp="1"/>
          </p:cNvSpPr>
          <p:nvPr>
            <p:ph idx="1"/>
          </p:nvPr>
        </p:nvSpPr>
        <p:spPr>
          <a:xfrm>
            <a:off x="609600" y="969818"/>
            <a:ext cx="10972800" cy="4547415"/>
          </a:xfrm>
        </p:spPr>
        <p:txBody>
          <a:bodyPr>
            <a:normAutofit/>
          </a:bodyPr>
          <a:lstStyle/>
          <a:p>
            <a:endParaRPr lang="en-GB" sz="3600" dirty="0">
              <a:latin typeface="Calibri" panose="020F0502020204030204" pitchFamily="34" charset="0"/>
              <a:cs typeface="Calibri" panose="020F0502020204030204" pitchFamily="34" charset="0"/>
            </a:endParaRPr>
          </a:p>
          <a:p>
            <a:r>
              <a:rPr lang="en-GB" sz="3600" dirty="0">
                <a:latin typeface="Calibri" panose="020F0502020204030204" pitchFamily="34" charset="0"/>
                <a:cs typeface="Calibri" panose="020F0502020204030204" pitchFamily="34" charset="0"/>
              </a:rPr>
              <a:t>Define Health</a:t>
            </a:r>
          </a:p>
          <a:p>
            <a:r>
              <a:rPr lang="en-GB" sz="3600" dirty="0">
                <a:latin typeface="Calibri" panose="020F0502020204030204" pitchFamily="34" charset="0"/>
                <a:cs typeface="Calibri" panose="020F0502020204030204" pitchFamily="34" charset="0"/>
              </a:rPr>
              <a:t>Define wellbeing</a:t>
            </a:r>
          </a:p>
          <a:p>
            <a:r>
              <a:rPr lang="en-GB" sz="3600" dirty="0">
                <a:latin typeface="Calibri" panose="020F0502020204030204" pitchFamily="34" charset="0"/>
                <a:cs typeface="Calibri" panose="020F0502020204030204" pitchFamily="34" charset="0"/>
              </a:rPr>
              <a:t>Define sustainable development</a:t>
            </a:r>
          </a:p>
          <a:p>
            <a:r>
              <a:rPr lang="en-GB" sz="3600" dirty="0">
                <a:latin typeface="Calibri" panose="020F0502020204030204" pitchFamily="34" charset="0"/>
                <a:cs typeface="Calibri" panose="020F0502020204030204" pitchFamily="34" charset="0"/>
              </a:rPr>
              <a:t>Health and social care structure in the UK </a:t>
            </a:r>
          </a:p>
        </p:txBody>
      </p:sp>
    </p:spTree>
    <p:extLst>
      <p:ext uri="{BB962C8B-B14F-4D97-AF65-F5344CB8AC3E}">
        <p14:creationId xmlns:p14="http://schemas.microsoft.com/office/powerpoint/2010/main" val="2381243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755D1-385B-451B-9FC4-F1247B7F34A1}"/>
              </a:ext>
            </a:extLst>
          </p:cNvPr>
          <p:cNvSpPr>
            <a:spLocks noGrp="1"/>
          </p:cNvSpPr>
          <p:nvPr>
            <p:ph type="title"/>
          </p:nvPr>
        </p:nvSpPr>
        <p:spPr>
          <a:xfrm>
            <a:off x="1097280" y="0"/>
            <a:ext cx="10365105" cy="1450757"/>
          </a:xfrm>
        </p:spPr>
        <p:txBody>
          <a:bodyPr>
            <a:normAutofit/>
          </a:bodyPr>
          <a:lstStyle/>
          <a:p>
            <a:r>
              <a:rPr lang="en-GB" sz="4000" b="1" dirty="0"/>
              <a:t>What is Sustainable Development?</a:t>
            </a:r>
          </a:p>
        </p:txBody>
      </p:sp>
      <p:sp>
        <p:nvSpPr>
          <p:cNvPr id="3" name="Content Placeholder 2">
            <a:extLst>
              <a:ext uri="{FF2B5EF4-FFF2-40B4-BE49-F238E27FC236}">
                <a16:creationId xmlns:a16="http://schemas.microsoft.com/office/drawing/2014/main" id="{8A075959-EC08-4C1C-8DBB-B3F9999EF0A9}"/>
              </a:ext>
            </a:extLst>
          </p:cNvPr>
          <p:cNvSpPr>
            <a:spLocks noGrp="1"/>
          </p:cNvSpPr>
          <p:nvPr>
            <p:ph idx="1"/>
          </p:nvPr>
        </p:nvSpPr>
        <p:spPr/>
        <p:txBody>
          <a:bodyPr>
            <a:normAutofit fontScale="85000" lnSpcReduction="10000"/>
          </a:bodyPr>
          <a:lstStyle/>
          <a:p>
            <a:pPr>
              <a:lnSpc>
                <a:spcPct val="150000"/>
              </a:lnSpc>
            </a:pPr>
            <a:r>
              <a:rPr lang="en-US" sz="2800" i="1" dirty="0"/>
              <a:t>Development that meets the needs of the present without compromising the ability of future generations to meet their own needs. It is central to the economic, environmental, and social success of the country and is the core principle underpinning planning. Simply stated, the principle recognises the importance of ensuring that all people should be able to satisfy their basic needs and enjoy a better quality of life, both now and in the future.</a:t>
            </a:r>
          </a:p>
          <a:p>
            <a:pPr marL="0" indent="0">
              <a:lnSpc>
                <a:spcPct val="150000"/>
              </a:lnSpc>
              <a:buNone/>
            </a:pPr>
            <a:r>
              <a:rPr lang="en-US" sz="2800" i="1" dirty="0"/>
              <a:t> (UK Parliament, 2011) </a:t>
            </a:r>
          </a:p>
        </p:txBody>
      </p:sp>
    </p:spTree>
    <p:extLst>
      <p:ext uri="{BB962C8B-B14F-4D97-AF65-F5344CB8AC3E}">
        <p14:creationId xmlns:p14="http://schemas.microsoft.com/office/powerpoint/2010/main" val="3098043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2A5BB-9038-48B5-9234-83D94F137913}"/>
              </a:ext>
            </a:extLst>
          </p:cNvPr>
          <p:cNvSpPr>
            <a:spLocks noGrp="1"/>
          </p:cNvSpPr>
          <p:nvPr>
            <p:ph type="title"/>
          </p:nvPr>
        </p:nvSpPr>
        <p:spPr>
          <a:xfrm>
            <a:off x="609600" y="274638"/>
            <a:ext cx="10972800" cy="1336879"/>
          </a:xfrm>
        </p:spPr>
        <p:txBody>
          <a:bodyPr>
            <a:normAutofit fontScale="90000"/>
          </a:bodyPr>
          <a:lstStyle/>
          <a:p>
            <a:br>
              <a:rPr lang="en-GB" dirty="0"/>
            </a:br>
            <a:r>
              <a:rPr lang="en-GB" dirty="0"/>
              <a:t>What are the Sustainable Development Goals? </a:t>
            </a:r>
            <a:br>
              <a:rPr lang="en-GB" dirty="0"/>
            </a:br>
            <a:endParaRPr lang="en-GB" dirty="0"/>
          </a:p>
        </p:txBody>
      </p:sp>
      <p:sp>
        <p:nvSpPr>
          <p:cNvPr id="3" name="Content Placeholder 2">
            <a:extLst>
              <a:ext uri="{FF2B5EF4-FFF2-40B4-BE49-F238E27FC236}">
                <a16:creationId xmlns:a16="http://schemas.microsoft.com/office/drawing/2014/main" id="{39B6D509-33AA-4B95-9789-E396FECD3353}"/>
              </a:ext>
            </a:extLst>
          </p:cNvPr>
          <p:cNvSpPr>
            <a:spLocks noGrp="1"/>
          </p:cNvSpPr>
          <p:nvPr>
            <p:ph idx="1"/>
          </p:nvPr>
        </p:nvSpPr>
        <p:spPr>
          <a:xfrm>
            <a:off x="609600" y="969818"/>
            <a:ext cx="10972800" cy="4547415"/>
          </a:xfrm>
        </p:spPr>
        <p:txBody>
          <a:bodyPr>
            <a:normAutofit/>
          </a:bodyPr>
          <a:lstStyle/>
          <a:p>
            <a:pPr marL="0" indent="0">
              <a:buNone/>
            </a:pPr>
            <a:br>
              <a:rPr lang="en-GB" sz="2000" dirty="0">
                <a:hlinkClick r:id="rId2"/>
              </a:rPr>
            </a:br>
            <a:br>
              <a:rPr lang="en-GB" sz="2000" dirty="0">
                <a:hlinkClick r:id="rId2"/>
              </a:rPr>
            </a:br>
            <a:br>
              <a:rPr lang="en-GB" sz="2000" dirty="0">
                <a:hlinkClick r:id="rId2"/>
              </a:rPr>
            </a:br>
            <a:br>
              <a:rPr lang="en-GB" sz="2000" dirty="0">
                <a:hlinkClick r:id="rId2"/>
              </a:rPr>
            </a:br>
            <a:br>
              <a:rPr lang="en-GB" sz="2000" dirty="0">
                <a:hlinkClick r:id="rId2"/>
              </a:rPr>
            </a:br>
            <a:endParaRPr lang="en-GB" sz="2000" dirty="0">
              <a:hlinkClick r:id="rId2"/>
            </a:endParaRPr>
          </a:p>
          <a:p>
            <a:r>
              <a:rPr lang="en-GB" dirty="0">
                <a:hlinkClick r:id="rId2"/>
              </a:rPr>
              <a:t>SUSTAINABLE DEVELOPMENT GOALS 📑🌍 What are SDGs? 👧👦 - YouTube</a:t>
            </a:r>
            <a:endParaRPr lang="en-GB" sz="48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9745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656858-D3A4-4165-914E-AD92356384C3}"/>
              </a:ext>
            </a:extLst>
          </p:cNvPr>
          <p:cNvSpPr>
            <a:spLocks noGrp="1"/>
          </p:cNvSpPr>
          <p:nvPr>
            <p:ph type="title"/>
          </p:nvPr>
        </p:nvSpPr>
        <p:spPr>
          <a:xfrm>
            <a:off x="609600" y="274638"/>
            <a:ext cx="10972800" cy="787544"/>
          </a:xfrm>
        </p:spPr>
        <p:txBody>
          <a:bodyPr>
            <a:noAutofit/>
          </a:bodyPr>
          <a:lstStyle/>
          <a:p>
            <a:r>
              <a:rPr lang="en-GB" sz="3600" b="1" dirty="0"/>
              <a:t>Overview of the Sustainable Development Goals</a:t>
            </a:r>
          </a:p>
        </p:txBody>
      </p:sp>
      <p:sp>
        <p:nvSpPr>
          <p:cNvPr id="3" name="Content Placeholder 2">
            <a:extLst>
              <a:ext uri="{FF2B5EF4-FFF2-40B4-BE49-F238E27FC236}">
                <a16:creationId xmlns:a16="http://schemas.microsoft.com/office/drawing/2014/main" id="{CF1E03BA-4771-458C-B842-14D5E97359CF}"/>
              </a:ext>
            </a:extLst>
          </p:cNvPr>
          <p:cNvSpPr>
            <a:spLocks noGrp="1"/>
          </p:cNvSpPr>
          <p:nvPr>
            <p:ph idx="1"/>
          </p:nvPr>
        </p:nvSpPr>
        <p:spPr>
          <a:xfrm>
            <a:off x="609600" y="1173018"/>
            <a:ext cx="10972800" cy="4344215"/>
          </a:xfrm>
        </p:spPr>
        <p:txBody>
          <a:bodyPr>
            <a:normAutofit fontScale="85000" lnSpcReduction="10000"/>
          </a:bodyPr>
          <a:lstStyle/>
          <a:p>
            <a:pPr>
              <a:lnSpc>
                <a:spcPct val="150000"/>
              </a:lnSpc>
              <a:buFont typeface="Wingdings" panose="05000000000000000000" pitchFamily="2" charset="2"/>
              <a:buChar char="§"/>
            </a:pPr>
            <a:r>
              <a:rPr lang="en-US" sz="2800" dirty="0">
                <a:latin typeface="Calibri" panose="020F0502020204030204" pitchFamily="34" charset="0"/>
                <a:cs typeface="Calibri" panose="020F0502020204030204" pitchFamily="34" charset="0"/>
              </a:rPr>
              <a:t> The 2030 Agenda for Sustainable Development was adopted by 193 UN member states at the United Nations Sustainable Development Summit in 2015. </a:t>
            </a:r>
          </a:p>
          <a:p>
            <a:pPr>
              <a:lnSpc>
                <a:spcPct val="150000"/>
              </a:lnSpc>
              <a:buFont typeface="Wingdings" panose="05000000000000000000" pitchFamily="2" charset="2"/>
              <a:buChar char="§"/>
            </a:pPr>
            <a:r>
              <a:rPr lang="en-US" sz="2800" dirty="0">
                <a:latin typeface="Calibri" panose="020F0502020204030204" pitchFamily="34" charset="0"/>
                <a:cs typeface="Calibri" panose="020F0502020204030204" pitchFamily="34" charset="0"/>
              </a:rPr>
              <a:t> It provides an ambitious, globally agreed, shared blueprint for the world we want to see by 2030 and is centred around the 17 Sustainable Development Goals (also known as the Global Goals or SDGs).</a:t>
            </a:r>
          </a:p>
          <a:p>
            <a:pPr>
              <a:lnSpc>
                <a:spcPct val="150000"/>
              </a:lnSpc>
              <a:buFont typeface="Wingdings" panose="05000000000000000000" pitchFamily="2" charset="2"/>
              <a:buChar char="§"/>
            </a:pPr>
            <a:r>
              <a:rPr lang="en-GB" sz="2800" dirty="0">
                <a:latin typeface="Calibri" panose="020F0502020204030204" pitchFamily="34" charset="0"/>
                <a:cs typeface="Calibri" panose="020F0502020204030204" pitchFamily="34" charset="0"/>
              </a:rPr>
              <a:t>The Sustainable Development Goals are underpinned by 169 targets that address a wide range of issues facing both developed and developing countries.</a:t>
            </a:r>
          </a:p>
          <a:p>
            <a:pPr>
              <a:lnSpc>
                <a:spcPct val="150000"/>
              </a:lnSpc>
              <a:buFont typeface="Wingdings" panose="05000000000000000000" pitchFamily="2" charset="2"/>
              <a:buChar char="§"/>
            </a:pPr>
            <a:endParaRPr lang="en-US" sz="2800" dirty="0">
              <a:latin typeface="Calibri" panose="020F0502020204030204" pitchFamily="34" charset="0"/>
              <a:cs typeface="Calibri" panose="020F0502020204030204" pitchFamily="34" charset="0"/>
            </a:endParaRPr>
          </a:p>
          <a:p>
            <a:pPr>
              <a:lnSpc>
                <a:spcPct val="150000"/>
              </a:lnSpc>
            </a:pPr>
            <a:endParaRPr lang="en-US" sz="3200" dirty="0"/>
          </a:p>
        </p:txBody>
      </p:sp>
    </p:spTree>
    <p:extLst>
      <p:ext uri="{BB962C8B-B14F-4D97-AF65-F5344CB8AC3E}">
        <p14:creationId xmlns:p14="http://schemas.microsoft.com/office/powerpoint/2010/main" val="24497909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1B16FB70-FD99-4832-86FC-9FBA26408114}"/>
              </a:ext>
            </a:extLst>
          </p:cNvPr>
          <p:cNvSpPr>
            <a:spLocks noGrp="1"/>
          </p:cNvSpPr>
          <p:nvPr>
            <p:ph type="title"/>
          </p:nvPr>
        </p:nvSpPr>
        <p:spPr>
          <a:xfrm>
            <a:off x="609600" y="274638"/>
            <a:ext cx="10972800" cy="833726"/>
          </a:xfrm>
        </p:spPr>
        <p:txBody>
          <a:bodyPr>
            <a:noAutofit/>
          </a:bodyPr>
          <a:lstStyle/>
          <a:p>
            <a:r>
              <a:rPr lang="en-GB" sz="3600" b="1" dirty="0"/>
              <a:t>Overview of the Sustainable Development Goals</a:t>
            </a:r>
          </a:p>
        </p:txBody>
      </p:sp>
      <p:sp>
        <p:nvSpPr>
          <p:cNvPr id="3" name="Content Placeholder 2">
            <a:extLst>
              <a:ext uri="{FF2B5EF4-FFF2-40B4-BE49-F238E27FC236}">
                <a16:creationId xmlns:a16="http://schemas.microsoft.com/office/drawing/2014/main" id="{CF1E03BA-4771-458C-B842-14D5E97359CF}"/>
              </a:ext>
            </a:extLst>
          </p:cNvPr>
          <p:cNvSpPr>
            <a:spLocks noGrp="1"/>
          </p:cNvSpPr>
          <p:nvPr>
            <p:ph idx="1"/>
          </p:nvPr>
        </p:nvSpPr>
        <p:spPr/>
        <p:txBody>
          <a:bodyPr>
            <a:normAutofit fontScale="62500" lnSpcReduction="20000"/>
          </a:bodyPr>
          <a:lstStyle/>
          <a:p>
            <a:pPr>
              <a:lnSpc>
                <a:spcPct val="160000"/>
              </a:lnSpc>
            </a:pPr>
            <a:r>
              <a:rPr lang="en-US" sz="3200" dirty="0"/>
              <a:t>These interconnected issues include poverty, inequality, climate change, inclusive societies, and access to health and education. </a:t>
            </a:r>
          </a:p>
          <a:p>
            <a:pPr>
              <a:lnSpc>
                <a:spcPct val="160000"/>
              </a:lnSpc>
              <a:buFont typeface="Wingdings" panose="05000000000000000000" pitchFamily="2" charset="2"/>
              <a:buChar char="§"/>
            </a:pPr>
            <a:r>
              <a:rPr lang="en-US" sz="3200" dirty="0"/>
              <a:t> A central commitment of the Goals is to Leave No One Behind, ensuring that development progress reaches the most vulnerable and </a:t>
            </a:r>
            <a:r>
              <a:rPr lang="en-US" sz="3200" dirty="0" err="1"/>
              <a:t>marginalised</a:t>
            </a:r>
            <a:r>
              <a:rPr lang="en-US" sz="3200" dirty="0"/>
              <a:t> populations.</a:t>
            </a:r>
          </a:p>
          <a:p>
            <a:pPr>
              <a:lnSpc>
                <a:spcPct val="160000"/>
              </a:lnSpc>
              <a:buFont typeface="Wingdings" panose="05000000000000000000" pitchFamily="2" charset="2"/>
              <a:buChar char="§"/>
            </a:pPr>
            <a:r>
              <a:rPr lang="en-US" sz="3200" dirty="0"/>
              <a:t> The SDGs apply to all countries, with all sectors playing a role in supporting their delivery. </a:t>
            </a:r>
          </a:p>
          <a:p>
            <a:pPr>
              <a:lnSpc>
                <a:spcPct val="160000"/>
              </a:lnSpc>
              <a:buFont typeface="Wingdings" panose="05000000000000000000" pitchFamily="2" charset="2"/>
              <a:buChar char="§"/>
            </a:pPr>
            <a:r>
              <a:rPr lang="en-US" sz="3200" dirty="0"/>
              <a:t> The UK is responsible for achieving the Goals domestically and for supporting their attainment internationally.</a:t>
            </a:r>
            <a:endParaRPr lang="en-GB" sz="3200" dirty="0"/>
          </a:p>
          <a:p>
            <a:pPr>
              <a:lnSpc>
                <a:spcPct val="160000"/>
              </a:lnSpc>
            </a:pPr>
            <a:endParaRPr lang="en-US" sz="3200" dirty="0"/>
          </a:p>
        </p:txBody>
      </p:sp>
    </p:spTree>
    <p:extLst>
      <p:ext uri="{BB962C8B-B14F-4D97-AF65-F5344CB8AC3E}">
        <p14:creationId xmlns:p14="http://schemas.microsoft.com/office/powerpoint/2010/main" val="25503446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Content Placeholder 8">
            <a:extLst>
              <a:ext uri="{FF2B5EF4-FFF2-40B4-BE49-F238E27FC236}">
                <a16:creationId xmlns:a16="http://schemas.microsoft.com/office/drawing/2014/main" id="{C5E1B5D7-076B-4987-9B66-89E22F111C70}"/>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t="8617"/>
          <a:stretch/>
        </p:blipFill>
        <p:spPr>
          <a:xfrm>
            <a:off x="1421171" y="247650"/>
            <a:ext cx="9349657" cy="5695950"/>
          </a:xfrm>
          <a:prstGeom prst="rect">
            <a:avLst/>
          </a:prstGeom>
          <a:ln>
            <a:noFill/>
          </a:ln>
          <a:effectLst>
            <a:outerShdw blurRad="190500" algn="tl" rotWithShape="0">
              <a:srgbClr val="000000">
                <a:alpha val="70000"/>
              </a:srgbClr>
            </a:outerShdw>
          </a:effectLst>
        </p:spPr>
      </p:pic>
      <p:sp>
        <p:nvSpPr>
          <p:cNvPr id="10" name="TextBox 9">
            <a:extLst>
              <a:ext uri="{FF2B5EF4-FFF2-40B4-BE49-F238E27FC236}">
                <a16:creationId xmlns:a16="http://schemas.microsoft.com/office/drawing/2014/main" id="{13178FFD-BD7C-431F-A0D5-14EA76883A69}"/>
              </a:ext>
            </a:extLst>
          </p:cNvPr>
          <p:cNvSpPr txBox="1"/>
          <p:nvPr/>
        </p:nvSpPr>
        <p:spPr>
          <a:xfrm>
            <a:off x="1000124" y="6066510"/>
            <a:ext cx="11001375" cy="276999"/>
          </a:xfrm>
          <a:prstGeom prst="rect">
            <a:avLst/>
          </a:prstGeom>
          <a:noFill/>
        </p:spPr>
        <p:txBody>
          <a:bodyPr wrap="square" rtlCol="0">
            <a:spAutoFit/>
          </a:bodyPr>
          <a:lstStyle/>
          <a:p>
            <a:r>
              <a:rPr lang="en-GB" sz="1200" dirty="0"/>
              <a:t>Source: </a:t>
            </a:r>
            <a:r>
              <a:rPr lang="en-GB" sz="1200" dirty="0">
                <a:hlinkClick r:id="rId3"/>
              </a:rPr>
              <a:t>https://www.gov.uk/government/publications/implementing-the-sustainable-development-goals/implementing-the-sustainable-development-goals--2</a:t>
            </a:r>
            <a:r>
              <a:rPr lang="en-GB" sz="1200" dirty="0"/>
              <a:t> </a:t>
            </a:r>
          </a:p>
        </p:txBody>
      </p:sp>
    </p:spTree>
    <p:extLst>
      <p:ext uri="{BB962C8B-B14F-4D97-AF65-F5344CB8AC3E}">
        <p14:creationId xmlns:p14="http://schemas.microsoft.com/office/powerpoint/2010/main" val="2888338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E0DB10-7180-4B57-82C2-7DDEFAAB9910}"/>
              </a:ext>
            </a:extLst>
          </p:cNvPr>
          <p:cNvSpPr>
            <a:spLocks noGrp="1"/>
          </p:cNvSpPr>
          <p:nvPr>
            <p:ph type="title"/>
          </p:nvPr>
        </p:nvSpPr>
        <p:spPr/>
        <p:txBody>
          <a:bodyPr>
            <a:noAutofit/>
          </a:bodyPr>
          <a:lstStyle/>
          <a:p>
            <a:r>
              <a:rPr lang="en-GB" sz="4000" b="1" dirty="0"/>
              <a:t>Sustainable Development Goals in the UK</a:t>
            </a:r>
          </a:p>
        </p:txBody>
      </p:sp>
      <p:sp>
        <p:nvSpPr>
          <p:cNvPr id="3" name="Content Placeholder 2">
            <a:extLst>
              <a:ext uri="{FF2B5EF4-FFF2-40B4-BE49-F238E27FC236}">
                <a16:creationId xmlns:a16="http://schemas.microsoft.com/office/drawing/2014/main" id="{362182EC-97BF-4EDF-9810-E3051E278743}"/>
              </a:ext>
            </a:extLst>
          </p:cNvPr>
          <p:cNvSpPr>
            <a:spLocks noGrp="1"/>
          </p:cNvSpPr>
          <p:nvPr>
            <p:ph idx="1"/>
          </p:nvPr>
        </p:nvSpPr>
        <p:spPr>
          <a:xfrm>
            <a:off x="348590" y="1591651"/>
            <a:ext cx="11099223" cy="4402666"/>
          </a:xfrm>
        </p:spPr>
        <p:txBody>
          <a:bodyPr>
            <a:noAutofit/>
          </a:bodyPr>
          <a:lstStyle/>
          <a:p>
            <a:pPr>
              <a:lnSpc>
                <a:spcPct val="150000"/>
              </a:lnSpc>
              <a:buFont typeface="Wingdings" panose="05000000000000000000" pitchFamily="2" charset="2"/>
              <a:buChar char="§"/>
            </a:pPr>
            <a:r>
              <a:rPr lang="en-US" sz="2000" dirty="0">
                <a:latin typeface="Calibri" panose="020F0502020204030204" pitchFamily="34" charset="0"/>
                <a:cs typeface="Calibri" panose="020F0502020204030204" pitchFamily="34" charset="0"/>
              </a:rPr>
              <a:t> The UK was at the forefront of negotiating the SDGs and will be at the forefront of delivering them. The UK lobbied hard to make sure the SDGs support the continuation of work undertaken through the Millennium development goals (MDGs).</a:t>
            </a:r>
          </a:p>
          <a:p>
            <a:pPr>
              <a:lnSpc>
                <a:spcPct val="150000"/>
              </a:lnSpc>
              <a:buFont typeface="Wingdings" panose="05000000000000000000" pitchFamily="2" charset="2"/>
              <a:buChar char="§"/>
            </a:pPr>
            <a:r>
              <a:rPr lang="en-US" sz="2000" dirty="0">
                <a:latin typeface="Calibri" panose="020F0502020204030204" pitchFamily="34" charset="0"/>
                <a:cs typeface="Calibri" panose="020F0502020204030204" pitchFamily="34" charset="0"/>
              </a:rPr>
              <a:t> The UK Government published a Voluntary National Review reporting on the UK’s progress so far in delivering the 17 Sustainable Development Goals in June 2019. </a:t>
            </a:r>
          </a:p>
          <a:p>
            <a:pPr>
              <a:lnSpc>
                <a:spcPct val="150000"/>
              </a:lnSpc>
              <a:buFont typeface="Wingdings" panose="05000000000000000000" pitchFamily="2" charset="2"/>
              <a:buChar char="§"/>
            </a:pPr>
            <a:r>
              <a:rPr lang="en-US" sz="2000" dirty="0">
                <a:latin typeface="Calibri" panose="020F0502020204030204" pitchFamily="34" charset="0"/>
                <a:cs typeface="Calibri" panose="020F0502020204030204" pitchFamily="34" charset="0"/>
              </a:rPr>
              <a:t> In the next slides you can see some of the ways that the Government is supporting the delivery of the Sustainable Development Goals.</a:t>
            </a:r>
            <a:endParaRPr lang="en-GB" sz="20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9900689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6CCFA-F624-4285-965C-0EB87ABED8A3}"/>
              </a:ext>
            </a:extLst>
          </p:cNvPr>
          <p:cNvSpPr>
            <a:spLocks noGrp="1"/>
          </p:cNvSpPr>
          <p:nvPr>
            <p:ph type="title"/>
          </p:nvPr>
        </p:nvSpPr>
        <p:spPr>
          <a:xfrm>
            <a:off x="609599" y="595271"/>
            <a:ext cx="10972800" cy="778307"/>
          </a:xfrm>
        </p:spPr>
        <p:txBody>
          <a:bodyPr>
            <a:noAutofit/>
          </a:bodyPr>
          <a:lstStyle/>
          <a:p>
            <a:r>
              <a:rPr lang="en-US" sz="3600" b="1" dirty="0"/>
              <a:t>Goal 1. End poverty in all its forms everywhere</a:t>
            </a:r>
            <a:endParaRPr lang="en-GB" sz="3600" b="1" dirty="0"/>
          </a:p>
        </p:txBody>
      </p:sp>
      <p:sp>
        <p:nvSpPr>
          <p:cNvPr id="3" name="Content Placeholder 2">
            <a:extLst>
              <a:ext uri="{FF2B5EF4-FFF2-40B4-BE49-F238E27FC236}">
                <a16:creationId xmlns:a16="http://schemas.microsoft.com/office/drawing/2014/main" id="{B9A34EAC-DF78-403E-8FF7-F42F9AE8ACA3}"/>
              </a:ext>
            </a:extLst>
          </p:cNvPr>
          <p:cNvSpPr>
            <a:spLocks noGrp="1"/>
          </p:cNvSpPr>
          <p:nvPr>
            <p:ph idx="1"/>
          </p:nvPr>
        </p:nvSpPr>
        <p:spPr>
          <a:xfrm>
            <a:off x="440648" y="1848312"/>
            <a:ext cx="11310701" cy="3161375"/>
          </a:xfrm>
        </p:spPr>
        <p:txBody>
          <a:bodyPr>
            <a:noAutofit/>
          </a:bodyPr>
          <a:lstStyle/>
          <a:p>
            <a:pPr algn="just">
              <a:lnSpc>
                <a:spcPct val="150000"/>
              </a:lnSpc>
            </a:pPr>
            <a:r>
              <a:rPr lang="en-GB" sz="1900" dirty="0">
                <a:latin typeface="Calibri" panose="020F0502020204030204" pitchFamily="34" charset="0"/>
                <a:cs typeface="Calibri" panose="020F0502020204030204" pitchFamily="34" charset="0"/>
              </a:rPr>
              <a:t>By 2030, eradicate extreme poverty for all people everywhere, currently [when the SDGs were agreed upon] measured as people living on less than $1.25 a day [now $1.90].</a:t>
            </a:r>
          </a:p>
          <a:p>
            <a:pPr algn="just">
              <a:lnSpc>
                <a:spcPct val="150000"/>
              </a:lnSpc>
            </a:pPr>
            <a:r>
              <a:rPr lang="en-GB" sz="1900" dirty="0">
                <a:latin typeface="Calibri" panose="020F0502020204030204" pitchFamily="34" charset="0"/>
                <a:cs typeface="Calibri" panose="020F0502020204030204" pitchFamily="34" charset="0"/>
              </a:rPr>
              <a:t>By 2030, reduce at least by half the proportion of men, women, and children of all ages living in poverty in all its dimensions according to national definitions.</a:t>
            </a:r>
          </a:p>
          <a:p>
            <a:pPr algn="just">
              <a:lnSpc>
                <a:spcPct val="150000"/>
              </a:lnSpc>
            </a:pPr>
            <a:r>
              <a:rPr lang="en-GB" sz="1900" dirty="0">
                <a:latin typeface="Calibri" panose="020F0502020204030204" pitchFamily="34" charset="0"/>
                <a:cs typeface="Calibri" panose="020F0502020204030204" pitchFamily="34" charset="0"/>
              </a:rPr>
              <a:t>Implement nationally appropriate social protection systems and measures for all, and by 2030 achieve substantial coverage of the poor and the vulnerable.</a:t>
            </a:r>
          </a:p>
        </p:txBody>
      </p:sp>
    </p:spTree>
    <p:extLst>
      <p:ext uri="{BB962C8B-B14F-4D97-AF65-F5344CB8AC3E}">
        <p14:creationId xmlns:p14="http://schemas.microsoft.com/office/powerpoint/2010/main" val="30008455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6CCFA-F624-4285-965C-0EB87ABED8A3}"/>
              </a:ext>
            </a:extLst>
          </p:cNvPr>
          <p:cNvSpPr>
            <a:spLocks noGrp="1"/>
          </p:cNvSpPr>
          <p:nvPr>
            <p:ph type="title"/>
          </p:nvPr>
        </p:nvSpPr>
        <p:spPr>
          <a:xfrm>
            <a:off x="609599" y="334014"/>
            <a:ext cx="10972800" cy="778307"/>
          </a:xfrm>
        </p:spPr>
        <p:txBody>
          <a:bodyPr>
            <a:noAutofit/>
          </a:bodyPr>
          <a:lstStyle/>
          <a:p>
            <a:r>
              <a:rPr lang="en-US" sz="3600" b="1" dirty="0"/>
              <a:t>Goal 1. End poverty in all its forms everywhere</a:t>
            </a:r>
            <a:endParaRPr lang="en-GB" sz="3600" b="1" dirty="0"/>
          </a:p>
        </p:txBody>
      </p:sp>
      <p:sp>
        <p:nvSpPr>
          <p:cNvPr id="3" name="Content Placeholder 2">
            <a:extLst>
              <a:ext uri="{FF2B5EF4-FFF2-40B4-BE49-F238E27FC236}">
                <a16:creationId xmlns:a16="http://schemas.microsoft.com/office/drawing/2014/main" id="{B9A34EAC-DF78-403E-8FF7-F42F9AE8ACA3}"/>
              </a:ext>
            </a:extLst>
          </p:cNvPr>
          <p:cNvSpPr>
            <a:spLocks noGrp="1"/>
          </p:cNvSpPr>
          <p:nvPr>
            <p:ph idx="1"/>
          </p:nvPr>
        </p:nvSpPr>
        <p:spPr>
          <a:xfrm>
            <a:off x="440649" y="1455601"/>
            <a:ext cx="11310701" cy="3161375"/>
          </a:xfrm>
        </p:spPr>
        <p:txBody>
          <a:bodyPr>
            <a:noAutofit/>
          </a:bodyPr>
          <a:lstStyle/>
          <a:p>
            <a:pPr algn="just">
              <a:lnSpc>
                <a:spcPct val="150000"/>
              </a:lnSpc>
            </a:pPr>
            <a:r>
              <a:rPr lang="en-GB" sz="1900" dirty="0">
                <a:latin typeface="Calibri" panose="020F0502020204030204" pitchFamily="34" charset="0"/>
                <a:cs typeface="Calibri" panose="020F0502020204030204" pitchFamily="34" charset="0"/>
              </a:rPr>
              <a:t>By 2030, ensure that all men and women, in particular the poor and the vulnerable, have equal rights to economic resources, as well as access to basic services, ownership and control over land and other forms of property, inheritance, natural resources, appropriate new technology, and financial services, including microfinance.</a:t>
            </a:r>
          </a:p>
          <a:p>
            <a:pPr algn="just">
              <a:lnSpc>
                <a:spcPct val="150000"/>
              </a:lnSpc>
            </a:pPr>
            <a:r>
              <a:rPr lang="en-GB" sz="1900" dirty="0">
                <a:latin typeface="Calibri" panose="020F0502020204030204" pitchFamily="34" charset="0"/>
                <a:cs typeface="Calibri" panose="020F0502020204030204" pitchFamily="34" charset="0"/>
              </a:rPr>
              <a:t>By 2030, build the resilience of the poor and those in vulnerable situations and reduce their exposure and vulnerability to climate-related extreme events and other economic, social, and environmental shocks and disasters.</a:t>
            </a:r>
          </a:p>
          <a:p>
            <a:pPr marL="0" indent="0" algn="just">
              <a:lnSpc>
                <a:spcPct val="150000"/>
              </a:lnSpc>
              <a:buNone/>
            </a:pPr>
            <a:r>
              <a:rPr lang="en-GB" sz="1900" dirty="0">
                <a:latin typeface="Calibri" panose="020F0502020204030204" pitchFamily="34" charset="0"/>
                <a:cs typeface="Calibri" panose="020F0502020204030204" pitchFamily="34" charset="0"/>
              </a:rPr>
              <a:t> (United Nations Sustainable Development Goals, no date)</a:t>
            </a:r>
            <a:endParaRPr lang="en-US" sz="19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89543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6CCFA-F624-4285-965C-0EB87ABED8A3}"/>
              </a:ext>
            </a:extLst>
          </p:cNvPr>
          <p:cNvSpPr>
            <a:spLocks noGrp="1"/>
          </p:cNvSpPr>
          <p:nvPr>
            <p:ph type="title"/>
          </p:nvPr>
        </p:nvSpPr>
        <p:spPr>
          <a:xfrm>
            <a:off x="609600" y="569015"/>
            <a:ext cx="10972800" cy="778307"/>
          </a:xfrm>
        </p:spPr>
        <p:txBody>
          <a:bodyPr>
            <a:noAutofit/>
          </a:bodyPr>
          <a:lstStyle/>
          <a:p>
            <a:r>
              <a:rPr lang="en-US" sz="3600" b="1" dirty="0"/>
              <a:t>Goal 1. End poverty in all its forms everywhere in the UK</a:t>
            </a:r>
            <a:endParaRPr lang="en-GB" sz="3600" b="1" dirty="0"/>
          </a:p>
        </p:txBody>
      </p:sp>
      <p:sp>
        <p:nvSpPr>
          <p:cNvPr id="3" name="Content Placeholder 2">
            <a:extLst>
              <a:ext uri="{FF2B5EF4-FFF2-40B4-BE49-F238E27FC236}">
                <a16:creationId xmlns:a16="http://schemas.microsoft.com/office/drawing/2014/main" id="{B9A34EAC-DF78-403E-8FF7-F42F9AE8ACA3}"/>
              </a:ext>
            </a:extLst>
          </p:cNvPr>
          <p:cNvSpPr>
            <a:spLocks noGrp="1"/>
          </p:cNvSpPr>
          <p:nvPr>
            <p:ph idx="1"/>
          </p:nvPr>
        </p:nvSpPr>
        <p:spPr>
          <a:xfrm>
            <a:off x="336467" y="1657268"/>
            <a:ext cx="11431980" cy="4548589"/>
          </a:xfrm>
        </p:spPr>
        <p:txBody>
          <a:bodyPr>
            <a:normAutofit/>
          </a:bodyPr>
          <a:lstStyle/>
          <a:p>
            <a:pPr marL="457200" lvl="1" indent="0">
              <a:lnSpc>
                <a:spcPct val="150000"/>
              </a:lnSpc>
              <a:buNone/>
            </a:pPr>
            <a:r>
              <a:rPr lang="en-GB" sz="2400" b="1" dirty="0">
                <a:cs typeface="Calibri" panose="020F0502020204030204" pitchFamily="34" charset="0"/>
              </a:rPr>
              <a:t>How will we achieve this in the UK?</a:t>
            </a:r>
            <a:endParaRPr lang="en-GB" sz="2400" b="1" i="0" dirty="0">
              <a:effectLst/>
              <a:cs typeface="Calibri" panose="020F0502020204030204" pitchFamily="34" charset="0"/>
            </a:endParaRPr>
          </a:p>
          <a:p>
            <a:pPr>
              <a:lnSpc>
                <a:spcPct val="150000"/>
              </a:lnSpc>
            </a:pPr>
            <a:r>
              <a:rPr lang="en-GB" sz="2400" dirty="0">
                <a:cs typeface="Calibri" panose="020F0502020204030204" pitchFamily="34" charset="0"/>
              </a:rPr>
              <a:t>Supporting the most disadvantaged and vulnerable children and young people through high-quality local services so that no one is left behind</a:t>
            </a:r>
          </a:p>
          <a:p>
            <a:pPr>
              <a:lnSpc>
                <a:spcPct val="150000"/>
              </a:lnSpc>
            </a:pPr>
            <a:r>
              <a:rPr lang="en-GB" sz="2400" dirty="0">
                <a:cs typeface="Calibri" panose="020F0502020204030204" pitchFamily="34" charset="0"/>
              </a:rPr>
              <a:t>Maximise employment across the country to aid economic recovery following Covid-19</a:t>
            </a:r>
          </a:p>
          <a:p>
            <a:pPr>
              <a:lnSpc>
                <a:spcPct val="150000"/>
              </a:lnSpc>
            </a:pPr>
            <a:r>
              <a:rPr lang="en-GB" sz="2400" dirty="0">
                <a:cs typeface="Calibri" panose="020F0502020204030204" pitchFamily="34" charset="0"/>
              </a:rPr>
              <a:t>Address poverty through enabling progression into the workforce and increasing financial resilience</a:t>
            </a:r>
            <a:endParaRPr lang="en-US" sz="2400" dirty="0">
              <a:cs typeface="Calibri" panose="020F0502020204030204" pitchFamily="34" charset="0"/>
            </a:endParaRPr>
          </a:p>
        </p:txBody>
      </p:sp>
    </p:spTree>
    <p:extLst>
      <p:ext uri="{BB962C8B-B14F-4D97-AF65-F5344CB8AC3E}">
        <p14:creationId xmlns:p14="http://schemas.microsoft.com/office/powerpoint/2010/main" val="7209113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6A6E3-CE32-4C76-B727-7799DA5D5635}"/>
              </a:ext>
            </a:extLst>
          </p:cNvPr>
          <p:cNvSpPr>
            <a:spLocks noGrp="1"/>
          </p:cNvSpPr>
          <p:nvPr>
            <p:ph idx="1"/>
          </p:nvPr>
        </p:nvSpPr>
        <p:spPr>
          <a:xfrm>
            <a:off x="344384" y="1417638"/>
            <a:ext cx="11503232" cy="4194046"/>
          </a:xfrm>
        </p:spPr>
        <p:txBody>
          <a:bodyPr>
            <a:normAutofit fontScale="85000" lnSpcReduction="10000"/>
          </a:bodyPr>
          <a:lstStyle/>
          <a:p>
            <a:pPr>
              <a:lnSpc>
                <a:spcPct val="160000"/>
              </a:lnSpc>
            </a:pPr>
            <a:r>
              <a:rPr lang="en-GB" sz="2400" dirty="0">
                <a:latin typeface="Calibri" panose="020F0502020204030204" pitchFamily="34" charset="0"/>
                <a:cs typeface="Calibri" panose="020F0502020204030204" pitchFamily="34" charset="0"/>
              </a:rPr>
              <a:t>Shape the international order and ensure the UK is a force for good in the world by: supporting sustainable development and humanitarian needs; promoting human rights and democracy; and establishing common international standards</a:t>
            </a:r>
          </a:p>
          <a:p>
            <a:pPr>
              <a:lnSpc>
                <a:spcPct val="160000"/>
              </a:lnSpc>
            </a:pPr>
            <a:r>
              <a:rPr lang="en-GB" sz="2400" dirty="0">
                <a:latin typeface="Calibri" panose="020F0502020204030204" pitchFamily="34" charset="0"/>
                <a:cs typeface="Calibri" panose="020F0502020204030204" pitchFamily="34" charset="0"/>
              </a:rPr>
              <a:t>Make the UK safer and more resilient to global threats</a:t>
            </a:r>
          </a:p>
          <a:p>
            <a:pPr>
              <a:lnSpc>
                <a:spcPct val="160000"/>
              </a:lnSpc>
            </a:pPr>
            <a:r>
              <a:rPr lang="en-GB" sz="2400" dirty="0">
                <a:latin typeface="Calibri" panose="020F0502020204030204" pitchFamily="34" charset="0"/>
                <a:cs typeface="Calibri" panose="020F0502020204030204" pitchFamily="34" charset="0"/>
              </a:rPr>
              <a:t>End rough sleeping through more effective prevention and crisis intervention services, and reduce homelessness by enabling local authorities to fully meet their statutory duties</a:t>
            </a:r>
          </a:p>
          <a:p>
            <a:pPr>
              <a:lnSpc>
                <a:spcPct val="160000"/>
              </a:lnSpc>
            </a:pPr>
            <a:r>
              <a:rPr lang="en-GB" sz="2400" dirty="0">
                <a:latin typeface="Calibri" panose="020F0502020204030204" pitchFamily="34" charset="0"/>
                <a:cs typeface="Calibri" panose="020F0502020204030204" pitchFamily="34" charset="0"/>
              </a:rPr>
              <a:t>A sustainable and resilient local government sector that delivers priority services and empowers communities                                                                                                                             (UK Government, 2021)</a:t>
            </a:r>
          </a:p>
        </p:txBody>
      </p:sp>
      <p:sp>
        <p:nvSpPr>
          <p:cNvPr id="4" name="Title 1">
            <a:extLst>
              <a:ext uri="{FF2B5EF4-FFF2-40B4-BE49-F238E27FC236}">
                <a16:creationId xmlns:a16="http://schemas.microsoft.com/office/drawing/2014/main" id="{00BF2B7D-11BC-4BD5-8ED7-6C5E5773C518}"/>
              </a:ext>
            </a:extLst>
          </p:cNvPr>
          <p:cNvSpPr>
            <a:spLocks noGrp="1"/>
          </p:cNvSpPr>
          <p:nvPr>
            <p:ph type="title"/>
          </p:nvPr>
        </p:nvSpPr>
        <p:spPr>
          <a:xfrm>
            <a:off x="609600" y="274638"/>
            <a:ext cx="10972800" cy="1143000"/>
          </a:xfrm>
        </p:spPr>
        <p:txBody>
          <a:bodyPr>
            <a:noAutofit/>
          </a:bodyPr>
          <a:lstStyle/>
          <a:p>
            <a:r>
              <a:rPr lang="en-US" sz="3600" b="1" dirty="0"/>
              <a:t>Goal 1. End poverty in all its forms everywhere in the UK…</a:t>
            </a:r>
            <a:endParaRPr lang="en-GB" sz="3600" b="1" dirty="0"/>
          </a:p>
        </p:txBody>
      </p:sp>
    </p:spTree>
    <p:extLst>
      <p:ext uri="{BB962C8B-B14F-4D97-AF65-F5344CB8AC3E}">
        <p14:creationId xmlns:p14="http://schemas.microsoft.com/office/powerpoint/2010/main" val="286949013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A6CCFA-F624-4285-965C-0EB87ABED8A3}"/>
              </a:ext>
            </a:extLst>
          </p:cNvPr>
          <p:cNvSpPr>
            <a:spLocks noGrp="1"/>
          </p:cNvSpPr>
          <p:nvPr>
            <p:ph type="title"/>
          </p:nvPr>
        </p:nvSpPr>
        <p:spPr>
          <a:xfrm>
            <a:off x="609600" y="274638"/>
            <a:ext cx="10972800" cy="778307"/>
          </a:xfrm>
        </p:spPr>
        <p:txBody>
          <a:bodyPr>
            <a:noAutofit/>
          </a:bodyPr>
          <a:lstStyle/>
          <a:p>
            <a:r>
              <a:rPr lang="en-US" sz="3600" b="1" dirty="0"/>
              <a:t>Goal 1. End poverty in all its forms everywhere in the UK</a:t>
            </a:r>
            <a:endParaRPr lang="en-GB" sz="3600" b="1" dirty="0"/>
          </a:p>
        </p:txBody>
      </p:sp>
      <p:sp>
        <p:nvSpPr>
          <p:cNvPr id="3" name="Content Placeholder 2">
            <a:extLst>
              <a:ext uri="{FF2B5EF4-FFF2-40B4-BE49-F238E27FC236}">
                <a16:creationId xmlns:a16="http://schemas.microsoft.com/office/drawing/2014/main" id="{B9A34EAC-DF78-403E-8FF7-F42F9AE8ACA3}"/>
              </a:ext>
            </a:extLst>
          </p:cNvPr>
          <p:cNvSpPr>
            <a:spLocks noGrp="1"/>
          </p:cNvSpPr>
          <p:nvPr>
            <p:ph idx="1"/>
          </p:nvPr>
        </p:nvSpPr>
        <p:spPr>
          <a:xfrm>
            <a:off x="259345" y="1182255"/>
            <a:ext cx="11323056" cy="4548589"/>
          </a:xfrm>
        </p:spPr>
        <p:txBody>
          <a:bodyPr>
            <a:normAutofit/>
          </a:bodyPr>
          <a:lstStyle/>
          <a:p>
            <a:pPr marL="0" indent="0" algn="l">
              <a:lnSpc>
                <a:spcPct val="150000"/>
              </a:lnSpc>
              <a:buNone/>
            </a:pPr>
            <a:r>
              <a:rPr lang="en-GB" sz="1700" b="1" i="0" dirty="0">
                <a:effectLst/>
                <a:latin typeface="Calibri" panose="020F0502020204030204" pitchFamily="34" charset="0"/>
                <a:cs typeface="Calibri" panose="020F0502020204030204" pitchFamily="34" charset="0"/>
              </a:rPr>
              <a:t>         </a:t>
            </a:r>
            <a:r>
              <a:rPr lang="en-GB" sz="1800" b="1" i="0" dirty="0">
                <a:effectLst/>
                <a:latin typeface="Calibri" panose="020F0502020204030204" pitchFamily="34" charset="0"/>
                <a:cs typeface="Calibri" panose="020F0502020204030204" pitchFamily="34" charset="0"/>
              </a:rPr>
              <a:t>In 2019/20:</a:t>
            </a:r>
          </a:p>
          <a:p>
            <a:pPr lvl="1">
              <a:lnSpc>
                <a:spcPct val="150000"/>
              </a:lnSpc>
              <a:buFont typeface="Arial" panose="020B0604020202020204" pitchFamily="34" charset="0"/>
              <a:buChar char="•"/>
            </a:pPr>
            <a:r>
              <a:rPr lang="en-GB" sz="1800" b="0" i="0" dirty="0">
                <a:effectLst/>
                <a:latin typeface="Calibri" panose="020F0502020204030204" pitchFamily="34" charset="0"/>
                <a:cs typeface="Calibri" panose="020F0502020204030204" pitchFamily="34" charset="0"/>
              </a:rPr>
              <a:t>11.7 million people were in relative low-income Before Housing Cost (18% of the population), at a similar level to the year before.</a:t>
            </a:r>
          </a:p>
          <a:p>
            <a:pPr lvl="1">
              <a:lnSpc>
                <a:spcPct val="150000"/>
              </a:lnSpc>
              <a:buFont typeface="Arial" panose="020B0604020202020204" pitchFamily="34" charset="0"/>
              <a:buChar char="•"/>
            </a:pPr>
            <a:r>
              <a:rPr lang="en-GB" sz="1800" b="0" i="0" dirty="0">
                <a:effectLst/>
                <a:latin typeface="Calibri" panose="020F0502020204030204" pitchFamily="34" charset="0"/>
                <a:cs typeface="Calibri" panose="020F0502020204030204" pitchFamily="34" charset="0"/>
              </a:rPr>
              <a:t>14.5 million were in relative low-income After Housing Cost (22%), also at a similar level to the year before.</a:t>
            </a:r>
          </a:p>
          <a:p>
            <a:pPr marL="457200" lvl="1" indent="0">
              <a:lnSpc>
                <a:spcPct val="150000"/>
              </a:lnSpc>
              <a:buNone/>
            </a:pPr>
            <a:r>
              <a:rPr lang="en-GB" sz="1800" b="0" i="0" dirty="0">
                <a:effectLst/>
                <a:latin typeface="Calibri" panose="020F0502020204030204" pitchFamily="34" charset="0"/>
                <a:cs typeface="Calibri" panose="020F0502020204030204" pitchFamily="34" charset="0"/>
              </a:rPr>
              <a:t>(UK Parliament, 2021) </a:t>
            </a:r>
          </a:p>
          <a:p>
            <a:pPr marL="457200" lvl="1" indent="0">
              <a:lnSpc>
                <a:spcPct val="150000"/>
              </a:lnSpc>
              <a:buNone/>
            </a:pPr>
            <a:r>
              <a:rPr lang="en-GB" sz="1800" b="1" i="0" dirty="0">
                <a:effectLst/>
                <a:latin typeface="Calibri" panose="020F0502020204030204" pitchFamily="34" charset="0"/>
                <a:cs typeface="Calibri" panose="020F0502020204030204" pitchFamily="34" charset="0"/>
              </a:rPr>
              <a:t>In 2021/22:</a:t>
            </a:r>
          </a:p>
          <a:p>
            <a:pPr lvl="1">
              <a:lnSpc>
                <a:spcPct val="150000"/>
              </a:lnSpc>
              <a:buFont typeface="Arial" panose="020B0604020202020204" pitchFamily="34" charset="0"/>
              <a:buChar char="•"/>
            </a:pPr>
            <a:r>
              <a:rPr lang="en-GB" sz="1800" b="0" i="0" dirty="0">
                <a:effectLst/>
                <a:latin typeface="Calibri" panose="020F0502020204030204" pitchFamily="34" charset="0"/>
                <a:cs typeface="Calibri" panose="020F0502020204030204" pitchFamily="34" charset="0"/>
              </a:rPr>
              <a:t>13% of people in the UK were in absolute low income Before Housing Costs</a:t>
            </a:r>
          </a:p>
          <a:p>
            <a:pPr lvl="1">
              <a:lnSpc>
                <a:spcPct val="150000"/>
              </a:lnSpc>
              <a:buFont typeface="Arial" panose="020B0604020202020204" pitchFamily="34" charset="0"/>
              <a:buChar char="•"/>
            </a:pPr>
            <a:r>
              <a:rPr lang="en-GB" sz="1800" b="0" i="0" dirty="0">
                <a:effectLst/>
                <a:latin typeface="Calibri" panose="020F0502020204030204" pitchFamily="34" charset="0"/>
                <a:cs typeface="Calibri" panose="020F0502020204030204" pitchFamily="34" charset="0"/>
              </a:rPr>
              <a:t>17% were in absolute low income After Housing Costs </a:t>
            </a:r>
          </a:p>
          <a:p>
            <a:pPr marL="457200" lvl="1" indent="0">
              <a:lnSpc>
                <a:spcPct val="150000"/>
              </a:lnSpc>
              <a:buNone/>
            </a:pPr>
            <a:r>
              <a:rPr lang="en-GB" sz="2000" b="1" i="0" dirty="0">
                <a:effectLst/>
                <a:latin typeface="Calibri" panose="020F0502020204030204" pitchFamily="34" charset="0"/>
                <a:cs typeface="Calibri" panose="020F0502020204030204" pitchFamily="34" charset="0"/>
              </a:rPr>
              <a:t>Does this mean that things are improving, and we are getting nearer to achieving this goal?</a:t>
            </a:r>
          </a:p>
        </p:txBody>
      </p:sp>
    </p:spTree>
    <p:extLst>
      <p:ext uri="{BB962C8B-B14F-4D97-AF65-F5344CB8AC3E}">
        <p14:creationId xmlns:p14="http://schemas.microsoft.com/office/powerpoint/2010/main" val="8088251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B39D2C-B623-46C3-ADAC-F523BACC63C5}"/>
              </a:ext>
            </a:extLst>
          </p:cNvPr>
          <p:cNvSpPr>
            <a:spLocks noGrp="1"/>
          </p:cNvSpPr>
          <p:nvPr>
            <p:ph type="title"/>
          </p:nvPr>
        </p:nvSpPr>
        <p:spPr>
          <a:xfrm>
            <a:off x="348343" y="274638"/>
            <a:ext cx="10972800" cy="815253"/>
          </a:xfrm>
        </p:spPr>
        <p:txBody>
          <a:bodyPr>
            <a:normAutofit/>
          </a:bodyPr>
          <a:lstStyle/>
          <a:p>
            <a:r>
              <a:rPr lang="en-GB" sz="3200" b="1" dirty="0"/>
              <a:t>Review of progress of SDG 1 in the UK </a:t>
            </a:r>
          </a:p>
        </p:txBody>
      </p:sp>
      <p:sp>
        <p:nvSpPr>
          <p:cNvPr id="3" name="Content Placeholder 2">
            <a:extLst>
              <a:ext uri="{FF2B5EF4-FFF2-40B4-BE49-F238E27FC236}">
                <a16:creationId xmlns:a16="http://schemas.microsoft.com/office/drawing/2014/main" id="{443C7D10-41D5-4645-8827-7CD46F30E296}"/>
              </a:ext>
            </a:extLst>
          </p:cNvPr>
          <p:cNvSpPr>
            <a:spLocks noGrp="1"/>
          </p:cNvSpPr>
          <p:nvPr>
            <p:ph idx="1"/>
          </p:nvPr>
        </p:nvSpPr>
        <p:spPr>
          <a:xfrm>
            <a:off x="443345" y="1089891"/>
            <a:ext cx="10972800" cy="4279560"/>
          </a:xfrm>
        </p:spPr>
        <p:txBody>
          <a:bodyPr>
            <a:noAutofit/>
          </a:bodyPr>
          <a:lstStyle/>
          <a:p>
            <a:pPr>
              <a:lnSpc>
                <a:spcPct val="150000"/>
              </a:lnSpc>
            </a:pPr>
            <a:r>
              <a:rPr lang="en-GB" sz="2000" dirty="0">
                <a:cs typeface="Calibri" panose="020F0502020204030204" pitchFamily="34" charset="0"/>
              </a:rPr>
              <a:t>Tackling poverty is complex and requires a multi-pronged approach.</a:t>
            </a:r>
          </a:p>
          <a:p>
            <a:pPr>
              <a:lnSpc>
                <a:spcPct val="150000"/>
              </a:lnSpc>
            </a:pPr>
            <a:r>
              <a:rPr lang="en-GB" sz="2000" dirty="0">
                <a:cs typeface="Calibri" panose="020F0502020204030204" pitchFamily="34" charset="0"/>
              </a:rPr>
              <a:t>Income transfers alone do not move families out of long-term poverty or break the cycle of intergenerational disadvantage. </a:t>
            </a:r>
          </a:p>
          <a:p>
            <a:pPr>
              <a:lnSpc>
                <a:spcPct val="150000"/>
              </a:lnSpc>
            </a:pPr>
            <a:r>
              <a:rPr lang="en-GB" sz="2000" dirty="0">
                <a:cs typeface="Calibri" panose="020F0502020204030204" pitchFamily="34" charset="0"/>
              </a:rPr>
              <a:t>The UK is part-way through the biggest welfare reform programme for a generation, working together with the tax system and labour market strategies to support employment and higher pay as the best route out of poverty. </a:t>
            </a:r>
          </a:p>
          <a:p>
            <a:pPr>
              <a:lnSpc>
                <a:spcPct val="150000"/>
              </a:lnSpc>
            </a:pPr>
            <a:r>
              <a:rPr lang="en-GB" sz="2000" dirty="0">
                <a:cs typeface="Calibri" panose="020F0502020204030204" pitchFamily="34" charset="0"/>
              </a:rPr>
              <a:t>These are reinforced by the National Living Wage and the Personal Tax Allowance, which work together to promote independence from benefits</a:t>
            </a:r>
          </a:p>
          <a:p>
            <a:pPr marL="0" indent="0">
              <a:lnSpc>
                <a:spcPct val="150000"/>
              </a:lnSpc>
              <a:buNone/>
            </a:pPr>
            <a:r>
              <a:rPr lang="en-GB" sz="1200" dirty="0">
                <a:cs typeface="Calibri" panose="020F0502020204030204" pitchFamily="34" charset="0"/>
              </a:rPr>
              <a:t>(UK Government, 2019)</a:t>
            </a:r>
          </a:p>
        </p:txBody>
      </p:sp>
    </p:spTree>
    <p:extLst>
      <p:ext uri="{BB962C8B-B14F-4D97-AF65-F5344CB8AC3E}">
        <p14:creationId xmlns:p14="http://schemas.microsoft.com/office/powerpoint/2010/main" val="26572110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DF423A-5170-4063-8582-A0E4F08E099D}"/>
              </a:ext>
            </a:extLst>
          </p:cNvPr>
          <p:cNvSpPr>
            <a:spLocks noGrp="1"/>
          </p:cNvSpPr>
          <p:nvPr>
            <p:ph type="title"/>
          </p:nvPr>
        </p:nvSpPr>
        <p:spPr>
          <a:xfrm>
            <a:off x="467096" y="630711"/>
            <a:ext cx="10972800" cy="595601"/>
          </a:xfrm>
        </p:spPr>
        <p:txBody>
          <a:bodyPr>
            <a:noAutofit/>
          </a:bodyPr>
          <a:lstStyle/>
          <a:p>
            <a:r>
              <a:rPr lang="en-GB" b="1" dirty="0"/>
              <a:t>Activity - 1 – 45 minutes</a:t>
            </a:r>
          </a:p>
        </p:txBody>
      </p:sp>
      <p:sp>
        <p:nvSpPr>
          <p:cNvPr id="3" name="Content Placeholder 2">
            <a:extLst>
              <a:ext uri="{FF2B5EF4-FFF2-40B4-BE49-F238E27FC236}">
                <a16:creationId xmlns:a16="http://schemas.microsoft.com/office/drawing/2014/main" id="{63CDB923-C473-4C59-9F4E-1529E4D28B63}"/>
              </a:ext>
            </a:extLst>
          </p:cNvPr>
          <p:cNvSpPr>
            <a:spLocks noGrp="1"/>
          </p:cNvSpPr>
          <p:nvPr>
            <p:ph idx="1"/>
          </p:nvPr>
        </p:nvSpPr>
        <p:spPr>
          <a:xfrm>
            <a:off x="609600" y="1694728"/>
            <a:ext cx="10972800" cy="3545301"/>
          </a:xfrm>
        </p:spPr>
        <p:txBody>
          <a:bodyPr/>
          <a:lstStyle/>
          <a:p>
            <a:pPr>
              <a:lnSpc>
                <a:spcPct val="150000"/>
              </a:lnSpc>
            </a:pPr>
            <a:r>
              <a:rPr lang="en-GB" dirty="0"/>
              <a:t>Goal 1. End poverty in all its forms everywhere</a:t>
            </a:r>
          </a:p>
          <a:p>
            <a:pPr>
              <a:lnSpc>
                <a:spcPct val="150000"/>
              </a:lnSpc>
            </a:pPr>
            <a:r>
              <a:rPr lang="en-GB" dirty="0"/>
              <a:t>Identify a strategy/programme </a:t>
            </a:r>
            <a:r>
              <a:rPr lang="en-US" dirty="0"/>
              <a:t>to implement this goal in the UK and critically evaluate it (250 words)</a:t>
            </a:r>
          </a:p>
          <a:p>
            <a:pPr>
              <a:lnSpc>
                <a:spcPct val="150000"/>
              </a:lnSpc>
            </a:pPr>
            <a:r>
              <a:rPr lang="en-US" dirty="0"/>
              <a:t>Insert your answer into Moodle Activity 1</a:t>
            </a:r>
          </a:p>
          <a:p>
            <a:pPr marL="0" indent="0">
              <a:lnSpc>
                <a:spcPct val="150000"/>
              </a:lnSpc>
              <a:buNone/>
            </a:pPr>
            <a:endParaRPr lang="en-US" dirty="0"/>
          </a:p>
          <a:p>
            <a:pPr>
              <a:lnSpc>
                <a:spcPct val="150000"/>
              </a:lnSpc>
            </a:pPr>
            <a:endParaRPr lang="en-GB" dirty="0"/>
          </a:p>
        </p:txBody>
      </p:sp>
    </p:spTree>
    <p:extLst>
      <p:ext uri="{BB962C8B-B14F-4D97-AF65-F5344CB8AC3E}">
        <p14:creationId xmlns:p14="http://schemas.microsoft.com/office/powerpoint/2010/main" val="286984157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9403A8-84C1-47E6-BF27-895E051AF08B}"/>
              </a:ext>
            </a:extLst>
          </p:cNvPr>
          <p:cNvSpPr>
            <a:spLocks noGrp="1"/>
          </p:cNvSpPr>
          <p:nvPr>
            <p:ph type="title"/>
          </p:nvPr>
        </p:nvSpPr>
        <p:spPr>
          <a:xfrm>
            <a:off x="0" y="350983"/>
            <a:ext cx="12191999" cy="1025236"/>
          </a:xfrm>
        </p:spPr>
        <p:txBody>
          <a:bodyPr>
            <a:noAutofit/>
          </a:bodyPr>
          <a:lstStyle/>
          <a:p>
            <a:r>
              <a:rPr lang="en-US" sz="3600" b="1" dirty="0"/>
              <a:t>Goal 2. End hunger, achieve food security and improved nutrition and promote sustainable agriculture</a:t>
            </a:r>
            <a:endParaRPr lang="en-GB" sz="3600" b="1" dirty="0"/>
          </a:p>
        </p:txBody>
      </p:sp>
      <p:sp>
        <p:nvSpPr>
          <p:cNvPr id="3" name="Content Placeholder 2">
            <a:extLst>
              <a:ext uri="{FF2B5EF4-FFF2-40B4-BE49-F238E27FC236}">
                <a16:creationId xmlns:a16="http://schemas.microsoft.com/office/drawing/2014/main" id="{FF62B959-84AB-4A64-849F-0728CFB28D59}"/>
              </a:ext>
            </a:extLst>
          </p:cNvPr>
          <p:cNvSpPr>
            <a:spLocks noGrp="1"/>
          </p:cNvSpPr>
          <p:nvPr>
            <p:ph idx="1"/>
          </p:nvPr>
        </p:nvSpPr>
        <p:spPr>
          <a:xfrm>
            <a:off x="559686" y="1637476"/>
            <a:ext cx="11255507" cy="3065192"/>
          </a:xfrm>
        </p:spPr>
        <p:txBody>
          <a:bodyPr>
            <a:noAutofit/>
          </a:bodyPr>
          <a:lstStyle/>
          <a:p>
            <a:pPr marL="0" indent="0">
              <a:lnSpc>
                <a:spcPct val="150000"/>
              </a:lnSpc>
              <a:buNone/>
            </a:pPr>
            <a:r>
              <a:rPr lang="en-US" sz="2400" b="1" dirty="0"/>
              <a:t>How we will achieve this:</a:t>
            </a:r>
          </a:p>
          <a:p>
            <a:pPr marL="457200" indent="-457200">
              <a:lnSpc>
                <a:spcPct val="150000"/>
              </a:lnSpc>
              <a:buFont typeface="+mj-lt"/>
              <a:buAutoNum type="arabicParenR"/>
            </a:pPr>
            <a:r>
              <a:rPr lang="en-US" sz="2200" dirty="0"/>
              <a:t>Lead the world in food and farming with a sustainable model of food production</a:t>
            </a:r>
          </a:p>
          <a:p>
            <a:pPr marL="457200" indent="-457200">
              <a:lnSpc>
                <a:spcPct val="150000"/>
              </a:lnSpc>
              <a:buFont typeface="+mj-lt"/>
              <a:buAutoNum type="arabicParenR"/>
            </a:pPr>
            <a:r>
              <a:rPr lang="en-US" sz="2200" dirty="0"/>
              <a:t>Develop a domestic agriculture policy that delivers an Environmental Land Management system based on public money for public goods</a:t>
            </a:r>
          </a:p>
          <a:p>
            <a:pPr marL="457200" indent="-457200">
              <a:lnSpc>
                <a:spcPct val="150000"/>
              </a:lnSpc>
              <a:buFont typeface="+mj-lt"/>
              <a:buAutoNum type="arabicParenR"/>
            </a:pPr>
            <a:r>
              <a:rPr lang="en-US" sz="2200" dirty="0"/>
              <a:t>Work to promote healthy lives, end malnutrition and uphold human dignity and promote prosperity. This includes strengthening the Global Financing Facility.</a:t>
            </a:r>
            <a:endParaRPr lang="en-GB" sz="2200" dirty="0"/>
          </a:p>
        </p:txBody>
      </p:sp>
    </p:spTree>
    <p:extLst>
      <p:ext uri="{BB962C8B-B14F-4D97-AF65-F5344CB8AC3E}">
        <p14:creationId xmlns:p14="http://schemas.microsoft.com/office/powerpoint/2010/main" val="37196865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4C75B-0577-4601-8319-B5CBC1861931}"/>
              </a:ext>
            </a:extLst>
          </p:cNvPr>
          <p:cNvSpPr>
            <a:spLocks noGrp="1"/>
          </p:cNvSpPr>
          <p:nvPr>
            <p:ph type="title"/>
          </p:nvPr>
        </p:nvSpPr>
        <p:spPr>
          <a:xfrm>
            <a:off x="467096" y="354043"/>
            <a:ext cx="10972800" cy="907617"/>
          </a:xfrm>
        </p:spPr>
        <p:txBody>
          <a:bodyPr>
            <a:normAutofit/>
          </a:bodyPr>
          <a:lstStyle/>
          <a:p>
            <a:r>
              <a:rPr lang="en-GB" sz="3600" b="1" dirty="0"/>
              <a:t>Review of progress of SDG 2 in the UK </a:t>
            </a:r>
            <a:endParaRPr lang="en-GB" sz="3600" dirty="0"/>
          </a:p>
        </p:txBody>
      </p:sp>
      <p:sp>
        <p:nvSpPr>
          <p:cNvPr id="3" name="Content Placeholder 2">
            <a:extLst>
              <a:ext uri="{FF2B5EF4-FFF2-40B4-BE49-F238E27FC236}">
                <a16:creationId xmlns:a16="http://schemas.microsoft.com/office/drawing/2014/main" id="{C2A02EDD-4D11-4781-981B-A72245532E1C}"/>
              </a:ext>
            </a:extLst>
          </p:cNvPr>
          <p:cNvSpPr>
            <a:spLocks noGrp="1"/>
          </p:cNvSpPr>
          <p:nvPr>
            <p:ph idx="1"/>
          </p:nvPr>
        </p:nvSpPr>
        <p:spPr>
          <a:xfrm>
            <a:off x="237506" y="1261660"/>
            <a:ext cx="11431979" cy="4553528"/>
          </a:xfrm>
        </p:spPr>
        <p:txBody>
          <a:bodyPr>
            <a:noAutofit/>
          </a:bodyPr>
          <a:lstStyle/>
          <a:p>
            <a:pPr marL="0" indent="0" algn="just">
              <a:lnSpc>
                <a:spcPct val="170000"/>
              </a:lnSpc>
              <a:buNone/>
            </a:pPr>
            <a:r>
              <a:rPr lang="en-GB" sz="2400" b="1" dirty="0">
                <a:cs typeface="Calibri" panose="020F0502020204030204" pitchFamily="34" charset="0"/>
              </a:rPr>
              <a:t>Food security</a:t>
            </a:r>
          </a:p>
          <a:p>
            <a:pPr lvl="1" algn="just">
              <a:lnSpc>
                <a:spcPct val="170000"/>
              </a:lnSpc>
            </a:pPr>
            <a:r>
              <a:rPr lang="en-GB" sz="2000" b="1" dirty="0">
                <a:cs typeface="Calibri" panose="020F0502020204030204" pitchFamily="34" charset="0"/>
              </a:rPr>
              <a:t>Securing good nutrition</a:t>
            </a:r>
          </a:p>
          <a:p>
            <a:pPr lvl="2" algn="just">
              <a:lnSpc>
                <a:spcPct val="170000"/>
              </a:lnSpc>
            </a:pPr>
            <a:r>
              <a:rPr lang="en-GB" sz="2000" dirty="0">
                <a:cs typeface="Calibri" panose="020F0502020204030204" pitchFamily="34" charset="0"/>
              </a:rPr>
              <a:t>The UK has a high degree of national food security, built on access to a range of sources, strong domestic production and global imports. </a:t>
            </a:r>
          </a:p>
          <a:p>
            <a:pPr lvl="1" algn="just">
              <a:lnSpc>
                <a:spcPct val="170000"/>
              </a:lnSpc>
            </a:pPr>
            <a:r>
              <a:rPr lang="en-GB" sz="2000" b="1" dirty="0">
                <a:cs typeface="Calibri" panose="020F0502020204030204" pitchFamily="34" charset="0"/>
              </a:rPr>
              <a:t>Diet and healthy weight</a:t>
            </a:r>
          </a:p>
          <a:p>
            <a:pPr marL="457200" lvl="1" indent="0" algn="just">
              <a:lnSpc>
                <a:spcPct val="170000"/>
              </a:lnSpc>
              <a:buNone/>
            </a:pPr>
            <a:r>
              <a:rPr lang="en-GB" sz="2000" dirty="0">
                <a:cs typeface="Calibri" panose="020F0502020204030204" pitchFamily="34" charset="0"/>
              </a:rPr>
              <a:t>Three Healthy Food Schemes are helping children in the UK receive good nutrition and are reducing health inequalities…</a:t>
            </a:r>
          </a:p>
          <a:p>
            <a:pPr marL="0" indent="0" algn="just">
              <a:lnSpc>
                <a:spcPct val="170000"/>
              </a:lnSpc>
              <a:buNone/>
            </a:pPr>
            <a:endParaRPr lang="en-GB" sz="1200" dirty="0"/>
          </a:p>
        </p:txBody>
      </p:sp>
    </p:spTree>
    <p:extLst>
      <p:ext uri="{BB962C8B-B14F-4D97-AF65-F5344CB8AC3E}">
        <p14:creationId xmlns:p14="http://schemas.microsoft.com/office/powerpoint/2010/main" val="14150867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64C75B-0577-4601-8319-B5CBC1861931}"/>
              </a:ext>
            </a:extLst>
          </p:cNvPr>
          <p:cNvSpPr>
            <a:spLocks noGrp="1"/>
          </p:cNvSpPr>
          <p:nvPr>
            <p:ph type="title"/>
          </p:nvPr>
        </p:nvSpPr>
        <p:spPr>
          <a:xfrm>
            <a:off x="609600" y="273132"/>
            <a:ext cx="10972800" cy="907617"/>
          </a:xfrm>
        </p:spPr>
        <p:txBody>
          <a:bodyPr>
            <a:normAutofit/>
          </a:bodyPr>
          <a:lstStyle/>
          <a:p>
            <a:r>
              <a:rPr lang="en-GB" sz="3600" b="1" dirty="0"/>
              <a:t>Review of progress of SDG 2 in the UK </a:t>
            </a:r>
            <a:endParaRPr lang="en-GB" sz="3600" dirty="0"/>
          </a:p>
        </p:txBody>
      </p:sp>
      <p:sp>
        <p:nvSpPr>
          <p:cNvPr id="3" name="Content Placeholder 2">
            <a:extLst>
              <a:ext uri="{FF2B5EF4-FFF2-40B4-BE49-F238E27FC236}">
                <a16:creationId xmlns:a16="http://schemas.microsoft.com/office/drawing/2014/main" id="{C2A02EDD-4D11-4781-981B-A72245532E1C}"/>
              </a:ext>
            </a:extLst>
          </p:cNvPr>
          <p:cNvSpPr>
            <a:spLocks noGrp="1"/>
          </p:cNvSpPr>
          <p:nvPr>
            <p:ph idx="1"/>
          </p:nvPr>
        </p:nvSpPr>
        <p:spPr>
          <a:xfrm>
            <a:off x="178129" y="1567873"/>
            <a:ext cx="11404271" cy="4553528"/>
          </a:xfrm>
        </p:spPr>
        <p:txBody>
          <a:bodyPr>
            <a:noAutofit/>
          </a:bodyPr>
          <a:lstStyle/>
          <a:p>
            <a:pPr lvl="2" algn="just">
              <a:lnSpc>
                <a:spcPct val="170000"/>
              </a:lnSpc>
            </a:pPr>
            <a:r>
              <a:rPr lang="en-GB" sz="1800" b="1" dirty="0">
                <a:cs typeface="Calibri" panose="020F0502020204030204" pitchFamily="34" charset="0"/>
              </a:rPr>
              <a:t>Healthy Start Food Vouchers </a:t>
            </a:r>
            <a:r>
              <a:rPr lang="en-GB" sz="1800" dirty="0">
                <a:cs typeface="Calibri" panose="020F0502020204030204" pitchFamily="34" charset="0"/>
              </a:rPr>
              <a:t>encourage a healthy diet for pregnant women, families and young children from low-income households in England, Wales and, currently, Scotland. Recipients are also eligible for free Healthy Start vitamins.</a:t>
            </a:r>
          </a:p>
          <a:p>
            <a:pPr lvl="2" algn="just">
              <a:lnSpc>
                <a:spcPct val="170000"/>
              </a:lnSpc>
            </a:pPr>
            <a:r>
              <a:rPr lang="en-GB" sz="1800" b="1" dirty="0">
                <a:cs typeface="Calibri" panose="020F0502020204030204" pitchFamily="34" charset="0"/>
              </a:rPr>
              <a:t>The School Fruit and Vegetables Scheme </a:t>
            </a:r>
            <a:r>
              <a:rPr lang="en-GB" sz="1800" dirty="0">
                <a:cs typeface="Calibri" panose="020F0502020204030204" pitchFamily="34" charset="0"/>
              </a:rPr>
              <a:t>provides children aged four to six at state-funded primary schools in England with a portion of fresh fruit or vegetables each day.</a:t>
            </a:r>
          </a:p>
          <a:p>
            <a:pPr lvl="2" algn="just">
              <a:lnSpc>
                <a:spcPct val="170000"/>
              </a:lnSpc>
            </a:pPr>
            <a:r>
              <a:rPr lang="en-GB" sz="1800" b="1" dirty="0">
                <a:cs typeface="Calibri" panose="020F0502020204030204" pitchFamily="34" charset="0"/>
              </a:rPr>
              <a:t>The Nursery Milk Scheme </a:t>
            </a:r>
            <a:r>
              <a:rPr lang="en-US" sz="1800" dirty="0">
                <a:cs typeface="Calibri" panose="020F0502020204030204" pitchFamily="34" charset="0"/>
              </a:rPr>
              <a:t>It entitles children under 5 years who attend approved day care facilities to receive 189ml (1/3 pint) of milk each day, free of charge.</a:t>
            </a:r>
            <a:endParaRPr lang="en-GB" sz="1800" dirty="0">
              <a:cs typeface="Calibri" panose="020F0502020204030204" pitchFamily="34" charset="0"/>
            </a:endParaRPr>
          </a:p>
          <a:p>
            <a:pPr lvl="2" algn="just">
              <a:lnSpc>
                <a:spcPct val="170000"/>
              </a:lnSpc>
            </a:pPr>
            <a:endParaRPr lang="en-GB" sz="1200" dirty="0">
              <a:latin typeface="Calibri" panose="020F0502020204030204" pitchFamily="34" charset="0"/>
              <a:cs typeface="Calibri" panose="020F0502020204030204" pitchFamily="34" charset="0"/>
            </a:endParaRPr>
          </a:p>
          <a:p>
            <a:pPr marL="0" indent="0" algn="just">
              <a:lnSpc>
                <a:spcPct val="170000"/>
              </a:lnSpc>
              <a:buNone/>
            </a:pPr>
            <a:endParaRPr lang="en-GB" sz="1200" dirty="0"/>
          </a:p>
        </p:txBody>
      </p:sp>
    </p:spTree>
    <p:extLst>
      <p:ext uri="{BB962C8B-B14F-4D97-AF65-F5344CB8AC3E}">
        <p14:creationId xmlns:p14="http://schemas.microsoft.com/office/powerpoint/2010/main" val="3031842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81162F9-F5BC-4021-8BE4-D31D9BFDF990}"/>
              </a:ext>
            </a:extLst>
          </p:cNvPr>
          <p:cNvSpPr>
            <a:spLocks noGrp="1"/>
          </p:cNvSpPr>
          <p:nvPr>
            <p:ph idx="1"/>
          </p:nvPr>
        </p:nvSpPr>
        <p:spPr>
          <a:xfrm>
            <a:off x="102919" y="1137105"/>
            <a:ext cx="11784281" cy="4277725"/>
          </a:xfrm>
        </p:spPr>
        <p:txBody>
          <a:bodyPr>
            <a:normAutofit fontScale="92500" lnSpcReduction="20000"/>
          </a:bodyPr>
          <a:lstStyle/>
          <a:p>
            <a:pPr marL="457200" lvl="1" indent="0">
              <a:lnSpc>
                <a:spcPct val="150000"/>
              </a:lnSpc>
              <a:buNone/>
            </a:pPr>
            <a:r>
              <a:rPr lang="en-GB" sz="2200" b="1" dirty="0">
                <a:cs typeface="Calibri" panose="020F0502020204030204" pitchFamily="34" charset="0"/>
              </a:rPr>
              <a:t>Increasing productivity and driving growth </a:t>
            </a:r>
          </a:p>
          <a:p>
            <a:pPr lvl="1">
              <a:lnSpc>
                <a:spcPct val="150000"/>
              </a:lnSpc>
              <a:buFont typeface="Arial" panose="020B0604020202020204" pitchFamily="34" charset="0"/>
              <a:buChar char="•"/>
            </a:pPr>
            <a:r>
              <a:rPr lang="en-GB" sz="2200" dirty="0">
                <a:cs typeface="Calibri" panose="020F0502020204030204" pitchFamily="34" charset="0"/>
              </a:rPr>
              <a:t>Eg: Transforming Food Production Programme</a:t>
            </a:r>
          </a:p>
          <a:p>
            <a:pPr marL="457200" lvl="1" indent="0">
              <a:lnSpc>
                <a:spcPct val="150000"/>
              </a:lnSpc>
              <a:buNone/>
            </a:pPr>
            <a:r>
              <a:rPr lang="en-GB" sz="2200" b="1" dirty="0">
                <a:cs typeface="Calibri" panose="020F0502020204030204" pitchFamily="34" charset="0"/>
              </a:rPr>
              <a:t>Seed, Plant and animal diversity</a:t>
            </a:r>
          </a:p>
          <a:p>
            <a:pPr marL="457200" lvl="1" indent="0">
              <a:lnSpc>
                <a:spcPct val="150000"/>
              </a:lnSpc>
              <a:buNone/>
            </a:pPr>
            <a:r>
              <a:rPr lang="en-GB" sz="2200" dirty="0">
                <a:cs typeface="Calibri" panose="020F0502020204030204" pitchFamily="34" charset="0"/>
              </a:rPr>
              <a:t>The UK is working with a broad range of stakeholders to maintain the genetic diversity of seeds, plants and animals. </a:t>
            </a:r>
          </a:p>
          <a:p>
            <a:pPr lvl="1">
              <a:lnSpc>
                <a:spcPct val="150000"/>
              </a:lnSpc>
              <a:buFont typeface="Arial" panose="020B0604020202020204" pitchFamily="34" charset="0"/>
              <a:buChar char="•"/>
            </a:pPr>
            <a:r>
              <a:rPr lang="en-GB" sz="2200" dirty="0">
                <a:cs typeface="Calibri" panose="020F0502020204030204" pitchFamily="34" charset="0"/>
              </a:rPr>
              <a:t>Eg: Millenium seed bank partnerships</a:t>
            </a:r>
          </a:p>
          <a:p>
            <a:pPr marL="457200" lvl="1" indent="0">
              <a:lnSpc>
                <a:spcPct val="150000"/>
              </a:lnSpc>
              <a:buNone/>
            </a:pPr>
            <a:r>
              <a:rPr lang="en-GB" sz="2200" b="1" dirty="0">
                <a:cs typeface="Calibri" panose="020F0502020204030204" pitchFamily="34" charset="0"/>
              </a:rPr>
              <a:t>Sustainable food production and farming</a:t>
            </a:r>
          </a:p>
          <a:p>
            <a:pPr lvl="1">
              <a:lnSpc>
                <a:spcPct val="150000"/>
              </a:lnSpc>
              <a:buFont typeface="Arial" panose="020B0604020202020204" pitchFamily="34" charset="0"/>
              <a:buChar char="•"/>
            </a:pPr>
            <a:r>
              <a:rPr lang="en-GB" sz="2200" dirty="0">
                <a:cs typeface="Calibri" panose="020F0502020204030204" pitchFamily="34" charset="0"/>
              </a:rPr>
              <a:t>Eg: Scottish Rural Development Programme, Knowledge Transfer and Innovation Fund, Agri-Environment Climate Scheme</a:t>
            </a:r>
          </a:p>
          <a:p>
            <a:pPr>
              <a:lnSpc>
                <a:spcPct val="150000"/>
              </a:lnSpc>
            </a:pPr>
            <a:endParaRPr lang="en-GB" sz="2800" dirty="0"/>
          </a:p>
        </p:txBody>
      </p:sp>
      <p:sp>
        <p:nvSpPr>
          <p:cNvPr id="4" name="Title 1">
            <a:extLst>
              <a:ext uri="{FF2B5EF4-FFF2-40B4-BE49-F238E27FC236}">
                <a16:creationId xmlns:a16="http://schemas.microsoft.com/office/drawing/2014/main" id="{F64AE5FE-835E-462E-BC77-39FE62C3023B}"/>
              </a:ext>
            </a:extLst>
          </p:cNvPr>
          <p:cNvSpPr>
            <a:spLocks noGrp="1"/>
          </p:cNvSpPr>
          <p:nvPr>
            <p:ph type="title"/>
          </p:nvPr>
        </p:nvSpPr>
        <p:spPr>
          <a:xfrm>
            <a:off x="609600" y="96508"/>
            <a:ext cx="10972800" cy="1143000"/>
          </a:xfrm>
        </p:spPr>
        <p:txBody>
          <a:bodyPr>
            <a:normAutofit/>
          </a:bodyPr>
          <a:lstStyle/>
          <a:p>
            <a:r>
              <a:rPr lang="en-GB" sz="3600" b="1" dirty="0"/>
              <a:t>Review of progress of SDG 2 in the UK </a:t>
            </a:r>
            <a:endParaRPr lang="en-GB" sz="3600" dirty="0"/>
          </a:p>
        </p:txBody>
      </p:sp>
    </p:spTree>
    <p:extLst>
      <p:ext uri="{BB962C8B-B14F-4D97-AF65-F5344CB8AC3E}">
        <p14:creationId xmlns:p14="http://schemas.microsoft.com/office/powerpoint/2010/main" val="14637327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7ECA3D-D364-4E6B-B853-89B1F886A3EF}"/>
              </a:ext>
            </a:extLst>
          </p:cNvPr>
          <p:cNvSpPr>
            <a:spLocks noGrp="1"/>
          </p:cNvSpPr>
          <p:nvPr>
            <p:ph type="title"/>
          </p:nvPr>
        </p:nvSpPr>
        <p:spPr>
          <a:xfrm>
            <a:off x="0" y="50983"/>
            <a:ext cx="11576649" cy="1450757"/>
          </a:xfrm>
        </p:spPr>
        <p:txBody>
          <a:bodyPr>
            <a:normAutofit/>
          </a:bodyPr>
          <a:lstStyle/>
          <a:p>
            <a:r>
              <a:rPr lang="en-US" sz="3200" b="1" dirty="0"/>
              <a:t>Goal 3. Ensure healthy lives and promote well-being for all at all ages</a:t>
            </a:r>
            <a:endParaRPr lang="en-GB" sz="3200" b="1" dirty="0"/>
          </a:p>
        </p:txBody>
      </p:sp>
      <p:sp>
        <p:nvSpPr>
          <p:cNvPr id="3" name="Content Placeholder 2">
            <a:extLst>
              <a:ext uri="{FF2B5EF4-FFF2-40B4-BE49-F238E27FC236}">
                <a16:creationId xmlns:a16="http://schemas.microsoft.com/office/drawing/2014/main" id="{E4CF72F6-7736-4F9E-B7E4-23A4E8A9EAE6}"/>
              </a:ext>
            </a:extLst>
          </p:cNvPr>
          <p:cNvSpPr>
            <a:spLocks noGrp="1"/>
          </p:cNvSpPr>
          <p:nvPr>
            <p:ph idx="1"/>
          </p:nvPr>
        </p:nvSpPr>
        <p:spPr>
          <a:xfrm>
            <a:off x="150915" y="1501740"/>
            <a:ext cx="11298555" cy="4701308"/>
          </a:xfrm>
        </p:spPr>
        <p:txBody>
          <a:bodyPr>
            <a:noAutofit/>
          </a:bodyPr>
          <a:lstStyle/>
          <a:p>
            <a:pPr marL="0" indent="0">
              <a:lnSpc>
                <a:spcPct val="150000"/>
              </a:lnSpc>
              <a:buNone/>
            </a:pPr>
            <a:r>
              <a:rPr lang="en-US" sz="2000" b="1" dirty="0"/>
              <a:t>How we will achieve this:</a:t>
            </a:r>
          </a:p>
          <a:p>
            <a:pPr marL="457200" indent="-457200">
              <a:lnSpc>
                <a:spcPct val="150000"/>
              </a:lnSpc>
              <a:buFont typeface="+mj-lt"/>
              <a:buAutoNum type="arabicParenR"/>
            </a:pPr>
            <a:r>
              <a:rPr lang="en-US" sz="1600" dirty="0"/>
              <a:t>Support schools and colleges in developing character, resilience and wellbeing in young people</a:t>
            </a:r>
          </a:p>
          <a:p>
            <a:pPr marL="457200" indent="-457200">
              <a:lnSpc>
                <a:spcPct val="150000"/>
              </a:lnSpc>
              <a:buFont typeface="+mj-lt"/>
              <a:buAutoNum type="arabicParenR"/>
            </a:pPr>
            <a:r>
              <a:rPr lang="en-US" sz="1600" dirty="0"/>
              <a:t>Connect people with the environment to improve health and wellbeing, including the Children and Nature Programme with DfE, and the Mental Health Programme with Public Health England and NHS England</a:t>
            </a:r>
          </a:p>
          <a:p>
            <a:pPr marL="457200" indent="-457200">
              <a:lnSpc>
                <a:spcPct val="150000"/>
              </a:lnSpc>
              <a:buFont typeface="+mj-lt"/>
              <a:buAutoNum type="arabicParenR"/>
            </a:pPr>
            <a:r>
              <a:rPr lang="en-US" sz="1600" dirty="0"/>
              <a:t>Keep people healthy and independent in their communities, supporting the transformation of NHS primary, community and mental health services, and local authority public health and adult social care</a:t>
            </a:r>
          </a:p>
          <a:p>
            <a:pPr marL="457200" indent="-457200">
              <a:lnSpc>
                <a:spcPct val="150000"/>
              </a:lnSpc>
              <a:buFont typeface="+mj-lt"/>
              <a:buAutoNum type="arabicParenR"/>
            </a:pPr>
            <a:r>
              <a:rPr lang="en-US" sz="1600" dirty="0"/>
              <a:t>Support the NHS to deliver high quality, safe and sustainable hospital care and secure the right workforce</a:t>
            </a:r>
          </a:p>
          <a:p>
            <a:pPr marL="457200" indent="-457200">
              <a:lnSpc>
                <a:spcPct val="150000"/>
              </a:lnSpc>
              <a:buFont typeface="+mj-lt"/>
              <a:buAutoNum type="arabicParenR"/>
            </a:pPr>
            <a:r>
              <a:rPr lang="en-US" sz="1600" dirty="0"/>
              <a:t>Ministry of Justice will work with the Department of Health and Social Care, NHS England and Public Health England to ensure all offenders get the mental health and drug and alcohol abuse treatment they need.</a:t>
            </a:r>
            <a:endParaRPr lang="en-GB" sz="1600" dirty="0"/>
          </a:p>
        </p:txBody>
      </p:sp>
    </p:spTree>
    <p:extLst>
      <p:ext uri="{BB962C8B-B14F-4D97-AF65-F5344CB8AC3E}">
        <p14:creationId xmlns:p14="http://schemas.microsoft.com/office/powerpoint/2010/main" val="18581761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DE3E3D-4181-4E43-817A-4CCCAF5FAE97}"/>
              </a:ext>
            </a:extLst>
          </p:cNvPr>
          <p:cNvSpPr>
            <a:spLocks noGrp="1"/>
          </p:cNvSpPr>
          <p:nvPr>
            <p:ph type="title"/>
          </p:nvPr>
        </p:nvSpPr>
        <p:spPr/>
        <p:txBody>
          <a:bodyPr>
            <a:normAutofit/>
          </a:bodyPr>
          <a:lstStyle/>
          <a:p>
            <a:r>
              <a:rPr lang="en-GB" sz="4000" b="1" dirty="0"/>
              <a:t>Activity -3 </a:t>
            </a:r>
            <a:r>
              <a:rPr lang="en-GB" sz="4000" b="1"/>
              <a:t>– 2</a:t>
            </a:r>
            <a:r>
              <a:rPr lang="en-GB" sz="4000" b="1" dirty="0"/>
              <a:t>0</a:t>
            </a:r>
            <a:r>
              <a:rPr lang="en-GB" sz="4000" b="1"/>
              <a:t> </a:t>
            </a:r>
            <a:r>
              <a:rPr lang="en-GB" sz="4000" b="1" dirty="0"/>
              <a:t>minutes</a:t>
            </a:r>
          </a:p>
        </p:txBody>
      </p:sp>
      <p:sp>
        <p:nvSpPr>
          <p:cNvPr id="3" name="Content Placeholder 2">
            <a:extLst>
              <a:ext uri="{FF2B5EF4-FFF2-40B4-BE49-F238E27FC236}">
                <a16:creationId xmlns:a16="http://schemas.microsoft.com/office/drawing/2014/main" id="{F6E476C8-F022-4E86-84F0-98006D016002}"/>
              </a:ext>
            </a:extLst>
          </p:cNvPr>
          <p:cNvSpPr>
            <a:spLocks noGrp="1"/>
          </p:cNvSpPr>
          <p:nvPr>
            <p:ph idx="1"/>
          </p:nvPr>
        </p:nvSpPr>
        <p:spPr/>
        <p:txBody>
          <a:bodyPr>
            <a:normAutofit/>
          </a:bodyPr>
          <a:lstStyle/>
          <a:p>
            <a:r>
              <a:rPr lang="en-GB" sz="3200" dirty="0"/>
              <a:t>Search online to find two </a:t>
            </a:r>
            <a:r>
              <a:rPr lang="en-GB" dirty="0"/>
              <a:t>strategy/programme </a:t>
            </a:r>
            <a:r>
              <a:rPr lang="en-US" dirty="0"/>
              <a:t>to implement SDG 3?</a:t>
            </a:r>
            <a:r>
              <a:rPr lang="en-GB" sz="3200" dirty="0"/>
              <a:t> </a:t>
            </a:r>
          </a:p>
          <a:p>
            <a:pPr marL="0" indent="0">
              <a:buNone/>
            </a:pPr>
            <a:endParaRPr lang="en-GB" sz="3200" dirty="0"/>
          </a:p>
          <a:p>
            <a:pPr marL="0" indent="0">
              <a:buNone/>
            </a:pPr>
            <a:r>
              <a:rPr lang="en-GB" sz="3200" dirty="0"/>
              <a:t>Share and discuss your findings in class.  </a:t>
            </a:r>
          </a:p>
        </p:txBody>
      </p:sp>
    </p:spTree>
    <p:extLst>
      <p:ext uri="{BB962C8B-B14F-4D97-AF65-F5344CB8AC3E}">
        <p14:creationId xmlns:p14="http://schemas.microsoft.com/office/powerpoint/2010/main" val="24114007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BE361-943C-4EC0-8782-6E684AED25DF}"/>
              </a:ext>
            </a:extLst>
          </p:cNvPr>
          <p:cNvSpPr>
            <a:spLocks noGrp="1"/>
          </p:cNvSpPr>
          <p:nvPr>
            <p:ph type="title"/>
          </p:nvPr>
        </p:nvSpPr>
        <p:spPr/>
        <p:txBody>
          <a:bodyPr>
            <a:normAutofit/>
          </a:bodyPr>
          <a:lstStyle/>
          <a:p>
            <a:r>
              <a:rPr lang="en-GB" b="1" dirty="0"/>
              <a:t>Recap</a:t>
            </a:r>
          </a:p>
        </p:txBody>
      </p:sp>
      <p:sp>
        <p:nvSpPr>
          <p:cNvPr id="3" name="Content Placeholder 2">
            <a:extLst>
              <a:ext uri="{FF2B5EF4-FFF2-40B4-BE49-F238E27FC236}">
                <a16:creationId xmlns:a16="http://schemas.microsoft.com/office/drawing/2014/main" id="{7A01F709-9700-4D54-9509-55CB17F16002}"/>
              </a:ext>
            </a:extLst>
          </p:cNvPr>
          <p:cNvSpPr>
            <a:spLocks noGrp="1"/>
          </p:cNvSpPr>
          <p:nvPr>
            <p:ph idx="1"/>
          </p:nvPr>
        </p:nvSpPr>
        <p:spPr>
          <a:xfrm>
            <a:off x="1097280" y="1350628"/>
            <a:ext cx="10058400" cy="3808601"/>
          </a:xfrm>
        </p:spPr>
        <p:txBody>
          <a:bodyPr>
            <a:normAutofit lnSpcReduction="10000"/>
          </a:bodyPr>
          <a:lstStyle/>
          <a:p>
            <a:pPr>
              <a:lnSpc>
                <a:spcPct val="150000"/>
              </a:lnSpc>
              <a:buFont typeface="Wingdings" panose="05000000000000000000" pitchFamily="2" charset="2"/>
              <a:buChar char="§"/>
            </a:pPr>
            <a:r>
              <a:rPr lang="en-GB" sz="2000" dirty="0"/>
              <a:t> Sustainable development is a</a:t>
            </a:r>
            <a:r>
              <a:rPr lang="en-US" sz="2000" dirty="0"/>
              <a:t> principle that recognises the importance of ensuring that all people should be able to satisfy their basic needs and enjoy a better quality of life, both now and in the future.</a:t>
            </a:r>
          </a:p>
          <a:p>
            <a:pPr>
              <a:lnSpc>
                <a:spcPct val="150000"/>
              </a:lnSpc>
              <a:buFont typeface="Wingdings" panose="05000000000000000000" pitchFamily="2" charset="2"/>
              <a:buChar char="§"/>
            </a:pPr>
            <a:r>
              <a:rPr lang="en-US" sz="2000" dirty="0"/>
              <a:t> UN Member States have agreed on common 17 Sustainable Development Goals (SDGs).</a:t>
            </a:r>
          </a:p>
          <a:p>
            <a:pPr>
              <a:lnSpc>
                <a:spcPct val="150000"/>
              </a:lnSpc>
              <a:buFont typeface="Wingdings" panose="05000000000000000000" pitchFamily="2" charset="2"/>
              <a:buChar char="§"/>
            </a:pPr>
            <a:r>
              <a:rPr lang="en-US" sz="2000" dirty="0"/>
              <a:t> Relevant actions/policies have been implemented or planned from the UK Government to achieve these SDGs.</a:t>
            </a:r>
          </a:p>
          <a:p>
            <a:pPr>
              <a:lnSpc>
                <a:spcPct val="150000"/>
              </a:lnSpc>
              <a:buFont typeface="Wingdings" panose="05000000000000000000" pitchFamily="2" charset="2"/>
              <a:buChar char="§"/>
            </a:pPr>
            <a:r>
              <a:rPr lang="en-US" sz="2000" dirty="0"/>
              <a:t> Which are the SDGs discussed today?</a:t>
            </a:r>
          </a:p>
          <a:p>
            <a:pPr>
              <a:lnSpc>
                <a:spcPct val="150000"/>
              </a:lnSpc>
            </a:pPr>
            <a:endParaRPr lang="en-GB" sz="2000" dirty="0"/>
          </a:p>
        </p:txBody>
      </p:sp>
    </p:spTree>
    <p:extLst>
      <p:ext uri="{BB962C8B-B14F-4D97-AF65-F5344CB8AC3E}">
        <p14:creationId xmlns:p14="http://schemas.microsoft.com/office/powerpoint/2010/main" val="331480404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04C07-889C-428C-A638-2E39E87D6CCF}"/>
              </a:ext>
            </a:extLst>
          </p:cNvPr>
          <p:cNvSpPr>
            <a:spLocks noGrp="1"/>
          </p:cNvSpPr>
          <p:nvPr>
            <p:ph type="title"/>
          </p:nvPr>
        </p:nvSpPr>
        <p:spPr/>
        <p:txBody>
          <a:bodyPr/>
          <a:lstStyle/>
          <a:p>
            <a:r>
              <a:rPr lang="en-GB" b="1" dirty="0"/>
              <a:t>Assignment Brief Discussion </a:t>
            </a:r>
          </a:p>
        </p:txBody>
      </p:sp>
      <p:sp>
        <p:nvSpPr>
          <p:cNvPr id="3" name="Content Placeholder 2">
            <a:extLst>
              <a:ext uri="{FF2B5EF4-FFF2-40B4-BE49-F238E27FC236}">
                <a16:creationId xmlns:a16="http://schemas.microsoft.com/office/drawing/2014/main" id="{4B94E723-DA42-48E3-A645-6875460EA51B}"/>
              </a:ext>
            </a:extLst>
          </p:cNvPr>
          <p:cNvSpPr>
            <a:spLocks noGrp="1"/>
          </p:cNvSpPr>
          <p:nvPr>
            <p:ph idx="1"/>
          </p:nvPr>
        </p:nvSpPr>
        <p:spPr/>
        <p:txBody>
          <a:bodyPr>
            <a:normAutofit/>
          </a:bodyPr>
          <a:lstStyle/>
          <a:p>
            <a:pPr>
              <a:lnSpc>
                <a:spcPct val="150000"/>
              </a:lnSpc>
            </a:pPr>
            <a:r>
              <a:rPr lang="en-GB" b="1" dirty="0">
                <a:cs typeface="Calibri" panose="020F0502020204030204" pitchFamily="34" charset="0"/>
              </a:rPr>
              <a:t>Note to remember: </a:t>
            </a:r>
            <a:r>
              <a:rPr lang="en-GB" dirty="0">
                <a:cs typeface="Calibri" panose="020F0502020204030204" pitchFamily="34" charset="0"/>
              </a:rPr>
              <a:t>We will be having a dedicated workshop session every week to help you complete parts of your assignment in the class. Be prepared to bring your laptop/tablet and connect it to the Wi-Fi. </a:t>
            </a:r>
          </a:p>
        </p:txBody>
      </p:sp>
    </p:spTree>
    <p:extLst>
      <p:ext uri="{BB962C8B-B14F-4D97-AF65-F5344CB8AC3E}">
        <p14:creationId xmlns:p14="http://schemas.microsoft.com/office/powerpoint/2010/main" val="217754402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006EC17-5108-4EFD-9900-08E40C905279}"/>
              </a:ext>
            </a:extLst>
          </p:cNvPr>
          <p:cNvSpPr>
            <a:spLocks noGrp="1"/>
          </p:cNvSpPr>
          <p:nvPr>
            <p:ph idx="1"/>
          </p:nvPr>
        </p:nvSpPr>
        <p:spPr>
          <a:xfrm>
            <a:off x="1216033" y="1904153"/>
            <a:ext cx="10058400" cy="3049694"/>
          </a:xfrm>
        </p:spPr>
        <p:txBody>
          <a:bodyPr>
            <a:normAutofit/>
          </a:bodyPr>
          <a:lstStyle/>
          <a:p>
            <a:pPr marL="0" indent="0" algn="ctr">
              <a:buNone/>
            </a:pPr>
            <a:r>
              <a:rPr lang="en-GB" sz="8000" b="1" dirty="0"/>
              <a:t>Any Questions?</a:t>
            </a:r>
          </a:p>
        </p:txBody>
      </p:sp>
    </p:spTree>
    <p:extLst>
      <p:ext uri="{BB962C8B-B14F-4D97-AF65-F5344CB8AC3E}">
        <p14:creationId xmlns:p14="http://schemas.microsoft.com/office/powerpoint/2010/main" val="8534118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7A5EC-E71F-4445-BFB3-00C976114645}"/>
              </a:ext>
            </a:extLst>
          </p:cNvPr>
          <p:cNvSpPr>
            <a:spLocks noGrp="1"/>
          </p:cNvSpPr>
          <p:nvPr>
            <p:ph type="title"/>
          </p:nvPr>
        </p:nvSpPr>
        <p:spPr>
          <a:xfrm>
            <a:off x="609600" y="274638"/>
            <a:ext cx="10972800" cy="614595"/>
          </a:xfrm>
        </p:spPr>
        <p:txBody>
          <a:bodyPr>
            <a:normAutofit fontScale="90000"/>
          </a:bodyPr>
          <a:lstStyle/>
          <a:p>
            <a:r>
              <a:rPr lang="en-GB" dirty="0"/>
              <a:t>References</a:t>
            </a:r>
          </a:p>
        </p:txBody>
      </p:sp>
      <p:sp>
        <p:nvSpPr>
          <p:cNvPr id="3" name="Content Placeholder 2">
            <a:extLst>
              <a:ext uri="{FF2B5EF4-FFF2-40B4-BE49-F238E27FC236}">
                <a16:creationId xmlns:a16="http://schemas.microsoft.com/office/drawing/2014/main" id="{D550175E-1128-4314-965A-F60A70359B5A}"/>
              </a:ext>
            </a:extLst>
          </p:cNvPr>
          <p:cNvSpPr>
            <a:spLocks noGrp="1"/>
          </p:cNvSpPr>
          <p:nvPr>
            <p:ph idx="1"/>
          </p:nvPr>
        </p:nvSpPr>
        <p:spPr>
          <a:xfrm>
            <a:off x="609600" y="889233"/>
            <a:ext cx="10972800" cy="4628000"/>
          </a:xfrm>
        </p:spPr>
        <p:txBody>
          <a:bodyPr>
            <a:normAutofit lnSpcReduction="10000"/>
          </a:bodyPr>
          <a:lstStyle/>
          <a:p>
            <a:r>
              <a:rPr lang="en-GB" sz="2400" dirty="0">
                <a:latin typeface="Calibri" panose="020F0502020204030204" pitchFamily="34" charset="0"/>
                <a:cs typeface="Calibri" panose="020F0502020204030204" pitchFamily="34" charset="0"/>
              </a:rPr>
              <a:t>United Nations (2021) </a:t>
            </a:r>
            <a:r>
              <a:rPr lang="en-GB" sz="2400" i="1" dirty="0">
                <a:latin typeface="Calibri" panose="020F0502020204030204" pitchFamily="34" charset="0"/>
                <a:cs typeface="Calibri" panose="020F0502020204030204" pitchFamily="34" charset="0"/>
              </a:rPr>
              <a:t>THE 17 GOALS | Sustainable Development. </a:t>
            </a:r>
            <a:r>
              <a:rPr lang="en-GB" sz="2400" dirty="0">
                <a:latin typeface="Calibri" panose="020F0502020204030204" pitchFamily="34" charset="0"/>
                <a:cs typeface="Calibri" panose="020F0502020204030204" pitchFamily="34" charset="0"/>
              </a:rPr>
              <a:t>Available at: &lt;https://sdgs.un.org/goals&gt; (Accessed: 27 September 2022). </a:t>
            </a:r>
          </a:p>
          <a:p>
            <a:r>
              <a:rPr lang="en-GB" sz="2400" dirty="0">
                <a:latin typeface="Calibri" panose="020F0502020204030204" pitchFamily="34" charset="0"/>
                <a:cs typeface="Calibri" panose="020F0502020204030204" pitchFamily="34" charset="0"/>
              </a:rPr>
              <a:t>UK Parliament (2021) </a:t>
            </a:r>
            <a:r>
              <a:rPr lang="en-GB" sz="2400" i="1" dirty="0">
                <a:latin typeface="Calibri" panose="020F0502020204030204" pitchFamily="34" charset="0"/>
                <a:cs typeface="Calibri" panose="020F0502020204030204" pitchFamily="34" charset="0"/>
              </a:rPr>
              <a:t>Poverty in the UK: statistics. House of Commons Library. </a:t>
            </a:r>
            <a:r>
              <a:rPr lang="en-GB" sz="2400" dirty="0">
                <a:latin typeface="Calibri" panose="020F0502020204030204" pitchFamily="34" charset="0"/>
                <a:cs typeface="Calibri" panose="020F0502020204030204" pitchFamily="34" charset="0"/>
              </a:rPr>
              <a:t>Available at: &lt;https://commonslibrary.parliament.uk/research-briefings/sn07096/&gt; (Accessed: 27 September 2022).</a:t>
            </a:r>
          </a:p>
          <a:p>
            <a:r>
              <a:rPr lang="en-GB" sz="2400" dirty="0">
                <a:latin typeface="Calibri" panose="020F0502020204030204" pitchFamily="34" charset="0"/>
                <a:cs typeface="Calibri" panose="020F0502020204030204" pitchFamily="34" charset="0"/>
              </a:rPr>
              <a:t>Gov UK (2021) </a:t>
            </a:r>
            <a:r>
              <a:rPr lang="en-GB" sz="2400" i="1" dirty="0">
                <a:latin typeface="Calibri" panose="020F0502020204030204" pitchFamily="34" charset="0"/>
                <a:cs typeface="Calibri" panose="020F0502020204030204" pitchFamily="34" charset="0"/>
              </a:rPr>
              <a:t>Implementing the Sustainable Development Goals. </a:t>
            </a:r>
            <a:r>
              <a:rPr lang="en-GB" sz="2400" dirty="0">
                <a:latin typeface="Calibri" panose="020F0502020204030204" pitchFamily="34" charset="0"/>
                <a:cs typeface="Calibri" panose="020F0502020204030204" pitchFamily="34" charset="0"/>
              </a:rPr>
              <a:t>Available at: &lt;https://www.gov.uk/government/publications/implementing-the-sustainable-development-goals/implementing-the-sustainable-development-goals--2&gt; (Accessed: 27 September 2022).</a:t>
            </a:r>
          </a:p>
          <a:p>
            <a:r>
              <a:rPr lang="en-GB" sz="2400" dirty="0">
                <a:latin typeface="Calibri" panose="020F0502020204030204" pitchFamily="34" charset="0"/>
                <a:cs typeface="Calibri" panose="020F0502020204030204" pitchFamily="34" charset="0"/>
              </a:rPr>
              <a:t>Gov UK (2019) </a:t>
            </a:r>
            <a:r>
              <a:rPr lang="en-GB" sz="2400" i="1" dirty="0">
                <a:latin typeface="Calibri" panose="020F0502020204030204" pitchFamily="34" charset="0"/>
                <a:cs typeface="Calibri" panose="020F0502020204030204" pitchFamily="34" charset="0"/>
              </a:rPr>
              <a:t>UK’s Voluntary National Review of the Sustainable Development Goals.</a:t>
            </a:r>
            <a:r>
              <a:rPr lang="en-GB" sz="2400" dirty="0">
                <a:latin typeface="Calibri" panose="020F0502020204030204" pitchFamily="34" charset="0"/>
                <a:cs typeface="Calibri" panose="020F0502020204030204" pitchFamily="34" charset="0"/>
              </a:rPr>
              <a:t> Available at: &lt;https://www.gov.uk/government/publications/uks-voluntary-national-review-of-the-sustainable-development-goals&gt; (Accessed: 27 September 2022).</a:t>
            </a:r>
          </a:p>
          <a:p>
            <a:endParaRPr lang="en-GB" sz="2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8665754"/>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247</TotalTime>
  <Words>1935</Words>
  <Application>Microsoft Office PowerPoint</Application>
  <PresentationFormat>Widescreen</PresentationFormat>
  <Paragraphs>117</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Myriad Pro</vt:lpstr>
      <vt:lpstr>Arial</vt:lpstr>
      <vt:lpstr>Calibri</vt:lpstr>
      <vt:lpstr>Wingdings</vt:lpstr>
      <vt:lpstr>20140311PresentationUWTSDTemplate</vt:lpstr>
      <vt:lpstr>Sustainable Development Goals in the UK  (Part 1)</vt:lpstr>
      <vt:lpstr>In today’s session </vt:lpstr>
      <vt:lpstr> Recap on last week’s session  </vt:lpstr>
      <vt:lpstr>What is Sustainable Development?</vt:lpstr>
      <vt:lpstr> What are the Sustainable Development Goals?  </vt:lpstr>
      <vt:lpstr>Overview of the Sustainable Development Goals</vt:lpstr>
      <vt:lpstr>Overview of the Sustainable Development Goals</vt:lpstr>
      <vt:lpstr>PowerPoint Presentation</vt:lpstr>
      <vt:lpstr>Sustainable Development Goals in the UK</vt:lpstr>
      <vt:lpstr>Goal 1. End poverty in all its forms everywhere</vt:lpstr>
      <vt:lpstr>Goal 1. End poverty in all its forms everywhere</vt:lpstr>
      <vt:lpstr>Goal 1. End poverty in all its forms everywhere in the UK</vt:lpstr>
      <vt:lpstr>Goal 1. End poverty in all its forms everywhere in the UK…</vt:lpstr>
      <vt:lpstr>Goal 1. End poverty in all its forms everywhere in the UK</vt:lpstr>
      <vt:lpstr>Review of progress of SDG 1 in the UK </vt:lpstr>
      <vt:lpstr>Activity - 1 – 45 minutes</vt:lpstr>
      <vt:lpstr>Goal 2. End hunger, achieve food security and improved nutrition and promote sustainable agriculture</vt:lpstr>
      <vt:lpstr>Review of progress of SDG 2 in the UK </vt:lpstr>
      <vt:lpstr>Review of progress of SDG 2 in the UK </vt:lpstr>
      <vt:lpstr>Review of progress of SDG 2 in the UK </vt:lpstr>
      <vt:lpstr>Goal 3. Ensure healthy lives and promote well-being for all at all ages</vt:lpstr>
      <vt:lpstr>Activity -3 – 20 minutes</vt:lpstr>
      <vt:lpstr>Recap</vt:lpstr>
      <vt:lpstr>Assignment Brief Discussion </vt:lpstr>
      <vt:lpstr>PowerPoint Presentation</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Sustainable Development Goals</dc:title>
  <dc:creator>Eleni Koutsogeorgou</dc:creator>
  <cp:lastModifiedBy>Joanne Davies (Yr Athrofa)</cp:lastModifiedBy>
  <cp:revision>30</cp:revision>
  <dcterms:created xsi:type="dcterms:W3CDTF">2021-06-24T13:44:25Z</dcterms:created>
  <dcterms:modified xsi:type="dcterms:W3CDTF">2023-09-24T21:28:21Z</dcterms:modified>
</cp:coreProperties>
</file>