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57" r:id="rId3"/>
    <p:sldId id="258" r:id="rId4"/>
    <p:sldId id="259" r:id="rId5"/>
    <p:sldId id="260" r:id="rId6"/>
    <p:sldId id="261" r:id="rId7"/>
    <p:sldId id="272" r:id="rId8"/>
    <p:sldId id="262" r:id="rId9"/>
    <p:sldId id="263" r:id="rId10"/>
    <p:sldId id="264" r:id="rId11"/>
    <p:sldId id="270" r:id="rId12"/>
    <p:sldId id="271" r:id="rId13"/>
    <p:sldId id="265"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23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24F455D-6AA3-4021-9EED-E5704D56BF0D}"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24F455D-6AA3-4021-9EED-E5704D56BF0D}"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4F455D-6AA3-4021-9EED-E5704D56BF0D}"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24F455D-6AA3-4021-9EED-E5704D56BF0D}" type="datetimeFigureOut">
              <a:rPr lang="en-US" smtClean="0"/>
              <a:pPr/>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24F455D-6AA3-4021-9EED-E5704D56BF0D}" type="datetimeFigureOut">
              <a:rPr lang="en-US" smtClean="0"/>
              <a:pPr/>
              <a:t>1/31/2023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24F455D-6AA3-4021-9EED-E5704D56BF0D}" type="datetimeFigureOut">
              <a:rPr lang="en-US" smtClean="0"/>
              <a:pPr/>
              <a:t>1/31/2023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4F455D-6AA3-4021-9EED-E5704D56BF0D}" type="datetimeFigureOut">
              <a:rPr lang="en-US" smtClean="0"/>
              <a:pPr/>
              <a:t>1/31/2023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4F455D-6AA3-4021-9EED-E5704D56BF0D}" type="datetimeFigureOut">
              <a:rPr lang="en-US" smtClean="0"/>
              <a:pPr/>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4F455D-6AA3-4021-9EED-E5704D56BF0D}" type="datetimeFigureOut">
              <a:rPr lang="en-US" smtClean="0"/>
              <a:pPr/>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24F455D-6AA3-4021-9EED-E5704D56BF0D}"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24F455D-6AA3-4021-9EED-E5704D56BF0D}"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3FA725-1F87-4ECE-B4C2-ED4B4009393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4F455D-6AA3-4021-9EED-E5704D56BF0D}" type="datetimeFigureOut">
              <a:rPr lang="en-US" smtClean="0"/>
              <a:pPr/>
              <a:t>1/31/2023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3FA725-1F87-4ECE-B4C2-ED4B4009393A}"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jpe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image" Target="../media/image7.jpeg"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1.png" /><Relationship Id="rId1" Type="http://schemas.openxmlformats.org/officeDocument/2006/relationships/slideLayout" Target="../slideLayouts/slideLayout7.xml" /><Relationship Id="rId4" Type="http://schemas.openxmlformats.org/officeDocument/2006/relationships/image" Target="../media/image13.jpeg"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s://sheraton.marriott.com/" TargetMode="External" /><Relationship Id="rId2" Type="http://schemas.openxmlformats.org/officeDocument/2006/relationships/hyperlink" Target="http://www.marriott.co.uk/"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57200"/>
            <a:ext cx="7772400" cy="1752600"/>
          </a:xfrm>
        </p:spPr>
        <p:txBody>
          <a:bodyPr>
            <a:normAutofit fontScale="90000"/>
          </a:bodyPr>
          <a:lstStyle/>
          <a:p>
            <a:br>
              <a:rPr lang="en-US" dirty="0"/>
            </a:br>
            <a:br>
              <a:rPr lang="en-US" dirty="0"/>
            </a:br>
            <a:br>
              <a:rPr lang="en-US" dirty="0"/>
            </a:br>
            <a:br>
              <a:rPr lang="en-US" dirty="0"/>
            </a:br>
            <a:endParaRPr lang="en-US" dirty="0"/>
          </a:p>
        </p:txBody>
      </p:sp>
      <p:sp>
        <p:nvSpPr>
          <p:cNvPr id="3" name="Subtitle 2"/>
          <p:cNvSpPr>
            <a:spLocks noGrp="1"/>
          </p:cNvSpPr>
          <p:nvPr>
            <p:ph type="subTitle" idx="1"/>
          </p:nvPr>
        </p:nvSpPr>
        <p:spPr>
          <a:xfrm>
            <a:off x="914400" y="2362200"/>
            <a:ext cx="6629400" cy="2667000"/>
          </a:xfrm>
        </p:spPr>
        <p:txBody>
          <a:bodyPr>
            <a:normAutofit fontScale="62500" lnSpcReduction="20000"/>
          </a:bodyPr>
          <a:lstStyle/>
          <a:p>
            <a:r>
              <a:rPr lang="en-US" dirty="0"/>
              <a:t> THE ROLE AND IMPORTANCE OF QUALITY SERVICE ,HOSPITALITY AND GUEST SERVICES WITHIN THE HOTEL INDUSTRY: A CASE STUDY OF THE SHERATON HOTEL BRAND OF MARRIOTT INTERNATIONAL </a:t>
            </a:r>
          </a:p>
          <a:p>
            <a:endParaRPr lang="en-US" dirty="0"/>
          </a:p>
          <a:p>
            <a:r>
              <a:rPr lang="en-GB" dirty="0"/>
              <a:t>Name: </a:t>
            </a:r>
            <a:r>
              <a:rPr lang="en-GB" dirty="0" err="1"/>
              <a:t>Fasilat</a:t>
            </a:r>
            <a:r>
              <a:rPr lang="en-GB" dirty="0"/>
              <a:t> </a:t>
            </a:r>
            <a:r>
              <a:rPr lang="en-GB" dirty="0" err="1"/>
              <a:t>Abiodun</a:t>
            </a:r>
            <a:r>
              <a:rPr lang="en-GB" dirty="0"/>
              <a:t> </a:t>
            </a:r>
            <a:r>
              <a:rPr lang="en-GB" dirty="0" err="1"/>
              <a:t>Sanyaolu</a:t>
            </a:r>
            <a:r>
              <a:rPr lang="en-GB" dirty="0"/>
              <a:t> </a:t>
            </a:r>
            <a:endParaRPr lang="en-US" dirty="0"/>
          </a:p>
          <a:p>
            <a:r>
              <a:rPr lang="en-US" dirty="0"/>
              <a:t>STUDENT</a:t>
            </a:r>
            <a:r>
              <a:rPr lang="en-GB" dirty="0"/>
              <a:t> ID : 2129103</a:t>
            </a:r>
          </a:p>
          <a:p>
            <a:r>
              <a:rPr lang="en-GB" dirty="0"/>
              <a:t>Module Code: BMIH4003</a:t>
            </a:r>
          </a:p>
          <a:p>
            <a:r>
              <a:rPr lang="en-GB" dirty="0"/>
              <a:t>Lecturer’s </a:t>
            </a:r>
            <a:r>
              <a:rPr lang="en-GB" err="1"/>
              <a:t>name</a:t>
            </a:r>
            <a:r>
              <a:rPr lang="en-GB"/>
              <a:t>: Muhammad </a:t>
            </a:r>
            <a:r>
              <a:rPr lang="en-GB" dirty="0" err="1"/>
              <a:t>Cassamo</a:t>
            </a:r>
            <a:endParaRPr lang="en-GB" dirty="0"/>
          </a:p>
          <a:p>
            <a:endParaRPr lang="en-GB" dirty="0"/>
          </a:p>
          <a:p>
            <a:endParaRPr lang="en-US" dirty="0"/>
          </a:p>
        </p:txBody>
      </p:sp>
      <p:pic>
        <p:nvPicPr>
          <p:cNvPr id="1026" name="Picture 2" descr="C:\Users\Grace\Desktop\download.png"/>
          <p:cNvPicPr>
            <a:picLocks noChangeAspect="1" noChangeArrowheads="1"/>
          </p:cNvPicPr>
          <p:nvPr/>
        </p:nvPicPr>
        <p:blipFill>
          <a:blip r:embed="rId2"/>
          <a:srcRect/>
          <a:stretch>
            <a:fillRect/>
          </a:stretch>
        </p:blipFill>
        <p:spPr bwMode="auto">
          <a:xfrm>
            <a:off x="7086600" y="685800"/>
            <a:ext cx="1752600" cy="120015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a:t>
            </a:r>
          </a:p>
        </p:txBody>
      </p:sp>
      <p:sp>
        <p:nvSpPr>
          <p:cNvPr id="3" name="Content Placeholder 2"/>
          <p:cNvSpPr>
            <a:spLocks noGrp="1"/>
          </p:cNvSpPr>
          <p:nvPr>
            <p:ph idx="1"/>
          </p:nvPr>
        </p:nvSpPr>
        <p:spPr/>
        <p:txBody>
          <a:bodyPr>
            <a:normAutofit fontScale="77500" lnSpcReduction="20000"/>
          </a:bodyPr>
          <a:lstStyle/>
          <a:p>
            <a:pPr>
              <a:buNone/>
            </a:pPr>
            <a:endParaRPr lang="en-US" dirty="0"/>
          </a:p>
          <a:p>
            <a:pPr>
              <a:buNone/>
            </a:pPr>
            <a:endParaRPr lang="en-US" dirty="0"/>
          </a:p>
          <a:p>
            <a:pPr marL="514350" indent="-514350">
              <a:buAutoNum type="arabicPeriod"/>
            </a:pPr>
            <a:r>
              <a:rPr lang="en-US" dirty="0"/>
              <a:t>INTRODUCTION</a:t>
            </a:r>
          </a:p>
          <a:p>
            <a:pPr marL="514350" indent="-514350">
              <a:buAutoNum type="arabicPeriod"/>
            </a:pPr>
            <a:r>
              <a:rPr lang="en-US" dirty="0"/>
              <a:t>SHERATON HOTEL BRAND MAIN COSTUMERS.</a:t>
            </a:r>
          </a:p>
          <a:p>
            <a:pPr marL="514350" indent="-514350">
              <a:buAutoNum type="arabicPeriod"/>
            </a:pPr>
            <a:r>
              <a:rPr lang="en-US" dirty="0"/>
              <a:t>NATURE AND SCOPE OF GUEST SERVCES IN SHERATON</a:t>
            </a:r>
          </a:p>
          <a:p>
            <a:pPr marL="514350" indent="-514350">
              <a:buAutoNum type="arabicPeriod"/>
            </a:pPr>
            <a:r>
              <a:rPr lang="en-US" dirty="0"/>
              <a:t>ROLE OF GUEST DERVICES IN SHERATON</a:t>
            </a:r>
          </a:p>
          <a:p>
            <a:pPr marL="514350" indent="-514350">
              <a:buAutoNum type="arabicPeriod"/>
            </a:pPr>
            <a:r>
              <a:rPr lang="en-US" dirty="0"/>
              <a:t>IMPORTANCE OF HOSPITALITY</a:t>
            </a:r>
          </a:p>
          <a:p>
            <a:pPr marL="514350" indent="-514350">
              <a:buAutoNum type="arabicPeriod"/>
            </a:pPr>
            <a:r>
              <a:rPr lang="en-US" dirty="0"/>
              <a:t>THE HOSPITALITY INDUSTRY</a:t>
            </a:r>
          </a:p>
          <a:p>
            <a:pPr marL="514350" indent="-514350">
              <a:buAutoNum type="arabicPeriod"/>
            </a:pPr>
            <a:r>
              <a:rPr lang="en-US" dirty="0"/>
              <a:t>HOW DO HOTELS MEET AND EXCEED GUESS EXPECTATION.</a:t>
            </a:r>
          </a:p>
          <a:p>
            <a:pPr marL="514350" indent="-514350">
              <a:buAutoNum type="arabicPeriod"/>
            </a:pPr>
            <a:r>
              <a:rPr lang="en-US" dirty="0"/>
              <a:t>CONCLUSION</a:t>
            </a:r>
          </a:p>
          <a:p>
            <a:pPr marL="514350" indent="-514350">
              <a:buAutoNum type="arabicPeriod"/>
            </a:pPr>
            <a:r>
              <a:rPr lang="en-US" dirty="0"/>
              <a:t>REFERENCE LIST.</a:t>
            </a:r>
          </a:p>
          <a:p>
            <a:pPr marL="514350" indent="-514350">
              <a:buAutoNum type="arabicPeriod"/>
            </a:pPr>
            <a:endParaRPr lang="en-US" dirty="0"/>
          </a:p>
          <a:p>
            <a:pPr marL="514350" indent="-514350">
              <a:buAutoNum type="arabicPeriod"/>
            </a:pPr>
            <a:endParaRPr lang="en-US" dirty="0"/>
          </a:p>
          <a:p>
            <a:pPr>
              <a:buNone/>
            </a:pP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3400"/>
            <a:ext cx="8229600" cy="1389888"/>
          </a:xfrm>
        </p:spPr>
        <p:txBody>
          <a:bodyPr>
            <a:normAutofit fontScale="90000"/>
          </a:bodyPr>
          <a:lstStyle/>
          <a:p>
            <a:r>
              <a:rPr lang="en-US" dirty="0"/>
              <a:t>INTRODUCTION TO THE CHOSEN HOTEL BRAND </a:t>
            </a:r>
          </a:p>
        </p:txBody>
      </p:sp>
      <p:sp>
        <p:nvSpPr>
          <p:cNvPr id="3" name="Content Placeholder 2"/>
          <p:cNvSpPr>
            <a:spLocks noGrp="1"/>
          </p:cNvSpPr>
          <p:nvPr>
            <p:ph idx="1"/>
          </p:nvPr>
        </p:nvSpPr>
        <p:spPr>
          <a:xfrm>
            <a:off x="228600" y="2057400"/>
            <a:ext cx="8229600" cy="4525963"/>
          </a:xfrm>
        </p:spPr>
        <p:txBody>
          <a:bodyPr>
            <a:normAutofit fontScale="55000" lnSpcReduction="20000"/>
          </a:bodyPr>
          <a:lstStyle/>
          <a:p>
            <a:r>
              <a:rPr lang="en-US" dirty="0"/>
              <a:t> Established in 1937 (Sheraton, 2022) </a:t>
            </a:r>
          </a:p>
          <a:p>
            <a:r>
              <a:rPr lang="en-US" dirty="0"/>
              <a:t>Globally renowned in the tourism and hospitality sector </a:t>
            </a:r>
          </a:p>
          <a:p>
            <a:r>
              <a:rPr lang="en-US" dirty="0"/>
              <a:t>They have over 440 hotels in more than 70 countries </a:t>
            </a:r>
          </a:p>
          <a:p>
            <a:r>
              <a:rPr lang="en-US" dirty="0"/>
              <a:t>Segmentation: Pleasure and Business travelers </a:t>
            </a:r>
          </a:p>
          <a:p>
            <a:r>
              <a:rPr lang="en-US" dirty="0"/>
              <a:t>Their Unique selling proposition emphasizes its corporate focus on guest satisfaction and networking among guests, its slogan is to make everyone ‘ Belong’</a:t>
            </a:r>
          </a:p>
          <a:p>
            <a:r>
              <a:rPr lang="en-US" dirty="0"/>
              <a:t>Sheraton’s brand value practically focuses on fostering connections between people. They now have strong roots in more than 400 locations throughout the world. Sheraton takes great pride in serving as a hub for millions of travelers, many of whom are similar to the everyday person. (Sheraton,2022). </a:t>
            </a:r>
          </a:p>
          <a:p>
            <a:r>
              <a:rPr lang="en-US" dirty="0"/>
              <a:t>Sheraton thrives to provide an intuitive and all encompassing experience with areas for connecting, being productive and an all-inclusive and welcoming environment for all. The most recent design in Sheraton strikes a balance between an air of modernity and a timeless vibe. It seeks to produce an environment where visitors will feel relaxed and at ease whether lounging or working(Sheraton, 2022) </a:t>
            </a:r>
          </a:p>
          <a:p>
            <a:pPr>
              <a:buNone/>
            </a:pPr>
            <a:r>
              <a:rPr lang="en-US" dirty="0"/>
              <a:t> </a:t>
            </a:r>
          </a:p>
          <a:p>
            <a:pPr>
              <a:buNone/>
            </a:pPr>
            <a:endParaRPr lang="en-US" dirty="0"/>
          </a:p>
        </p:txBody>
      </p:sp>
      <p:pic>
        <p:nvPicPr>
          <p:cNvPr id="1026" name="Picture 2" descr="C:\Users\User\Desktop\NAMESY 1\download.jpg"/>
          <p:cNvPicPr>
            <a:picLocks noChangeAspect="1" noChangeArrowheads="1"/>
          </p:cNvPicPr>
          <p:nvPr/>
        </p:nvPicPr>
        <p:blipFill>
          <a:blip r:embed="rId2"/>
          <a:srcRect/>
          <a:stretch>
            <a:fillRect/>
          </a:stretch>
        </p:blipFill>
        <p:spPr bwMode="auto">
          <a:xfrm>
            <a:off x="7543800" y="381000"/>
            <a:ext cx="1371599" cy="1752599"/>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466088"/>
          </a:xfrm>
        </p:spPr>
        <p:txBody>
          <a:bodyPr>
            <a:normAutofit/>
          </a:bodyPr>
          <a:lstStyle/>
          <a:p>
            <a:r>
              <a:rPr lang="en-US" dirty="0"/>
              <a:t>SHERATON HOTEL BRAND’S MAIN CUSTOMERS.</a:t>
            </a:r>
          </a:p>
        </p:txBody>
      </p:sp>
      <p:sp>
        <p:nvSpPr>
          <p:cNvPr id="3" name="Content Placeholder 2"/>
          <p:cNvSpPr>
            <a:spLocks noGrp="1"/>
          </p:cNvSpPr>
          <p:nvPr>
            <p:ph idx="1"/>
          </p:nvPr>
        </p:nvSpPr>
        <p:spPr>
          <a:xfrm>
            <a:off x="533400" y="2286000"/>
            <a:ext cx="7772400" cy="4572000"/>
          </a:xfrm>
        </p:spPr>
        <p:txBody>
          <a:bodyPr>
            <a:normAutofit fontScale="62500" lnSpcReduction="20000"/>
          </a:bodyPr>
          <a:lstStyle/>
          <a:p>
            <a:pPr lvl="0"/>
            <a:r>
              <a:rPr lang="en-US" b="1" dirty="0"/>
              <a:t>Business Travelers</a:t>
            </a:r>
            <a:r>
              <a:rPr lang="en-US" dirty="0"/>
              <a:t>: The Hotel’s main customers and target market are Business travelers. Business travelers are believed to be the future of Sheraton hotels although vacationers are their major consumers presently. (Sheraton, 2022 ). </a:t>
            </a:r>
          </a:p>
          <a:p>
            <a:pPr lvl="0">
              <a:buNone/>
            </a:pPr>
            <a:r>
              <a:rPr lang="en-US" dirty="0"/>
              <a:t>Business travelers typically like to stay at branded hotels when they are on the road. Hence, Sheraton practically focuses on providing cutting edge technological facilities and excellent operational equipments and human resources to specifically cater for business travelers and visitors (</a:t>
            </a:r>
            <a:r>
              <a:rPr lang="en-US" dirty="0" err="1"/>
              <a:t>Kreeger</a:t>
            </a:r>
            <a:r>
              <a:rPr lang="en-US" dirty="0"/>
              <a:t> et al., 2018). </a:t>
            </a:r>
          </a:p>
          <a:p>
            <a:pPr lvl="0">
              <a:buNone/>
            </a:pPr>
            <a:r>
              <a:rPr lang="en-US" dirty="0"/>
              <a:t>The high standards and consistency of Sheraton has been monetized, which supports business travelers' expectations. However, the brand is facing severe competition from other brands with a similar customer base, such as Hilton and Hyatt (</a:t>
            </a:r>
            <a:r>
              <a:rPr lang="en-US" dirty="0" err="1"/>
              <a:t>Kreeger</a:t>
            </a:r>
            <a:r>
              <a:rPr lang="en-US" dirty="0"/>
              <a:t> et al., 2018) </a:t>
            </a:r>
          </a:p>
          <a:p>
            <a:pPr lvl="0"/>
            <a:endParaRPr lang="en-US" dirty="0"/>
          </a:p>
          <a:p>
            <a:pPr>
              <a:buNone/>
            </a:pPr>
            <a:r>
              <a:rPr lang="en-US" dirty="0"/>
              <a:t> </a:t>
            </a:r>
          </a:p>
          <a:p>
            <a:endParaRPr lang="en-US" dirty="0"/>
          </a:p>
        </p:txBody>
      </p:sp>
      <p:pic>
        <p:nvPicPr>
          <p:cNvPr id="4098" name="Picture 2" descr="C:\Users\User\Desktop\NAMESY 1\Sheraton-p0nvhqtly7ki9j0qh2zpvhi0l2yu1bj59fijnh93ou.jpg"/>
          <p:cNvPicPr>
            <a:picLocks noChangeAspect="1" noChangeArrowheads="1"/>
          </p:cNvPicPr>
          <p:nvPr/>
        </p:nvPicPr>
        <p:blipFill>
          <a:blip r:embed="rId2" cstate="print"/>
          <a:srcRect/>
          <a:stretch>
            <a:fillRect/>
          </a:stretch>
        </p:blipFill>
        <p:spPr bwMode="auto">
          <a:xfrm>
            <a:off x="6629400" y="990601"/>
            <a:ext cx="1944336" cy="127429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935163"/>
            <a:ext cx="8229600" cy="4389437"/>
          </a:xfrm>
        </p:spPr>
        <p:txBody>
          <a:bodyPr>
            <a:noAutofit/>
          </a:bodyPr>
          <a:lstStyle/>
          <a:p>
            <a:pPr lvl="0"/>
            <a:r>
              <a:rPr lang="en-US" sz="1600" dirty="0"/>
              <a:t>V</a:t>
            </a:r>
            <a:r>
              <a:rPr lang="en-US" sz="1600" b="1" dirty="0"/>
              <a:t>acationers</a:t>
            </a:r>
            <a:r>
              <a:rPr lang="en-US" sz="1600" dirty="0"/>
              <a:t>: Given the long history of Sheraton with vacationers, at the onset of the brand, Vacationers were their target market right from time immemorial (Sheraton, 2022 ) </a:t>
            </a:r>
          </a:p>
          <a:p>
            <a:pPr lvl="0"/>
            <a:r>
              <a:rPr lang="en-US" sz="1600" dirty="0"/>
              <a:t>Hence, providing better services for its first initial target market is extremely important.(Sheraton 2022) Vacationers from all over the World look forward to staying in Sheraton’s hotel or vacation homes and their facilities and operations are specifically targeted at catering for this group.  </a:t>
            </a:r>
          </a:p>
          <a:p>
            <a:pPr>
              <a:buNone/>
            </a:pPr>
            <a:endParaRPr lang="en-US" sz="1600" dirty="0"/>
          </a:p>
          <a:p>
            <a:pPr lvl="0"/>
            <a:r>
              <a:rPr lang="en-US" sz="1600" b="1" dirty="0"/>
              <a:t> Honeymooners</a:t>
            </a:r>
            <a:r>
              <a:rPr lang="en-US" sz="1600" dirty="0"/>
              <a:t>: Sheraton is well known for its inclusive provisions for newlyweds. Take for instance, the freshly finished honeymoon garden at Sheraton Maldives was created exclusively for couples to celebrate their honeymoon in the most romantic of surroundings. During their stay, couples are encouraged to relax in the picture-perfect honeymoon garden, which is surrounded by an enchanted orchard of rich vegetation and exotic flowers. Honeymooners are invited to a private cocktail event where guests will be welcomed with a specially engraved wooden token to formally install on the standing tree in the garden as a memento of their eternal love ( Mariotte,2022)</a:t>
            </a:r>
          </a:p>
          <a:p>
            <a:pPr>
              <a:buNone/>
            </a:pPr>
            <a:r>
              <a:rPr lang="en-US" sz="1600" dirty="0"/>
              <a:t> </a:t>
            </a:r>
          </a:p>
          <a:p>
            <a:pPr>
              <a:buNone/>
            </a:pPr>
            <a:r>
              <a:rPr lang="en-US" sz="1600" dirty="0"/>
              <a:t> </a:t>
            </a:r>
          </a:p>
          <a:p>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0"/>
            <a:ext cx="7772400" cy="1143000"/>
          </a:xfrm>
        </p:spPr>
        <p:txBody>
          <a:bodyPr>
            <a:normAutofit fontScale="90000"/>
          </a:bodyPr>
          <a:lstStyle/>
          <a:p>
            <a:r>
              <a:rPr lang="en-US" b="1" dirty="0"/>
              <a:t>NATURE AND SCOPE OF GUEST SERVICES IN SHERATON</a:t>
            </a:r>
            <a:br>
              <a:rPr lang="en-US" dirty="0"/>
            </a:br>
            <a:endParaRPr lang="en-US" dirty="0"/>
          </a:p>
        </p:txBody>
      </p:sp>
      <p:sp>
        <p:nvSpPr>
          <p:cNvPr id="3" name="Content Placeholder 2"/>
          <p:cNvSpPr>
            <a:spLocks noGrp="1"/>
          </p:cNvSpPr>
          <p:nvPr>
            <p:ph idx="1"/>
          </p:nvPr>
        </p:nvSpPr>
        <p:spPr>
          <a:xfrm>
            <a:off x="381000" y="1828800"/>
            <a:ext cx="7772400" cy="4572000"/>
          </a:xfrm>
        </p:spPr>
        <p:txBody>
          <a:bodyPr>
            <a:normAutofit fontScale="77500" lnSpcReduction="20000"/>
          </a:bodyPr>
          <a:lstStyle/>
          <a:p>
            <a:pPr algn="just">
              <a:buNone/>
            </a:pPr>
            <a:r>
              <a:rPr lang="en-US" dirty="0"/>
              <a:t>Guests are the only purpose for which hospitality establishments exist. It is crucial to build and maintain some key features for customer happiness, such as quality, fair rates, and good customer handling abilities, efficient delivery, and thoughtful evaluation of client concerns. </a:t>
            </a:r>
          </a:p>
          <a:p>
            <a:pPr algn="just">
              <a:buNone/>
            </a:pPr>
            <a:r>
              <a:rPr lang="en-US" dirty="0"/>
              <a:t>Sheraton strives to provide an intuitive and all-encompassing experience with areas for connecting, being productive, and feeling like a part of something. </a:t>
            </a:r>
          </a:p>
          <a:p>
            <a:pPr algn="just">
              <a:buNone/>
            </a:pPr>
            <a:r>
              <a:rPr lang="en-US" dirty="0"/>
              <a:t>Stylish rooms and State-of-the-art facilities </a:t>
            </a:r>
          </a:p>
          <a:p>
            <a:pPr algn="just">
              <a:buNone/>
            </a:pPr>
            <a:r>
              <a:rPr lang="en-US" dirty="0"/>
              <a:t>Strategic positioning near areas easily accessible  by target customers </a:t>
            </a:r>
          </a:p>
          <a:p>
            <a:pPr algn="just">
              <a:buNone/>
            </a:pPr>
            <a:endParaRPr lang="en-US" dirty="0"/>
          </a:p>
          <a:p>
            <a:pPr algn="just">
              <a:buNone/>
            </a:pPr>
            <a:endParaRPr lang="en-US" dirty="0"/>
          </a:p>
        </p:txBody>
      </p:sp>
      <p:pic>
        <p:nvPicPr>
          <p:cNvPr id="2050" name="Picture 2" descr="C:\Users\User\Desktop\NAMESY 1\download (2).jpg"/>
          <p:cNvPicPr>
            <a:picLocks noChangeAspect="1" noChangeArrowheads="1"/>
          </p:cNvPicPr>
          <p:nvPr/>
        </p:nvPicPr>
        <p:blipFill>
          <a:blip r:embed="rId2"/>
          <a:srcRect/>
          <a:stretch>
            <a:fillRect/>
          </a:stretch>
        </p:blipFill>
        <p:spPr bwMode="auto">
          <a:xfrm>
            <a:off x="7299941" y="381000"/>
            <a:ext cx="1844059" cy="1455737"/>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04800" y="1828800"/>
            <a:ext cx="8229600" cy="4525962"/>
          </a:xfrm>
        </p:spPr>
        <p:txBody>
          <a:bodyPr>
            <a:normAutofit fontScale="77500" lnSpcReduction="20000"/>
          </a:bodyPr>
          <a:lstStyle/>
          <a:p>
            <a:r>
              <a:rPr lang="en-IN" dirty="0"/>
              <a:t>It provides common services like currency exchange, childcare service, express check-in and check-out, 24-hour concierge service, wheelchair access, laundry and dry cleaning service, luggage storage and disability accessible facilities.</a:t>
            </a:r>
          </a:p>
          <a:p>
            <a:r>
              <a:rPr lang="en-IN" dirty="0"/>
              <a:t> It also provides some services for recreation and entertainment such as fitness club, spa facility, children's pool and spa services. </a:t>
            </a:r>
          </a:p>
          <a:p>
            <a:r>
              <a:rPr lang="en-IN" dirty="0"/>
              <a:t>Transport facility like free valet parking and car rental service and free Wi-Fi internet connectivity are also common to all customers. Apart from these banquet hall and buffet is also available in its hotels. Beyond this, it has a plan for everyone with different budgets </a:t>
            </a:r>
            <a:endParaRPr lang="en-US" dirty="0"/>
          </a:p>
        </p:txBody>
      </p:sp>
      <p:pic>
        <p:nvPicPr>
          <p:cNvPr id="5122" name="Picture 2" descr="C:\Users\User\Desktop\NAMESY 1\download (4).jpg"/>
          <p:cNvPicPr>
            <a:picLocks noChangeAspect="1" noChangeArrowheads="1"/>
          </p:cNvPicPr>
          <p:nvPr/>
        </p:nvPicPr>
        <p:blipFill>
          <a:blip r:embed="rId2"/>
          <a:srcRect/>
          <a:stretch>
            <a:fillRect/>
          </a:stretch>
        </p:blipFill>
        <p:spPr bwMode="auto">
          <a:xfrm>
            <a:off x="5943600" y="609600"/>
            <a:ext cx="2767542" cy="1138646"/>
          </a:xfrm>
          <a:prstGeom prst="rect">
            <a:avLst/>
          </a:prstGeom>
          <a:noFill/>
        </p:spPr>
      </p:pic>
      <p:pic>
        <p:nvPicPr>
          <p:cNvPr id="5123" name="Picture 3" descr="C:\Users\User\Desktop\NAMESY 1\images (1).jpg"/>
          <p:cNvPicPr>
            <a:picLocks noChangeAspect="1" noChangeArrowheads="1"/>
          </p:cNvPicPr>
          <p:nvPr/>
        </p:nvPicPr>
        <p:blipFill>
          <a:blip r:embed="rId3"/>
          <a:srcRect/>
          <a:stretch>
            <a:fillRect/>
          </a:stretch>
        </p:blipFill>
        <p:spPr bwMode="auto">
          <a:xfrm>
            <a:off x="533400" y="457200"/>
            <a:ext cx="3457576" cy="132397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04800" y="2133600"/>
            <a:ext cx="8077200" cy="4389437"/>
          </a:xfrm>
        </p:spPr>
        <p:txBody>
          <a:bodyPr/>
          <a:lstStyle/>
          <a:p>
            <a:pPr>
              <a:buNone/>
            </a:pPr>
            <a:r>
              <a:rPr lang="en-US" dirty="0"/>
              <a:t>   Reviews on Sheraton’s hotel websites make it evident that guest service is taken very seriously. Customer care satisfaction is increased by actions such providing parking, security, front desk assistance, hotel guides, and customer attention services. (</a:t>
            </a:r>
            <a:r>
              <a:rPr lang="en-US" dirty="0" err="1"/>
              <a:t>Alzate</a:t>
            </a:r>
            <a:r>
              <a:rPr lang="en-US" dirty="0"/>
              <a:t> and Dr Ma,  2023).    </a:t>
            </a:r>
          </a:p>
          <a:p>
            <a:pPr>
              <a:buNone/>
            </a:pPr>
            <a:endParaRPr lang="en-US" dirty="0"/>
          </a:p>
          <a:p>
            <a:pPr>
              <a:buNone/>
            </a:pPr>
            <a:endParaRPr lang="en-US" dirty="0"/>
          </a:p>
          <a:p>
            <a:endParaRPr lang="en-US" dirty="0"/>
          </a:p>
          <a:p>
            <a:endParaRPr lang="en-US" dirty="0"/>
          </a:p>
        </p:txBody>
      </p:sp>
      <p:pic>
        <p:nvPicPr>
          <p:cNvPr id="2052" name="Picture 4" descr="C:\Users\Grace\Desktop\FRON.jpg"/>
          <p:cNvPicPr>
            <a:picLocks noChangeAspect="1" noChangeArrowheads="1"/>
          </p:cNvPicPr>
          <p:nvPr/>
        </p:nvPicPr>
        <p:blipFill>
          <a:blip r:embed="rId2"/>
          <a:srcRect/>
          <a:stretch>
            <a:fillRect/>
          </a:stretch>
        </p:blipFill>
        <p:spPr bwMode="auto">
          <a:xfrm>
            <a:off x="5867400" y="304800"/>
            <a:ext cx="3276600" cy="1881011"/>
          </a:xfrm>
          <a:prstGeom prst="rect">
            <a:avLst/>
          </a:prstGeom>
          <a:noFill/>
        </p:spPr>
      </p:pic>
      <p:pic>
        <p:nvPicPr>
          <p:cNvPr id="6146" name="Picture 2" descr="C:\Users\User\Desktop\NAMESY 1\images.png"/>
          <p:cNvPicPr>
            <a:picLocks noChangeAspect="1" noChangeArrowheads="1"/>
          </p:cNvPicPr>
          <p:nvPr/>
        </p:nvPicPr>
        <p:blipFill>
          <a:blip r:embed="rId3"/>
          <a:srcRect/>
          <a:stretch>
            <a:fillRect/>
          </a:stretch>
        </p:blipFill>
        <p:spPr bwMode="auto">
          <a:xfrm>
            <a:off x="990600" y="571500"/>
            <a:ext cx="3257550" cy="162877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ROLES AND FUNCTIONS OF GUEST SERVICES IN GENERAL</a:t>
            </a:r>
          </a:p>
        </p:txBody>
      </p:sp>
      <p:sp>
        <p:nvSpPr>
          <p:cNvPr id="3" name="Content Placeholder 2"/>
          <p:cNvSpPr>
            <a:spLocks noGrp="1"/>
          </p:cNvSpPr>
          <p:nvPr>
            <p:ph idx="1"/>
          </p:nvPr>
        </p:nvSpPr>
        <p:spPr>
          <a:xfrm>
            <a:off x="609600" y="1600200"/>
            <a:ext cx="7772400" cy="4572000"/>
          </a:xfrm>
        </p:spPr>
        <p:txBody>
          <a:bodyPr>
            <a:normAutofit fontScale="70000" lnSpcReduction="20000"/>
          </a:bodyPr>
          <a:lstStyle/>
          <a:p>
            <a:pPr>
              <a:buNone/>
            </a:pPr>
            <a:r>
              <a:rPr lang="en-US" dirty="0"/>
              <a:t> The assistance, facilities, and services that a hotel offers to its clients are referred to as guest services( Tesone, 2014). The overall aim, for Sheraton, is to ensure that each customer gets a delightful experience.</a:t>
            </a:r>
          </a:p>
          <a:p>
            <a:pPr>
              <a:buNone/>
            </a:pPr>
            <a:r>
              <a:rPr lang="en-US" dirty="0"/>
              <a:t>In order to offer good customer service and quick access to information for customers. Guest services include concierge, room service, and laundry, as well as guest services agents such as receptionists, who are often positioned near the front desk (</a:t>
            </a:r>
            <a:r>
              <a:rPr lang="en-US" dirty="0" err="1"/>
              <a:t>Bardi</a:t>
            </a:r>
            <a:r>
              <a:rPr lang="en-US" dirty="0"/>
              <a:t>, 2021).  </a:t>
            </a:r>
          </a:p>
          <a:p>
            <a:pPr>
              <a:buNone/>
            </a:pPr>
            <a:r>
              <a:rPr lang="en-US" dirty="0"/>
              <a:t>At the hotel, the person in charge of guest services is known as a concierge, and among their duties is bookings, organizing tours for visitors, and making sure the rooms are comfortable (</a:t>
            </a:r>
            <a:r>
              <a:rPr lang="en-US" dirty="0" err="1"/>
              <a:t>Vallen</a:t>
            </a:r>
            <a:r>
              <a:rPr lang="en-US" dirty="0"/>
              <a:t> and </a:t>
            </a:r>
            <a:r>
              <a:rPr lang="en-US" dirty="0" err="1"/>
              <a:t>Vallen</a:t>
            </a:r>
            <a:r>
              <a:rPr lang="en-US" dirty="0"/>
              <a:t>, 2014). The roles of guest services include:</a:t>
            </a:r>
          </a:p>
          <a:p>
            <a:r>
              <a:rPr lang="en-US" dirty="0"/>
              <a:t>    Welcoming and assisting visitors</a:t>
            </a:r>
          </a:p>
          <a:p>
            <a:pPr>
              <a:buNone/>
            </a:pPr>
            <a:endParaRPr lang="en-US"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609600"/>
            <a:ext cx="8229600" cy="4389438"/>
          </a:xfrm>
        </p:spPr>
        <p:txBody>
          <a:bodyPr>
            <a:normAutofit fontScale="40000" lnSpcReduction="20000"/>
          </a:bodyPr>
          <a:lstStyle/>
          <a:p>
            <a:r>
              <a:rPr lang="en-US" dirty="0"/>
              <a:t> Attending to the visitors’ need</a:t>
            </a:r>
          </a:p>
          <a:p>
            <a:r>
              <a:rPr lang="en-US" dirty="0"/>
              <a:t> Returning phone calls and providing guests with information about guest services </a:t>
            </a:r>
          </a:p>
          <a:p>
            <a:r>
              <a:rPr lang="en-US" dirty="0"/>
              <a:t>  Issuing keys</a:t>
            </a:r>
          </a:p>
          <a:p>
            <a:r>
              <a:rPr lang="en-US" dirty="0"/>
              <a:t>Assisting guests with checking in and </a:t>
            </a:r>
          </a:p>
          <a:p>
            <a:pPr>
              <a:buNone/>
            </a:pPr>
            <a:r>
              <a:rPr lang="en-US" dirty="0"/>
              <a:t>Checking out processes</a:t>
            </a:r>
          </a:p>
          <a:p>
            <a:pPr>
              <a:buNone/>
            </a:pPr>
            <a:r>
              <a:rPr lang="en-US" dirty="0"/>
              <a:t> </a:t>
            </a:r>
          </a:p>
          <a:p>
            <a:r>
              <a:rPr lang="en-US" dirty="0"/>
              <a:t> Processing payments</a:t>
            </a:r>
          </a:p>
          <a:p>
            <a:r>
              <a:rPr lang="en-US" dirty="0"/>
              <a:t>  Making suggestions</a:t>
            </a:r>
          </a:p>
          <a:p>
            <a:endParaRPr lang="en-US" dirty="0"/>
          </a:p>
          <a:p>
            <a:pPr>
              <a:buNone/>
            </a:pPr>
            <a:endParaRPr lang="en-US" dirty="0"/>
          </a:p>
          <a:p>
            <a:r>
              <a:rPr lang="en-US" dirty="0"/>
              <a:t>Promptly attending to customers’ </a:t>
            </a:r>
          </a:p>
          <a:p>
            <a:pPr>
              <a:buNone/>
            </a:pPr>
            <a:r>
              <a:rPr lang="en-US" dirty="0"/>
              <a:t>Complaints and ensuring that everyone</a:t>
            </a:r>
          </a:p>
          <a:p>
            <a:pPr>
              <a:buNone/>
            </a:pPr>
            <a:r>
              <a:rPr lang="en-US" dirty="0"/>
              <a:t>has a smooth stay</a:t>
            </a:r>
          </a:p>
          <a:p>
            <a:pPr>
              <a:buNone/>
            </a:pPr>
            <a:endParaRPr lang="en-US" dirty="0"/>
          </a:p>
          <a:p>
            <a:r>
              <a:rPr lang="en-US" dirty="0"/>
              <a:t>There is a guest service manager to </a:t>
            </a:r>
          </a:p>
          <a:p>
            <a:pPr>
              <a:buNone/>
            </a:pPr>
            <a:r>
              <a:rPr lang="en-US" dirty="0"/>
              <a:t>also handle guest needs, front desk operations, </a:t>
            </a:r>
          </a:p>
          <a:p>
            <a:pPr>
              <a:buNone/>
            </a:pPr>
            <a:r>
              <a:rPr lang="en-US" dirty="0"/>
              <a:t>And ensure the optimum level of satisfaction</a:t>
            </a:r>
          </a:p>
          <a:p>
            <a:pPr>
              <a:buNone/>
            </a:pPr>
            <a:endParaRPr lang="en-US" dirty="0"/>
          </a:p>
          <a:p>
            <a:pPr>
              <a:buNone/>
            </a:pPr>
            <a:endParaRPr lang="en-US" dirty="0"/>
          </a:p>
          <a:p>
            <a:r>
              <a:rPr lang="en-US" dirty="0"/>
              <a:t>Their major goal is to attend to clients attentively</a:t>
            </a:r>
          </a:p>
          <a:p>
            <a:pPr>
              <a:buNone/>
            </a:pPr>
            <a:r>
              <a:rPr lang="en-US" dirty="0"/>
              <a:t>And courteously to make sure their stay is excellent </a:t>
            </a:r>
          </a:p>
          <a:p>
            <a:pPr>
              <a:buNone/>
            </a:pPr>
            <a:endParaRPr lang="en-US" dirty="0"/>
          </a:p>
          <a:p>
            <a:pPr>
              <a:buNone/>
            </a:pPr>
            <a:endParaRPr lang="en-US" dirty="0"/>
          </a:p>
        </p:txBody>
      </p:sp>
      <p:pic>
        <p:nvPicPr>
          <p:cNvPr id="4" name="Picture 4" descr="C:\Users\Grace\Desktop\FRON.jpg"/>
          <p:cNvPicPr>
            <a:picLocks noChangeAspect="1" noChangeArrowheads="1"/>
          </p:cNvPicPr>
          <p:nvPr/>
        </p:nvPicPr>
        <p:blipFill>
          <a:blip r:embed="rId2"/>
          <a:srcRect/>
          <a:stretch>
            <a:fillRect/>
          </a:stretch>
        </p:blipFill>
        <p:spPr bwMode="auto">
          <a:xfrm>
            <a:off x="4800600" y="3276600"/>
            <a:ext cx="4114800" cy="3352800"/>
          </a:xfrm>
          <a:prstGeom prst="rect">
            <a:avLst/>
          </a:prstGeom>
          <a:noFill/>
        </p:spPr>
      </p:pic>
      <p:pic>
        <p:nvPicPr>
          <p:cNvPr id="7170" name="Picture 2" descr="C:\Users\User\Desktop\NAMESY 1\images (2).jpg"/>
          <p:cNvPicPr>
            <a:picLocks noChangeAspect="1" noChangeArrowheads="1"/>
          </p:cNvPicPr>
          <p:nvPr/>
        </p:nvPicPr>
        <p:blipFill>
          <a:blip r:embed="rId3"/>
          <a:srcRect/>
          <a:stretch>
            <a:fillRect/>
          </a:stretch>
        </p:blipFill>
        <p:spPr bwMode="auto">
          <a:xfrm>
            <a:off x="5334000" y="1371600"/>
            <a:ext cx="3467100" cy="18288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a:t>FACILITIES PROVIDED IN SHERATON.</a:t>
            </a:r>
          </a:p>
        </p:txBody>
      </p:sp>
      <p:sp>
        <p:nvSpPr>
          <p:cNvPr id="6" name="Content Placeholder 5"/>
          <p:cNvSpPr>
            <a:spLocks noGrp="1"/>
          </p:cNvSpPr>
          <p:nvPr>
            <p:ph idx="1"/>
          </p:nvPr>
        </p:nvSpPr>
        <p:spPr/>
        <p:txBody>
          <a:bodyPr/>
          <a:lstStyle/>
          <a:p>
            <a:r>
              <a:rPr lang="en-US" dirty="0"/>
              <a:t>Luxurious Spa                                   </a:t>
            </a:r>
          </a:p>
          <a:p>
            <a:r>
              <a:rPr lang="en-US" dirty="0"/>
              <a:t>Modern fitness facilities </a:t>
            </a:r>
          </a:p>
          <a:p>
            <a:pPr>
              <a:buNone/>
            </a:pPr>
            <a:r>
              <a:rPr lang="en-US" dirty="0"/>
              <a:t>     </a:t>
            </a:r>
          </a:p>
          <a:p>
            <a:pPr>
              <a:buNone/>
            </a:pPr>
            <a:endParaRPr lang="en-US" dirty="0"/>
          </a:p>
          <a:p>
            <a:endParaRPr lang="en-US" dirty="0"/>
          </a:p>
          <a:p>
            <a:endParaRPr lang="en-US" dirty="0"/>
          </a:p>
        </p:txBody>
      </p:sp>
      <p:pic>
        <p:nvPicPr>
          <p:cNvPr id="3076" name="Picture 4" descr="C:\Users\Grace\Desktop\gym.jpg"/>
          <p:cNvPicPr>
            <a:picLocks noChangeAspect="1" noChangeArrowheads="1"/>
          </p:cNvPicPr>
          <p:nvPr/>
        </p:nvPicPr>
        <p:blipFill>
          <a:blip r:embed="rId2"/>
          <a:srcRect/>
          <a:stretch>
            <a:fillRect/>
          </a:stretch>
        </p:blipFill>
        <p:spPr bwMode="auto">
          <a:xfrm>
            <a:off x="457200" y="2895600"/>
            <a:ext cx="7772400" cy="36576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935163"/>
            <a:ext cx="8229600" cy="4389437"/>
          </a:xfrm>
        </p:spPr>
        <p:txBody>
          <a:bodyPr>
            <a:normAutofit lnSpcReduction="10000"/>
          </a:bodyPr>
          <a:lstStyle/>
          <a:p>
            <a:r>
              <a:rPr lang="en-US" dirty="0"/>
              <a:t>5 star restaurant</a:t>
            </a:r>
          </a:p>
          <a:p>
            <a:r>
              <a:rPr lang="en-US" dirty="0"/>
              <a:t>Outdoor Pool  </a:t>
            </a:r>
          </a:p>
          <a:p>
            <a:endParaRPr lang="en-US" dirty="0"/>
          </a:p>
          <a:p>
            <a:pPr>
              <a:buNone/>
            </a:pPr>
            <a:r>
              <a:rPr lang="en-US" dirty="0"/>
              <a:t>                   </a:t>
            </a:r>
          </a:p>
          <a:p>
            <a:r>
              <a:rPr lang="en-US" dirty="0"/>
              <a:t>Lounge area</a:t>
            </a:r>
          </a:p>
          <a:p>
            <a:endParaRPr lang="en-US" dirty="0"/>
          </a:p>
          <a:p>
            <a:pPr>
              <a:buNone/>
            </a:pPr>
            <a:endParaRPr lang="en-US" dirty="0"/>
          </a:p>
          <a:p>
            <a:r>
              <a:rPr lang="en-US" dirty="0"/>
              <a:t>Sporting Facilities</a:t>
            </a:r>
          </a:p>
          <a:p>
            <a:endParaRPr lang="en-US" dirty="0"/>
          </a:p>
          <a:p>
            <a:endParaRPr lang="en-US" dirty="0"/>
          </a:p>
          <a:p>
            <a:endParaRPr lang="en-US" dirty="0"/>
          </a:p>
          <a:p>
            <a:pPr>
              <a:buNone/>
            </a:pPr>
            <a:endParaRPr lang="en-US" dirty="0"/>
          </a:p>
        </p:txBody>
      </p:sp>
      <p:pic>
        <p:nvPicPr>
          <p:cNvPr id="4100" name="Picture 4"/>
          <p:cNvPicPr>
            <a:picLocks noChangeAspect="1" noChangeArrowheads="1"/>
          </p:cNvPicPr>
          <p:nvPr/>
        </p:nvPicPr>
        <p:blipFill>
          <a:blip r:embed="rId2"/>
          <a:srcRect/>
          <a:stretch>
            <a:fillRect/>
          </a:stretch>
        </p:blipFill>
        <p:spPr bwMode="auto">
          <a:xfrm>
            <a:off x="3417277" y="685800"/>
            <a:ext cx="5040923" cy="1524000"/>
          </a:xfrm>
          <a:prstGeom prst="rect">
            <a:avLst/>
          </a:prstGeom>
          <a:noFill/>
          <a:ln w="9525">
            <a:noFill/>
            <a:miter lim="800000"/>
            <a:headEnd/>
            <a:tailEnd/>
          </a:ln>
          <a:effectLst/>
        </p:spPr>
      </p:pic>
      <p:pic>
        <p:nvPicPr>
          <p:cNvPr id="3074" name="Picture 2" descr="C:\Users\User\Desktop\NAMESY 1\download (3).jpg"/>
          <p:cNvPicPr>
            <a:picLocks noChangeAspect="1" noChangeArrowheads="1"/>
          </p:cNvPicPr>
          <p:nvPr/>
        </p:nvPicPr>
        <p:blipFill>
          <a:blip r:embed="rId3"/>
          <a:srcRect/>
          <a:stretch>
            <a:fillRect/>
          </a:stretch>
        </p:blipFill>
        <p:spPr bwMode="auto">
          <a:xfrm>
            <a:off x="4953000" y="2438400"/>
            <a:ext cx="3687831" cy="2476500"/>
          </a:xfrm>
          <a:prstGeom prst="rect">
            <a:avLst/>
          </a:prstGeom>
          <a:noFill/>
        </p:spPr>
      </p:pic>
      <p:pic>
        <p:nvPicPr>
          <p:cNvPr id="3075" name="Picture 3" descr="C:\Users\User\Desktop\NAMESY 1\images.jpg"/>
          <p:cNvPicPr>
            <a:picLocks noChangeAspect="1" noChangeArrowheads="1"/>
          </p:cNvPicPr>
          <p:nvPr/>
        </p:nvPicPr>
        <p:blipFill>
          <a:blip r:embed="rId4"/>
          <a:srcRect/>
          <a:stretch>
            <a:fillRect/>
          </a:stretch>
        </p:blipFill>
        <p:spPr bwMode="auto">
          <a:xfrm>
            <a:off x="4800600" y="4953000"/>
            <a:ext cx="4038600" cy="1743075"/>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IMPORTANCE OF HOSPITALITY</a:t>
            </a:r>
            <a:br>
              <a:rPr lang="en-US" dirty="0"/>
            </a:br>
            <a:endParaRPr lang="en-US" dirty="0"/>
          </a:p>
        </p:txBody>
      </p:sp>
      <p:sp>
        <p:nvSpPr>
          <p:cNvPr id="3" name="Content Placeholder 2"/>
          <p:cNvSpPr>
            <a:spLocks noGrp="1"/>
          </p:cNvSpPr>
          <p:nvPr>
            <p:ph idx="1"/>
          </p:nvPr>
        </p:nvSpPr>
        <p:spPr>
          <a:xfrm>
            <a:off x="685800" y="1219200"/>
            <a:ext cx="7772400" cy="4572000"/>
          </a:xfrm>
        </p:spPr>
        <p:txBody>
          <a:bodyPr>
            <a:normAutofit fontScale="47500" lnSpcReduction="20000"/>
          </a:bodyPr>
          <a:lstStyle/>
          <a:p>
            <a:pPr>
              <a:buNone/>
            </a:pPr>
            <a:endParaRPr lang="en-US" dirty="0"/>
          </a:p>
          <a:p>
            <a:pPr>
              <a:buNone/>
            </a:pPr>
            <a:r>
              <a:rPr lang="en-US" dirty="0"/>
              <a:t> </a:t>
            </a:r>
          </a:p>
          <a:p>
            <a:pPr>
              <a:buNone/>
            </a:pPr>
            <a:r>
              <a:rPr lang="en-US" dirty="0"/>
              <a:t>     The word "hospitality" comes from the Latin word "</a:t>
            </a:r>
            <a:r>
              <a:rPr lang="en-US" dirty="0" err="1"/>
              <a:t>hospes</a:t>
            </a:r>
            <a:r>
              <a:rPr lang="en-US" dirty="0"/>
              <a:t>," which means visitor or stranger. (Joshi and Sharma, 2022). Also refers to making travelers feel welcome or providing a home away from home (Wood, 2015).  According to Joshi and Sharma, 2022, the importance include:  </a:t>
            </a:r>
          </a:p>
          <a:p>
            <a:pPr>
              <a:buNone/>
            </a:pPr>
            <a:r>
              <a:rPr lang="en-US" dirty="0"/>
              <a:t> </a:t>
            </a:r>
          </a:p>
          <a:p>
            <a:pPr lvl="0"/>
            <a:r>
              <a:rPr lang="en-US" dirty="0"/>
              <a:t>Fostering client feedback is a strategy for increasing guests’ happiness as they will appreciate being valued and heard.</a:t>
            </a:r>
          </a:p>
          <a:p>
            <a:pPr lvl="0"/>
            <a:r>
              <a:rPr lang="en-US" dirty="0"/>
              <a:t>Customer satisfaction.</a:t>
            </a:r>
          </a:p>
          <a:p>
            <a:pPr lvl="0"/>
            <a:r>
              <a:rPr lang="en-US" dirty="0"/>
              <a:t>Increases the number of loyal guests.</a:t>
            </a:r>
          </a:p>
          <a:p>
            <a:pPr lvl="0"/>
            <a:r>
              <a:rPr lang="en-US" dirty="0"/>
              <a:t>It leads to the eventual growth of the business as a result of positive feedbacks.</a:t>
            </a:r>
          </a:p>
          <a:p>
            <a:pPr lvl="0"/>
            <a:r>
              <a:rPr lang="en-US" dirty="0"/>
              <a:t>Helps build better customer relationship.</a:t>
            </a:r>
          </a:p>
          <a:p>
            <a:pPr lvl="0"/>
            <a:r>
              <a:rPr lang="en-US" dirty="0"/>
              <a:t>Increases the number of returning clients.</a:t>
            </a:r>
          </a:p>
          <a:p>
            <a:pPr lvl="0"/>
            <a:r>
              <a:rPr lang="en-US" dirty="0"/>
              <a:t>Helps the hotel deliver better customer service as a result of changes made from feedbacks.</a:t>
            </a:r>
          </a:p>
          <a:p>
            <a:pPr lvl="0"/>
            <a:r>
              <a:rPr lang="en-US" dirty="0"/>
              <a:t>Helps customers feel valued and important, Builds and foster a relationship between customers and hotels.</a:t>
            </a:r>
          </a:p>
          <a:p>
            <a:pPr lvl="0"/>
            <a:r>
              <a:rPr lang="en-US" dirty="0"/>
              <a:t>Reduces the risks of negative feedbacks and sometimes law suits.</a:t>
            </a:r>
          </a:p>
          <a:p>
            <a:pPr>
              <a:buNone/>
            </a:pPr>
            <a:endParaRPr lang="en-US"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HOW DO HOTELS MEET AND EXCEED GUESTS EXPECTATIONS.</a:t>
            </a:r>
          </a:p>
        </p:txBody>
      </p:sp>
      <p:sp>
        <p:nvSpPr>
          <p:cNvPr id="3" name="Content Placeholder 2"/>
          <p:cNvSpPr>
            <a:spLocks noGrp="1"/>
          </p:cNvSpPr>
          <p:nvPr>
            <p:ph idx="1"/>
          </p:nvPr>
        </p:nvSpPr>
        <p:spPr/>
        <p:txBody>
          <a:bodyPr>
            <a:normAutofit fontScale="47500" lnSpcReduction="20000"/>
          </a:bodyPr>
          <a:lstStyle/>
          <a:p>
            <a:pPr>
              <a:buNone/>
            </a:pPr>
            <a:r>
              <a:rPr lang="en-US" dirty="0"/>
              <a:t>     Understanding the link between visitor expectations and experience is essential for ensuring customer happiness. (</a:t>
            </a:r>
            <a:r>
              <a:rPr lang="en-US" dirty="0" err="1"/>
              <a:t>Liat</a:t>
            </a:r>
            <a:r>
              <a:rPr lang="en-US" dirty="0"/>
              <a:t> et al., 2017). Positive feedback and recurring business will follow from meeting or exceeding expectations. Hoteliers will benefit from understanding guest expectations when they create their marketing strategy and pre-stay communications. (</a:t>
            </a:r>
            <a:r>
              <a:rPr lang="en-US" dirty="0" err="1"/>
              <a:t>Bharwani</a:t>
            </a:r>
            <a:r>
              <a:rPr lang="en-US" dirty="0"/>
              <a:t> and Matthews,  2021). To do this, hotels must: </a:t>
            </a:r>
          </a:p>
          <a:p>
            <a:pPr lvl="0"/>
            <a:r>
              <a:rPr lang="en-US" dirty="0"/>
              <a:t>Ask for feedback, complaints and suggestions</a:t>
            </a:r>
          </a:p>
          <a:p>
            <a:pPr lvl="0"/>
            <a:r>
              <a:rPr lang="en-US" dirty="0"/>
              <a:t>Get work done on feedbacks received from customers </a:t>
            </a:r>
          </a:p>
          <a:p>
            <a:pPr lvl="0"/>
            <a:r>
              <a:rPr lang="en-US" dirty="0"/>
              <a:t>Identify the expectations of your guests.</a:t>
            </a:r>
          </a:p>
          <a:p>
            <a:pPr lvl="0"/>
            <a:r>
              <a:rPr lang="en-US" dirty="0"/>
              <a:t>Employ teachable employees.</a:t>
            </a:r>
          </a:p>
          <a:p>
            <a:pPr lvl="0">
              <a:buNone/>
            </a:pPr>
            <a:endParaRPr lang="en-US" dirty="0"/>
          </a:p>
          <a:p>
            <a:pPr lvl="0"/>
            <a:r>
              <a:rPr lang="en-US" dirty="0"/>
              <a:t>Invest in personnel training and human resource development </a:t>
            </a:r>
          </a:p>
          <a:p>
            <a:pPr lvl="0"/>
            <a:r>
              <a:rPr lang="en-US" dirty="0"/>
              <a:t>Provide an inclusive and toxic free work environment </a:t>
            </a:r>
          </a:p>
          <a:p>
            <a:pPr lvl="0"/>
            <a:r>
              <a:rPr lang="en-US" dirty="0"/>
              <a:t>Have a customer centric approach to all aspects of the business’s operations </a:t>
            </a:r>
          </a:p>
          <a:p>
            <a:pPr lvl="0"/>
            <a:r>
              <a:rPr lang="en-US" dirty="0"/>
              <a:t>Keeping up with technological advancements and creating innovative ways of meeting client demands </a:t>
            </a:r>
          </a:p>
          <a:p>
            <a:pPr lvl="0">
              <a:buNone/>
            </a:pPr>
            <a:endParaRPr lang="en-US" dirty="0"/>
          </a:p>
          <a:p>
            <a:pPr lvl="0"/>
            <a:r>
              <a:rPr lang="en-US" dirty="0"/>
              <a:t>Have a proactive approach to all segments of the organization’s operations </a:t>
            </a:r>
          </a:p>
          <a:p>
            <a:pPr lvl="0"/>
            <a:r>
              <a:rPr lang="en-US" dirty="0"/>
              <a:t>Employ sustainable means of operations </a:t>
            </a:r>
            <a:r>
              <a:rPr lang="en-US" dirty="0" err="1"/>
              <a:t>i.e</a:t>
            </a:r>
            <a:r>
              <a:rPr lang="en-US" dirty="0"/>
              <a:t> use of eco- friendly practices and focusing on the economic, social and environmental aspects of sustainability, as well as corporate social responsibility.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313688"/>
          </a:xfrm>
        </p:spPr>
        <p:txBody>
          <a:bodyPr>
            <a:normAutofit fontScale="90000"/>
          </a:bodyPr>
          <a:lstStyle/>
          <a:p>
            <a:r>
              <a:rPr lang="en-US" b="1" dirty="0"/>
              <a:t>CONCLUSION</a:t>
            </a:r>
            <a:br>
              <a:rPr lang="en-US" b="1" dirty="0"/>
            </a:br>
            <a:endParaRPr lang="en-US" b="1" dirty="0"/>
          </a:p>
        </p:txBody>
      </p:sp>
      <p:sp>
        <p:nvSpPr>
          <p:cNvPr id="3" name="Content Placeholder 2"/>
          <p:cNvSpPr>
            <a:spLocks noGrp="1"/>
          </p:cNvSpPr>
          <p:nvPr>
            <p:ph idx="1"/>
          </p:nvPr>
        </p:nvSpPr>
        <p:spPr>
          <a:xfrm>
            <a:off x="533400" y="1752600"/>
            <a:ext cx="7772400" cy="4572000"/>
          </a:xfrm>
        </p:spPr>
        <p:txBody>
          <a:bodyPr>
            <a:normAutofit fontScale="85000" lnSpcReduction="10000"/>
          </a:bodyPr>
          <a:lstStyle/>
          <a:p>
            <a:r>
              <a:rPr lang="en-US" dirty="0"/>
              <a:t>Providing consumers with a satisfying experience is the aim of the hospitality sector. Making sure each individual guest is looked after is crucial, whether that enjoyment comes from a satisfying dinner, unwinding in a posh spa, or having a good night's sleep while traveling.  For Sheraton, the company’s wide success can be attributed to its primary focus on client satisfaction, however, hospitality and excellent guest services is not a destination, it is a continuous action which hospitality organisations must strategically and proactively plan for and emphasize on. </a:t>
            </a:r>
          </a:p>
          <a:p>
            <a:pPr>
              <a:buNone/>
            </a:pPr>
            <a:endParaRPr lang="en-US" dirty="0"/>
          </a:p>
        </p:txBody>
      </p:sp>
      <p:pic>
        <p:nvPicPr>
          <p:cNvPr id="8194" name="Picture 2" descr="C:\Users\User\Desktop\NAMESY 1\download.png"/>
          <p:cNvPicPr>
            <a:picLocks noChangeAspect="1" noChangeArrowheads="1"/>
          </p:cNvPicPr>
          <p:nvPr/>
        </p:nvPicPr>
        <p:blipFill>
          <a:blip r:embed="rId2"/>
          <a:srcRect/>
          <a:stretch>
            <a:fillRect/>
          </a:stretch>
        </p:blipFill>
        <p:spPr bwMode="auto">
          <a:xfrm>
            <a:off x="6096000" y="0"/>
            <a:ext cx="2695575" cy="169545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89888"/>
          </a:xfrm>
        </p:spPr>
        <p:txBody>
          <a:bodyPr>
            <a:normAutofit fontScale="90000"/>
          </a:bodyPr>
          <a:lstStyle/>
          <a:p>
            <a:r>
              <a:rPr lang="en-US" dirty="0"/>
              <a:t>REFERENCE LISTS.</a:t>
            </a:r>
            <a:br>
              <a:rPr lang="en-US" dirty="0"/>
            </a:br>
            <a:endParaRPr lang="en-US" dirty="0"/>
          </a:p>
        </p:txBody>
      </p:sp>
      <p:sp>
        <p:nvSpPr>
          <p:cNvPr id="3" name="Content Placeholder 2"/>
          <p:cNvSpPr>
            <a:spLocks noGrp="1"/>
          </p:cNvSpPr>
          <p:nvPr>
            <p:ph idx="1"/>
          </p:nvPr>
        </p:nvSpPr>
        <p:spPr>
          <a:xfrm>
            <a:off x="609600" y="1447800"/>
            <a:ext cx="8229600" cy="4389120"/>
          </a:xfrm>
        </p:spPr>
        <p:txBody>
          <a:bodyPr>
            <a:normAutofit fontScale="25000" lnSpcReduction="20000"/>
          </a:bodyPr>
          <a:lstStyle/>
          <a:p>
            <a:r>
              <a:rPr lang="en-US" sz="5600" dirty="0">
                <a:latin typeface="Times New Roman" pitchFamily="18" charset="0"/>
                <a:cs typeface="Times New Roman" pitchFamily="18" charset="0"/>
              </a:rPr>
              <a:t>ALZATE-GALIZA, D.M.E.L 2023., SATISFACTION GUARANTEED! An assessment on customer satisfaction of standard class hotel services.</a:t>
            </a:r>
          </a:p>
          <a:p>
            <a:r>
              <a:rPr lang="en-US" sz="5600" dirty="0" err="1">
                <a:latin typeface="Times New Roman" pitchFamily="18" charset="0"/>
                <a:cs typeface="Times New Roman" pitchFamily="18" charset="0"/>
              </a:rPr>
              <a:t>Bardi</a:t>
            </a:r>
            <a:r>
              <a:rPr lang="en-US" sz="5600" dirty="0">
                <a:latin typeface="Times New Roman" pitchFamily="18" charset="0"/>
                <a:cs typeface="Times New Roman" pitchFamily="18" charset="0"/>
              </a:rPr>
              <a:t>, J.A., 2021. Hotel-Front-Office-Management.</a:t>
            </a:r>
          </a:p>
          <a:p>
            <a:r>
              <a:rPr lang="en-US" sz="5600" dirty="0" err="1">
                <a:latin typeface="Times New Roman" pitchFamily="18" charset="0"/>
                <a:cs typeface="Times New Roman" pitchFamily="18" charset="0"/>
              </a:rPr>
              <a:t>Bharwani</a:t>
            </a:r>
            <a:r>
              <a:rPr lang="en-US" sz="5600" dirty="0">
                <a:latin typeface="Times New Roman" pitchFamily="18" charset="0"/>
                <a:cs typeface="Times New Roman" pitchFamily="18" charset="0"/>
              </a:rPr>
              <a:t>, S. and Mathews, D., 2021. Techno-business strategies for enhancing guest experience in luxury hotels: a managerial perspective. </a:t>
            </a:r>
            <a:r>
              <a:rPr lang="en-US" sz="5600" i="1" dirty="0">
                <a:latin typeface="Times New Roman" pitchFamily="18" charset="0"/>
                <a:cs typeface="Times New Roman" pitchFamily="18" charset="0"/>
              </a:rPr>
              <a:t>Worldwide Hospitality and Tourism Themes</a:t>
            </a:r>
            <a:r>
              <a:rPr lang="en-US" sz="5600" dirty="0">
                <a:latin typeface="Times New Roman" pitchFamily="18" charset="0"/>
                <a:cs typeface="Times New Roman" pitchFamily="18" charset="0"/>
              </a:rPr>
              <a:t>, </a:t>
            </a:r>
            <a:r>
              <a:rPr lang="en-US" sz="5600" i="1" dirty="0">
                <a:latin typeface="Times New Roman" pitchFamily="18" charset="0"/>
                <a:cs typeface="Times New Roman" pitchFamily="18" charset="0"/>
              </a:rPr>
              <a:t>13</a:t>
            </a:r>
            <a:r>
              <a:rPr lang="en-US" sz="5600" dirty="0">
                <a:latin typeface="Times New Roman" pitchFamily="18" charset="0"/>
                <a:cs typeface="Times New Roman" pitchFamily="18" charset="0"/>
              </a:rPr>
              <a:t>(2), pp.168-185.</a:t>
            </a:r>
          </a:p>
          <a:p>
            <a:r>
              <a:rPr lang="en-US" sz="5600" dirty="0" err="1">
                <a:latin typeface="Times New Roman" pitchFamily="18" charset="0"/>
                <a:cs typeface="Times New Roman" pitchFamily="18" charset="0"/>
              </a:rPr>
              <a:t>Dogru</a:t>
            </a:r>
            <a:r>
              <a:rPr lang="en-US" sz="5600" dirty="0">
                <a:latin typeface="Times New Roman" pitchFamily="18" charset="0"/>
                <a:cs typeface="Times New Roman" pitchFamily="18" charset="0"/>
              </a:rPr>
              <a:t>, T., </a:t>
            </a:r>
            <a:r>
              <a:rPr lang="en-US" sz="5600" dirty="0" err="1">
                <a:latin typeface="Times New Roman" pitchFamily="18" charset="0"/>
                <a:cs typeface="Times New Roman" pitchFamily="18" charset="0"/>
              </a:rPr>
              <a:t>Mody</a:t>
            </a:r>
            <a:r>
              <a:rPr lang="en-US" sz="5600" dirty="0">
                <a:latin typeface="Times New Roman" pitchFamily="18" charset="0"/>
                <a:cs typeface="Times New Roman" pitchFamily="18" charset="0"/>
              </a:rPr>
              <a:t>, M., </a:t>
            </a:r>
            <a:r>
              <a:rPr lang="en-US" sz="5600" dirty="0" err="1">
                <a:latin typeface="Times New Roman" pitchFamily="18" charset="0"/>
                <a:cs typeface="Times New Roman" pitchFamily="18" charset="0"/>
              </a:rPr>
              <a:t>Suess</a:t>
            </a:r>
            <a:r>
              <a:rPr lang="en-US" sz="5600" dirty="0">
                <a:latin typeface="Times New Roman" pitchFamily="18" charset="0"/>
                <a:cs typeface="Times New Roman" pitchFamily="18" charset="0"/>
              </a:rPr>
              <a:t>, C., McGinley, S. and Line, N.D., 2020. The </a:t>
            </a:r>
            <a:r>
              <a:rPr lang="en-US" sz="5600" dirty="0" err="1">
                <a:latin typeface="Times New Roman" pitchFamily="18" charset="0"/>
                <a:cs typeface="Times New Roman" pitchFamily="18" charset="0"/>
              </a:rPr>
              <a:t>Airbnb</a:t>
            </a:r>
            <a:r>
              <a:rPr lang="en-US" sz="5600" dirty="0">
                <a:latin typeface="Times New Roman" pitchFamily="18" charset="0"/>
                <a:cs typeface="Times New Roman" pitchFamily="18" charset="0"/>
              </a:rPr>
              <a:t> paradox: Positive employment effects in the hospitality industry. </a:t>
            </a:r>
            <a:r>
              <a:rPr lang="en-US" sz="5600" i="1" dirty="0">
                <a:latin typeface="Times New Roman" pitchFamily="18" charset="0"/>
                <a:cs typeface="Times New Roman" pitchFamily="18" charset="0"/>
              </a:rPr>
              <a:t>Tourism Management</a:t>
            </a:r>
            <a:r>
              <a:rPr lang="en-US" sz="5600" dirty="0">
                <a:latin typeface="Times New Roman" pitchFamily="18" charset="0"/>
                <a:cs typeface="Times New Roman" pitchFamily="18" charset="0"/>
              </a:rPr>
              <a:t>, </a:t>
            </a:r>
            <a:r>
              <a:rPr lang="en-US" sz="5600" i="1" dirty="0">
                <a:latin typeface="Times New Roman" pitchFamily="18" charset="0"/>
                <a:cs typeface="Times New Roman" pitchFamily="18" charset="0"/>
              </a:rPr>
              <a:t>77</a:t>
            </a:r>
            <a:r>
              <a:rPr lang="en-US" sz="5600" dirty="0">
                <a:latin typeface="Times New Roman" pitchFamily="18" charset="0"/>
                <a:cs typeface="Times New Roman" pitchFamily="18" charset="0"/>
              </a:rPr>
              <a:t>, p.104001.</a:t>
            </a:r>
          </a:p>
          <a:p>
            <a:r>
              <a:rPr lang="en-US" sz="5600" dirty="0">
                <a:latin typeface="Times New Roman" pitchFamily="18" charset="0"/>
                <a:cs typeface="Times New Roman" pitchFamily="18" charset="0"/>
              </a:rPr>
              <a:t>Joshi, A. and Sharma, R., 2022. Corporate Hospitals And Marketing. </a:t>
            </a:r>
            <a:r>
              <a:rPr lang="en-US" sz="5600" i="1" dirty="0">
                <a:latin typeface="Times New Roman" pitchFamily="18" charset="0"/>
                <a:cs typeface="Times New Roman" pitchFamily="18" charset="0"/>
              </a:rPr>
              <a:t>Elementary Education Online</a:t>
            </a:r>
            <a:r>
              <a:rPr lang="en-US" sz="5600" dirty="0">
                <a:latin typeface="Times New Roman" pitchFamily="18" charset="0"/>
                <a:cs typeface="Times New Roman" pitchFamily="18" charset="0"/>
              </a:rPr>
              <a:t>, </a:t>
            </a:r>
            <a:r>
              <a:rPr lang="en-US" sz="5600" i="1" dirty="0">
                <a:latin typeface="Times New Roman" pitchFamily="18" charset="0"/>
                <a:cs typeface="Times New Roman" pitchFamily="18" charset="0"/>
              </a:rPr>
              <a:t>20</a:t>
            </a:r>
            <a:r>
              <a:rPr lang="en-US" sz="5600" dirty="0">
                <a:latin typeface="Times New Roman" pitchFamily="18" charset="0"/>
                <a:cs typeface="Times New Roman" pitchFamily="18" charset="0"/>
              </a:rPr>
              <a:t>(6), pp.3956-3956.</a:t>
            </a:r>
          </a:p>
          <a:p>
            <a:r>
              <a:rPr lang="en-US" sz="5600" dirty="0" err="1">
                <a:latin typeface="Times New Roman" pitchFamily="18" charset="0"/>
                <a:cs typeface="Times New Roman" pitchFamily="18" charset="0"/>
              </a:rPr>
              <a:t>Kreeger</a:t>
            </a:r>
            <a:r>
              <a:rPr lang="en-US" sz="5600" dirty="0">
                <a:latin typeface="Times New Roman" pitchFamily="18" charset="0"/>
                <a:cs typeface="Times New Roman" pitchFamily="18" charset="0"/>
              </a:rPr>
              <a:t>, J.C., </a:t>
            </a:r>
            <a:r>
              <a:rPr lang="en-US" sz="5600" dirty="0" err="1">
                <a:latin typeface="Times New Roman" pitchFamily="18" charset="0"/>
                <a:cs typeface="Times New Roman" pitchFamily="18" charset="0"/>
              </a:rPr>
              <a:t>Parsa</a:t>
            </a:r>
            <a:r>
              <a:rPr lang="en-US" sz="5600" dirty="0">
                <a:latin typeface="Times New Roman" pitchFamily="18" charset="0"/>
                <a:cs typeface="Times New Roman" pitchFamily="18" charset="0"/>
              </a:rPr>
              <a:t>, H.G., Smith, S.J. and </a:t>
            </a:r>
            <a:r>
              <a:rPr lang="en-US" sz="5600" dirty="0" err="1">
                <a:latin typeface="Times New Roman" pitchFamily="18" charset="0"/>
                <a:cs typeface="Times New Roman" pitchFamily="18" charset="0"/>
              </a:rPr>
              <a:t>Kubickova</a:t>
            </a:r>
            <a:r>
              <a:rPr lang="en-US" sz="5600" dirty="0">
                <a:latin typeface="Times New Roman" pitchFamily="18" charset="0"/>
                <a:cs typeface="Times New Roman" pitchFamily="18" charset="0"/>
              </a:rPr>
              <a:t>, M., 2018. Calendar effect and the role of seasonality in consumer comment behavior: A longitudinal study in the restaurant industry. </a:t>
            </a:r>
            <a:r>
              <a:rPr lang="en-US" sz="5600" i="1" dirty="0">
                <a:latin typeface="Times New Roman" pitchFamily="18" charset="0"/>
                <a:cs typeface="Times New Roman" pitchFamily="18" charset="0"/>
              </a:rPr>
              <a:t>Journal of foodservice business research</a:t>
            </a:r>
            <a:r>
              <a:rPr lang="en-US" sz="5600" dirty="0">
                <a:latin typeface="Times New Roman" pitchFamily="18" charset="0"/>
                <a:cs typeface="Times New Roman" pitchFamily="18" charset="0"/>
              </a:rPr>
              <a:t>, </a:t>
            </a:r>
            <a:r>
              <a:rPr lang="en-US" sz="5600" i="1" dirty="0">
                <a:latin typeface="Times New Roman" pitchFamily="18" charset="0"/>
                <a:cs typeface="Times New Roman" pitchFamily="18" charset="0"/>
              </a:rPr>
              <a:t>21</a:t>
            </a:r>
            <a:r>
              <a:rPr lang="en-US" sz="5600" dirty="0">
                <a:latin typeface="Times New Roman" pitchFamily="18" charset="0"/>
                <a:cs typeface="Times New Roman" pitchFamily="18" charset="0"/>
              </a:rPr>
              <a:t>(3), pp.342-357.</a:t>
            </a:r>
          </a:p>
          <a:p>
            <a:r>
              <a:rPr lang="en-US" sz="5600" dirty="0" err="1">
                <a:latin typeface="Times New Roman" pitchFamily="18" charset="0"/>
                <a:cs typeface="Times New Roman" pitchFamily="18" charset="0"/>
              </a:rPr>
              <a:t>Liat</a:t>
            </a:r>
            <a:r>
              <a:rPr lang="en-US" sz="5600" dirty="0">
                <a:latin typeface="Times New Roman" pitchFamily="18" charset="0"/>
                <a:cs typeface="Times New Roman" pitchFamily="18" charset="0"/>
              </a:rPr>
              <a:t>, C.B., </a:t>
            </a:r>
            <a:r>
              <a:rPr lang="en-US" sz="5600" dirty="0" err="1">
                <a:latin typeface="Times New Roman" pitchFamily="18" charset="0"/>
                <a:cs typeface="Times New Roman" pitchFamily="18" charset="0"/>
              </a:rPr>
              <a:t>Mansori</a:t>
            </a:r>
            <a:r>
              <a:rPr lang="en-US" sz="5600" dirty="0">
                <a:latin typeface="Times New Roman" pitchFamily="18" charset="0"/>
                <a:cs typeface="Times New Roman" pitchFamily="18" charset="0"/>
              </a:rPr>
              <a:t>, S., Chuan, G.C. and </a:t>
            </a:r>
            <a:r>
              <a:rPr lang="en-US" sz="5600" dirty="0" err="1">
                <a:latin typeface="Times New Roman" pitchFamily="18" charset="0"/>
                <a:cs typeface="Times New Roman" pitchFamily="18" charset="0"/>
              </a:rPr>
              <a:t>Imrie</a:t>
            </a:r>
            <a:r>
              <a:rPr lang="en-US" sz="5600" dirty="0">
                <a:latin typeface="Times New Roman" pitchFamily="18" charset="0"/>
                <a:cs typeface="Times New Roman" pitchFamily="18" charset="0"/>
              </a:rPr>
              <a:t>, B.C., 2017. Hotel service recovery and service quality: Influences of corporate image and generational differences in the relationship between customer satisfaction and loyalty. </a:t>
            </a:r>
            <a:r>
              <a:rPr lang="en-US" sz="5600" i="1" dirty="0">
                <a:latin typeface="Times New Roman" pitchFamily="18" charset="0"/>
                <a:cs typeface="Times New Roman" pitchFamily="18" charset="0"/>
              </a:rPr>
              <a:t>Journal of Global Marketing</a:t>
            </a:r>
            <a:r>
              <a:rPr lang="en-US" sz="5600" dirty="0">
                <a:latin typeface="Times New Roman" pitchFamily="18" charset="0"/>
                <a:cs typeface="Times New Roman" pitchFamily="18" charset="0"/>
              </a:rPr>
              <a:t>, </a:t>
            </a:r>
            <a:r>
              <a:rPr lang="en-US" sz="5600" i="1" dirty="0">
                <a:latin typeface="Times New Roman" pitchFamily="18" charset="0"/>
                <a:cs typeface="Times New Roman" pitchFamily="18" charset="0"/>
              </a:rPr>
              <a:t>30</a:t>
            </a:r>
            <a:r>
              <a:rPr lang="en-US" sz="5600" dirty="0">
                <a:latin typeface="Times New Roman" pitchFamily="18" charset="0"/>
                <a:cs typeface="Times New Roman" pitchFamily="18" charset="0"/>
              </a:rPr>
              <a:t>(1), pp.42-51.</a:t>
            </a:r>
          </a:p>
          <a:p>
            <a:r>
              <a:rPr lang="en-US" sz="5600" dirty="0" err="1">
                <a:latin typeface="Times New Roman" pitchFamily="18" charset="0"/>
                <a:cs typeface="Times New Roman" pitchFamily="18" charset="0"/>
              </a:rPr>
              <a:t>Mariotte</a:t>
            </a:r>
            <a:r>
              <a:rPr lang="en-US" sz="5600" dirty="0">
                <a:latin typeface="Times New Roman" pitchFamily="18" charset="0"/>
                <a:cs typeface="Times New Roman" pitchFamily="18" charset="0"/>
              </a:rPr>
              <a:t>, 2022. Marriott Hotels- Official Marriott Website </a:t>
            </a:r>
          </a:p>
          <a:p>
            <a:pPr>
              <a:buNone/>
            </a:pPr>
            <a:r>
              <a:rPr lang="en-US" sz="5600" u="sng" dirty="0">
                <a:latin typeface="Times New Roman" pitchFamily="18" charset="0"/>
                <a:cs typeface="Times New Roman" pitchFamily="18" charset="0"/>
                <a:hlinkClick r:id="rId2"/>
              </a:rPr>
              <a:t>      www.marriott.co.uk</a:t>
            </a:r>
            <a:endParaRPr lang="en-US" sz="5600" dirty="0">
              <a:latin typeface="Times New Roman" pitchFamily="18" charset="0"/>
              <a:cs typeface="Times New Roman" pitchFamily="18" charset="0"/>
            </a:endParaRPr>
          </a:p>
          <a:p>
            <a:r>
              <a:rPr lang="en-US" sz="5600" dirty="0">
                <a:latin typeface="Times New Roman" pitchFamily="18" charset="0"/>
                <a:cs typeface="Times New Roman" pitchFamily="18" charset="0"/>
              </a:rPr>
              <a:t>Richard, B., 2017. Hotel chains: survival strategies for a dynamic future. </a:t>
            </a:r>
            <a:r>
              <a:rPr lang="en-US" sz="5600" i="1" dirty="0">
                <a:latin typeface="Times New Roman" pitchFamily="18" charset="0"/>
                <a:cs typeface="Times New Roman" pitchFamily="18" charset="0"/>
              </a:rPr>
              <a:t>Journal of Tourism Futures</a:t>
            </a:r>
            <a:r>
              <a:rPr lang="en-US" sz="5600" dirty="0">
                <a:latin typeface="Times New Roman" pitchFamily="18" charset="0"/>
                <a:cs typeface="Times New Roman" pitchFamily="18" charset="0"/>
              </a:rPr>
              <a:t>, </a:t>
            </a:r>
            <a:r>
              <a:rPr lang="en-US" sz="5600" i="1" dirty="0">
                <a:latin typeface="Times New Roman" pitchFamily="18" charset="0"/>
                <a:cs typeface="Times New Roman" pitchFamily="18" charset="0"/>
              </a:rPr>
              <a:t>3</a:t>
            </a:r>
            <a:r>
              <a:rPr lang="en-US" sz="5600" dirty="0">
                <a:latin typeface="Times New Roman" pitchFamily="18" charset="0"/>
                <a:cs typeface="Times New Roman" pitchFamily="18" charset="0"/>
              </a:rPr>
              <a:t>(1), pp.56-65.</a:t>
            </a:r>
          </a:p>
          <a:p>
            <a:r>
              <a:rPr lang="en-US" sz="5600" dirty="0">
                <a:latin typeface="Times New Roman" pitchFamily="18" charset="0"/>
                <a:cs typeface="Times New Roman" pitchFamily="18" charset="0"/>
              </a:rPr>
              <a:t>Sheraton, 2023. International hotels and resorts. </a:t>
            </a:r>
          </a:p>
          <a:p>
            <a:pPr>
              <a:buNone/>
            </a:pPr>
            <a:r>
              <a:rPr lang="en-US" sz="5600" u="sng" dirty="0">
                <a:latin typeface="Times New Roman" pitchFamily="18" charset="0"/>
                <a:cs typeface="Times New Roman" pitchFamily="18" charset="0"/>
                <a:hlinkClick r:id="rId3"/>
              </a:rPr>
              <a:t>       https://sheraton.marriott.com/</a:t>
            </a:r>
            <a:r>
              <a:rPr lang="en-US" sz="5600" dirty="0">
                <a:latin typeface="Times New Roman" pitchFamily="18" charset="0"/>
                <a:cs typeface="Times New Roman" pitchFamily="18" charset="0"/>
              </a:rPr>
              <a:t> </a:t>
            </a:r>
          </a:p>
          <a:p>
            <a:r>
              <a:rPr lang="en-US" sz="5600" dirty="0"/>
              <a:t>Tesone, V. (2014) Principles of Management for the Hospitality Industry, Butterworth </a:t>
            </a:r>
            <a:r>
              <a:rPr lang="en-US" sz="5600" dirty="0" err="1"/>
              <a:t>Heineman</a:t>
            </a:r>
            <a:r>
              <a:rPr lang="en-US" sz="5600" dirty="0"/>
              <a:t>, Oxford </a:t>
            </a:r>
          </a:p>
          <a:p>
            <a:r>
              <a:rPr lang="en-US" sz="5600" dirty="0" err="1"/>
              <a:t>Vallen</a:t>
            </a:r>
            <a:r>
              <a:rPr lang="en-US" sz="5600" dirty="0"/>
              <a:t>, G.K. &amp; </a:t>
            </a:r>
            <a:r>
              <a:rPr lang="en-US" sz="5600" dirty="0" err="1"/>
              <a:t>Vallen</a:t>
            </a:r>
            <a:r>
              <a:rPr lang="en-US" sz="5600" dirty="0"/>
              <a:t>, Jerome J. (2014) Check-in check-out: managing hotel operations Ninth edition.; Pearson new international.,</a:t>
            </a:r>
            <a:endParaRPr lang="en-US" sz="5600" dirty="0">
              <a:latin typeface="Times New Roman" pitchFamily="18" charset="0"/>
              <a:cs typeface="Times New Roman" pitchFamily="18" charset="0"/>
            </a:endParaRPr>
          </a:p>
          <a:p>
            <a:r>
              <a:rPr lang="en-US" sz="5600" dirty="0"/>
              <a:t>Wood, R.C., 2015. Hospitality Management: a brief introduction, Sage, London</a:t>
            </a:r>
          </a:p>
          <a:p>
            <a:endParaRPr lang="en-US" sz="5600" dirty="0">
              <a:latin typeface="Times New Roman" pitchFamily="18" charset="0"/>
              <a:cs typeface="Times New Roman" pitchFamily="18" charset="0"/>
            </a:endParaRPr>
          </a:p>
          <a:p>
            <a:pPr>
              <a:buNone/>
            </a:pPr>
            <a:r>
              <a:rPr lang="en-US" sz="5600" dirty="0">
                <a:latin typeface="Times New Roman" pitchFamily="18" charset="0"/>
                <a:cs typeface="Times New Roman" pitchFamily="18" charset="0"/>
              </a:rPr>
              <a:t> </a:t>
            </a:r>
          </a:p>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177</TotalTime>
  <Words>1366</Words>
  <Application>Microsoft Office PowerPoint</Application>
  <PresentationFormat>On-screen Show (4:3)</PresentationFormat>
  <Paragraphs>140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vt:lpstr>
      <vt:lpstr>TABLE OF CONTENT.</vt:lpstr>
      <vt:lpstr>INTRODUCTION TO THE CHOSEN HOTEL BRAND </vt:lpstr>
      <vt:lpstr>SHERATON HOTEL BRAND’S MAIN CUSTOMERS.</vt:lpstr>
      <vt:lpstr>PowerPoint Presentation</vt:lpstr>
      <vt:lpstr>NATURE AND SCOPE OF GUEST SERVICES IN SHERATON </vt:lpstr>
      <vt:lpstr>PowerPoint Presentation</vt:lpstr>
      <vt:lpstr>PowerPoint Presentation</vt:lpstr>
      <vt:lpstr>ROLES AND FUNCTIONS OF GUEST SERVICES IN GENERAL</vt:lpstr>
      <vt:lpstr>PowerPoint Presentation</vt:lpstr>
      <vt:lpstr>FACILITIES PROVIDED IN SHERATON.</vt:lpstr>
      <vt:lpstr>PowerPoint Presentation</vt:lpstr>
      <vt:lpstr>IMPORTANCE OF HOSPITALITY </vt:lpstr>
      <vt:lpstr>HOW DO HOTELS MEET AND EXCEED GUESTS EXPECTATIONS.</vt:lpstr>
      <vt:lpstr>CONCLUSION </vt:lpstr>
      <vt:lpstr>REFERENCE LISTS.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Grace</dc:creator>
  <cp:lastModifiedBy>Fasilat Abiodun Sanyaolu</cp:lastModifiedBy>
  <cp:revision>15</cp:revision>
  <dcterms:created xsi:type="dcterms:W3CDTF">2023-01-28T20:52:29Z</dcterms:created>
  <dcterms:modified xsi:type="dcterms:W3CDTF">2023-01-31T14:54:04Z</dcterms:modified>
</cp:coreProperties>
</file>