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nya Pound" userId="6335d706c277a80f" providerId="LiveId" clId="{C60F96AC-7F60-473D-A76A-8219ADFE1707}"/>
    <pc:docChg chg="custSel modSld">
      <pc:chgData name="Tanya Pound" userId="6335d706c277a80f" providerId="LiveId" clId="{C60F96AC-7F60-473D-A76A-8219ADFE1707}" dt="2019-12-16T19:02:19.511" v="150" actId="20577"/>
      <pc:docMkLst>
        <pc:docMk/>
      </pc:docMkLst>
      <pc:sldChg chg="modSp">
        <pc:chgData name="Tanya Pound" userId="6335d706c277a80f" providerId="LiveId" clId="{C60F96AC-7F60-473D-A76A-8219ADFE1707}" dt="2019-12-16T19:00:55.043" v="14" actId="20577"/>
        <pc:sldMkLst>
          <pc:docMk/>
          <pc:sldMk cId="796412617" sldId="260"/>
        </pc:sldMkLst>
        <pc:spChg chg="mod">
          <ac:chgData name="Tanya Pound" userId="6335d706c277a80f" providerId="LiveId" clId="{C60F96AC-7F60-473D-A76A-8219ADFE1707}" dt="2019-12-16T19:00:55.043" v="14" actId="20577"/>
          <ac:spMkLst>
            <pc:docMk/>
            <pc:sldMk cId="796412617" sldId="260"/>
            <ac:spMk id="10" creationId="{A3DFF2F4-8B8C-460A-9DD8-80EFD4B2C175}"/>
          </ac:spMkLst>
        </pc:spChg>
      </pc:sldChg>
      <pc:sldChg chg="modSp">
        <pc:chgData name="Tanya Pound" userId="6335d706c277a80f" providerId="LiveId" clId="{C60F96AC-7F60-473D-A76A-8219ADFE1707}" dt="2019-12-16T19:02:19.511" v="150" actId="20577"/>
        <pc:sldMkLst>
          <pc:docMk/>
          <pc:sldMk cId="3401952812" sldId="261"/>
        </pc:sldMkLst>
        <pc:spChg chg="mod">
          <ac:chgData name="Tanya Pound" userId="6335d706c277a80f" providerId="LiveId" clId="{C60F96AC-7F60-473D-A76A-8219ADFE1707}" dt="2019-12-16T19:02:19.511" v="150" actId="20577"/>
          <ac:spMkLst>
            <pc:docMk/>
            <pc:sldMk cId="3401952812" sldId="261"/>
            <ac:spMk id="3" creationId="{C9A89496-A456-4C5D-8B6F-050275D399D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12/16/2019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4041859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60988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59882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AC24A9-CCB6-4F8D-B8DB-C2F3692CFA5A}" type="datetimeFigureOut">
              <a:rPr lang="en-US" smtClean="0"/>
              <a:t>12/16/2019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6221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AC24A9-CCB6-4F8D-B8DB-C2F3692CFA5A}" type="datetimeFigureOut">
              <a:rPr lang="en-US" smtClean="0"/>
              <a:t>12/16/2019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497724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135516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16107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2AC24A9-CCB6-4F8D-B8DB-C2F3692CFA5A}" type="datetimeFigureOut">
              <a:rPr lang="en-US" smtClean="0"/>
              <a:t>12/16/2019</a:t>
            </a:fld>
            <a:endParaRPr lang="en-US" dirty="0"/>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38836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12/16/2019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85783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12/16/2019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42872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28055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44607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978539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906373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25920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162702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679930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2AC24A9-CCB6-4F8D-B8DB-C2F3692CFA5A}" type="datetimeFigureOut">
              <a:rPr lang="en-US" smtClean="0"/>
              <a:t>12/16/2019</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232297852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 TargetMode="External"/><Relationship Id="rId2" Type="http://schemas.openxmlformats.org/officeDocument/2006/relationships/hyperlink" Target="http://www.bbc.co.uk/bitesize/topic/zktnvaw" TargetMode="External"/><Relationship Id="rId1" Type="http://schemas.openxmlformats.org/officeDocument/2006/relationships/slideLayout" Target="../slideLayouts/slideLayout2.xml"/><Relationship Id="rId4" Type="http://schemas.openxmlformats.org/officeDocument/2006/relationships/hyperlink" Target="http://www.mymath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5FB568-9E9E-4371-8B6D-42236B8AF488}"/>
              </a:ext>
            </a:extLst>
          </p:cNvPr>
          <p:cNvPicPr>
            <a:picLocks noChangeAspect="1"/>
          </p:cNvPicPr>
          <p:nvPr/>
        </p:nvPicPr>
        <p:blipFill rotWithShape="1">
          <a:blip r:embed="rId3">
            <a:duotone>
              <a:prstClr val="black"/>
              <a:schemeClr val="accent5">
                <a:tint val="45000"/>
                <a:satMod val="400000"/>
              </a:schemeClr>
            </a:duotone>
            <a:alphaModFix amt="25000"/>
          </a:blip>
          <a:srcRect t="21166" r="9091" b="1355"/>
          <a:stretch/>
        </p:blipFill>
        <p:spPr>
          <a:xfrm>
            <a:off x="-2" y="-1"/>
            <a:ext cx="12192001" cy="6858000"/>
          </a:xfrm>
          <a:prstGeom prst="rect">
            <a:avLst/>
          </a:prstGeom>
        </p:spPr>
      </p:pic>
      <p:sp>
        <p:nvSpPr>
          <p:cNvPr id="2" name="Title 1">
            <a:extLst>
              <a:ext uri="{FF2B5EF4-FFF2-40B4-BE49-F238E27FC236}">
                <a16:creationId xmlns:a16="http://schemas.microsoft.com/office/drawing/2014/main" id="{91BBBA82-35AE-4BB9-9FAD-5FFACD6AD86A}"/>
              </a:ext>
            </a:extLst>
          </p:cNvPr>
          <p:cNvSpPr>
            <a:spLocks noGrp="1"/>
          </p:cNvSpPr>
          <p:nvPr>
            <p:ph type="ctrTitle"/>
          </p:nvPr>
        </p:nvSpPr>
        <p:spPr>
          <a:xfrm>
            <a:off x="1154955" y="1447800"/>
            <a:ext cx="8825658" cy="3329581"/>
          </a:xfrm>
        </p:spPr>
        <p:txBody>
          <a:bodyPr>
            <a:normAutofit/>
          </a:bodyPr>
          <a:lstStyle/>
          <a:p>
            <a:r>
              <a:rPr lang="en-GB" dirty="0"/>
              <a:t>Numeracy In Education In Wales</a:t>
            </a:r>
          </a:p>
        </p:txBody>
      </p:sp>
      <p:sp>
        <p:nvSpPr>
          <p:cNvPr id="3" name="Subtitle 2">
            <a:extLst>
              <a:ext uri="{FF2B5EF4-FFF2-40B4-BE49-F238E27FC236}">
                <a16:creationId xmlns:a16="http://schemas.microsoft.com/office/drawing/2014/main" id="{D462764B-D284-44BB-BDFA-9D02DCA0BD17}"/>
              </a:ext>
            </a:extLst>
          </p:cNvPr>
          <p:cNvSpPr>
            <a:spLocks noGrp="1"/>
          </p:cNvSpPr>
          <p:nvPr>
            <p:ph type="subTitle" idx="1"/>
          </p:nvPr>
        </p:nvSpPr>
        <p:spPr>
          <a:xfrm>
            <a:off x="1154955" y="4777380"/>
            <a:ext cx="8825658" cy="861420"/>
          </a:xfrm>
        </p:spPr>
        <p:txBody>
          <a:bodyPr>
            <a:normAutofit/>
          </a:bodyPr>
          <a:lstStyle/>
          <a:p>
            <a:r>
              <a:rPr lang="en-GB" dirty="0"/>
              <a:t>Application of ‘My Maths’ in Supporting the development of Numeracy skills.</a:t>
            </a:r>
          </a:p>
        </p:txBody>
      </p:sp>
      <p:sp>
        <p:nvSpPr>
          <p:cNvPr id="10" name="Rectangle 8">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68437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8779E-ECBB-458A-8681-DDAD4B31C6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99C25E3-3989-422A-B399-3283A2F56F85}"/>
              </a:ext>
            </a:extLst>
          </p:cNvPr>
          <p:cNvSpPr>
            <a:spLocks noGrp="1"/>
          </p:cNvSpPr>
          <p:nvPr>
            <p:ph idx="1"/>
          </p:nvPr>
        </p:nvSpPr>
        <p:spPr/>
        <p:txBody>
          <a:bodyPr/>
          <a:lstStyle/>
          <a:p>
            <a:pPr>
              <a:buFont typeface="Wingdings" panose="05000000000000000000" pitchFamily="2" charset="2"/>
              <a:buChar char="Ø"/>
            </a:pPr>
            <a:r>
              <a:rPr lang="en-GB" dirty="0"/>
              <a:t>Numeracy taught by repetion – HOD </a:t>
            </a:r>
            <a:r>
              <a:rPr lang="en-GB" sz="1000" dirty="0"/>
              <a:t>(Parsons,2019).  </a:t>
            </a:r>
            <a:r>
              <a:rPr lang="en-GB" dirty="0"/>
              <a:t>“Never allowed to forget”.</a:t>
            </a:r>
          </a:p>
          <a:p>
            <a:pPr>
              <a:buFont typeface="Wingdings" panose="05000000000000000000" pitchFamily="2" charset="2"/>
              <a:buChar char="Ø"/>
            </a:pPr>
            <a:r>
              <a:rPr lang="en-GB" dirty="0"/>
              <a:t>Supports John Dewey’s principle – ‘ To learn by doing and experimenting’……..Learning active rather than passive experience. </a:t>
            </a:r>
            <a:r>
              <a:rPr lang="en-GB" sz="1000" dirty="0"/>
              <a:t>(Aubrey and Riley, 2019.p 8).</a:t>
            </a:r>
          </a:p>
          <a:p>
            <a:pPr>
              <a:buFont typeface="Wingdings" panose="05000000000000000000" pitchFamily="2" charset="2"/>
              <a:buChar char="Ø"/>
            </a:pPr>
            <a:endParaRPr lang="en-GB" sz="1000" dirty="0"/>
          </a:p>
          <a:p>
            <a:pPr>
              <a:buFont typeface="Wingdings" panose="05000000000000000000" pitchFamily="2" charset="2"/>
              <a:buChar char="Ø"/>
            </a:pPr>
            <a:r>
              <a:rPr lang="en-GB" dirty="0"/>
              <a:t>Donaldson report. </a:t>
            </a:r>
            <a:r>
              <a:rPr lang="en-GB" sz="1000" dirty="0"/>
              <a:t>(Successful Futures, 2015).</a:t>
            </a:r>
            <a:r>
              <a:rPr lang="en-GB" dirty="0"/>
              <a:t> Best opportunities possible.</a:t>
            </a:r>
            <a:endParaRPr lang="en-GB" sz="1000" dirty="0"/>
          </a:p>
          <a:p>
            <a:pPr>
              <a:buFont typeface="Wingdings" panose="05000000000000000000" pitchFamily="2" charset="2"/>
              <a:buChar char="Ø"/>
            </a:pPr>
            <a:endParaRPr lang="en-GB" sz="1000" dirty="0"/>
          </a:p>
          <a:p>
            <a:pPr>
              <a:buFont typeface="Wingdings" panose="05000000000000000000" pitchFamily="2" charset="2"/>
              <a:buChar char="Ø"/>
            </a:pPr>
            <a:r>
              <a:rPr lang="en-GB" dirty="0"/>
              <a:t>New Curriculum for Wales 2022 </a:t>
            </a:r>
            <a:r>
              <a:rPr lang="en-GB" sz="1000" dirty="0"/>
              <a:t>(Draft Curriculum For Wales 2022, 2019).</a:t>
            </a:r>
            <a:r>
              <a:rPr lang="en-GB" dirty="0"/>
              <a:t> Numeracy, Literacy and Digital Competence to be embedded in </a:t>
            </a:r>
            <a:r>
              <a:rPr lang="en-GB" dirty="0" err="1"/>
              <a:t>AoLE’s</a:t>
            </a:r>
            <a:r>
              <a:rPr lang="en-GB" dirty="0"/>
              <a:t>.</a:t>
            </a:r>
          </a:p>
        </p:txBody>
      </p:sp>
    </p:spTree>
    <p:extLst>
      <p:ext uri="{BB962C8B-B14F-4D97-AF65-F5344CB8AC3E}">
        <p14:creationId xmlns:p14="http://schemas.microsoft.com/office/powerpoint/2010/main" val="1888709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48519-C8FC-487C-A939-837CEBD33DB2}"/>
              </a:ext>
            </a:extLst>
          </p:cNvPr>
          <p:cNvSpPr>
            <a:spLocks noGrp="1"/>
          </p:cNvSpPr>
          <p:nvPr>
            <p:ph type="title"/>
          </p:nvPr>
        </p:nvSpPr>
        <p:spPr/>
        <p:txBody>
          <a:bodyPr/>
          <a:lstStyle/>
          <a:p>
            <a:r>
              <a:rPr lang="en-GB" dirty="0"/>
              <a:t>Why Is Numeracy So Important?</a:t>
            </a:r>
          </a:p>
        </p:txBody>
      </p:sp>
      <p:sp>
        <p:nvSpPr>
          <p:cNvPr id="3" name="Content Placeholder 2">
            <a:extLst>
              <a:ext uri="{FF2B5EF4-FFF2-40B4-BE49-F238E27FC236}">
                <a16:creationId xmlns:a16="http://schemas.microsoft.com/office/drawing/2014/main" id="{A9B9DE20-447A-4BDD-A429-C340ADFD1647}"/>
              </a:ext>
            </a:extLst>
          </p:cNvPr>
          <p:cNvSpPr>
            <a:spLocks noGrp="1"/>
          </p:cNvSpPr>
          <p:nvPr>
            <p:ph idx="1"/>
          </p:nvPr>
        </p:nvSpPr>
        <p:spPr/>
        <p:txBody>
          <a:bodyPr>
            <a:normAutofit lnSpcReduction="10000"/>
          </a:bodyPr>
          <a:lstStyle/>
          <a:p>
            <a:r>
              <a:rPr lang="en-GB" dirty="0"/>
              <a:t>“is being able to apply understanding to daily activities whether it be at home, at work, shopping or in the community. There is more to Numeracy than just teaching the rules of mathematics, it being able to understand and apply to everyday situations”. </a:t>
            </a:r>
            <a:r>
              <a:rPr lang="en-GB" sz="1000" dirty="0"/>
              <a:t>(National Literacy and Numeracy for Wales, 2008)</a:t>
            </a:r>
          </a:p>
          <a:p>
            <a:r>
              <a:rPr lang="en-GB" dirty="0"/>
              <a:t>Being able to solve a Maths equation a skill but not an essential life skill </a:t>
            </a:r>
            <a:r>
              <a:rPr lang="en-GB" sz="1000" dirty="0"/>
              <a:t>(Parsons, 2019).</a:t>
            </a:r>
          </a:p>
          <a:p>
            <a:r>
              <a:rPr lang="en-GB" dirty="0"/>
              <a:t>A challenge to find resource…….</a:t>
            </a:r>
          </a:p>
          <a:p>
            <a:r>
              <a:rPr lang="en-GB" dirty="0"/>
              <a:t>“My Maths” is an interactive online teaching and homework subscription website for schools that builds pupil engagement and consolidates maths knowledge. It is used in over 70 countries and by approximately 4 million students each year” </a:t>
            </a:r>
            <a:endParaRPr lang="en-GB" sz="1000" dirty="0"/>
          </a:p>
          <a:p>
            <a:pPr marL="0" indent="0">
              <a:buNone/>
            </a:pPr>
            <a:r>
              <a:rPr lang="en-GB" sz="1000" dirty="0"/>
              <a:t>          </a:t>
            </a:r>
            <a:r>
              <a:rPr lang="en-GB" dirty="0"/>
              <a:t>The resources available are from Primary up to A level.</a:t>
            </a:r>
          </a:p>
          <a:p>
            <a:endParaRPr lang="en-GB" dirty="0"/>
          </a:p>
        </p:txBody>
      </p:sp>
    </p:spTree>
    <p:extLst>
      <p:ext uri="{BB962C8B-B14F-4D97-AF65-F5344CB8AC3E}">
        <p14:creationId xmlns:p14="http://schemas.microsoft.com/office/powerpoint/2010/main" val="3959543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6C191-0785-4D98-A1BD-B67984491A35}"/>
              </a:ext>
            </a:extLst>
          </p:cNvPr>
          <p:cNvSpPr>
            <a:spLocks noGrp="1"/>
          </p:cNvSpPr>
          <p:nvPr>
            <p:ph type="title"/>
          </p:nvPr>
        </p:nvSpPr>
        <p:spPr/>
        <p:txBody>
          <a:bodyPr/>
          <a:lstStyle/>
          <a:p>
            <a:r>
              <a:rPr lang="en-GB" dirty="0"/>
              <a:t>Literacy and Numeracy Framework for Wales 2008.</a:t>
            </a:r>
          </a:p>
        </p:txBody>
      </p:sp>
      <p:sp>
        <p:nvSpPr>
          <p:cNvPr id="3" name="Content Placeholder 2">
            <a:extLst>
              <a:ext uri="{FF2B5EF4-FFF2-40B4-BE49-F238E27FC236}">
                <a16:creationId xmlns:a16="http://schemas.microsoft.com/office/drawing/2014/main" id="{F3F784F1-A6BC-4145-85DE-DF51C0AFE7D3}"/>
              </a:ext>
            </a:extLst>
          </p:cNvPr>
          <p:cNvSpPr>
            <a:spLocks noGrp="1"/>
          </p:cNvSpPr>
          <p:nvPr>
            <p:ph idx="1"/>
          </p:nvPr>
        </p:nvSpPr>
        <p:spPr/>
        <p:txBody>
          <a:bodyPr>
            <a:normAutofit fontScale="92500" lnSpcReduction="20000"/>
          </a:bodyPr>
          <a:lstStyle/>
          <a:p>
            <a:pPr>
              <a:buFont typeface="Wingdings" panose="05000000000000000000" pitchFamily="2" charset="2"/>
              <a:buChar char="Ø"/>
            </a:pPr>
            <a:r>
              <a:rPr lang="en-GB" dirty="0"/>
              <a:t>“ My Maths” covers  all 4 strands of Numeracy in LNF</a:t>
            </a:r>
          </a:p>
          <a:p>
            <a:pPr marL="0" indent="0">
              <a:buNone/>
            </a:pPr>
            <a:endParaRPr lang="en-GB" dirty="0"/>
          </a:p>
          <a:p>
            <a:pPr>
              <a:buFont typeface="Wingdings" panose="05000000000000000000" pitchFamily="2" charset="2"/>
              <a:buChar char="Ø"/>
            </a:pPr>
            <a:r>
              <a:rPr lang="en-GB" sz="1600" dirty="0"/>
              <a:t>Developing numerical reasoning.</a:t>
            </a:r>
          </a:p>
          <a:p>
            <a:pPr lvl="0"/>
            <a:r>
              <a:rPr lang="en-GB" sz="1600" dirty="0"/>
              <a:t>Using number skills.</a:t>
            </a:r>
          </a:p>
          <a:p>
            <a:pPr lvl="0"/>
            <a:r>
              <a:rPr lang="en-GB" sz="1700" dirty="0"/>
              <a:t>Using measuring skills.</a:t>
            </a:r>
          </a:p>
          <a:p>
            <a:pPr lvl="0"/>
            <a:r>
              <a:rPr lang="en-GB" sz="1700" dirty="0"/>
              <a:t>Using data skills</a:t>
            </a:r>
            <a:r>
              <a:rPr lang="en-GB" sz="1100" dirty="0"/>
              <a:t>.</a:t>
            </a:r>
            <a:r>
              <a:rPr lang="en-GB" sz="1000" dirty="0"/>
              <a:t>(2008, LNF</a:t>
            </a:r>
            <a:r>
              <a:rPr lang="en-GB" sz="1100" dirty="0"/>
              <a:t>).</a:t>
            </a:r>
          </a:p>
          <a:p>
            <a:pPr lvl="0"/>
            <a:endParaRPr lang="en-GB" dirty="0"/>
          </a:p>
          <a:p>
            <a:pPr lvl="0"/>
            <a:r>
              <a:rPr lang="en-GB" dirty="0">
                <a:solidFill>
                  <a:srgbClr val="FFFF00"/>
                </a:solidFill>
              </a:rPr>
              <a:t>Let’s look at “My Maths”……. </a:t>
            </a:r>
            <a:r>
              <a:rPr lang="en-GB" sz="1000" dirty="0">
                <a:solidFill>
                  <a:srgbClr val="FFFF00"/>
                </a:solidFill>
              </a:rPr>
              <a:t>(My Maths.com)</a:t>
            </a:r>
            <a:endParaRPr lang="en-GB" dirty="0">
              <a:solidFill>
                <a:srgbClr val="FFFF00"/>
              </a:solidFill>
            </a:endParaRPr>
          </a:p>
          <a:p>
            <a:pPr lvl="0"/>
            <a:endParaRPr lang="en-GB" dirty="0"/>
          </a:p>
          <a:p>
            <a:r>
              <a:rPr lang="en-GB" dirty="0"/>
              <a:t> </a:t>
            </a:r>
            <a:r>
              <a:rPr lang="en-GB" sz="1700" dirty="0"/>
              <a:t>“My Maths” supports </a:t>
            </a:r>
            <a:r>
              <a:rPr lang="en-GB" sz="1700" b="1" dirty="0"/>
              <a:t>Maria Montessori </a:t>
            </a:r>
            <a:r>
              <a:rPr lang="en-GB" sz="1700" dirty="0"/>
              <a:t>theory that’ “Each child should be able to proceed at there own pace using imaginative teaching materials designed to be self-correcting in order that they can identify and correct own mistakes”</a:t>
            </a:r>
            <a:r>
              <a:rPr lang="en-GB" dirty="0"/>
              <a:t> </a:t>
            </a:r>
            <a:r>
              <a:rPr lang="en-GB" sz="1100" dirty="0"/>
              <a:t>(Aubrey and Riley, 2019, p 32).</a:t>
            </a:r>
          </a:p>
          <a:p>
            <a:pPr lvl="0"/>
            <a:endParaRPr lang="en-GB" dirty="0"/>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3814520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FC13646-11B7-4D98-B067-B1E22FA2908B}"/>
              </a:ext>
            </a:extLst>
          </p:cNvPr>
          <p:cNvSpPr>
            <a:spLocks noGrp="1"/>
          </p:cNvSpPr>
          <p:nvPr>
            <p:ph type="title"/>
          </p:nvPr>
        </p:nvSpPr>
        <p:spPr/>
        <p:txBody>
          <a:bodyPr/>
          <a:lstStyle/>
          <a:p>
            <a:r>
              <a:rPr lang="en-GB" dirty="0"/>
              <a:t>Formative Evaluation of ‘My Maths’</a:t>
            </a:r>
          </a:p>
        </p:txBody>
      </p:sp>
      <p:sp>
        <p:nvSpPr>
          <p:cNvPr id="10" name="Content Placeholder 9">
            <a:extLst>
              <a:ext uri="{FF2B5EF4-FFF2-40B4-BE49-F238E27FC236}">
                <a16:creationId xmlns:a16="http://schemas.microsoft.com/office/drawing/2014/main" id="{A3DFF2F4-8B8C-460A-9DD8-80EFD4B2C175}"/>
              </a:ext>
            </a:extLst>
          </p:cNvPr>
          <p:cNvSpPr>
            <a:spLocks noGrp="1"/>
          </p:cNvSpPr>
          <p:nvPr>
            <p:ph idx="1"/>
          </p:nvPr>
        </p:nvSpPr>
        <p:spPr>
          <a:xfrm>
            <a:off x="1205345" y="1482436"/>
            <a:ext cx="8845489" cy="4663275"/>
          </a:xfrm>
        </p:spPr>
        <p:txBody>
          <a:bodyPr>
            <a:normAutofit/>
          </a:bodyPr>
          <a:lstStyle/>
          <a:p>
            <a:r>
              <a:rPr lang="en-GB" dirty="0">
                <a:solidFill>
                  <a:srgbClr val="FFFF00"/>
                </a:solidFill>
              </a:rPr>
              <a:t>Advantages</a:t>
            </a:r>
            <a:r>
              <a:rPr lang="en-GB" dirty="0"/>
              <a:t> – Develops Digital skills.</a:t>
            </a:r>
          </a:p>
          <a:p>
            <a:pPr marL="0" indent="0">
              <a:buNone/>
            </a:pPr>
            <a:r>
              <a:rPr lang="en-GB" dirty="0"/>
              <a:t>                            - Pupils are engaged.</a:t>
            </a:r>
          </a:p>
          <a:p>
            <a:pPr marL="0" indent="0">
              <a:buNone/>
            </a:pPr>
            <a:r>
              <a:rPr lang="en-GB" dirty="0"/>
              <a:t>                            - Teachers save time on planning and marking.                                                         </a:t>
            </a:r>
          </a:p>
          <a:p>
            <a:pPr marL="0" indent="0">
              <a:buNone/>
            </a:pPr>
            <a:r>
              <a:rPr lang="en-GB" dirty="0"/>
              <a:t>   </a:t>
            </a:r>
            <a:r>
              <a:rPr lang="en-GB" dirty="0">
                <a:solidFill>
                  <a:srgbClr val="FFFF00"/>
                </a:solidFill>
              </a:rPr>
              <a:t>Disadvantages </a:t>
            </a:r>
            <a:r>
              <a:rPr lang="en-GB" dirty="0"/>
              <a:t>- ? Ability to develop fine motor skills.</a:t>
            </a:r>
          </a:p>
          <a:p>
            <a:pPr marL="0" indent="0">
              <a:buNone/>
            </a:pPr>
            <a:r>
              <a:rPr lang="en-GB" dirty="0">
                <a:solidFill>
                  <a:srgbClr val="FFFF00"/>
                </a:solidFill>
              </a:rPr>
              <a:t>                               -</a:t>
            </a:r>
            <a:r>
              <a:rPr lang="en-GB" dirty="0"/>
              <a:t> ? Lazy teaching.</a:t>
            </a:r>
          </a:p>
          <a:p>
            <a:pPr>
              <a:buFont typeface="Wingdings" panose="05000000000000000000" pitchFamily="2" charset="2"/>
              <a:buChar char="Ø"/>
            </a:pPr>
            <a:r>
              <a:rPr lang="en-GB" dirty="0">
                <a:solidFill>
                  <a:srgbClr val="FFFF00"/>
                </a:solidFill>
              </a:rPr>
              <a:t>Summative assessments </a:t>
            </a:r>
            <a:r>
              <a:rPr lang="en-GB" dirty="0"/>
              <a:t>– Each topic is tracked and allows the Maths department to assess which band a pupil should be in. Either A,B,C or D band. Work differentiated according to whole class ability </a:t>
            </a:r>
            <a:r>
              <a:rPr lang="en-GB" sz="1000" dirty="0"/>
              <a:t>(School A, 2019).</a:t>
            </a:r>
            <a:endParaRPr lang="en-GB" dirty="0"/>
          </a:p>
          <a:p>
            <a:pPr>
              <a:buFont typeface="Wingdings" panose="05000000000000000000" pitchFamily="2" charset="2"/>
              <a:buChar char="Ø"/>
            </a:pPr>
            <a:r>
              <a:rPr lang="en-GB" dirty="0"/>
              <a:t>Finance G.C.S.E.</a:t>
            </a:r>
            <a:r>
              <a:rPr lang="en-GB" sz="1400" dirty="0"/>
              <a:t> (Business and Finance GCSE)</a:t>
            </a:r>
            <a:r>
              <a:rPr lang="en-GB" dirty="0"/>
              <a:t> – Mortgages, Cash Flow, Breaking Even. </a:t>
            </a:r>
            <a:r>
              <a:rPr lang="en-GB" sz="1000" dirty="0"/>
              <a:t>(Finance – GCSE Business, 2018)</a:t>
            </a:r>
            <a:endParaRPr lang="en-GB" dirty="0"/>
          </a:p>
          <a:p>
            <a:pPr marL="0" indent="0">
              <a:buNone/>
            </a:pPr>
            <a:r>
              <a:rPr lang="en-GB" dirty="0">
                <a:solidFill>
                  <a:srgbClr val="FFFF00"/>
                </a:solidFill>
              </a:rPr>
              <a:t>    </a:t>
            </a:r>
          </a:p>
        </p:txBody>
      </p:sp>
      <p:sp>
        <p:nvSpPr>
          <p:cNvPr id="13" name="TextBox 12">
            <a:extLst>
              <a:ext uri="{FF2B5EF4-FFF2-40B4-BE49-F238E27FC236}">
                <a16:creationId xmlns:a16="http://schemas.microsoft.com/office/drawing/2014/main" id="{1478CD39-5463-4111-BCC3-C9994B8D4F63}"/>
              </a:ext>
            </a:extLst>
          </p:cNvPr>
          <p:cNvSpPr txBox="1"/>
          <p:nvPr/>
        </p:nvSpPr>
        <p:spPr>
          <a:xfrm>
            <a:off x="9379527" y="2507673"/>
            <a:ext cx="1219200" cy="400110"/>
          </a:xfrm>
          <a:prstGeom prst="rect">
            <a:avLst/>
          </a:prstGeom>
          <a:noFill/>
        </p:spPr>
        <p:txBody>
          <a:bodyPr wrap="square" rtlCol="0">
            <a:spAutoFit/>
          </a:bodyPr>
          <a:lstStyle/>
          <a:p>
            <a:r>
              <a:rPr lang="en-GB" sz="1000" dirty="0"/>
              <a:t>(No date, Impact Study).</a:t>
            </a:r>
          </a:p>
        </p:txBody>
      </p:sp>
    </p:spTree>
    <p:extLst>
      <p:ext uri="{BB962C8B-B14F-4D97-AF65-F5344CB8AC3E}">
        <p14:creationId xmlns:p14="http://schemas.microsoft.com/office/powerpoint/2010/main" val="796412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63534-FDDD-416B-90BB-1FEDE958801F}"/>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9A89496-A456-4C5D-8B6F-050275D399D4}"/>
              </a:ext>
            </a:extLst>
          </p:cNvPr>
          <p:cNvSpPr>
            <a:spLocks noGrp="1"/>
          </p:cNvSpPr>
          <p:nvPr>
            <p:ph idx="1"/>
          </p:nvPr>
        </p:nvSpPr>
        <p:spPr/>
        <p:txBody>
          <a:bodyPr>
            <a:normAutofit fontScale="70000" lnSpcReduction="20000"/>
          </a:bodyPr>
          <a:lstStyle/>
          <a:p>
            <a:pPr lvl="0"/>
            <a:r>
              <a:rPr lang="en-GB" dirty="0"/>
              <a:t>Aubrey, K. Riley. A. (2019) </a:t>
            </a:r>
            <a:r>
              <a:rPr lang="en-GB" i="1" dirty="0"/>
              <a:t>Understanding and Using Educational Theories. </a:t>
            </a:r>
            <a:r>
              <a:rPr lang="en-GB" dirty="0"/>
              <a:t>London. Sage Publishers.</a:t>
            </a:r>
          </a:p>
          <a:p>
            <a:pPr lvl="0"/>
            <a:r>
              <a:rPr lang="en-GB" i="1" dirty="0"/>
              <a:t>Draft Curriculum for Wales 2022. </a:t>
            </a:r>
            <a:r>
              <a:rPr lang="en-GB" dirty="0"/>
              <a:t>(2019). Available at Welsh Government Education and Skills.</a:t>
            </a:r>
            <a:r>
              <a:rPr lang="en-GB" i="1" dirty="0"/>
              <a:t> </a:t>
            </a:r>
            <a:endParaRPr lang="en-GB" dirty="0"/>
          </a:p>
          <a:p>
            <a:pPr lvl="0"/>
            <a:r>
              <a:rPr lang="en-GB" dirty="0"/>
              <a:t>Finance – GCSE Business. Available at </a:t>
            </a:r>
            <a:r>
              <a:rPr lang="en-GB" u="sng" dirty="0">
                <a:hlinkClick r:id="rId2"/>
              </a:rPr>
              <a:t>www.bbc.co.uk/bitesize/topic/zktnvaw</a:t>
            </a:r>
            <a:r>
              <a:rPr lang="en-GB" dirty="0"/>
              <a:t>. Accessed 14.12.2019.</a:t>
            </a:r>
          </a:p>
          <a:p>
            <a:pPr lvl="0"/>
            <a:r>
              <a:rPr lang="en-GB" dirty="0"/>
              <a:t>School A. 2019.Number Assessment N12.</a:t>
            </a:r>
          </a:p>
          <a:p>
            <a:pPr lvl="0"/>
            <a:r>
              <a:rPr lang="en-GB" dirty="0"/>
              <a:t>School A. 2019. </a:t>
            </a:r>
            <a:r>
              <a:rPr lang="en-GB"/>
              <a:t>Percentages Assessment N10.</a:t>
            </a:r>
            <a:endParaRPr lang="en-GB" dirty="0"/>
          </a:p>
          <a:p>
            <a:pPr lvl="0"/>
            <a:r>
              <a:rPr lang="en-GB" i="1" dirty="0"/>
              <a:t>National Literacy and Numeracy Framework for Wales 2008 Version</a:t>
            </a:r>
            <a:r>
              <a:rPr lang="en-GB" dirty="0"/>
              <a:t>. Welsh Assembly Government. Available at: </a:t>
            </a:r>
            <a:r>
              <a:rPr lang="en-GB" u="sng" dirty="0">
                <a:hlinkClick r:id="rId3"/>
              </a:rPr>
              <a:t>http://www</a:t>
            </a:r>
            <a:r>
              <a:rPr lang="en-GB" dirty="0"/>
              <a:t>.legislation.gov.</a:t>
            </a:r>
          </a:p>
          <a:p>
            <a:pPr lvl="0"/>
            <a:r>
              <a:rPr lang="en-GB" dirty="0"/>
              <a:t>Oxford Impact Framework (No Date). </a:t>
            </a:r>
            <a:r>
              <a:rPr lang="en-GB" i="1" dirty="0"/>
              <a:t>To what extent does using My Maths Save Teachers Time?</a:t>
            </a:r>
            <a:r>
              <a:rPr lang="en-GB" dirty="0"/>
              <a:t> Oxford university Press.</a:t>
            </a:r>
          </a:p>
          <a:p>
            <a:pPr lvl="0"/>
            <a:r>
              <a:rPr lang="en-GB" dirty="0"/>
              <a:t> Parsons, A. (2019). Conversation. Pound, T. 10</a:t>
            </a:r>
            <a:r>
              <a:rPr lang="en-GB" baseline="30000" dirty="0"/>
              <a:t>th</a:t>
            </a:r>
            <a:r>
              <a:rPr lang="en-GB" dirty="0"/>
              <a:t> December.</a:t>
            </a:r>
          </a:p>
          <a:p>
            <a:pPr lvl="0"/>
            <a:r>
              <a:rPr lang="en-GB" dirty="0"/>
              <a:t>Successful Futures. </a:t>
            </a:r>
            <a:r>
              <a:rPr lang="en-GB" i="1" dirty="0"/>
              <a:t>Looking at the Curriculum and Assessment Arrangements in Wales. </a:t>
            </a:r>
            <a:r>
              <a:rPr lang="en-GB" dirty="0"/>
              <a:t>Available at gov. wales/site/default/files/publications/2018-03/successful-futures-a-summary-of-professor-graham-donaldson-report.pdf. Accessed 10.12.19</a:t>
            </a:r>
          </a:p>
          <a:p>
            <a:pPr lvl="0"/>
            <a:r>
              <a:rPr lang="en-GB" u="sng" dirty="0">
                <a:hlinkClick r:id="rId4"/>
              </a:rPr>
              <a:t>www.mymaths.co.uk</a:t>
            </a:r>
            <a:endParaRPr lang="en-GB" dirty="0"/>
          </a:p>
          <a:p>
            <a:endParaRPr lang="en-GB" dirty="0"/>
          </a:p>
        </p:txBody>
      </p:sp>
    </p:spTree>
    <p:extLst>
      <p:ext uri="{BB962C8B-B14F-4D97-AF65-F5344CB8AC3E}">
        <p14:creationId xmlns:p14="http://schemas.microsoft.com/office/powerpoint/2010/main" val="34019528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otalTime>1245</TotalTime>
  <Words>672</Words>
  <Application>Microsoft Office PowerPoint</Application>
  <PresentationFormat>Widescreen</PresentationFormat>
  <Paragraphs>46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Century Gothic</vt:lpstr>
      <vt:lpstr>Wingdings</vt:lpstr>
      <vt:lpstr>Wingdings 3</vt:lpstr>
      <vt:lpstr>Ion</vt:lpstr>
      <vt:lpstr>Numeracy In Education In Wales</vt:lpstr>
      <vt:lpstr>PowerPoint Presentation</vt:lpstr>
      <vt:lpstr>Why Is Numeracy So Important?</vt:lpstr>
      <vt:lpstr>Literacy and Numeracy Framework for Wales 2008.</vt:lpstr>
      <vt:lpstr>Formative Evaluation of ‘My Maths’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Numeracy In Education In Wales</dc:title>
  <dc:creator>Tanya Pound</dc:creator>
  <cp:lastModifiedBy>Tanya Pound</cp:lastModifiedBy>
  <cp:revision>12</cp:revision>
  <dcterms:created xsi:type="dcterms:W3CDTF">2019-12-14T17:07:18Z</dcterms:created>
  <dcterms:modified xsi:type="dcterms:W3CDTF">2019-12-16T19:02:26Z</dcterms:modified>
</cp:coreProperties>
</file>