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omments/comment1.xml" ContentType="application/vnd.openxmlformats-officedocument.presentationml.comments+xml"/>
  <Override PartName="/ppt/comments/comment2.xml" ContentType="application/vnd.openxmlformats-officedocument.presentationml.comments+xml"/>
  <Override PartName="/ppt/comments/comment3.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9" r:id="rId4"/>
    <p:sldId id="266" r:id="rId5"/>
    <p:sldId id="281" r:id="rId6"/>
    <p:sldId id="282" r:id="rId7"/>
    <p:sldId id="283" r:id="rId8"/>
    <p:sldId id="284" r:id="rId9"/>
    <p:sldId id="286" r:id="rId10"/>
    <p:sldId id="288" r:id="rId11"/>
    <p:sldId id="289" r:id="rId12"/>
    <p:sldId id="265" r:id="rId13"/>
    <p:sldId id="290" r:id="rId14"/>
    <p:sldId id="280" r:id="rId15"/>
    <p:sldId id="275" r:id="rId16"/>
    <p:sldId id="279" r:id="rId17"/>
    <p:sldId id="268" r:id="rId18"/>
    <p:sldId id="291" r:id="rId19"/>
    <p:sldId id="278" r:id="rId20"/>
    <p:sldId id="260" r:id="rId21"/>
    <p:sldId id="261" r:id="rId22"/>
  </p:sldIdLst>
  <p:sldSz cx="12192000" cy="6858000"/>
  <p:notesSz cx="6889750" cy="1002188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eymour-Davies, Sean" initials="SS" lastIdx="3" clrIdx="0">
    <p:extLst>
      <p:ext uri="{19B8F6BF-5375-455C-9EA6-DF929625EA0E}">
        <p15:presenceInfo xmlns:p15="http://schemas.microsoft.com/office/powerpoint/2012/main" userId="S-1-5-21-1791201449-2072700295-2849167231-658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1" d="100"/>
          <a:sy n="71" d="100"/>
        </p:scale>
        <p:origin x="72" y="-9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2-11-07T19:08:35.271" idx="1">
    <p:pos x="10" y="10"/>
    <p:text/>
    <p:extLst>
      <p:ext uri="{C676402C-5697-4E1C-873F-D02D1690AC5C}">
        <p15:threadingInfo xmlns:p15="http://schemas.microsoft.com/office/powerpoint/2012/main" timeZoneBias="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 dt="2023-03-16T08:21:30.200" idx="3">
    <p:pos x="10" y="10"/>
    <p:text/>
    <p:extLst>
      <p:ext uri="{C676402C-5697-4E1C-873F-D02D1690AC5C}">
        <p15:threadingInfo xmlns:p15="http://schemas.microsoft.com/office/powerpoint/2012/main" timeZoneBias="0"/>
      </p:ext>
    </p:extLst>
  </p:cm>
</p:cmLst>
</file>

<file path=ppt/comments/comment3.xml><?xml version="1.0" encoding="utf-8"?>
<p:cmLst xmlns:a="http://schemas.openxmlformats.org/drawingml/2006/main" xmlns:r="http://schemas.openxmlformats.org/officeDocument/2006/relationships" xmlns:p="http://schemas.openxmlformats.org/presentationml/2006/main">
  <p:cm authorId="1" dt="2023-03-12T18:15:11.939" idx="2">
    <p:pos x="10" y="10"/>
    <p:text/>
    <p:extLst>
      <p:ext uri="{C676402C-5697-4E1C-873F-D02D1690AC5C}">
        <p15:threadingInfo xmlns:p15="http://schemas.microsoft.com/office/powerpoint/2012/main" timeZoneBias="0"/>
      </p:ext>
    </p:extLst>
  </p:cm>
</p:cmLst>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3/10/2023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3/10/2023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3/10/2023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3/10/2023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3/10/2023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3/10/2023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3/10/2023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3/10/2023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3/10/2023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3/10/2023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3/10/2023</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comments" Target="../comments/comment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comments" Target="../comments/comment2.xml"/><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comments" Target="../comments/comment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www.studysmarter.co.uk/explanations/history/modern-britain/british-youth-culture/" TargetMode="External"/><Relationship Id="rId2" Type="http://schemas.openxmlformats.org/officeDocument/2006/relationships/hyperlink" Target="https://miro.com/blog/what-is-pest-analysis/#:~:text=Harvard%20professor%20Francis%20Aguilar%20created,model%20to%20include%20additional%20factors"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www.theguardian.com/books/2014/aug/20/national-service-consctiption-britain-richard-vinen-review" TargetMode="External"/><Relationship Id="rId2" Type="http://schemas.openxmlformats.org/officeDocument/2006/relationships/hyperlink" Target="https://airandspace.si.edu/stories/editorial/mercury-primate-capsule-and-ham-astrochimp" TargetMode="External"/><Relationship Id="rId1" Type="http://schemas.openxmlformats.org/officeDocument/2006/relationships/slideLayout" Target="../slideLayouts/slideLayout2.xml"/><Relationship Id="rId4" Type="http://schemas.openxmlformats.org/officeDocument/2006/relationships/hyperlink" Target="https://www.telegraph.co.uk/cars/classic/londons-original-minicab-wars-60-year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91511" y="172529"/>
            <a:ext cx="7012541" cy="2850072"/>
          </a:xfrm>
        </p:spPr>
        <p:txBody>
          <a:bodyPr/>
          <a:lstStyle/>
          <a:p>
            <a:pPr algn="ctr"/>
            <a:r>
              <a:rPr lang="en-GB" sz="9600" dirty="0" smtClean="0">
                <a:solidFill>
                  <a:schemeClr val="tx1"/>
                </a:solidFill>
                <a:latin typeface="Arial" panose="020B0604020202020204" pitchFamily="34" charset="0"/>
                <a:cs typeface="Arial" panose="020B0604020202020204" pitchFamily="34" charset="0"/>
              </a:rPr>
              <a:t> The 60’s</a:t>
            </a:r>
            <a:endParaRPr lang="en-GB" sz="9600" dirty="0">
              <a:solidFill>
                <a:schemeClr val="tx1"/>
              </a:solidFill>
              <a:latin typeface="Arial" panose="020B0604020202020204" pitchFamily="34" charset="0"/>
              <a:cs typeface="Arial" panose="020B0604020202020204" pitchFamily="34" charset="0"/>
            </a:endParaRPr>
          </a:p>
        </p:txBody>
      </p:sp>
      <p:sp>
        <p:nvSpPr>
          <p:cNvPr id="4" name="Rectangle 3"/>
          <p:cNvSpPr/>
          <p:nvPr/>
        </p:nvSpPr>
        <p:spPr>
          <a:xfrm>
            <a:off x="276046" y="4192439"/>
            <a:ext cx="10118784" cy="1754326"/>
          </a:xfrm>
          <a:prstGeom prst="rect">
            <a:avLst/>
          </a:prstGeom>
        </p:spPr>
        <p:txBody>
          <a:bodyPr wrap="square">
            <a:spAutoFit/>
          </a:bodyPr>
          <a:lstStyle/>
          <a:p>
            <a:r>
              <a:rPr lang="en-GB" sz="3600" dirty="0" smtClean="0">
                <a:latin typeface="Arial" panose="020B0604020202020204" pitchFamily="34" charset="0"/>
                <a:cs typeface="Arial" panose="020B0604020202020204" pitchFamily="34" charset="0"/>
              </a:rPr>
              <a:t>How it </a:t>
            </a:r>
            <a:r>
              <a:rPr lang="en-GB" sz="3600" dirty="0" smtClean="0">
                <a:latin typeface="Arial" panose="020B0604020202020204" pitchFamily="34" charset="0"/>
                <a:cs typeface="Arial" panose="020B0604020202020204" pitchFamily="34" charset="0"/>
              </a:rPr>
              <a:t>impacted </a:t>
            </a:r>
            <a:r>
              <a:rPr lang="en-GB" sz="3600" dirty="0" smtClean="0">
                <a:latin typeface="Arial" panose="020B0604020202020204" pitchFamily="34" charset="0"/>
                <a:cs typeface="Arial" panose="020B0604020202020204" pitchFamily="34" charset="0"/>
              </a:rPr>
              <a:t>upon young people, their lives communities, on policy development and Youth Work practice</a:t>
            </a:r>
            <a:endParaRPr lang="en-GB" sz="3600" dirty="0"/>
          </a:p>
        </p:txBody>
      </p:sp>
      <p:pic>
        <p:nvPicPr>
          <p:cNvPr id="2050" name="Picture 2" descr="1960s png images | PNGEg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9173" y="851440"/>
            <a:ext cx="1581236" cy="1492249"/>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1960s Hippie Flower Power PNG, Clipart, 1960s, Area, Blue, Circle, Clip Art  Free PNG Downloa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76116" y="614053"/>
            <a:ext cx="2299245" cy="17693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430589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5711" y="0"/>
            <a:ext cx="8596668" cy="4219303"/>
          </a:xfrm>
        </p:spPr>
        <p:txBody>
          <a:bodyPr>
            <a:normAutofit/>
          </a:bodyPr>
          <a:lstStyle/>
          <a:p>
            <a:pPr marL="0" indent="0" algn="ctr">
              <a:buNone/>
            </a:pPr>
            <a:r>
              <a:rPr lang="en-GB" sz="6000" dirty="0" smtClean="0">
                <a:latin typeface="Arial" panose="020B0604020202020204" pitchFamily="34" charset="0"/>
                <a:cs typeface="Arial" panose="020B0604020202020204" pitchFamily="34" charset="0"/>
              </a:rPr>
              <a:t>  Life in the 60’S</a:t>
            </a:r>
          </a:p>
          <a:p>
            <a:endParaRPr lang="en-GB" sz="2000" dirty="0" smtClean="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p:txBody>
      </p:sp>
      <p:sp>
        <p:nvSpPr>
          <p:cNvPr id="2" name="TextBox 1"/>
          <p:cNvSpPr txBox="1"/>
          <p:nvPr/>
        </p:nvSpPr>
        <p:spPr>
          <a:xfrm>
            <a:off x="1382684" y="1740130"/>
            <a:ext cx="7730837" cy="1463040"/>
          </a:xfrm>
          <a:prstGeom prst="rect">
            <a:avLst/>
          </a:prstGeom>
          <a:noFill/>
        </p:spPr>
        <p:txBody>
          <a:bodyPr wrap="square" rtlCol="0">
            <a:spAutoFit/>
          </a:bodyPr>
          <a:lstStyle/>
          <a:p>
            <a:endParaRPr lang="en-GB" dirty="0"/>
          </a:p>
        </p:txBody>
      </p:sp>
      <p:sp>
        <p:nvSpPr>
          <p:cNvPr id="12" name="TextBox 11"/>
          <p:cNvSpPr txBox="1"/>
          <p:nvPr/>
        </p:nvSpPr>
        <p:spPr>
          <a:xfrm>
            <a:off x="1481514" y="1171845"/>
            <a:ext cx="7632007" cy="2031325"/>
          </a:xfrm>
          <a:prstGeom prst="rect">
            <a:avLst/>
          </a:prstGeom>
          <a:noFill/>
        </p:spPr>
        <p:txBody>
          <a:bodyPr wrap="square" rtlCol="0">
            <a:spAutoFit/>
          </a:bodyPr>
          <a:lstStyle/>
          <a:p>
            <a:pPr marL="285750" indent="-285750">
              <a:buFont typeface="Arial" panose="020B0604020202020204" pitchFamily="34" charset="0"/>
              <a:buChar char="•"/>
            </a:pPr>
            <a:r>
              <a:rPr lang="en-GB" dirty="0" smtClean="0"/>
              <a:t>Described by Watson as the decade that shook Britain. The swinging 60’s was a decade of rapid change. London had </a:t>
            </a:r>
            <a:r>
              <a:rPr lang="en-GB" dirty="0" smtClean="0"/>
              <a:t>transformed </a:t>
            </a:r>
            <a:r>
              <a:rPr lang="en-GB" dirty="0" smtClean="0"/>
              <a:t>from a bleak Conservative city that began to forget the troubles of the Second World War.</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smtClean="0"/>
              <a:t>The city quickly became the centre of all excitement, full of freedom, hope and promise.</a:t>
            </a:r>
            <a:endParaRPr lang="en-GB" dirty="0"/>
          </a:p>
        </p:txBody>
      </p:sp>
      <p:pic>
        <p:nvPicPr>
          <p:cNvPr id="3078" name="Picture 6" descr="London's original minicab wars, 60 years 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81514" y="3382446"/>
            <a:ext cx="5008840" cy="3121708"/>
          </a:xfrm>
          <a:prstGeom prst="rect">
            <a:avLst/>
          </a:prstGeom>
          <a:noFill/>
          <a:extLst>
            <a:ext uri="{909E8E84-426E-40DD-AFC4-6F175D3DCCD1}">
              <a14:hiddenFill xmlns:a14="http://schemas.microsoft.com/office/drawing/2010/main">
                <a:solidFill>
                  <a:srgbClr val="FFFFFF"/>
                </a:solidFill>
              </a14:hiddenFill>
            </a:ext>
          </a:extLst>
        </p:spPr>
      </p:pic>
      <p:sp>
        <p:nvSpPr>
          <p:cNvPr id="13" name="Rectangle 12"/>
          <p:cNvSpPr/>
          <p:nvPr/>
        </p:nvSpPr>
        <p:spPr>
          <a:xfrm>
            <a:off x="6650182" y="3953163"/>
            <a:ext cx="3639128" cy="2031325"/>
          </a:xfrm>
          <a:prstGeom prst="rect">
            <a:avLst/>
          </a:prstGeom>
        </p:spPr>
        <p:txBody>
          <a:bodyPr wrap="square">
            <a:spAutoFit/>
          </a:bodyPr>
          <a:lstStyle/>
          <a:p>
            <a:r>
              <a:rPr lang="en-GB" dirty="0">
                <a:solidFill>
                  <a:srgbClr val="494949"/>
                </a:solidFill>
                <a:latin typeface="Telesans Text Regular"/>
              </a:rPr>
              <a:t>The vibrant West End of London in 1961 was the battleground between the new minicabs and black taxis </a:t>
            </a:r>
            <a:endParaRPr lang="en-GB" dirty="0" smtClean="0">
              <a:solidFill>
                <a:srgbClr val="494949"/>
              </a:solidFill>
              <a:latin typeface="Telesans Text Regular"/>
            </a:endParaRPr>
          </a:p>
          <a:p>
            <a:endParaRPr lang="en-GB" dirty="0">
              <a:solidFill>
                <a:srgbClr val="494949"/>
              </a:solidFill>
              <a:latin typeface="Telesans Text Regular"/>
            </a:endParaRPr>
          </a:p>
          <a:p>
            <a:r>
              <a:rPr lang="en-GB" dirty="0">
                <a:solidFill>
                  <a:srgbClr val="494949"/>
                </a:solidFill>
                <a:latin typeface="Telesans Text Regular"/>
              </a:rPr>
              <a:t>(London’s </a:t>
            </a:r>
            <a:r>
              <a:rPr lang="en-GB" dirty="0" smtClean="0">
                <a:solidFill>
                  <a:srgbClr val="494949"/>
                </a:solidFill>
                <a:latin typeface="Telesans Text Regular"/>
              </a:rPr>
              <a:t>original </a:t>
            </a:r>
            <a:r>
              <a:rPr lang="en-GB" dirty="0">
                <a:solidFill>
                  <a:srgbClr val="494949"/>
                </a:solidFill>
                <a:latin typeface="Telesans Text Regular"/>
              </a:rPr>
              <a:t>minicab </a:t>
            </a:r>
            <a:r>
              <a:rPr lang="en-GB" dirty="0" smtClean="0">
                <a:solidFill>
                  <a:srgbClr val="494949"/>
                </a:solidFill>
                <a:latin typeface="Telesans Text Regular"/>
              </a:rPr>
              <a:t>wars (2021)</a:t>
            </a:r>
            <a:endParaRPr lang="en-GB" dirty="0"/>
          </a:p>
        </p:txBody>
      </p:sp>
    </p:spTree>
    <p:extLst>
      <p:ext uri="{BB962C8B-B14F-4D97-AF65-F5344CB8AC3E}">
        <p14:creationId xmlns:p14="http://schemas.microsoft.com/office/powerpoint/2010/main" val="264782706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0"/>
            <a:ext cx="8596668" cy="1320800"/>
          </a:xfrm>
        </p:spPr>
        <p:txBody>
          <a:bodyPr/>
          <a:lstStyle/>
          <a:p>
            <a:pPr algn="ctr"/>
            <a:r>
              <a:rPr lang="en-GB" b="1" dirty="0" smtClean="0">
                <a:solidFill>
                  <a:schemeClr val="tx1"/>
                </a:solidFill>
                <a:latin typeface="Arial" panose="020B0604020202020204" pitchFamily="34" charset="0"/>
                <a:cs typeface="Arial" panose="020B0604020202020204" pitchFamily="34" charset="0"/>
              </a:rPr>
              <a:t>Key </a:t>
            </a:r>
            <a:r>
              <a:rPr lang="en-GB" b="1" dirty="0" smtClean="0">
                <a:solidFill>
                  <a:schemeClr val="tx1"/>
                </a:solidFill>
                <a:latin typeface="Arial" panose="020B0604020202020204" pitchFamily="34" charset="0"/>
                <a:cs typeface="Arial" panose="020B0604020202020204" pitchFamily="34" charset="0"/>
              </a:rPr>
              <a:t>events </a:t>
            </a:r>
            <a:r>
              <a:rPr lang="en-GB" b="1" dirty="0" smtClean="0">
                <a:solidFill>
                  <a:schemeClr val="tx1"/>
                </a:solidFill>
                <a:latin typeface="Arial" panose="020B0604020202020204" pitchFamily="34" charset="0"/>
                <a:cs typeface="Arial" panose="020B0604020202020204" pitchFamily="34" charset="0"/>
              </a:rPr>
              <a:t>in the 60’s</a:t>
            </a:r>
            <a:endParaRPr lang="en-GB" b="1" dirty="0">
              <a:solidFill>
                <a:schemeClr val="tx1"/>
              </a:solidFill>
              <a:latin typeface="Arial" panose="020B0604020202020204" pitchFamily="34" charset="0"/>
              <a:cs typeface="Arial" panose="020B0604020202020204" pitchFamily="34" charset="0"/>
            </a:endParaRPr>
          </a:p>
        </p:txBody>
      </p:sp>
      <p:sp>
        <p:nvSpPr>
          <p:cNvPr id="4" name="Content Placeholder 3"/>
          <p:cNvSpPr>
            <a:spLocks noGrp="1"/>
          </p:cNvSpPr>
          <p:nvPr>
            <p:ph idx="1"/>
          </p:nvPr>
        </p:nvSpPr>
        <p:spPr>
          <a:xfrm>
            <a:off x="515968" y="4966448"/>
            <a:ext cx="10349255" cy="1452283"/>
          </a:xfrm>
        </p:spPr>
        <p:txBody>
          <a:bodyPr>
            <a:noAutofit/>
          </a:bodyPr>
          <a:lstStyle/>
          <a:p>
            <a:r>
              <a:rPr lang="en-GB" sz="2400" dirty="0" smtClean="0">
                <a:latin typeface="Arial" panose="020B0604020202020204" pitchFamily="34" charset="0"/>
                <a:cs typeface="Arial" panose="020B0604020202020204" pitchFamily="34" charset="0"/>
              </a:rPr>
              <a:t>1960 – Began the end of National Service.</a:t>
            </a:r>
          </a:p>
          <a:p>
            <a:r>
              <a:rPr lang="en-GB" sz="2400" dirty="0">
                <a:latin typeface="Arial" panose="020B0604020202020204" pitchFamily="34" charset="0"/>
                <a:cs typeface="Arial" panose="020B0604020202020204" pitchFamily="34" charset="0"/>
              </a:rPr>
              <a:t>The 60’S saw the first teenage generation free form conscription, giving them a voice and the freedom to do what they wanted</a:t>
            </a:r>
            <a:endParaRPr lang="en-GB" sz="2400" dirty="0">
              <a:latin typeface="Arial" panose="020B0604020202020204" pitchFamily="34" charset="0"/>
              <a:cs typeface="Arial" panose="020B0604020202020204" pitchFamily="34" charset="0"/>
            </a:endParaRPr>
          </a:p>
        </p:txBody>
      </p:sp>
      <p:pic>
        <p:nvPicPr>
          <p:cNvPr id="2050" name="Picture 2" descr="Officer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1671" y="809207"/>
            <a:ext cx="6332257" cy="389278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7225553" y="1246094"/>
            <a:ext cx="2268071" cy="923330"/>
          </a:xfrm>
          <a:prstGeom prst="rect">
            <a:avLst/>
          </a:prstGeom>
          <a:noFill/>
        </p:spPr>
        <p:txBody>
          <a:bodyPr wrap="square" rtlCol="0">
            <a:spAutoFit/>
          </a:bodyPr>
          <a:lstStyle/>
          <a:p>
            <a:r>
              <a:rPr lang="en-GB" dirty="0" smtClean="0"/>
              <a:t>The Last man to do National service (2015)</a:t>
            </a:r>
            <a:endParaRPr lang="en-GB" dirty="0"/>
          </a:p>
        </p:txBody>
      </p:sp>
    </p:spTree>
    <p:extLst>
      <p:ext uri="{BB962C8B-B14F-4D97-AF65-F5344CB8AC3E}">
        <p14:creationId xmlns:p14="http://schemas.microsoft.com/office/powerpoint/2010/main" val="345183704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87169" y="708213"/>
            <a:ext cx="10459371" cy="2904564"/>
          </a:xfrm>
        </p:spPr>
        <p:txBody>
          <a:bodyPr>
            <a:normAutofit fontScale="90000"/>
          </a:bodyPr>
          <a:lstStyle/>
          <a:p>
            <a:r>
              <a:rPr lang="en-GB" dirty="0" smtClean="0">
                <a:solidFill>
                  <a:schemeClr val="tx1"/>
                </a:solidFill>
                <a:latin typeface="Arial" panose="020B0604020202020204" pitchFamily="34" charset="0"/>
                <a:cs typeface="Arial" panose="020B0604020202020204" pitchFamily="34" charset="0"/>
              </a:rPr>
              <a:t>According to Davenport-Hines (2014) “every fortnight 6000 male youths were conscripted, with a total of 2,301,000 over the period National service was mandatory”.</a:t>
            </a:r>
            <a:br>
              <a:rPr lang="en-GB" dirty="0" smtClean="0">
                <a:solidFill>
                  <a:schemeClr val="tx1"/>
                </a:solidFill>
                <a:latin typeface="Arial" panose="020B0604020202020204" pitchFamily="34" charset="0"/>
                <a:cs typeface="Arial" panose="020B0604020202020204" pitchFamily="34" charset="0"/>
              </a:rPr>
            </a:br>
            <a:r>
              <a:rPr lang="en-GB" dirty="0" smtClean="0">
                <a:solidFill>
                  <a:schemeClr val="tx1"/>
                </a:solidFill>
                <a:latin typeface="Arial" panose="020B0604020202020204" pitchFamily="34" charset="0"/>
                <a:cs typeface="Arial" panose="020B0604020202020204" pitchFamily="34" charset="0"/>
              </a:rPr>
              <a:t>                                                          </a:t>
            </a:r>
            <a:r>
              <a:rPr lang="en-GB" sz="1800" dirty="0" smtClean="0">
                <a:solidFill>
                  <a:schemeClr val="tx1"/>
                </a:solidFill>
                <a:latin typeface="Arial" panose="020B0604020202020204" pitchFamily="34" charset="0"/>
                <a:cs typeface="Arial" panose="020B0604020202020204" pitchFamily="34" charset="0"/>
              </a:rPr>
              <a:t>(</a:t>
            </a:r>
            <a:r>
              <a:rPr lang="en-GB" sz="1800" b="1" dirty="0" smtClean="0">
                <a:solidFill>
                  <a:schemeClr val="tx1"/>
                </a:solidFill>
              </a:rPr>
              <a:t>Davenport-Hines, 2014, no page no)</a:t>
            </a:r>
            <a:r>
              <a:rPr lang="en-GB" dirty="0" smtClean="0">
                <a:solidFill>
                  <a:schemeClr val="tx1"/>
                </a:solidFill>
                <a:latin typeface="Arial" panose="020B0604020202020204" pitchFamily="34" charset="0"/>
                <a:cs typeface="Arial" panose="020B0604020202020204" pitchFamily="34" charset="0"/>
              </a:rPr>
              <a:t/>
            </a:r>
            <a:br>
              <a:rPr lang="en-GB" dirty="0" smtClean="0">
                <a:solidFill>
                  <a:schemeClr val="tx1"/>
                </a:solidFill>
                <a:latin typeface="Arial" panose="020B0604020202020204" pitchFamily="34" charset="0"/>
                <a:cs typeface="Arial" panose="020B0604020202020204" pitchFamily="34" charset="0"/>
              </a:rPr>
            </a:br>
            <a:r>
              <a:rPr lang="en-GB" dirty="0">
                <a:solidFill>
                  <a:schemeClr val="tx1"/>
                </a:solidFill>
                <a:latin typeface="Arial" panose="020B0604020202020204" pitchFamily="34" charset="0"/>
                <a:cs typeface="Arial" panose="020B0604020202020204" pitchFamily="34" charset="0"/>
              </a:rPr>
              <a:t/>
            </a:r>
            <a:br>
              <a:rPr lang="en-GB" dirty="0">
                <a:solidFill>
                  <a:schemeClr val="tx1"/>
                </a:solidFill>
                <a:latin typeface="Arial" panose="020B0604020202020204" pitchFamily="34" charset="0"/>
                <a:cs typeface="Arial" panose="020B0604020202020204" pitchFamily="34" charset="0"/>
              </a:rPr>
            </a:br>
            <a:r>
              <a:rPr lang="en-GB" dirty="0" smtClean="0">
                <a:solidFill>
                  <a:schemeClr val="tx1"/>
                </a:solidFill>
                <a:latin typeface="Arial" panose="020B0604020202020204" pitchFamily="34" charset="0"/>
                <a:cs typeface="Arial" panose="020B0604020202020204" pitchFamily="34" charset="0"/>
              </a:rPr>
              <a:t>Concern began to grow in society about what all these young youths would now be doing without what many viewed as the disciplinarian values and structure that the military had provided. </a:t>
            </a:r>
            <a:endParaRPr lang="en-GB"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4356116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2025" y="331695"/>
            <a:ext cx="10228728" cy="5709668"/>
          </a:xfrm>
        </p:spPr>
        <p:txBody>
          <a:bodyPr>
            <a:normAutofit/>
          </a:bodyPr>
          <a:lstStyle/>
          <a:p>
            <a:endParaRPr lang="en-GB" dirty="0" smtClean="0"/>
          </a:p>
          <a:p>
            <a:pPr marL="0" indent="0" algn="ctr">
              <a:buNone/>
            </a:pPr>
            <a:r>
              <a:rPr lang="en-GB" sz="4800" b="1" dirty="0" smtClean="0">
                <a:latin typeface="Arial" panose="020B0604020202020204" pitchFamily="34" charset="0"/>
                <a:cs typeface="Arial" panose="020B0604020202020204" pitchFamily="34" charset="0"/>
              </a:rPr>
              <a:t>1960</a:t>
            </a:r>
          </a:p>
          <a:p>
            <a:endParaRPr lang="en-GB" dirty="0" smtClean="0"/>
          </a:p>
          <a:p>
            <a:r>
              <a:rPr lang="en-GB" dirty="0" smtClean="0"/>
              <a:t> USA enters the Vietnam war.</a:t>
            </a:r>
          </a:p>
          <a:p>
            <a:r>
              <a:rPr lang="en-GB" dirty="0" smtClean="0"/>
              <a:t>NASA’S space probe is launched.</a:t>
            </a:r>
          </a:p>
          <a:p>
            <a:r>
              <a:rPr lang="en-GB" dirty="0" smtClean="0"/>
              <a:t>An emerging British band called the Beatles perform their first public performance.</a:t>
            </a:r>
          </a:p>
          <a:p>
            <a:endParaRPr lang="en-GB" dirty="0"/>
          </a:p>
          <a:p>
            <a:pPr marL="0" indent="0">
              <a:buNone/>
            </a:pPr>
            <a:endParaRPr lang="en-GB" dirty="0"/>
          </a:p>
          <a:p>
            <a:pPr marL="0" indent="0">
              <a:buNone/>
            </a:pPr>
            <a:r>
              <a:rPr lang="en-GB" dirty="0" smtClean="0"/>
              <a:t>The music scene began to explode with rock and roll!</a:t>
            </a:r>
            <a:endParaRPr lang="en-GB" dirty="0"/>
          </a:p>
        </p:txBody>
      </p:sp>
      <p:sp>
        <p:nvSpPr>
          <p:cNvPr id="4" name="TextBox 3"/>
          <p:cNvSpPr txBox="1"/>
          <p:nvPr/>
        </p:nvSpPr>
        <p:spPr>
          <a:xfrm>
            <a:off x="726141" y="4545105"/>
            <a:ext cx="9592236" cy="923330"/>
          </a:xfrm>
          <a:prstGeom prst="rect">
            <a:avLst/>
          </a:prstGeom>
          <a:noFill/>
        </p:spPr>
        <p:txBody>
          <a:bodyPr wrap="square" rtlCol="0">
            <a:spAutoFit/>
          </a:bodyPr>
          <a:lstStyle/>
          <a:p>
            <a:r>
              <a:rPr lang="en-GB" dirty="0" smtClean="0"/>
              <a:t>Artists like the Beatles began to influence the lives of young people many of their later albums included lyrics encouraging rebellion against authorities. Young People began to stand up for their beliefs and express individuality.</a:t>
            </a:r>
            <a:endParaRPr lang="en-GB" dirty="0"/>
          </a:p>
        </p:txBody>
      </p:sp>
      <p:pic>
        <p:nvPicPr>
          <p:cNvPr id="4100" name="Picture 4" descr="The Beatles perform on Top of the Pops in June 196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51059" y="268941"/>
            <a:ext cx="3232278" cy="214340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0730753" y="1192306"/>
            <a:ext cx="1344706" cy="1600438"/>
          </a:xfrm>
          <a:prstGeom prst="rect">
            <a:avLst/>
          </a:prstGeom>
          <a:noFill/>
        </p:spPr>
        <p:txBody>
          <a:bodyPr wrap="square" rtlCol="0">
            <a:spAutoFit/>
          </a:bodyPr>
          <a:lstStyle/>
          <a:p>
            <a:r>
              <a:rPr lang="en-GB" sz="1400" dirty="0">
                <a:latin typeface="Arial" panose="020B0604020202020204" pitchFamily="34" charset="0"/>
                <a:cs typeface="Arial" panose="020B0604020202020204" pitchFamily="34" charset="0"/>
              </a:rPr>
              <a:t>The Beatles perform on Top of the Pops in June 1966 Mark and Colleen Hayward</a:t>
            </a:r>
          </a:p>
        </p:txBody>
      </p:sp>
    </p:spTree>
    <p:extLst>
      <p:ext uri="{BB962C8B-B14F-4D97-AF65-F5344CB8AC3E}">
        <p14:creationId xmlns:p14="http://schemas.microsoft.com/office/powerpoint/2010/main" val="294633376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54423"/>
            <a:ext cx="8596668" cy="1320800"/>
          </a:xfrm>
        </p:spPr>
        <p:txBody>
          <a:bodyPr>
            <a:normAutofit/>
          </a:bodyPr>
          <a:lstStyle/>
          <a:p>
            <a:pPr algn="ctr"/>
            <a:r>
              <a:rPr lang="en-GB" sz="4800" b="1" dirty="0" smtClean="0">
                <a:solidFill>
                  <a:schemeClr val="tx1"/>
                </a:solidFill>
                <a:latin typeface="Arial" panose="020B0604020202020204" pitchFamily="34" charset="0"/>
                <a:cs typeface="Arial" panose="020B0604020202020204" pitchFamily="34" charset="0"/>
              </a:rPr>
              <a:t>1961</a:t>
            </a:r>
            <a:endParaRPr lang="en-GB" sz="4800" b="1" dirty="0">
              <a:solidFill>
                <a:schemeClr val="tx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583205" y="1613354"/>
            <a:ext cx="8596668" cy="3880773"/>
          </a:xfrm>
        </p:spPr>
        <p:txBody>
          <a:bodyPr/>
          <a:lstStyle/>
          <a:p>
            <a:r>
              <a:rPr lang="en-GB" dirty="0" smtClean="0"/>
              <a:t>Ham the chimp becomes the first ape in Space.</a:t>
            </a:r>
          </a:p>
          <a:p>
            <a:r>
              <a:rPr lang="en-GB" dirty="0" smtClean="0"/>
              <a:t>Construction of the Berlin wall begins forming a solid boundary between East and West Germany.</a:t>
            </a:r>
          </a:p>
          <a:p>
            <a:r>
              <a:rPr lang="en-GB" dirty="0" smtClean="0"/>
              <a:t>Contraceptive pill becomes available to married women only on the NHS .</a:t>
            </a:r>
            <a:endParaRPr lang="en-GB" dirty="0"/>
          </a:p>
        </p:txBody>
      </p:sp>
      <p:pic>
        <p:nvPicPr>
          <p:cNvPr id="3074" name="Picture 2" descr="NASA launched the chimpanzee Ham on a suborbital flight in January 196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8727" y="3420035"/>
            <a:ext cx="3818964" cy="286422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583205" y="6396335"/>
            <a:ext cx="3861056" cy="461665"/>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Mercury Primate Capsule and Ham the </a:t>
            </a:r>
            <a:r>
              <a:rPr lang="en-GB" sz="1200" dirty="0" err="1">
                <a:latin typeface="Arial" panose="020B0604020202020204" pitchFamily="34" charset="0"/>
                <a:cs typeface="Arial" panose="020B0604020202020204" pitchFamily="34" charset="0"/>
              </a:rPr>
              <a:t>Astrochimp</a:t>
            </a:r>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Nov 10, 2015</a:t>
            </a:r>
          </a:p>
        </p:txBody>
      </p:sp>
      <p:sp>
        <p:nvSpPr>
          <p:cNvPr id="5" name="TextBox 4"/>
          <p:cNvSpPr txBox="1"/>
          <p:nvPr/>
        </p:nvSpPr>
        <p:spPr>
          <a:xfrm>
            <a:off x="5741894" y="4356847"/>
            <a:ext cx="5378824" cy="1754326"/>
          </a:xfrm>
          <a:prstGeom prst="rect">
            <a:avLst/>
          </a:prstGeom>
          <a:noFill/>
        </p:spPr>
        <p:txBody>
          <a:bodyPr wrap="square" rtlCol="0">
            <a:spAutoFit/>
          </a:bodyPr>
          <a:lstStyle/>
          <a:p>
            <a:r>
              <a:rPr lang="en-GB" dirty="0" smtClean="0"/>
              <a:t>Current PM McMillan had talked about affluence in a recent speech saying that people in Britain had never had it so good.</a:t>
            </a:r>
          </a:p>
          <a:p>
            <a:endParaRPr lang="en-GB" dirty="0"/>
          </a:p>
          <a:p>
            <a:r>
              <a:rPr lang="en-GB" dirty="0" smtClean="0"/>
              <a:t>Unemployment rate was low at just 2% resulting in young people having more than before.</a:t>
            </a:r>
            <a:endParaRPr lang="en-GB" dirty="0"/>
          </a:p>
        </p:txBody>
      </p:sp>
    </p:spTree>
    <p:extLst>
      <p:ext uri="{BB962C8B-B14F-4D97-AF65-F5344CB8AC3E}">
        <p14:creationId xmlns:p14="http://schemas.microsoft.com/office/powerpoint/2010/main" val="410195838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smtClean="0">
                <a:solidFill>
                  <a:schemeClr val="tx1"/>
                </a:solidFill>
                <a:latin typeface="Arial" panose="020B0604020202020204" pitchFamily="34" charset="0"/>
                <a:cs typeface="Arial" panose="020B0604020202020204" pitchFamily="34" charset="0"/>
              </a:rPr>
              <a:t>1962</a:t>
            </a:r>
            <a:endParaRPr lang="en-GB" dirty="0"/>
          </a:p>
        </p:txBody>
      </p:sp>
      <p:sp>
        <p:nvSpPr>
          <p:cNvPr id="3" name="Content Placeholder 2"/>
          <p:cNvSpPr>
            <a:spLocks noGrp="1"/>
          </p:cNvSpPr>
          <p:nvPr>
            <p:ph idx="1"/>
          </p:nvPr>
        </p:nvSpPr>
        <p:spPr/>
        <p:txBody>
          <a:bodyPr/>
          <a:lstStyle/>
          <a:p>
            <a:r>
              <a:rPr lang="en-GB" dirty="0" smtClean="0"/>
              <a:t>The Beatles release their first single.</a:t>
            </a:r>
          </a:p>
          <a:p>
            <a:r>
              <a:rPr lang="en-GB" dirty="0" smtClean="0"/>
              <a:t>The South African government arrests Nelson Mandela and charge him with incitement to rebellion.</a:t>
            </a:r>
          </a:p>
          <a:p>
            <a:r>
              <a:rPr lang="en-GB" dirty="0" smtClean="0"/>
              <a:t>The world comes close to Nuclear warfare with the Cuban missile crisis (Cold War) between USA and the Soviet Union.</a:t>
            </a:r>
          </a:p>
          <a:p>
            <a:endParaRPr lang="en-GB" dirty="0"/>
          </a:p>
        </p:txBody>
      </p:sp>
      <p:sp>
        <p:nvSpPr>
          <p:cNvPr id="4" name="TextBox 3"/>
          <p:cNvSpPr txBox="1"/>
          <p:nvPr/>
        </p:nvSpPr>
        <p:spPr>
          <a:xfrm>
            <a:off x="950259" y="4491318"/>
            <a:ext cx="8323743" cy="1077218"/>
          </a:xfrm>
          <a:prstGeom prst="rect">
            <a:avLst/>
          </a:prstGeom>
          <a:noFill/>
        </p:spPr>
        <p:txBody>
          <a:bodyPr wrap="square" rtlCol="0">
            <a:spAutoFit/>
          </a:bodyPr>
          <a:lstStyle/>
          <a:p>
            <a:r>
              <a:rPr lang="en-GB" sz="2000" dirty="0" smtClean="0">
                <a:latin typeface="Arial" panose="020B0604020202020204" pitchFamily="34" charset="0"/>
                <a:cs typeface="Arial" panose="020B0604020202020204" pitchFamily="34" charset="0"/>
              </a:rPr>
              <a:t>Technology began to develop rapidly as did the growth of mass media, exposing young people more to what was happening all around the world</a:t>
            </a:r>
            <a:r>
              <a:rPr lang="en-GB" sz="2400" dirty="0" smtClean="0">
                <a:latin typeface="Arial" panose="020B0604020202020204" pitchFamily="34" charset="0"/>
                <a:cs typeface="Arial" panose="020B0604020202020204" pitchFamily="34" charset="0"/>
              </a:rPr>
              <a:t>. </a:t>
            </a:r>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47059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6628" y="0"/>
            <a:ext cx="8596668" cy="1320800"/>
          </a:xfrm>
        </p:spPr>
        <p:txBody>
          <a:bodyPr/>
          <a:lstStyle/>
          <a:p>
            <a:pPr algn="ctr"/>
            <a:r>
              <a:rPr lang="en-GB" b="1" dirty="0" smtClean="0">
                <a:solidFill>
                  <a:schemeClr val="tx1"/>
                </a:solidFill>
                <a:latin typeface="Arial" panose="020B0604020202020204" pitchFamily="34" charset="0"/>
                <a:cs typeface="Arial" panose="020B0604020202020204" pitchFamily="34" charset="0"/>
              </a:rPr>
              <a:t>1963</a:t>
            </a:r>
            <a:endParaRPr lang="en-GB" b="1" dirty="0">
              <a:solidFill>
                <a:schemeClr val="tx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56628" y="4608046"/>
            <a:ext cx="9789460" cy="2008095"/>
          </a:xfrm>
        </p:spPr>
        <p:txBody>
          <a:bodyPr>
            <a:normAutofit fontScale="92500" lnSpcReduction="20000"/>
          </a:bodyPr>
          <a:lstStyle/>
          <a:p>
            <a:r>
              <a:rPr lang="en-GB" sz="1700" dirty="0" smtClean="0">
                <a:latin typeface="Arial" panose="020B0604020202020204" pitchFamily="34" charset="0"/>
                <a:cs typeface="Arial" panose="020B0604020202020204" pitchFamily="34" charset="0"/>
              </a:rPr>
              <a:t>Assassination of JFK.</a:t>
            </a:r>
          </a:p>
          <a:p>
            <a:r>
              <a:rPr lang="en-GB" sz="1700" dirty="0" smtClean="0">
                <a:latin typeface="Arial" panose="020B0604020202020204" pitchFamily="34" charset="0"/>
                <a:cs typeface="Arial" panose="020B0604020202020204" pitchFamily="34" charset="0"/>
              </a:rPr>
              <a:t>U.S Civil Rights Leader Martin Luther King JR gives a speech “I have a dream”. Sparking a real movement against racial discrimination.</a:t>
            </a:r>
          </a:p>
          <a:p>
            <a:r>
              <a:rPr lang="en-GB" sz="1700" dirty="0" smtClean="0">
                <a:latin typeface="Arial" panose="020B0604020202020204" pitchFamily="34" charset="0"/>
                <a:cs typeface="Arial" panose="020B0604020202020204" pitchFamily="34" charset="0"/>
              </a:rPr>
              <a:t>The </a:t>
            </a:r>
            <a:r>
              <a:rPr lang="en-GB" sz="1700" dirty="0" err="1" smtClean="0">
                <a:latin typeface="Arial" panose="020B0604020202020204" pitchFamily="34" charset="0"/>
                <a:cs typeface="Arial" panose="020B0604020202020204" pitchFamily="34" charset="0"/>
              </a:rPr>
              <a:t>Profumo</a:t>
            </a:r>
            <a:r>
              <a:rPr lang="en-GB" sz="1700" dirty="0" smtClean="0">
                <a:latin typeface="Arial" panose="020B0604020202020204" pitchFamily="34" charset="0"/>
                <a:cs typeface="Arial" panose="020B0604020202020204" pitchFamily="34" charset="0"/>
              </a:rPr>
              <a:t> Affair proved to be detrimental to Conservative party paving the way for the Labour government in the next general election.</a:t>
            </a:r>
          </a:p>
          <a:p>
            <a:r>
              <a:rPr lang="en-GB" sz="1700" dirty="0" smtClean="0">
                <a:latin typeface="Arial" panose="020B0604020202020204" pitchFamily="34" charset="0"/>
                <a:cs typeface="Arial" panose="020B0604020202020204" pitchFamily="34" charset="0"/>
              </a:rPr>
              <a:t>The Bristol bus company saga (Paul Stephenson led a 60 day bus boycott and the news of racism made headlines</a:t>
            </a:r>
          </a:p>
          <a:p>
            <a:pPr marL="0" indent="0">
              <a:buNone/>
            </a:pPr>
            <a:endParaRPr lang="en-GB" dirty="0"/>
          </a:p>
        </p:txBody>
      </p:sp>
      <p:sp>
        <p:nvSpPr>
          <p:cNvPr id="4" name="Content Placeholder 2"/>
          <p:cNvSpPr txBox="1">
            <a:spLocks/>
          </p:cNvSpPr>
          <p:nvPr/>
        </p:nvSpPr>
        <p:spPr>
          <a:xfrm>
            <a:off x="1201271" y="925095"/>
            <a:ext cx="8431320" cy="3451317"/>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GB" sz="1600" dirty="0" smtClean="0">
                <a:latin typeface="Arial" panose="020B0604020202020204" pitchFamily="34" charset="0"/>
                <a:cs typeface="Arial" panose="020B0604020202020204" pitchFamily="34" charset="0"/>
              </a:rPr>
              <a:t>Beatle-mania arrives in the United states.</a:t>
            </a:r>
          </a:p>
          <a:p>
            <a:r>
              <a:rPr lang="en-GB" sz="1600" dirty="0" smtClean="0">
                <a:latin typeface="Arial" panose="020B0604020202020204" pitchFamily="34" charset="0"/>
                <a:cs typeface="Arial" panose="020B0604020202020204" pitchFamily="34" charset="0"/>
              </a:rPr>
              <a:t>Nelson Mandela is sentenced to life imprisonment in South Africa and sent to Robben Island prison.</a:t>
            </a:r>
          </a:p>
          <a:p>
            <a:r>
              <a:rPr lang="en-GB" sz="1600" dirty="0" smtClean="0">
                <a:latin typeface="Arial" panose="020B0604020202020204" pitchFamily="34" charset="0"/>
                <a:cs typeface="Arial" panose="020B0604020202020204" pitchFamily="34" charset="0"/>
              </a:rPr>
              <a:t>The 1964 Olympics takes place in Tokyo.</a:t>
            </a:r>
          </a:p>
          <a:p>
            <a:r>
              <a:rPr lang="en-GB" sz="1600" dirty="0" smtClean="0">
                <a:latin typeface="Arial" panose="020B0604020202020204" pitchFamily="34" charset="0"/>
                <a:cs typeface="Arial" panose="020B0604020202020204" pitchFamily="34" charset="0"/>
              </a:rPr>
              <a:t>The house of Commons votes to abolish the death penalty for Murder in Britain.</a:t>
            </a:r>
          </a:p>
          <a:p>
            <a:r>
              <a:rPr lang="en-GB" sz="1600" dirty="0" smtClean="0">
                <a:latin typeface="Arial" panose="020B0604020202020204" pitchFamily="34" charset="0"/>
                <a:cs typeface="Arial" panose="020B0604020202020204" pitchFamily="34" charset="0"/>
              </a:rPr>
              <a:t>BBC launched its second channel and Top of the pops began broadcasting.</a:t>
            </a:r>
          </a:p>
          <a:p>
            <a:r>
              <a:rPr lang="en-GB" sz="1600" dirty="0" smtClean="0">
                <a:latin typeface="Arial" panose="020B0604020202020204" pitchFamily="34" charset="0"/>
                <a:cs typeface="Arial" panose="020B0604020202020204" pitchFamily="34" charset="0"/>
              </a:rPr>
              <a:t>Labour government is elected and Harold Wilson becomes PM</a:t>
            </a:r>
            <a:endParaRPr lang="en-GB" sz="1600" dirty="0">
              <a:latin typeface="Arial" panose="020B0604020202020204" pitchFamily="34" charset="0"/>
              <a:cs typeface="Arial" panose="020B0604020202020204" pitchFamily="34" charset="0"/>
            </a:endParaRPr>
          </a:p>
        </p:txBody>
      </p:sp>
      <p:sp>
        <p:nvSpPr>
          <p:cNvPr id="5" name="Title 1"/>
          <p:cNvSpPr txBox="1">
            <a:spLocks/>
          </p:cNvSpPr>
          <p:nvPr/>
        </p:nvSpPr>
        <p:spPr>
          <a:xfrm>
            <a:off x="937310" y="3716012"/>
            <a:ext cx="8596668" cy="13208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b="1" dirty="0" smtClean="0">
                <a:solidFill>
                  <a:schemeClr val="tx1"/>
                </a:solidFill>
                <a:latin typeface="Arial" panose="020B0604020202020204" pitchFamily="34" charset="0"/>
                <a:cs typeface="Arial" panose="020B0604020202020204" pitchFamily="34" charset="0"/>
              </a:rPr>
              <a:t>1964</a:t>
            </a:r>
            <a:endParaRPr lang="en-GB"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037503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smtClean="0">
                <a:solidFill>
                  <a:schemeClr val="tx1"/>
                </a:solidFill>
                <a:latin typeface="Arial" panose="020B0604020202020204" pitchFamily="34" charset="0"/>
                <a:cs typeface="Arial" panose="020B0604020202020204" pitchFamily="34" charset="0"/>
              </a:rPr>
              <a:t>1965</a:t>
            </a:r>
            <a:endParaRPr lang="en-GB" dirty="0"/>
          </a:p>
        </p:txBody>
      </p:sp>
      <p:sp>
        <p:nvSpPr>
          <p:cNvPr id="3" name="Content Placeholder 2"/>
          <p:cNvSpPr>
            <a:spLocks noGrp="1"/>
          </p:cNvSpPr>
          <p:nvPr>
            <p:ph idx="1"/>
          </p:nvPr>
        </p:nvSpPr>
        <p:spPr>
          <a:xfrm>
            <a:off x="677334" y="1568919"/>
            <a:ext cx="8596668" cy="3880773"/>
          </a:xfrm>
        </p:spPr>
        <p:txBody>
          <a:bodyPr/>
          <a:lstStyle/>
          <a:p>
            <a:r>
              <a:rPr lang="en-GB" dirty="0" smtClean="0"/>
              <a:t>The Race Regulations Act 1965 is created in the UK to address racial discrimination.</a:t>
            </a:r>
          </a:p>
          <a:p>
            <a:r>
              <a:rPr lang="en-GB" dirty="0" smtClean="0"/>
              <a:t>Winston Churchill dies.</a:t>
            </a:r>
          </a:p>
          <a:p>
            <a:r>
              <a:rPr lang="en-GB" dirty="0" smtClean="0"/>
              <a:t>National Speed limit of 70mph is introduced.</a:t>
            </a:r>
            <a:endParaRPr lang="en-GB" dirty="0"/>
          </a:p>
        </p:txBody>
      </p:sp>
      <p:sp>
        <p:nvSpPr>
          <p:cNvPr id="4" name="Rectangle 3"/>
          <p:cNvSpPr/>
          <p:nvPr/>
        </p:nvSpPr>
        <p:spPr>
          <a:xfrm>
            <a:off x="4455459" y="3410693"/>
            <a:ext cx="1721223" cy="646331"/>
          </a:xfrm>
          <a:prstGeom prst="rect">
            <a:avLst/>
          </a:prstGeom>
        </p:spPr>
        <p:txBody>
          <a:bodyPr wrap="square">
            <a:spAutoFit/>
          </a:bodyPr>
          <a:lstStyle/>
          <a:p>
            <a:r>
              <a:rPr lang="en-GB" sz="3600" b="1" dirty="0">
                <a:latin typeface="Arial" panose="020B0604020202020204" pitchFamily="34" charset="0"/>
                <a:cs typeface="Arial" panose="020B0604020202020204" pitchFamily="34" charset="0"/>
              </a:rPr>
              <a:t>1966</a:t>
            </a:r>
            <a:endParaRPr lang="en-GB" sz="3600" dirty="0"/>
          </a:p>
        </p:txBody>
      </p:sp>
      <p:sp>
        <p:nvSpPr>
          <p:cNvPr id="5" name="Content Placeholder 2"/>
          <p:cNvSpPr txBox="1">
            <a:spLocks/>
          </p:cNvSpPr>
          <p:nvPr/>
        </p:nvSpPr>
        <p:spPr>
          <a:xfrm>
            <a:off x="677334" y="4410730"/>
            <a:ext cx="8596668" cy="3880773"/>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GB" dirty="0" smtClean="0"/>
              <a:t>England beat West Germany to win the football world cup.</a:t>
            </a:r>
          </a:p>
          <a:p>
            <a:r>
              <a:rPr lang="en-GB" dirty="0" smtClean="0"/>
              <a:t>In </a:t>
            </a:r>
            <a:r>
              <a:rPr lang="en-GB" dirty="0" err="1" smtClean="0"/>
              <a:t>Aberafon</a:t>
            </a:r>
            <a:r>
              <a:rPr lang="en-GB" dirty="0" smtClean="0"/>
              <a:t>, South Wales , 116 children and 28 adults are killed as a coal waste heap slid onto a school.</a:t>
            </a:r>
          </a:p>
          <a:p>
            <a:r>
              <a:rPr lang="en-GB" dirty="0" smtClean="0"/>
              <a:t>Queen Elizabeth 11 officially opens the Seven Bridge.</a:t>
            </a:r>
          </a:p>
          <a:p>
            <a:r>
              <a:rPr lang="en-GB" dirty="0" smtClean="0"/>
              <a:t>Both USA and USSR sign a treaty to prohibit nuclear weapons in outer Space.</a:t>
            </a:r>
            <a:endParaRPr lang="en-GB" dirty="0"/>
          </a:p>
        </p:txBody>
      </p:sp>
    </p:spTree>
    <p:extLst>
      <p:ext uri="{BB962C8B-B14F-4D97-AF65-F5344CB8AC3E}">
        <p14:creationId xmlns:p14="http://schemas.microsoft.com/office/powerpoint/2010/main" val="423921114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23192" y="3881718"/>
            <a:ext cx="8596668" cy="2537012"/>
          </a:xfrm>
        </p:spPr>
        <p:txBody>
          <a:bodyPr>
            <a:normAutofit fontScale="90000"/>
          </a:bodyPr>
          <a:lstStyle/>
          <a:p>
            <a:r>
              <a:rPr lang="en-GB" b="1" dirty="0" smtClean="0">
                <a:solidFill>
                  <a:schemeClr val="tx1"/>
                </a:solidFill>
                <a:latin typeface="Arial" panose="020B0604020202020204" pitchFamily="34" charset="0"/>
                <a:cs typeface="Arial" panose="020B0604020202020204" pitchFamily="34" charset="0"/>
              </a:rPr>
              <a:t>1968</a:t>
            </a:r>
            <a:br>
              <a:rPr lang="en-GB" b="1" dirty="0" smtClean="0">
                <a:solidFill>
                  <a:schemeClr val="tx1"/>
                </a:solidFill>
                <a:latin typeface="Arial" panose="020B0604020202020204" pitchFamily="34" charset="0"/>
                <a:cs typeface="Arial" panose="020B0604020202020204" pitchFamily="34" charset="0"/>
              </a:rPr>
            </a:br>
            <a:r>
              <a:rPr lang="en-GB" b="1" dirty="0">
                <a:solidFill>
                  <a:schemeClr val="tx1"/>
                </a:solidFill>
                <a:latin typeface="Arial" panose="020B0604020202020204" pitchFamily="34" charset="0"/>
                <a:cs typeface="Arial" panose="020B0604020202020204" pitchFamily="34" charset="0"/>
              </a:rPr>
              <a:t/>
            </a:r>
            <a:br>
              <a:rPr lang="en-GB" b="1" dirty="0">
                <a:solidFill>
                  <a:schemeClr val="tx1"/>
                </a:solidFill>
                <a:latin typeface="Arial" panose="020B0604020202020204" pitchFamily="34" charset="0"/>
                <a:cs typeface="Arial" panose="020B0604020202020204" pitchFamily="34" charset="0"/>
              </a:rPr>
            </a:br>
            <a:r>
              <a:rPr lang="en-GB" b="1" dirty="0" smtClean="0">
                <a:solidFill>
                  <a:schemeClr val="tx1"/>
                </a:solidFill>
                <a:latin typeface="Arial" panose="020B0604020202020204" pitchFamily="34" charset="0"/>
                <a:cs typeface="Arial" panose="020B0604020202020204" pitchFamily="34" charset="0"/>
              </a:rPr>
              <a:t/>
            </a:r>
            <a:br>
              <a:rPr lang="en-GB" b="1" dirty="0" smtClean="0">
                <a:solidFill>
                  <a:schemeClr val="tx1"/>
                </a:solidFill>
                <a:latin typeface="Arial" panose="020B0604020202020204" pitchFamily="34" charset="0"/>
                <a:cs typeface="Arial" panose="020B0604020202020204" pitchFamily="34" charset="0"/>
              </a:rPr>
            </a:br>
            <a:r>
              <a:rPr lang="en-GB" b="1" dirty="0">
                <a:solidFill>
                  <a:schemeClr val="tx1"/>
                </a:solidFill>
                <a:latin typeface="Arial" panose="020B0604020202020204" pitchFamily="34" charset="0"/>
                <a:cs typeface="Arial" panose="020B0604020202020204" pitchFamily="34" charset="0"/>
              </a:rPr>
              <a:t/>
            </a:r>
            <a:br>
              <a:rPr lang="en-GB" b="1" dirty="0">
                <a:solidFill>
                  <a:schemeClr val="tx1"/>
                </a:solidFill>
                <a:latin typeface="Arial" panose="020B0604020202020204" pitchFamily="34" charset="0"/>
                <a:cs typeface="Arial" panose="020B0604020202020204" pitchFamily="34" charset="0"/>
              </a:rPr>
            </a:br>
            <a:endParaRPr lang="en-GB" dirty="0"/>
          </a:p>
        </p:txBody>
      </p:sp>
      <p:sp>
        <p:nvSpPr>
          <p:cNvPr id="3" name="Content Placeholder 2"/>
          <p:cNvSpPr>
            <a:spLocks noGrp="1"/>
          </p:cNvSpPr>
          <p:nvPr>
            <p:ph idx="1"/>
          </p:nvPr>
        </p:nvSpPr>
        <p:spPr>
          <a:xfrm>
            <a:off x="722156" y="1802001"/>
            <a:ext cx="9215219" cy="4616729"/>
          </a:xfrm>
        </p:spPr>
        <p:txBody>
          <a:bodyPr>
            <a:normAutofit fontScale="92500" lnSpcReduction="20000"/>
          </a:bodyPr>
          <a:lstStyle/>
          <a:p>
            <a:r>
              <a:rPr lang="en-GB" dirty="0" smtClean="0">
                <a:latin typeface="Arial" panose="020B0604020202020204" pitchFamily="34" charset="0"/>
                <a:cs typeface="Arial" panose="020B0604020202020204" pitchFamily="34" charset="0"/>
              </a:rPr>
              <a:t>The Beatles release “</a:t>
            </a:r>
            <a:r>
              <a:rPr lang="en-GB" dirty="0" err="1" smtClean="0">
                <a:latin typeface="Arial" panose="020B0604020202020204" pitchFamily="34" charset="0"/>
                <a:cs typeface="Arial" panose="020B0604020202020204" pitchFamily="34" charset="0"/>
              </a:rPr>
              <a:t>Sgt.</a:t>
            </a:r>
            <a:r>
              <a:rPr lang="en-GB" dirty="0" smtClean="0">
                <a:latin typeface="Arial" panose="020B0604020202020204" pitchFamily="34" charset="0"/>
                <a:cs typeface="Arial" panose="020B0604020202020204" pitchFamily="34" charset="0"/>
              </a:rPr>
              <a:t> Pepper’s Lonely Hearts Club Band” nicknamed the soundtrack of summer love.</a:t>
            </a:r>
          </a:p>
          <a:p>
            <a:r>
              <a:rPr lang="en-GB" dirty="0" smtClean="0">
                <a:latin typeface="Arial" panose="020B0604020202020204" pitchFamily="34" charset="0"/>
                <a:cs typeface="Arial" panose="020B0604020202020204" pitchFamily="34" charset="0"/>
              </a:rPr>
              <a:t>Peace rallies continued to grow regarding the Vietnam war.</a:t>
            </a:r>
          </a:p>
          <a:p>
            <a:r>
              <a:rPr lang="en-GB" dirty="0" smtClean="0">
                <a:latin typeface="Arial" panose="020B0604020202020204" pitchFamily="34" charset="0"/>
                <a:cs typeface="Arial" panose="020B0604020202020204" pitchFamily="34" charset="0"/>
              </a:rPr>
              <a:t>Colour televisions became popular as their p</a:t>
            </a:r>
            <a:r>
              <a:rPr lang="en-GB" b="1" dirty="0" smtClean="0">
                <a:latin typeface="Arial" panose="020B0604020202020204" pitchFamily="34" charset="0"/>
                <a:cs typeface="Arial" panose="020B0604020202020204" pitchFamily="34" charset="0"/>
              </a:rPr>
              <a:t>r</a:t>
            </a:r>
            <a:r>
              <a:rPr lang="en-GB" dirty="0" smtClean="0">
                <a:latin typeface="Arial" panose="020B0604020202020204" pitchFamily="34" charset="0"/>
                <a:cs typeface="Arial" panose="020B0604020202020204" pitchFamily="34" charset="0"/>
              </a:rPr>
              <a:t>ice came down.</a:t>
            </a:r>
          </a:p>
          <a:p>
            <a:r>
              <a:rPr lang="en-GB" dirty="0" smtClean="0">
                <a:latin typeface="Arial" panose="020B0604020202020204" pitchFamily="34" charset="0"/>
                <a:cs typeface="Arial" panose="020B0604020202020204" pitchFamily="34" charset="0"/>
              </a:rPr>
              <a:t>Abortion Act of 1967 legalised termination of pregnancies under 28 weeks.</a:t>
            </a:r>
          </a:p>
          <a:p>
            <a:r>
              <a:rPr lang="en-GB" dirty="0" smtClean="0">
                <a:latin typeface="Arial" panose="020B0604020202020204" pitchFamily="34" charset="0"/>
                <a:cs typeface="Arial" panose="020B0604020202020204" pitchFamily="34" charset="0"/>
              </a:rPr>
              <a:t>Changes were made to the Sexual offences act (1967 which decriminalised homosexuality activity between two men over 21 years old</a:t>
            </a:r>
          </a:p>
          <a:p>
            <a:endParaRPr lang="en-GB" dirty="0">
              <a:latin typeface="Arial" panose="020B0604020202020204" pitchFamily="34" charset="0"/>
              <a:cs typeface="Arial" panose="020B0604020202020204" pitchFamily="34" charset="0"/>
            </a:endParaRPr>
          </a:p>
          <a:p>
            <a:endParaRPr lang="en-GB" dirty="0" smtClean="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r>
              <a:rPr lang="en-GB" dirty="0" smtClean="0">
                <a:latin typeface="Arial" panose="020B0604020202020204" pitchFamily="34" charset="0"/>
                <a:cs typeface="Arial" panose="020B0604020202020204" pitchFamily="34" charset="0"/>
              </a:rPr>
              <a:t>The My Lai massacre occurs in which 400 unarmed Vietnamese civilians are killed .</a:t>
            </a:r>
          </a:p>
          <a:p>
            <a:r>
              <a:rPr lang="en-GB" dirty="0" smtClean="0">
                <a:latin typeface="Arial" panose="020B0604020202020204" pitchFamily="34" charset="0"/>
                <a:cs typeface="Arial" panose="020B0604020202020204" pitchFamily="34" charset="0"/>
              </a:rPr>
              <a:t>Martin Luther King is assonated.</a:t>
            </a:r>
          </a:p>
          <a:p>
            <a:r>
              <a:rPr lang="en-GB" dirty="0" smtClean="0">
                <a:latin typeface="Arial" panose="020B0604020202020204" pitchFamily="34" charset="0"/>
                <a:cs typeface="Arial" panose="020B0604020202020204" pitchFamily="34" charset="0"/>
              </a:rPr>
              <a:t>The first Big Mac goes on sale in McDonalds.</a:t>
            </a:r>
          </a:p>
          <a:p>
            <a:r>
              <a:rPr lang="en-GB" dirty="0" smtClean="0">
                <a:latin typeface="Arial" panose="020B0604020202020204" pitchFamily="34" charset="0"/>
                <a:cs typeface="Arial" panose="020B0604020202020204" pitchFamily="34" charset="0"/>
              </a:rPr>
              <a:t>Protesters gathered in London Grosvenor square outside the American embassy.</a:t>
            </a:r>
          </a:p>
          <a:p>
            <a:endParaRPr lang="en-GB" dirty="0" smtClean="0">
              <a:latin typeface="Arial" panose="020B0604020202020204" pitchFamily="34" charset="0"/>
              <a:cs typeface="Arial" panose="020B0604020202020204" pitchFamily="34" charset="0"/>
            </a:endParaRPr>
          </a:p>
          <a:p>
            <a:endParaRPr lang="en-GB" dirty="0"/>
          </a:p>
        </p:txBody>
      </p:sp>
      <p:sp>
        <p:nvSpPr>
          <p:cNvPr id="4" name="Title 1"/>
          <p:cNvSpPr txBox="1">
            <a:spLocks/>
          </p:cNvSpPr>
          <p:nvPr/>
        </p:nvSpPr>
        <p:spPr>
          <a:xfrm>
            <a:off x="829734" y="762000"/>
            <a:ext cx="8596668" cy="13208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b="1" dirty="0" smtClean="0">
                <a:solidFill>
                  <a:schemeClr val="tx1"/>
                </a:solidFill>
                <a:latin typeface="Arial" panose="020B0604020202020204" pitchFamily="34" charset="0"/>
                <a:cs typeface="Arial" panose="020B0604020202020204" pitchFamily="34" charset="0"/>
              </a:rPr>
              <a:t>1967</a:t>
            </a:r>
            <a:endParaRPr lang="en-GB" dirty="0"/>
          </a:p>
        </p:txBody>
      </p:sp>
    </p:spTree>
    <p:extLst>
      <p:ext uri="{BB962C8B-B14F-4D97-AF65-F5344CB8AC3E}">
        <p14:creationId xmlns:p14="http://schemas.microsoft.com/office/powerpoint/2010/main" val="255000404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829735" y="197224"/>
            <a:ext cx="8596668" cy="13208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b="1" dirty="0" smtClean="0">
                <a:solidFill>
                  <a:schemeClr val="tx1"/>
                </a:solidFill>
                <a:latin typeface="Arial" panose="020B0604020202020204" pitchFamily="34" charset="0"/>
                <a:cs typeface="Arial" panose="020B0604020202020204" pitchFamily="34" charset="0"/>
              </a:rPr>
              <a:t>1969</a:t>
            </a:r>
            <a:endParaRPr lang="en-GB" dirty="0"/>
          </a:p>
        </p:txBody>
      </p:sp>
      <p:sp>
        <p:nvSpPr>
          <p:cNvPr id="5" name="Content Placeholder 2"/>
          <p:cNvSpPr txBox="1">
            <a:spLocks/>
          </p:cNvSpPr>
          <p:nvPr/>
        </p:nvSpPr>
        <p:spPr>
          <a:xfrm>
            <a:off x="596651" y="1613742"/>
            <a:ext cx="8596668" cy="3880773"/>
          </a:xfrm>
          <a:prstGeom prst="rect">
            <a:avLst/>
          </a:prstGeom>
        </p:spPr>
        <p:txBody>
          <a:bodyPr vert="horz" lIns="91440" tIns="45720" rIns="91440" bIns="45720" rtlCol="0" anchor="t">
            <a:normAutofit/>
          </a:bodyPr>
          <a:lstStyle>
            <a:lvl1pPr marL="0" indent="0" algn="r" defTabSz="457200" rtl="0" eaLnBrk="1" latinLnBrk="0" hangingPunct="1">
              <a:spcBef>
                <a:spcPts val="1000"/>
              </a:spcBef>
              <a:spcAft>
                <a:spcPts val="0"/>
              </a:spcAft>
              <a:buClr>
                <a:schemeClr val="accent1">
                  <a:lumMod val="75000"/>
                </a:schemeClr>
              </a:buClr>
              <a:buSzPct val="80000"/>
              <a:buFont typeface="Wingdings 3" charset="2"/>
              <a:buNone/>
              <a:defRPr sz="1800" kern="1200">
                <a:solidFill>
                  <a:schemeClr val="tx1">
                    <a:lumMod val="50000"/>
                    <a:lumOff val="5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lumMod val="75000"/>
                </a:schemeClr>
              </a:buClr>
              <a:buSzPct val="80000"/>
              <a:buFont typeface="Wingdings 3"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lumMod val="75000"/>
                </a:schemeClr>
              </a:buClr>
              <a:buSzPct val="80000"/>
              <a:buFont typeface="Wingdings 3"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lumMod val="75000"/>
                </a:schemeClr>
              </a:buClr>
              <a:buSzPct val="80000"/>
              <a:buFont typeface="Wingdings 3"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lumMod val="75000"/>
                </a:schemeClr>
              </a:buClr>
              <a:buSzPct val="80000"/>
              <a:buFont typeface="Wingdings 3"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lumMod val="75000"/>
                </a:schemeClr>
              </a:buClr>
              <a:buSzPct val="80000"/>
              <a:buFont typeface="Wingdings 3" charset="2"/>
              <a:buNone/>
              <a:defRPr sz="120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lumMod val="75000"/>
                </a:schemeClr>
              </a:buClr>
              <a:buSzPct val="80000"/>
              <a:buFont typeface="Wingdings 3" charset="2"/>
              <a:buNone/>
              <a:defRPr sz="120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lumMod val="75000"/>
                </a:schemeClr>
              </a:buClr>
              <a:buSzPct val="80000"/>
              <a:buFont typeface="Wingdings 3" charset="2"/>
              <a:buNone/>
              <a:defRPr sz="120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lumMod val="75000"/>
                </a:schemeClr>
              </a:buClr>
              <a:buSzPct val="80000"/>
              <a:buFont typeface="Wingdings 3" charset="2"/>
              <a:buNone/>
              <a:defRPr sz="1200" kern="1200">
                <a:solidFill>
                  <a:schemeClr val="tx1">
                    <a:tint val="75000"/>
                  </a:schemeClr>
                </a:solidFill>
                <a:latin typeface="+mn-lt"/>
                <a:ea typeface="+mn-ea"/>
                <a:cs typeface="+mn-cs"/>
              </a:defRPr>
            </a:lvl9pPr>
          </a:lstStyle>
          <a:p>
            <a:endParaRPr lang="en-GB" dirty="0"/>
          </a:p>
        </p:txBody>
      </p:sp>
      <p:sp>
        <p:nvSpPr>
          <p:cNvPr id="10" name="TextBox 9"/>
          <p:cNvSpPr txBox="1"/>
          <p:nvPr/>
        </p:nvSpPr>
        <p:spPr>
          <a:xfrm>
            <a:off x="596651" y="1021976"/>
            <a:ext cx="9170894" cy="3145733"/>
          </a:xfrm>
          <a:prstGeom prst="rect">
            <a:avLst/>
          </a:prstGeom>
          <a:noFill/>
        </p:spPr>
        <p:txBody>
          <a:bodyPr wrap="square" rtlCol="0">
            <a:spAutoFit/>
          </a:bodyPr>
          <a:lstStyle/>
          <a:p>
            <a:pPr marL="285750" indent="-285750">
              <a:lnSpc>
                <a:spcPct val="150000"/>
              </a:lnSpc>
              <a:buFont typeface="Wingdings" panose="05000000000000000000" pitchFamily="2" charset="2"/>
              <a:buChar char="Ø"/>
            </a:pPr>
            <a:r>
              <a:rPr lang="en-GB" sz="1600" dirty="0" smtClean="0">
                <a:latin typeface="Arial" panose="020B0604020202020204" pitchFamily="34" charset="0"/>
                <a:cs typeface="Arial" panose="020B0604020202020204" pitchFamily="34" charset="0"/>
              </a:rPr>
              <a:t>Neil Armstrong and Buzz </a:t>
            </a:r>
            <a:r>
              <a:rPr lang="en-GB" sz="1600" dirty="0" err="1" smtClean="0">
                <a:latin typeface="Arial" panose="020B0604020202020204" pitchFamily="34" charset="0"/>
                <a:cs typeface="Arial" panose="020B0604020202020204" pitchFamily="34" charset="0"/>
              </a:rPr>
              <a:t>Aldred</a:t>
            </a:r>
            <a:r>
              <a:rPr lang="en-GB" sz="1600" dirty="0" smtClean="0">
                <a:latin typeface="Arial" panose="020B0604020202020204" pitchFamily="34" charset="0"/>
                <a:cs typeface="Arial" panose="020B0604020202020204" pitchFamily="34" charset="0"/>
              </a:rPr>
              <a:t> walk on the Moon.</a:t>
            </a:r>
          </a:p>
          <a:p>
            <a:pPr marL="285750" indent="-285750">
              <a:lnSpc>
                <a:spcPct val="150000"/>
              </a:lnSpc>
              <a:buFont typeface="Wingdings" panose="05000000000000000000" pitchFamily="2" charset="2"/>
              <a:buChar char="Ø"/>
            </a:pPr>
            <a:r>
              <a:rPr lang="en-GB" sz="1600" dirty="0" smtClean="0">
                <a:latin typeface="Arial" panose="020B0604020202020204" pitchFamily="34" charset="0"/>
                <a:cs typeface="Arial" panose="020B0604020202020204" pitchFamily="34" charset="0"/>
              </a:rPr>
              <a:t>The Beatles give their last public appearance.</a:t>
            </a:r>
          </a:p>
          <a:p>
            <a:pPr marL="285750" indent="-285750">
              <a:lnSpc>
                <a:spcPct val="150000"/>
              </a:lnSpc>
              <a:buFont typeface="Wingdings" panose="05000000000000000000" pitchFamily="2" charset="2"/>
              <a:buChar char="Ø"/>
            </a:pPr>
            <a:r>
              <a:rPr lang="en-GB" sz="1600" dirty="0" smtClean="0">
                <a:latin typeface="Arial" panose="020B0604020202020204" pitchFamily="34" charset="0"/>
                <a:cs typeface="Arial" panose="020B0604020202020204" pitchFamily="34" charset="0"/>
              </a:rPr>
              <a:t>The boing 747 takes-off on its maiden flight.</a:t>
            </a:r>
          </a:p>
          <a:p>
            <a:pPr marL="285750" indent="-285750">
              <a:lnSpc>
                <a:spcPct val="150000"/>
              </a:lnSpc>
              <a:buFont typeface="Wingdings" panose="05000000000000000000" pitchFamily="2" charset="2"/>
              <a:buChar char="Ø"/>
            </a:pPr>
            <a:r>
              <a:rPr lang="en-GB" sz="1600" dirty="0" smtClean="0">
                <a:latin typeface="Arial" panose="020B0604020202020204" pitchFamily="34" charset="0"/>
                <a:cs typeface="Arial" panose="020B0604020202020204" pitchFamily="34" charset="0"/>
              </a:rPr>
              <a:t>John Lennon returns his MBE medal in protest to the British governments support of the Vietnam war.</a:t>
            </a:r>
          </a:p>
          <a:p>
            <a:pPr marL="285750" indent="-285750">
              <a:lnSpc>
                <a:spcPct val="150000"/>
              </a:lnSpc>
              <a:buFont typeface="Wingdings" panose="05000000000000000000" pitchFamily="2" charset="2"/>
              <a:buChar char="Ø"/>
            </a:pPr>
            <a:r>
              <a:rPr lang="en-GB" sz="1600" dirty="0" smtClean="0">
                <a:latin typeface="Arial" panose="020B0604020202020204" pitchFamily="34" charset="0"/>
                <a:cs typeface="Arial" panose="020B0604020202020204" pitchFamily="34" charset="0"/>
              </a:rPr>
              <a:t>Prince Charles is in invested with the title ‘Prince of Wales’ at Caernarfon in a televised ceremony.</a:t>
            </a:r>
          </a:p>
          <a:p>
            <a:pPr marL="285750" indent="-285750">
              <a:lnSpc>
                <a:spcPct val="200000"/>
              </a:lnSpc>
              <a:buFont typeface="Wingdings" panose="05000000000000000000" pitchFamily="2" charset="2"/>
              <a:buChar char="Ø"/>
            </a:pPr>
            <a:endParaRPr lang="en-GB" dirty="0">
              <a:latin typeface="Arial" panose="020B0604020202020204" pitchFamily="34" charset="0"/>
              <a:cs typeface="Arial" panose="020B0604020202020204" pitchFamily="34" charset="0"/>
            </a:endParaRPr>
          </a:p>
        </p:txBody>
      </p:sp>
      <p:sp>
        <p:nvSpPr>
          <p:cNvPr id="11" name="TextBox 10"/>
          <p:cNvSpPr txBox="1"/>
          <p:nvPr/>
        </p:nvSpPr>
        <p:spPr>
          <a:xfrm>
            <a:off x="1075764" y="4759475"/>
            <a:ext cx="9386047" cy="923330"/>
          </a:xfrm>
          <a:prstGeom prst="rect">
            <a:avLst/>
          </a:prstGeom>
          <a:noFill/>
        </p:spPr>
        <p:txBody>
          <a:bodyPr wrap="square" rtlCol="0">
            <a:spAutoFit/>
          </a:bodyPr>
          <a:lstStyle/>
          <a:p>
            <a:r>
              <a:rPr lang="en-GB" dirty="0" smtClean="0"/>
              <a:t>By the end of the decade Young people had really found their voices and continued to campaign against wars, sexism, racism and authoritarianism this went on to play a major role in social revolution. </a:t>
            </a:r>
            <a:endParaRPr lang="en-GB" dirty="0"/>
          </a:p>
        </p:txBody>
      </p:sp>
    </p:spTree>
    <p:extLst>
      <p:ext uri="{BB962C8B-B14F-4D97-AF65-F5344CB8AC3E}">
        <p14:creationId xmlns:p14="http://schemas.microsoft.com/office/powerpoint/2010/main" val="398502743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4902" y="674255"/>
            <a:ext cx="8596668" cy="1320800"/>
          </a:xfrm>
        </p:spPr>
        <p:txBody>
          <a:bodyPr/>
          <a:lstStyle/>
          <a:p>
            <a:pPr marL="0" indent="0" algn="ctr"/>
            <a:r>
              <a:rPr lang="en-GB" b="1" dirty="0" smtClean="0">
                <a:solidFill>
                  <a:schemeClr val="tx1"/>
                </a:solidFill>
                <a:latin typeface="Arial" panose="020B0604020202020204" pitchFamily="34" charset="0"/>
                <a:cs typeface="Arial" panose="020B0604020202020204" pitchFamily="34" charset="0"/>
              </a:rPr>
              <a:t>Communities </a:t>
            </a:r>
            <a:endParaRPr lang="en-GB" b="1" dirty="0">
              <a:solidFill>
                <a:schemeClr val="tx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77333" y="1318481"/>
            <a:ext cx="8774237" cy="4563687"/>
          </a:xfrm>
        </p:spPr>
        <p:txBody>
          <a:bodyPr>
            <a:normAutofit fontScale="70000" lnSpcReduction="20000"/>
          </a:bodyPr>
          <a:lstStyle/>
          <a:p>
            <a:pPr marL="0" indent="0">
              <a:buNone/>
            </a:pPr>
            <a:endParaRPr lang="en-GB" b="1" dirty="0">
              <a:solidFill>
                <a:srgbClr val="FF0000"/>
              </a:solidFill>
              <a:latin typeface="Arial" panose="020B0604020202020204" pitchFamily="34" charset="0"/>
              <a:cs typeface="Arial" panose="020B0604020202020204" pitchFamily="34" charset="0"/>
            </a:endParaRPr>
          </a:p>
          <a:p>
            <a:pPr marL="0" indent="0" algn="ctr">
              <a:buNone/>
            </a:pPr>
            <a:r>
              <a:rPr lang="en-GB" sz="3200" dirty="0" smtClean="0">
                <a:solidFill>
                  <a:schemeClr val="tx1"/>
                </a:solidFill>
                <a:latin typeface="Arial" panose="020B0604020202020204" pitchFamily="34" charset="0"/>
                <a:cs typeface="Arial" panose="020B0604020202020204" pitchFamily="34" charset="0"/>
              </a:rPr>
              <a:t>Lambert (2021) discussed how In the 1960’s a large scale slum clearance took place, resulting in in swathes of old terraced house being demolished. Some of which were then replaced by high-rise flats. However this proved to be unpopular. People living in these flats reported feeling </a:t>
            </a:r>
            <a:r>
              <a:rPr lang="en-GB" sz="3200" dirty="0" smtClean="0">
                <a:solidFill>
                  <a:schemeClr val="tx1"/>
                </a:solidFill>
                <a:latin typeface="Arial" panose="020B0604020202020204" pitchFamily="34" charset="0"/>
                <a:cs typeface="Arial" panose="020B0604020202020204" pitchFamily="34" charset="0"/>
              </a:rPr>
              <a:t>isolated. </a:t>
            </a:r>
            <a:r>
              <a:rPr lang="en-GB" sz="3200" dirty="0" smtClean="0">
                <a:solidFill>
                  <a:schemeClr val="tx1"/>
                </a:solidFill>
                <a:latin typeface="Arial" panose="020B0604020202020204" pitchFamily="34" charset="0"/>
                <a:cs typeface="Arial" panose="020B0604020202020204" pitchFamily="34" charset="0"/>
              </a:rPr>
              <a:t>Unlike the strong sense of community developed within the old terrace house.</a:t>
            </a:r>
            <a:endParaRPr lang="en-GB" sz="3500" dirty="0">
              <a:solidFill>
                <a:schemeClr val="tx1"/>
              </a:solidFill>
              <a:latin typeface="Arial" panose="020B0604020202020204" pitchFamily="34" charset="0"/>
              <a:cs typeface="Arial" panose="020B0604020202020204" pitchFamily="34" charset="0"/>
            </a:endParaRPr>
          </a:p>
          <a:p>
            <a:pPr marL="0" indent="0">
              <a:buNone/>
            </a:pPr>
            <a:endParaRPr lang="en-GB" sz="2000" dirty="0" smtClean="0">
              <a:solidFill>
                <a:schemeClr val="tx1"/>
              </a:solidFill>
              <a:latin typeface="Arial" panose="020B0604020202020204" pitchFamily="34" charset="0"/>
              <a:cs typeface="Arial" panose="020B0604020202020204" pitchFamily="34" charset="0"/>
            </a:endParaRPr>
          </a:p>
          <a:p>
            <a:endParaRPr lang="en-GB" sz="5500" b="1" dirty="0" smtClean="0">
              <a:solidFill>
                <a:schemeClr val="tx1"/>
              </a:solidFill>
              <a:latin typeface="Arial" panose="020B0604020202020204" pitchFamily="34" charset="0"/>
              <a:cs typeface="Arial" panose="020B0604020202020204" pitchFamily="34" charset="0"/>
            </a:endParaRPr>
          </a:p>
          <a:p>
            <a:endParaRPr lang="en-GB" sz="5500" b="1" dirty="0">
              <a:solidFill>
                <a:schemeClr val="tx1"/>
              </a:solidFill>
              <a:latin typeface="Arial" panose="020B0604020202020204" pitchFamily="34" charset="0"/>
              <a:cs typeface="Arial" panose="020B0604020202020204" pitchFamily="34" charset="0"/>
            </a:endParaRPr>
          </a:p>
          <a:p>
            <a:pPr marL="0" indent="0">
              <a:buNone/>
            </a:pPr>
            <a:endParaRPr lang="en-GB" b="1" dirty="0" smtClean="0">
              <a:solidFill>
                <a:schemeClr val="tx1"/>
              </a:solidFill>
              <a:latin typeface="Arial" panose="020B0604020202020204" pitchFamily="34" charset="0"/>
              <a:cs typeface="Arial" panose="020B0604020202020204" pitchFamily="34" charset="0"/>
            </a:endParaRPr>
          </a:p>
          <a:p>
            <a:pPr marL="0" indent="0">
              <a:buNone/>
            </a:pPr>
            <a:r>
              <a:rPr lang="en-GB" sz="5500" b="1" dirty="0" smtClean="0">
                <a:solidFill>
                  <a:schemeClr val="tx1"/>
                </a:solidFill>
                <a:latin typeface="Arial" panose="020B0604020202020204" pitchFamily="34" charset="0"/>
                <a:cs typeface="Arial" panose="020B0604020202020204" pitchFamily="34" charset="0"/>
              </a:rPr>
              <a:t> </a:t>
            </a:r>
            <a:endParaRPr lang="en-GB" sz="5500" b="1" dirty="0">
              <a:solidFill>
                <a:schemeClr val="tx1"/>
              </a:solidFill>
              <a:latin typeface="Arial" panose="020B0604020202020204" pitchFamily="34" charset="0"/>
              <a:cs typeface="Arial" panose="020B0604020202020204" pitchFamily="34" charset="0"/>
            </a:endParaRPr>
          </a:p>
        </p:txBody>
      </p:sp>
      <p:pic>
        <p:nvPicPr>
          <p:cNvPr id="1028" name="Picture 4" descr="UK Council Hous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1857" y="4192793"/>
            <a:ext cx="3768652" cy="249526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Stills of 1960s footage of Salfor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69845" y="5288587"/>
            <a:ext cx="2370882" cy="1244713"/>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9"/>
          <p:cNvSpPr>
            <a:spLocks noChangeArrowheads="1"/>
          </p:cNvSpPr>
          <p:nvPr/>
        </p:nvSpPr>
        <p:spPr bwMode="auto">
          <a:xfrm>
            <a:off x="854902" y="3896950"/>
            <a:ext cx="3268863" cy="11695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smtClean="0">
                <a:ln>
                  <a:noFill/>
                </a:ln>
                <a:solidFill>
                  <a:schemeClr val="tx1"/>
                </a:solidFill>
                <a:effectLst/>
                <a:latin typeface="Arial" panose="020B0604020202020204" pitchFamily="34" charset="0"/>
              </a:rPr>
              <a:t>  </a:t>
            </a:r>
            <a:endParaRPr kumimoji="0" lang="en-US" altLang="en-US" sz="73600" b="0" i="0" u="none" strike="noStrike" cap="none" normalizeH="0" baseline="0" dirty="0" smtClean="0">
              <a:ln>
                <a:noFill/>
              </a:ln>
              <a:effectLst/>
              <a:latin typeface="Open Sans"/>
            </a:endParaRPr>
          </a:p>
          <a:p>
            <a:pPr lvl="0" defTabSz="914400"/>
            <a:r>
              <a:rPr kumimoji="0" lang="en-US" altLang="en-US" sz="1300" b="0" i="0" u="none" strike="noStrike" cap="none" normalizeH="0" baseline="0" dirty="0" smtClean="0">
                <a:ln>
                  <a:noFill/>
                </a:ln>
                <a:effectLst/>
                <a:latin typeface="Open Sans"/>
              </a:rPr>
              <a:t>Communities were uprooted as streets were lost to slum </a:t>
            </a:r>
            <a:r>
              <a:rPr kumimoji="0" lang="en-US" altLang="en-US" sz="1300" b="0" i="0" u="none" strike="noStrike" cap="none" normalizeH="0" baseline="0" dirty="0" smtClean="0">
                <a:ln>
                  <a:noFill/>
                </a:ln>
                <a:effectLst/>
                <a:latin typeface="Open Sans"/>
              </a:rPr>
              <a:t>clearance. </a:t>
            </a:r>
            <a:r>
              <a:rPr lang="en-GB" altLang="en-US" sz="1300" dirty="0">
                <a:latin typeface="Open Sans"/>
              </a:rPr>
              <a:t>17 nostalgic photos of neighbours chatting and kids at play in 1960s </a:t>
            </a:r>
            <a:r>
              <a:rPr lang="en-GB" altLang="en-US" sz="1300" dirty="0" smtClean="0">
                <a:latin typeface="Open Sans"/>
              </a:rPr>
              <a:t>Salford (2022).</a:t>
            </a:r>
            <a:endParaRPr kumimoji="0" lang="en-US" altLang="en-US" sz="1000" b="0" i="0" u="none" strike="noStrike" cap="none" normalizeH="0" baseline="0" dirty="0" smtClean="0">
              <a:ln>
                <a:noFill/>
              </a:ln>
              <a:effectLst/>
              <a:latin typeface="Open Sans"/>
            </a:endParaRPr>
          </a:p>
        </p:txBody>
      </p:sp>
      <p:pic>
        <p:nvPicPr>
          <p:cNvPr id="1034" name="Picture 10" descr="Stills of 1960s footage of Salford"/>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44527" y="4640742"/>
            <a:ext cx="2324127" cy="18338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776473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6604" y="170329"/>
            <a:ext cx="8596668" cy="1320800"/>
          </a:xfrm>
        </p:spPr>
        <p:txBody>
          <a:bodyPr/>
          <a:lstStyle/>
          <a:p>
            <a:pPr algn="ctr"/>
            <a:r>
              <a:rPr lang="en-GB" dirty="0" smtClean="0">
                <a:solidFill>
                  <a:schemeClr val="tx1"/>
                </a:solidFill>
                <a:latin typeface="Arial" panose="020B0604020202020204" pitchFamily="34" charset="0"/>
                <a:cs typeface="Arial" panose="020B0604020202020204" pitchFamily="34" charset="0"/>
              </a:rPr>
              <a:t>60’s Sub cultures, Fashion and recreational drugs</a:t>
            </a:r>
            <a:endParaRPr lang="en-GB" dirty="0">
              <a:solidFill>
                <a:schemeClr val="tx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285485" y="1449294"/>
            <a:ext cx="9004549" cy="4867835"/>
          </a:xfrm>
        </p:spPr>
        <p:txBody>
          <a:bodyPr>
            <a:normAutofit lnSpcReduction="10000"/>
          </a:bodyPr>
          <a:lstStyle/>
          <a:p>
            <a:pPr marL="0" indent="0">
              <a:buNone/>
            </a:pPr>
            <a:r>
              <a:rPr lang="en-GB" dirty="0" smtClean="0"/>
              <a:t>( According to </a:t>
            </a:r>
            <a:r>
              <a:rPr lang="en-GB" dirty="0" err="1" smtClean="0"/>
              <a:t>StudySmarter</a:t>
            </a:r>
            <a:r>
              <a:rPr lang="en-GB" dirty="0"/>
              <a:t>)</a:t>
            </a:r>
            <a:endParaRPr lang="en-GB" dirty="0" smtClean="0"/>
          </a:p>
          <a:p>
            <a:r>
              <a:rPr lang="en-GB" dirty="0" smtClean="0">
                <a:latin typeface="Arial" panose="020B0604020202020204" pitchFamily="34" charset="0"/>
                <a:cs typeface="Arial" panose="020B0604020202020204" pitchFamily="34" charset="0"/>
              </a:rPr>
              <a:t>Modernists or Mods – Were described as girls and boys who dressed smartly and rebelled against the frugality of their parents As a generation with more disposable income and more leisure time. They put every effort into fashion  and spent their weekends in dance clubs, aided by drugs.</a:t>
            </a:r>
          </a:p>
          <a:p>
            <a:endParaRPr lang="en-GB" dirty="0">
              <a:latin typeface="Arial" panose="020B0604020202020204" pitchFamily="34" charset="0"/>
              <a:cs typeface="Arial" panose="020B0604020202020204" pitchFamily="34" charset="0"/>
            </a:endParaRPr>
          </a:p>
          <a:p>
            <a:r>
              <a:rPr lang="en-GB" dirty="0" smtClean="0">
                <a:latin typeface="Arial" panose="020B0604020202020204" pitchFamily="34" charset="0"/>
                <a:cs typeface="Arial" panose="020B0604020202020204" pitchFamily="34" charset="0"/>
              </a:rPr>
              <a:t>Rockers – Wore heavy leather chains and had motorcycles. They often spent their time in coffee bars and listening to music. Although considered a rival to a Mod, the media exaggerated most clashed between the groups giving rockers in particular a bad name.</a:t>
            </a:r>
          </a:p>
          <a:p>
            <a:endParaRPr lang="en-GB" dirty="0">
              <a:latin typeface="Arial" panose="020B0604020202020204" pitchFamily="34" charset="0"/>
              <a:cs typeface="Arial" panose="020B0604020202020204" pitchFamily="34" charset="0"/>
            </a:endParaRPr>
          </a:p>
          <a:p>
            <a:r>
              <a:rPr lang="en-GB" dirty="0" smtClean="0">
                <a:latin typeface="Arial" panose="020B0604020202020204" pitchFamily="34" charset="0"/>
                <a:cs typeface="Arial" panose="020B0604020202020204" pitchFamily="34" charset="0"/>
              </a:rPr>
              <a:t>Hippies – The hippie movement was based upon people beginning to question authority and not adhering to social norms and behaviour. Artists such a John Lennon brought attention to the Vietnam war by protesting about conflict. Songs like “Give peace a chance” highlighted how pointless wars were and the horrors they caused.</a:t>
            </a:r>
          </a:p>
        </p:txBody>
      </p:sp>
      <p:pic>
        <p:nvPicPr>
          <p:cNvPr id="5124" name="Picture 4" descr="https://upload.wikimedia.org/wikipedia/commons/thumb/7/7b/Chelsea-Bridge-Rockers.jpg/220px-Chelsea-Bridge-Rocker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32589" y="3102288"/>
            <a:ext cx="2084281" cy="2955891"/>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9239443" y="6135524"/>
            <a:ext cx="3155575" cy="261610"/>
          </a:xfrm>
          <a:prstGeom prst="rect">
            <a:avLst/>
          </a:prstGeom>
        </p:spPr>
        <p:txBody>
          <a:bodyPr wrap="square">
            <a:spAutoFit/>
          </a:bodyPr>
          <a:lstStyle/>
          <a:p>
            <a:r>
              <a:rPr lang="en-GB" sz="1100" dirty="0" smtClean="0">
                <a:solidFill>
                  <a:srgbClr val="202122"/>
                </a:solidFill>
                <a:latin typeface="Arial" panose="020B0604020202020204" pitchFamily="34" charset="0"/>
              </a:rPr>
              <a:t>Chelsea bridge rockers (2010).</a:t>
            </a:r>
            <a:endParaRPr lang="en-GB" sz="1100" dirty="0"/>
          </a:p>
        </p:txBody>
      </p:sp>
      <p:pic>
        <p:nvPicPr>
          <p:cNvPr id="5128" name="Picture 8" descr="Mods In Lond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45213" y="168016"/>
            <a:ext cx="2967492" cy="1954306"/>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8839200" y="2462317"/>
            <a:ext cx="3833088" cy="307777"/>
          </a:xfrm>
          <a:prstGeom prst="rect">
            <a:avLst/>
          </a:prstGeom>
        </p:spPr>
        <p:txBody>
          <a:bodyPr wrap="square">
            <a:spAutoFit/>
          </a:bodyPr>
          <a:lstStyle/>
          <a:p>
            <a:r>
              <a:rPr lang="en-GB" sz="1400" dirty="0">
                <a:solidFill>
                  <a:srgbClr val="1C1C1C"/>
                </a:solidFill>
                <a:latin typeface="Arial" panose="020B0604020202020204" pitchFamily="34" charset="0"/>
                <a:cs typeface="Arial" panose="020B0604020202020204" pitchFamily="34" charset="0"/>
              </a:rPr>
              <a:t>Mods on </a:t>
            </a:r>
            <a:r>
              <a:rPr lang="en-GB" sz="1400" dirty="0" err="1">
                <a:solidFill>
                  <a:srgbClr val="1C1C1C"/>
                </a:solidFill>
                <a:latin typeface="Arial" panose="020B0604020202020204" pitchFamily="34" charset="0"/>
                <a:cs typeface="Arial" panose="020B0604020202020204" pitchFamily="34" charset="0"/>
              </a:rPr>
              <a:t>Carnaby</a:t>
            </a:r>
            <a:r>
              <a:rPr lang="en-GB" sz="1400" dirty="0">
                <a:solidFill>
                  <a:srgbClr val="1C1C1C"/>
                </a:solidFill>
                <a:latin typeface="Arial" panose="020B0604020202020204" pitchFamily="34" charset="0"/>
                <a:cs typeface="Arial" panose="020B0604020202020204" pitchFamily="34" charset="0"/>
              </a:rPr>
              <a:t> Street, London. 1969.</a:t>
            </a:r>
            <a:endParaRPr lang="en-GB"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0717571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solidFill>
                  <a:schemeClr val="tx1"/>
                </a:solidFill>
                <a:latin typeface="Arial" panose="020B0604020202020204" pitchFamily="34" charset="0"/>
                <a:cs typeface="Arial" panose="020B0604020202020204" pitchFamily="34" charset="0"/>
              </a:rPr>
              <a:t>What did this mean for Young People and Youth Work?</a:t>
            </a:r>
            <a:endParaRPr lang="en-GB" dirty="0">
              <a:solidFill>
                <a:schemeClr val="tx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fontScale="92500" lnSpcReduction="20000"/>
          </a:bodyPr>
          <a:lstStyle/>
          <a:p>
            <a:r>
              <a:rPr lang="en-GB" dirty="0">
                <a:solidFill>
                  <a:schemeClr val="tx1"/>
                </a:solidFill>
                <a:latin typeface="Arial" panose="020B0604020202020204" pitchFamily="34" charset="0"/>
                <a:cs typeface="Arial" panose="020B0604020202020204" pitchFamily="34" charset="0"/>
              </a:rPr>
              <a:t>Post War baby boom and the UK population began to grow rapidly</a:t>
            </a:r>
            <a:r>
              <a:rPr lang="en-GB" dirty="0" smtClean="0">
                <a:solidFill>
                  <a:schemeClr val="tx1"/>
                </a:solidFill>
                <a:latin typeface="Arial" panose="020B0604020202020204" pitchFamily="34" charset="0"/>
                <a:cs typeface="Arial" panose="020B0604020202020204" pitchFamily="34" charset="0"/>
              </a:rPr>
              <a:t>.</a:t>
            </a:r>
            <a:endParaRPr lang="en-GB" dirty="0" smtClean="0">
              <a:latin typeface="Arial" panose="020B0604020202020204" pitchFamily="34" charset="0"/>
              <a:cs typeface="Arial" panose="020B0604020202020204" pitchFamily="34" charset="0"/>
            </a:endParaRPr>
          </a:p>
          <a:p>
            <a:r>
              <a:rPr lang="en-GB" dirty="0" smtClean="0">
                <a:latin typeface="Arial" panose="020B0604020202020204" pitchFamily="34" charset="0"/>
                <a:cs typeface="Arial" panose="020B0604020202020204" pitchFamily="34" charset="0"/>
              </a:rPr>
              <a:t>According to Davies (2010) “By the early 1960’s there would be an increase of 800,000, 14-20 year olds. Figures also suggest that crime amongst young people was increasing”.</a:t>
            </a:r>
          </a:p>
          <a:p>
            <a:r>
              <a:rPr lang="en-GB" dirty="0" smtClean="0">
                <a:latin typeface="Arial" panose="020B0604020202020204" pitchFamily="34" charset="0"/>
                <a:cs typeface="Arial" panose="020B0604020202020204" pitchFamily="34" charset="0"/>
              </a:rPr>
              <a:t>A teenage culture was emerging, expressed through styles of dress, music and leisure.</a:t>
            </a:r>
          </a:p>
          <a:p>
            <a:r>
              <a:rPr lang="en-GB" dirty="0" smtClean="0">
                <a:latin typeface="Arial" panose="020B0604020202020204" pitchFamily="34" charset="0"/>
                <a:cs typeface="Arial" panose="020B0604020202020204" pitchFamily="34" charset="0"/>
              </a:rPr>
              <a:t>Young people were seen as deferring less to their elders and those in authority.</a:t>
            </a:r>
          </a:p>
          <a:p>
            <a:pPr marL="0" indent="0">
              <a:buNone/>
            </a:pPr>
            <a:endParaRPr lang="en-GB" dirty="0" smtClean="0">
              <a:latin typeface="Arial" panose="020B0604020202020204" pitchFamily="34" charset="0"/>
              <a:cs typeface="Arial" panose="020B0604020202020204" pitchFamily="34" charset="0"/>
            </a:endParaRPr>
          </a:p>
          <a:p>
            <a:pPr marL="0" indent="0">
              <a:buNone/>
            </a:pPr>
            <a:r>
              <a:rPr lang="en-GB" dirty="0" smtClean="0">
                <a:latin typeface="Arial" panose="020B0604020202020204" pitchFamily="34" charset="0"/>
                <a:cs typeface="Arial" panose="020B0604020202020204" pitchFamily="34" charset="0"/>
              </a:rPr>
              <a:t>Civil servants and minsters fuelled by the media and society’s perception began to doubt weather the established Youth Work organisations were up to meeting these new challenges. </a:t>
            </a:r>
          </a:p>
          <a:p>
            <a:pPr marL="0" indent="0">
              <a:buNone/>
            </a:pPr>
            <a:endParaRPr lang="en-GB" dirty="0">
              <a:latin typeface="Arial" panose="020B0604020202020204" pitchFamily="34" charset="0"/>
              <a:cs typeface="Arial" panose="020B0604020202020204" pitchFamily="34" charset="0"/>
            </a:endParaRPr>
          </a:p>
          <a:p>
            <a:pPr marL="0" indent="0">
              <a:buNone/>
            </a:pPr>
            <a:r>
              <a:rPr lang="en-GB" dirty="0" smtClean="0">
                <a:latin typeface="Arial" panose="020B0604020202020204" pitchFamily="34" charset="0"/>
                <a:cs typeface="Arial" panose="020B0604020202020204" pitchFamily="34" charset="0"/>
              </a:rPr>
              <a:t>The Government responded.</a:t>
            </a:r>
          </a:p>
          <a:p>
            <a:endParaRPr lang="en-GB" dirty="0"/>
          </a:p>
        </p:txBody>
      </p:sp>
    </p:spTree>
    <p:extLst>
      <p:ext uri="{BB962C8B-B14F-4D97-AF65-F5344CB8AC3E}">
        <p14:creationId xmlns:p14="http://schemas.microsoft.com/office/powerpoint/2010/main" val="324793020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2"/>
          <p:cNvSpPr>
            <a:spLocks noGrp="1"/>
          </p:cNvSpPr>
          <p:nvPr>
            <p:ph type="title"/>
          </p:nvPr>
        </p:nvSpPr>
        <p:spPr>
          <a:xfrm>
            <a:off x="677334" y="609600"/>
            <a:ext cx="8596668" cy="1320800"/>
          </a:xfrm>
        </p:spPr>
        <p:txBody>
          <a:bodyPr/>
          <a:lstStyle/>
          <a:p>
            <a:pPr algn="ctr"/>
            <a:r>
              <a:rPr lang="en-GB" b="1" dirty="0" smtClean="0">
                <a:solidFill>
                  <a:schemeClr val="tx1"/>
                </a:solidFill>
                <a:latin typeface="Arial" panose="020B0604020202020204" pitchFamily="34" charset="0"/>
                <a:cs typeface="Arial" panose="020B0604020202020204" pitchFamily="34" charset="0"/>
              </a:rPr>
              <a:t>The Albemarle Report 1960</a:t>
            </a:r>
            <a:endParaRPr lang="en-GB" b="1" dirty="0">
              <a:solidFill>
                <a:schemeClr val="tx1"/>
              </a:solidFill>
              <a:latin typeface="Arial" panose="020B0604020202020204" pitchFamily="34" charset="0"/>
              <a:cs typeface="Arial" panose="020B0604020202020204" pitchFamily="34" charset="0"/>
            </a:endParaRPr>
          </a:p>
        </p:txBody>
      </p:sp>
      <p:pic>
        <p:nvPicPr>
          <p:cNvPr id="10" name="Content Placeholder 9"/>
          <p:cNvPicPr>
            <a:picLocks noGrp="1" noChangeAspect="1"/>
          </p:cNvPicPr>
          <p:nvPr>
            <p:ph idx="1"/>
          </p:nvPr>
        </p:nvPicPr>
        <p:blipFill rotWithShape="1">
          <a:blip r:embed="rId2"/>
          <a:srcRect l="31263" t="16438" r="10906"/>
          <a:stretch/>
        </p:blipFill>
        <p:spPr>
          <a:xfrm>
            <a:off x="1874272" y="1597891"/>
            <a:ext cx="6202792" cy="4776643"/>
          </a:xfrm>
          <a:prstGeom prst="rect">
            <a:avLst/>
          </a:prstGeom>
        </p:spPr>
      </p:pic>
      <p:pic>
        <p:nvPicPr>
          <p:cNvPr id="1026" name="Picture 2" descr="Money bag icon with British Pound Sterling symbol , GBP currency symbol ,  vector illustration Stock Vector Image &amp; Art - Alam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83701" y="2034988"/>
            <a:ext cx="2182323" cy="28615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826628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solidFill>
                  <a:schemeClr val="tx1"/>
                </a:solidFill>
                <a:latin typeface="Arial" panose="020B0604020202020204" pitchFamily="34" charset="0"/>
                <a:cs typeface="Arial" panose="020B0604020202020204" pitchFamily="34" charset="0"/>
              </a:rPr>
              <a:t>Big injection of funding into the Youth service</a:t>
            </a:r>
            <a:endParaRPr lang="en-GB" dirty="0">
              <a:solidFill>
                <a:schemeClr val="tx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fontScale="70000" lnSpcReduction="20000"/>
          </a:bodyPr>
          <a:lstStyle/>
          <a:p>
            <a:r>
              <a:rPr lang="en-GB" dirty="0" smtClean="0">
                <a:latin typeface="Arial" panose="020B0604020202020204" pitchFamily="34" charset="0"/>
                <a:cs typeface="Arial" panose="020B0604020202020204" pitchFamily="34" charset="0"/>
              </a:rPr>
              <a:t>Purpose built Youth centres built.</a:t>
            </a:r>
          </a:p>
          <a:p>
            <a:r>
              <a:rPr lang="en-GB" dirty="0" smtClean="0">
                <a:latin typeface="Arial" panose="020B0604020202020204" pitchFamily="34" charset="0"/>
                <a:cs typeface="Arial" panose="020B0604020202020204" pitchFamily="34" charset="0"/>
              </a:rPr>
              <a:t>Youth work qualifications and leadership qualifications introduced.</a:t>
            </a:r>
          </a:p>
          <a:p>
            <a:r>
              <a:rPr lang="en-GB" dirty="0" smtClean="0">
                <a:latin typeface="Arial" panose="020B0604020202020204" pitchFamily="34" charset="0"/>
                <a:cs typeface="Arial" panose="020B0604020202020204" pitchFamily="34" charset="0"/>
              </a:rPr>
              <a:t>Budgets increased</a:t>
            </a:r>
          </a:p>
          <a:p>
            <a:r>
              <a:rPr lang="en-GB" dirty="0" smtClean="0">
                <a:latin typeface="Arial" panose="020B0604020202020204" pitchFamily="34" charset="0"/>
                <a:cs typeface="Arial" panose="020B0604020202020204" pitchFamily="34" charset="0"/>
              </a:rPr>
              <a:t>Full- time and Part-time workers increased.</a:t>
            </a:r>
          </a:p>
          <a:p>
            <a:endParaRPr lang="en-GB" dirty="0">
              <a:latin typeface="Arial" panose="020B0604020202020204" pitchFamily="34" charset="0"/>
              <a:cs typeface="Arial" panose="020B0604020202020204" pitchFamily="34" charset="0"/>
            </a:endParaRPr>
          </a:p>
          <a:p>
            <a:r>
              <a:rPr lang="en-GB" dirty="0" smtClean="0">
                <a:latin typeface="Arial" panose="020B0604020202020204" pitchFamily="34" charset="0"/>
                <a:cs typeface="Arial" panose="020B0604020202020204" pitchFamily="34" charset="0"/>
              </a:rPr>
              <a:t>Pembrokeshire Youth Service constructed ten purpose built Youth Centres.</a:t>
            </a:r>
          </a:p>
          <a:p>
            <a:endParaRPr lang="en-GB" dirty="0" smtClean="0"/>
          </a:p>
          <a:p>
            <a:endParaRPr lang="en-GB" dirty="0"/>
          </a:p>
          <a:p>
            <a:pPr marL="0" indent="0">
              <a:buNone/>
            </a:pPr>
            <a:r>
              <a:rPr lang="en-GB" sz="2400" dirty="0" smtClean="0">
                <a:latin typeface="Arial" panose="020B0604020202020204" pitchFamily="34" charset="0"/>
                <a:cs typeface="Arial" panose="020B0604020202020204" pitchFamily="34" charset="0"/>
              </a:rPr>
              <a:t>Sadly this was not backed up by strategic vision and strategy like we see today. Little attention was given to sustainability and further policy development for a period still leaving the Youth Service vulnerable to funding cuts.</a:t>
            </a:r>
          </a:p>
          <a:p>
            <a:pPr marL="0" indent="0">
              <a:buNone/>
            </a:pPr>
            <a:r>
              <a:rPr lang="en-GB" sz="2400" dirty="0" smtClean="0">
                <a:latin typeface="Arial" panose="020B0604020202020204" pitchFamily="34" charset="0"/>
                <a:cs typeface="Arial" panose="020B0604020202020204" pitchFamily="34" charset="0"/>
              </a:rPr>
              <a:t>Towards the end of the decade the country was heading back towards economic difficulty.</a:t>
            </a:r>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637982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pPr algn="ctr"/>
            <a:r>
              <a:rPr lang="en-GB" dirty="0" smtClean="0">
                <a:solidFill>
                  <a:schemeClr val="tx1"/>
                </a:solidFill>
                <a:latin typeface="Arial" panose="020B0604020202020204" pitchFamily="34" charset="0"/>
                <a:cs typeface="Arial" panose="020B0604020202020204" pitchFamily="34" charset="0"/>
              </a:rPr>
              <a:t>The Importance of Policy and understanding the bigger picture </a:t>
            </a:r>
            <a:endParaRPr lang="en-GB" dirty="0">
              <a:solidFill>
                <a:schemeClr val="tx1"/>
              </a:solidFill>
              <a:latin typeface="Arial" panose="020B0604020202020204" pitchFamily="34" charset="0"/>
              <a:cs typeface="Arial" panose="020B0604020202020204" pitchFamily="34" charset="0"/>
            </a:endParaRPr>
          </a:p>
        </p:txBody>
      </p:sp>
      <p:sp>
        <p:nvSpPr>
          <p:cNvPr id="2" name="Rectangle 1"/>
          <p:cNvSpPr/>
          <p:nvPr/>
        </p:nvSpPr>
        <p:spPr>
          <a:xfrm>
            <a:off x="591671" y="2312896"/>
            <a:ext cx="9377082" cy="3139321"/>
          </a:xfrm>
          <a:prstGeom prst="rect">
            <a:avLst/>
          </a:prstGeom>
        </p:spPr>
        <p:txBody>
          <a:bodyPr wrap="square">
            <a:spAutoFit/>
          </a:bodyPr>
          <a:lstStyle/>
          <a:p>
            <a:r>
              <a:rPr lang="en-GB" altLang="en-US" dirty="0"/>
              <a:t>Merton (2009, p. </a:t>
            </a:r>
            <a:r>
              <a:rPr lang="en-GB" altLang="en-US" dirty="0" smtClean="0"/>
              <a:t>116) explains that it is vital for Youth Workers to understand the bigger picture and develop a perspective on policy if they are to influence the nature, range and quality of services provided for young people on the ground. </a:t>
            </a:r>
          </a:p>
          <a:p>
            <a:endParaRPr lang="en-GB" dirty="0"/>
          </a:p>
          <a:p>
            <a:r>
              <a:rPr lang="en-GB" altLang="en-US" dirty="0" smtClean="0"/>
              <a:t>…“Youth Work is not a policy free zone. Nor should it be because policy matters. It matters because it says a great deal about how society views and values young people and their best interest. Those work directly with young people are in strong position to influence the policy that shapes their work.”</a:t>
            </a:r>
            <a:endParaRPr lang="en-GB" altLang="en-US" dirty="0"/>
          </a:p>
          <a:p>
            <a:endParaRPr lang="en-GB" dirty="0" smtClean="0"/>
          </a:p>
          <a:p>
            <a:endParaRPr lang="en-GB" dirty="0"/>
          </a:p>
          <a:p>
            <a:endParaRPr lang="en-GB" dirty="0"/>
          </a:p>
        </p:txBody>
      </p:sp>
    </p:spTree>
    <p:extLst>
      <p:ext uri="{BB962C8B-B14F-4D97-AF65-F5344CB8AC3E}">
        <p14:creationId xmlns:p14="http://schemas.microsoft.com/office/powerpoint/2010/main" val="33687318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1122" y="264458"/>
            <a:ext cx="9005060" cy="1320800"/>
          </a:xfrm>
        </p:spPr>
        <p:txBody>
          <a:bodyPr>
            <a:noAutofit/>
          </a:bodyPr>
          <a:lstStyle/>
          <a:p>
            <a:r>
              <a:rPr lang="en-GB" sz="2800" dirty="0" smtClean="0">
                <a:solidFill>
                  <a:schemeClr val="tx1"/>
                </a:solidFill>
                <a:latin typeface="Arial" panose="020B0604020202020204" pitchFamily="34" charset="0"/>
                <a:cs typeface="Arial" panose="020B0604020202020204" pitchFamily="34" charset="0"/>
              </a:rPr>
              <a:t>P.E.S.T Analysis of similarities between now and then.</a:t>
            </a:r>
            <a:br>
              <a:rPr lang="en-GB" sz="2800" dirty="0" smtClean="0">
                <a:solidFill>
                  <a:schemeClr val="tx1"/>
                </a:solidFill>
                <a:latin typeface="Arial" panose="020B0604020202020204" pitchFamily="34" charset="0"/>
                <a:cs typeface="Arial" panose="020B0604020202020204" pitchFamily="34" charset="0"/>
              </a:rPr>
            </a:br>
            <a:r>
              <a:rPr lang="en-GB" sz="2800" dirty="0" smtClean="0">
                <a:solidFill>
                  <a:schemeClr val="tx1"/>
                </a:solidFill>
                <a:latin typeface="Arial" panose="020B0604020202020204" pitchFamily="34" charset="0"/>
                <a:cs typeface="Arial" panose="020B0604020202020204" pitchFamily="34" charset="0"/>
              </a:rPr>
              <a:t>(Aguilar. F 1960)</a:t>
            </a:r>
            <a:endParaRPr lang="en-GB" sz="2800" dirty="0">
              <a:solidFill>
                <a:schemeClr val="tx1"/>
              </a:solidFill>
              <a:latin typeface="Arial" panose="020B0604020202020204" pitchFamily="34" charset="0"/>
              <a:cs typeface="Arial" panose="020B0604020202020204" pitchFamily="34"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184314739"/>
              </p:ext>
            </p:extLst>
          </p:nvPr>
        </p:nvGraphicFramePr>
        <p:xfrm>
          <a:off x="731122" y="1422399"/>
          <a:ext cx="9865160" cy="5212080"/>
        </p:xfrm>
        <a:graphic>
          <a:graphicData uri="http://schemas.openxmlformats.org/drawingml/2006/table">
            <a:tbl>
              <a:tblPr firstRow="1" bandRow="1">
                <a:tableStyleId>{5C22544A-7EE6-4342-B048-85BDC9FD1C3A}</a:tableStyleId>
              </a:tblPr>
              <a:tblGrid>
                <a:gridCol w="2466290">
                  <a:extLst>
                    <a:ext uri="{9D8B030D-6E8A-4147-A177-3AD203B41FA5}">
                      <a16:colId xmlns:a16="http://schemas.microsoft.com/office/drawing/2014/main" val="3579688674"/>
                    </a:ext>
                  </a:extLst>
                </a:gridCol>
                <a:gridCol w="2466290">
                  <a:extLst>
                    <a:ext uri="{9D8B030D-6E8A-4147-A177-3AD203B41FA5}">
                      <a16:colId xmlns:a16="http://schemas.microsoft.com/office/drawing/2014/main" val="1055787649"/>
                    </a:ext>
                  </a:extLst>
                </a:gridCol>
                <a:gridCol w="2466290">
                  <a:extLst>
                    <a:ext uri="{9D8B030D-6E8A-4147-A177-3AD203B41FA5}">
                      <a16:colId xmlns:a16="http://schemas.microsoft.com/office/drawing/2014/main" val="2005835671"/>
                    </a:ext>
                  </a:extLst>
                </a:gridCol>
                <a:gridCol w="2466290">
                  <a:extLst>
                    <a:ext uri="{9D8B030D-6E8A-4147-A177-3AD203B41FA5}">
                      <a16:colId xmlns:a16="http://schemas.microsoft.com/office/drawing/2014/main" val="156496445"/>
                    </a:ext>
                  </a:extLst>
                </a:gridCol>
              </a:tblGrid>
              <a:tr h="568118">
                <a:tc>
                  <a:txBody>
                    <a:bodyPr/>
                    <a:lstStyle/>
                    <a:p>
                      <a:pPr algn="ctr"/>
                      <a:r>
                        <a:rPr lang="en-GB" b="1" dirty="0" smtClean="0">
                          <a:solidFill>
                            <a:schemeClr val="tx1"/>
                          </a:solidFill>
                          <a:latin typeface="Arial" panose="020B0604020202020204" pitchFamily="34" charset="0"/>
                          <a:cs typeface="Arial" panose="020B0604020202020204" pitchFamily="34" charset="0"/>
                        </a:rPr>
                        <a:t>P</a:t>
                      </a:r>
                    </a:p>
                    <a:p>
                      <a:pPr algn="ctr"/>
                      <a:r>
                        <a:rPr lang="en-GB" b="1" dirty="0" smtClean="0">
                          <a:solidFill>
                            <a:schemeClr val="tx1"/>
                          </a:solidFill>
                          <a:latin typeface="Arial" panose="020B0604020202020204" pitchFamily="34" charset="0"/>
                          <a:cs typeface="Arial" panose="020B0604020202020204" pitchFamily="34" charset="0"/>
                        </a:rPr>
                        <a:t>Political</a:t>
                      </a:r>
                    </a:p>
                  </a:txBody>
                  <a:tcPr/>
                </a:tc>
                <a:tc>
                  <a:txBody>
                    <a:bodyPr/>
                    <a:lstStyle/>
                    <a:p>
                      <a:pPr algn="ctr"/>
                      <a:r>
                        <a:rPr lang="en-GB" dirty="0" smtClean="0">
                          <a:solidFill>
                            <a:schemeClr val="tx1"/>
                          </a:solidFill>
                          <a:latin typeface="Arial" panose="020B0604020202020204" pitchFamily="34" charset="0"/>
                          <a:cs typeface="Arial" panose="020B0604020202020204" pitchFamily="34" charset="0"/>
                        </a:rPr>
                        <a:t>E</a:t>
                      </a:r>
                    </a:p>
                    <a:p>
                      <a:pPr algn="ctr"/>
                      <a:r>
                        <a:rPr lang="en-GB" dirty="0" smtClean="0">
                          <a:solidFill>
                            <a:schemeClr val="tx1"/>
                          </a:solidFill>
                          <a:latin typeface="Arial" panose="020B0604020202020204" pitchFamily="34" charset="0"/>
                          <a:cs typeface="Arial" panose="020B0604020202020204" pitchFamily="34" charset="0"/>
                        </a:rPr>
                        <a:t>Economic</a:t>
                      </a:r>
                      <a:endParaRPr lang="en-GB" dirty="0">
                        <a:solidFill>
                          <a:schemeClr val="tx1"/>
                        </a:solidFill>
                        <a:latin typeface="Arial" panose="020B0604020202020204" pitchFamily="34" charset="0"/>
                        <a:cs typeface="Arial" panose="020B0604020202020204" pitchFamily="34" charset="0"/>
                      </a:endParaRPr>
                    </a:p>
                  </a:txBody>
                  <a:tcPr/>
                </a:tc>
                <a:tc>
                  <a:txBody>
                    <a:bodyPr/>
                    <a:lstStyle/>
                    <a:p>
                      <a:pPr algn="ctr"/>
                      <a:r>
                        <a:rPr lang="en-GB" b="1" dirty="0" smtClean="0">
                          <a:solidFill>
                            <a:schemeClr val="tx1"/>
                          </a:solidFill>
                          <a:latin typeface="Arial" panose="020B0604020202020204" pitchFamily="34" charset="0"/>
                          <a:cs typeface="Arial" panose="020B0604020202020204" pitchFamily="34" charset="0"/>
                        </a:rPr>
                        <a:t>S</a:t>
                      </a:r>
                    </a:p>
                    <a:p>
                      <a:pPr algn="ctr"/>
                      <a:r>
                        <a:rPr lang="en-GB" b="1" dirty="0" smtClean="0">
                          <a:solidFill>
                            <a:schemeClr val="tx1"/>
                          </a:solidFill>
                          <a:latin typeface="Arial" panose="020B0604020202020204" pitchFamily="34" charset="0"/>
                          <a:cs typeface="Arial" panose="020B0604020202020204" pitchFamily="34" charset="0"/>
                        </a:rPr>
                        <a:t>Social</a:t>
                      </a:r>
                      <a:endParaRPr lang="en-GB" b="1" dirty="0">
                        <a:solidFill>
                          <a:schemeClr val="tx1"/>
                        </a:solidFill>
                        <a:latin typeface="Arial" panose="020B0604020202020204" pitchFamily="34" charset="0"/>
                        <a:cs typeface="Arial" panose="020B0604020202020204" pitchFamily="34" charset="0"/>
                      </a:endParaRPr>
                    </a:p>
                  </a:txBody>
                  <a:tcPr/>
                </a:tc>
                <a:tc>
                  <a:txBody>
                    <a:bodyPr/>
                    <a:lstStyle/>
                    <a:p>
                      <a:pPr algn="ctr"/>
                      <a:r>
                        <a:rPr lang="en-GB" b="1" dirty="0" smtClean="0">
                          <a:solidFill>
                            <a:schemeClr val="tx1"/>
                          </a:solidFill>
                          <a:latin typeface="Arial" panose="020B0604020202020204" pitchFamily="34" charset="0"/>
                          <a:cs typeface="Arial" panose="020B0604020202020204" pitchFamily="34" charset="0"/>
                        </a:rPr>
                        <a:t>T</a:t>
                      </a:r>
                    </a:p>
                    <a:p>
                      <a:pPr algn="ctr"/>
                      <a:r>
                        <a:rPr lang="en-GB" b="1" dirty="0" smtClean="0">
                          <a:solidFill>
                            <a:schemeClr val="tx1"/>
                          </a:solidFill>
                          <a:latin typeface="Arial" panose="020B0604020202020204" pitchFamily="34" charset="0"/>
                          <a:cs typeface="Arial" panose="020B0604020202020204" pitchFamily="34" charset="0"/>
                        </a:rPr>
                        <a:t>Technological</a:t>
                      </a:r>
                      <a:endParaRPr lang="en-GB" b="1"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870260783"/>
                  </a:ext>
                </a:extLst>
              </a:tr>
              <a:tr h="4003883">
                <a:tc>
                  <a:txBody>
                    <a:bodyPr/>
                    <a:lstStyle/>
                    <a:p>
                      <a:r>
                        <a:rPr lang="en-GB" sz="1400" b="1" dirty="0" smtClean="0">
                          <a:solidFill>
                            <a:srgbClr val="FF0000"/>
                          </a:solidFill>
                          <a:latin typeface="Arial" panose="020B0604020202020204" pitchFamily="34" charset="0"/>
                          <a:cs typeface="Arial" panose="020B0604020202020204" pitchFamily="34" charset="0"/>
                        </a:rPr>
                        <a:t>A government</a:t>
                      </a:r>
                      <a:r>
                        <a:rPr lang="en-GB" sz="1400" b="1" baseline="0" dirty="0" smtClean="0">
                          <a:solidFill>
                            <a:srgbClr val="FF0000"/>
                          </a:solidFill>
                          <a:latin typeface="Arial" panose="020B0604020202020204" pitchFamily="34" charset="0"/>
                          <a:cs typeface="Arial" panose="020B0604020202020204" pitchFamily="34" charset="0"/>
                        </a:rPr>
                        <a:t> scandal was uncovered causing the public to lose trust in them.</a:t>
                      </a:r>
                      <a:endParaRPr lang="en-GB" sz="1400" b="1" dirty="0" smtClean="0">
                        <a:solidFill>
                          <a:srgbClr val="FF0000"/>
                        </a:solidFill>
                        <a:latin typeface="Arial" panose="020B0604020202020204" pitchFamily="34" charset="0"/>
                        <a:cs typeface="Arial" panose="020B0604020202020204" pitchFamily="34" charset="0"/>
                      </a:endParaRPr>
                    </a:p>
                    <a:p>
                      <a:endParaRPr lang="en-GB" dirty="0" smtClean="0"/>
                    </a:p>
                    <a:p>
                      <a:endParaRPr lang="en-GB" dirty="0" smtClean="0"/>
                    </a:p>
                    <a:p>
                      <a:endParaRPr lang="en-GB" dirty="0" smtClean="0"/>
                    </a:p>
                    <a:p>
                      <a:endParaRPr lang="en-GB" sz="1400" dirty="0" smtClean="0"/>
                    </a:p>
                    <a:p>
                      <a:r>
                        <a:rPr lang="en-GB" sz="1400" b="1" dirty="0" smtClean="0">
                          <a:solidFill>
                            <a:srgbClr val="FF0000"/>
                          </a:solidFill>
                          <a:latin typeface="Arial" panose="020B0604020202020204" pitchFamily="34" charset="0"/>
                          <a:cs typeface="Arial" panose="020B0604020202020204" pitchFamily="34" charset="0"/>
                        </a:rPr>
                        <a:t>Involved</a:t>
                      </a:r>
                      <a:r>
                        <a:rPr lang="en-GB" sz="1400" b="1" baseline="0" dirty="0" smtClean="0">
                          <a:solidFill>
                            <a:srgbClr val="FF0000"/>
                          </a:solidFill>
                          <a:latin typeface="Arial" panose="020B0604020202020204" pitchFamily="34" charset="0"/>
                          <a:cs typeface="Arial" panose="020B0604020202020204" pitchFamily="34" charset="0"/>
                        </a:rPr>
                        <a:t> in a War.</a:t>
                      </a:r>
                      <a:endParaRPr lang="en-GB" sz="1400" b="1" dirty="0" smtClean="0">
                        <a:solidFill>
                          <a:srgbClr val="FF0000"/>
                        </a:solidFill>
                        <a:latin typeface="Arial" panose="020B0604020202020204" pitchFamily="34" charset="0"/>
                        <a:cs typeface="Arial" panose="020B0604020202020204" pitchFamily="34" charset="0"/>
                      </a:endParaRPr>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a:p>
                  </a:txBody>
                  <a:tcPr/>
                </a:tc>
                <a:tc>
                  <a:txBody>
                    <a:bodyPr/>
                    <a:lstStyle/>
                    <a:p>
                      <a:r>
                        <a:rPr lang="en-GB" sz="1400" b="1" dirty="0" smtClean="0">
                          <a:solidFill>
                            <a:srgbClr val="FF0000"/>
                          </a:solidFill>
                          <a:latin typeface="Arial" panose="020B0604020202020204" pitchFamily="34" charset="0"/>
                          <a:cs typeface="Arial" panose="020B0604020202020204" pitchFamily="34" charset="0"/>
                        </a:rPr>
                        <a:t>In</a:t>
                      </a:r>
                      <a:r>
                        <a:rPr lang="en-GB" sz="1400" b="1" baseline="0" dirty="0" smtClean="0">
                          <a:solidFill>
                            <a:srgbClr val="FF0000"/>
                          </a:solidFill>
                          <a:latin typeface="Arial" panose="020B0604020202020204" pitchFamily="34" charset="0"/>
                          <a:cs typeface="Arial" panose="020B0604020202020204" pitchFamily="34" charset="0"/>
                        </a:rPr>
                        <a:t> the later years the economy began to suffer due to government over spending.</a:t>
                      </a:r>
                    </a:p>
                    <a:p>
                      <a:endParaRPr lang="en-GB" sz="1400" b="1" baseline="0" dirty="0" smtClean="0">
                        <a:solidFill>
                          <a:srgbClr val="FF0000"/>
                        </a:solidFill>
                        <a:latin typeface="Arial" panose="020B0604020202020204" pitchFamily="34" charset="0"/>
                        <a:cs typeface="Arial" panose="020B0604020202020204" pitchFamily="34" charset="0"/>
                      </a:endParaRPr>
                    </a:p>
                    <a:p>
                      <a:r>
                        <a:rPr lang="en-GB" sz="1400" b="1" baseline="0" dirty="0" smtClean="0">
                          <a:solidFill>
                            <a:srgbClr val="FF0000"/>
                          </a:solidFill>
                          <a:latin typeface="Arial" panose="020B0604020202020204" pitchFamily="34" charset="0"/>
                          <a:cs typeface="Arial" panose="020B0604020202020204" pitchFamily="34" charset="0"/>
                        </a:rPr>
                        <a:t>Increase in immigration.</a:t>
                      </a:r>
                    </a:p>
                    <a:p>
                      <a:endParaRPr lang="en-GB" sz="1400" b="1" baseline="0" dirty="0" smtClean="0">
                        <a:solidFill>
                          <a:srgbClr val="FF0000"/>
                        </a:solidFill>
                        <a:latin typeface="Arial" panose="020B0604020202020204" pitchFamily="34" charset="0"/>
                        <a:cs typeface="Arial" panose="020B0604020202020204" pitchFamily="34" charset="0"/>
                      </a:endParaRPr>
                    </a:p>
                    <a:p>
                      <a:r>
                        <a:rPr lang="en-GB" sz="1400" b="1" baseline="0" dirty="0" smtClean="0">
                          <a:solidFill>
                            <a:srgbClr val="FF0000"/>
                          </a:solidFill>
                          <a:latin typeface="Arial" panose="020B0604020202020204" pitchFamily="34" charset="0"/>
                          <a:cs typeface="Arial" panose="020B0604020202020204" pitchFamily="34" charset="0"/>
                        </a:rPr>
                        <a:t>Ongoing housing crisis.</a:t>
                      </a:r>
                    </a:p>
                  </a:txBody>
                  <a:tcPr/>
                </a:tc>
                <a:tc>
                  <a:txBody>
                    <a:bodyPr/>
                    <a:lstStyle/>
                    <a:p>
                      <a:r>
                        <a:rPr lang="en-GB" sz="1400" b="1" dirty="0" smtClean="0">
                          <a:solidFill>
                            <a:srgbClr val="FF0000"/>
                          </a:solidFill>
                          <a:latin typeface="Arial" panose="020B0604020202020204" pitchFamily="34" charset="0"/>
                          <a:cs typeface="Arial" panose="020B0604020202020204" pitchFamily="34" charset="0"/>
                        </a:rPr>
                        <a:t>Growing</a:t>
                      </a:r>
                      <a:r>
                        <a:rPr lang="en-GB" sz="1400" b="1" baseline="0" dirty="0" smtClean="0">
                          <a:solidFill>
                            <a:srgbClr val="FF0000"/>
                          </a:solidFill>
                          <a:latin typeface="Arial" panose="020B0604020202020204" pitchFamily="34" charset="0"/>
                          <a:cs typeface="Arial" panose="020B0604020202020204" pitchFamily="34" charset="0"/>
                        </a:rPr>
                        <a:t> distrust in establishments . Protests swept the globe as issues of civil and women's rights took centre stage.</a:t>
                      </a:r>
                    </a:p>
                    <a:p>
                      <a:endParaRPr lang="en-GB" sz="1400" b="1" baseline="0" dirty="0" smtClean="0">
                        <a:solidFill>
                          <a:srgbClr val="FF0000"/>
                        </a:solidFill>
                        <a:latin typeface="Arial" panose="020B0604020202020204" pitchFamily="34" charset="0"/>
                        <a:cs typeface="Arial" panose="020B0604020202020204" pitchFamily="34" charset="0"/>
                      </a:endParaRPr>
                    </a:p>
                    <a:p>
                      <a:r>
                        <a:rPr lang="en-GB" sz="1400" b="1" baseline="0" dirty="0" smtClean="0">
                          <a:solidFill>
                            <a:srgbClr val="FF0000"/>
                          </a:solidFill>
                          <a:latin typeface="Arial" panose="020B0604020202020204" pitchFamily="34" charset="0"/>
                          <a:cs typeface="Arial" panose="020B0604020202020204" pitchFamily="34" charset="0"/>
                        </a:rPr>
                        <a:t>More open drug use, particularly cannabis and LSD.</a:t>
                      </a:r>
                    </a:p>
                    <a:p>
                      <a:endParaRPr lang="en-GB" sz="1400" b="1" baseline="0" dirty="0" smtClean="0">
                        <a:solidFill>
                          <a:srgbClr val="FF0000"/>
                        </a:solidFill>
                        <a:latin typeface="Arial" panose="020B0604020202020204" pitchFamily="34" charset="0"/>
                        <a:cs typeface="Arial" panose="020B0604020202020204" pitchFamily="34" charset="0"/>
                      </a:endParaRPr>
                    </a:p>
                    <a:p>
                      <a:r>
                        <a:rPr lang="en-GB" sz="1400" b="1" baseline="0" dirty="0" smtClean="0">
                          <a:solidFill>
                            <a:srgbClr val="FF0000"/>
                          </a:solidFill>
                          <a:latin typeface="Arial" panose="020B0604020202020204" pitchFamily="34" charset="0"/>
                          <a:cs typeface="Arial" panose="020B0604020202020204" pitchFamily="34" charset="0"/>
                        </a:rPr>
                        <a:t>Issues with racism and discrimination.</a:t>
                      </a:r>
                    </a:p>
                    <a:p>
                      <a:endParaRPr lang="en-GB" sz="1400" b="1" baseline="0" dirty="0" smtClean="0">
                        <a:solidFill>
                          <a:srgbClr val="FF0000"/>
                        </a:solidFill>
                        <a:latin typeface="Arial" panose="020B0604020202020204" pitchFamily="34" charset="0"/>
                        <a:cs typeface="Arial" panose="020B0604020202020204" pitchFamily="34" charset="0"/>
                      </a:endParaRPr>
                    </a:p>
                    <a:p>
                      <a:r>
                        <a:rPr lang="en-GB" sz="1400" b="1" baseline="0" dirty="0" smtClean="0">
                          <a:solidFill>
                            <a:srgbClr val="FF0000"/>
                          </a:solidFill>
                          <a:latin typeface="Arial" panose="020B0604020202020204" pitchFamily="34" charset="0"/>
                          <a:cs typeface="Arial" panose="020B0604020202020204" pitchFamily="34" charset="0"/>
                        </a:rPr>
                        <a:t>Overcrowding and housing shortages became an issue in the late 60’s</a:t>
                      </a:r>
                    </a:p>
                    <a:p>
                      <a:endParaRPr lang="en-GB" sz="1400" b="1" baseline="0" dirty="0" smtClean="0">
                        <a:solidFill>
                          <a:srgbClr val="FF0000"/>
                        </a:solidFill>
                        <a:latin typeface="Arial" panose="020B0604020202020204" pitchFamily="34" charset="0"/>
                        <a:cs typeface="Arial" panose="020B0604020202020204" pitchFamily="34" charset="0"/>
                      </a:endParaRPr>
                    </a:p>
                    <a:p>
                      <a:r>
                        <a:rPr lang="en-GB" sz="1400" b="1" baseline="0" dirty="0" smtClean="0">
                          <a:solidFill>
                            <a:srgbClr val="FF0000"/>
                          </a:solidFill>
                          <a:latin typeface="Arial" panose="020B0604020202020204" pitchFamily="34" charset="0"/>
                          <a:cs typeface="Arial" panose="020B0604020202020204" pitchFamily="34" charset="0"/>
                        </a:rPr>
                        <a:t>Fashion and individuality.</a:t>
                      </a:r>
                    </a:p>
                    <a:p>
                      <a:endParaRPr lang="en-GB" sz="1400" b="1" baseline="0" dirty="0" smtClean="0">
                        <a:solidFill>
                          <a:srgbClr val="FF0000"/>
                        </a:solidFill>
                        <a:latin typeface="Arial" panose="020B0604020202020204" pitchFamily="34" charset="0"/>
                        <a:cs typeface="Arial" panose="020B0604020202020204" pitchFamily="34" charset="0"/>
                      </a:endParaRPr>
                    </a:p>
                    <a:p>
                      <a:r>
                        <a:rPr lang="en-GB" sz="1400" b="1" baseline="0" dirty="0" smtClean="0">
                          <a:solidFill>
                            <a:srgbClr val="FF0000"/>
                          </a:solidFill>
                          <a:latin typeface="Arial" panose="020B0604020202020204" pitchFamily="34" charset="0"/>
                          <a:cs typeface="Arial" panose="020B0604020202020204" pitchFamily="34" charset="0"/>
                        </a:rPr>
                        <a:t>Loss of community ethos.</a:t>
                      </a:r>
                      <a:endParaRPr lang="en-GB" sz="1400" b="1" dirty="0">
                        <a:solidFill>
                          <a:srgbClr val="FF0000"/>
                        </a:solidFill>
                        <a:latin typeface="Arial" panose="020B0604020202020204" pitchFamily="34" charset="0"/>
                        <a:cs typeface="Arial" panose="020B0604020202020204" pitchFamily="34" charset="0"/>
                      </a:endParaRPr>
                    </a:p>
                  </a:txBody>
                  <a:tcPr/>
                </a:tc>
                <a:tc>
                  <a:txBody>
                    <a:bodyPr/>
                    <a:lstStyle/>
                    <a:p>
                      <a:r>
                        <a:rPr lang="en-GB" sz="1400" b="1" dirty="0" smtClean="0">
                          <a:solidFill>
                            <a:srgbClr val="FF0000"/>
                          </a:solidFill>
                          <a:latin typeface="Arial" panose="020B0604020202020204" pitchFamily="34" charset="0"/>
                          <a:cs typeface="Arial" panose="020B0604020202020204" pitchFamily="34" charset="0"/>
                        </a:rPr>
                        <a:t>Space travel</a:t>
                      </a:r>
                    </a:p>
                    <a:p>
                      <a:endParaRPr lang="en-GB" sz="1400" b="1" dirty="0" smtClean="0">
                        <a:solidFill>
                          <a:srgbClr val="FF0000"/>
                        </a:solidFill>
                        <a:latin typeface="Arial" panose="020B0604020202020204" pitchFamily="34" charset="0"/>
                        <a:cs typeface="Arial" panose="020B0604020202020204" pitchFamily="34" charset="0"/>
                      </a:endParaRPr>
                    </a:p>
                    <a:p>
                      <a:r>
                        <a:rPr lang="en-GB" sz="1400" b="1" dirty="0" smtClean="0">
                          <a:solidFill>
                            <a:srgbClr val="FF0000"/>
                          </a:solidFill>
                          <a:latin typeface="Arial" panose="020B0604020202020204" pitchFamily="34" charset="0"/>
                          <a:cs typeface="Arial" panose="020B0604020202020204" pitchFamily="34" charset="0"/>
                        </a:rPr>
                        <a:t>Mass</a:t>
                      </a:r>
                      <a:r>
                        <a:rPr lang="en-GB" sz="1400" b="1" baseline="0" dirty="0" smtClean="0">
                          <a:solidFill>
                            <a:srgbClr val="FF0000"/>
                          </a:solidFill>
                          <a:latin typeface="Arial" panose="020B0604020202020204" pitchFamily="34" charset="0"/>
                          <a:cs typeface="Arial" panose="020B0604020202020204" pitchFamily="34" charset="0"/>
                        </a:rPr>
                        <a:t> growth in national media. Now social media</a:t>
                      </a:r>
                    </a:p>
                    <a:p>
                      <a:endParaRPr lang="en-GB" sz="1400" b="1" baseline="0" dirty="0" smtClean="0">
                        <a:solidFill>
                          <a:srgbClr val="FF0000"/>
                        </a:solidFill>
                        <a:latin typeface="Arial" panose="020B0604020202020204" pitchFamily="34" charset="0"/>
                        <a:cs typeface="Arial" panose="020B0604020202020204" pitchFamily="34" charset="0"/>
                      </a:endParaRPr>
                    </a:p>
                    <a:p>
                      <a:r>
                        <a:rPr lang="en-GB" sz="1400" b="1" baseline="0" dirty="0" smtClean="0">
                          <a:solidFill>
                            <a:srgbClr val="FF0000"/>
                          </a:solidFill>
                          <a:latin typeface="Arial" panose="020B0604020202020204" pitchFamily="34" charset="0"/>
                          <a:cs typeface="Arial" panose="020B0604020202020204" pitchFamily="34" charset="0"/>
                        </a:rPr>
                        <a:t>Portable music/internet players.</a:t>
                      </a:r>
                    </a:p>
                    <a:p>
                      <a:endParaRPr lang="en-GB" sz="1400" b="1" baseline="0" dirty="0" smtClean="0">
                        <a:solidFill>
                          <a:srgbClr val="FF0000"/>
                        </a:solidFill>
                        <a:latin typeface="Arial" panose="020B0604020202020204" pitchFamily="34" charset="0"/>
                        <a:cs typeface="Arial" panose="020B0604020202020204" pitchFamily="34" charset="0"/>
                      </a:endParaRPr>
                    </a:p>
                    <a:p>
                      <a:r>
                        <a:rPr lang="en-GB" sz="1400" b="1" baseline="0" dirty="0" smtClean="0">
                          <a:solidFill>
                            <a:srgbClr val="FF0000"/>
                          </a:solidFill>
                          <a:latin typeface="Arial" panose="020B0604020202020204" pitchFamily="34" charset="0"/>
                          <a:cs typeface="Arial" panose="020B0604020202020204" pitchFamily="34" charset="0"/>
                        </a:rPr>
                        <a:t>Airline travel.</a:t>
                      </a:r>
                    </a:p>
                    <a:p>
                      <a:endParaRPr lang="en-GB" sz="1400" b="1" baseline="0" dirty="0" smtClean="0">
                        <a:solidFill>
                          <a:srgbClr val="FF0000"/>
                        </a:solidFill>
                        <a:latin typeface="Arial" panose="020B0604020202020204" pitchFamily="34" charset="0"/>
                        <a:cs typeface="Arial" panose="020B0604020202020204" pitchFamily="34" charset="0"/>
                      </a:endParaRPr>
                    </a:p>
                    <a:p>
                      <a:r>
                        <a:rPr lang="en-GB" sz="1400" b="1" baseline="0" dirty="0" smtClean="0">
                          <a:solidFill>
                            <a:srgbClr val="FF0000"/>
                          </a:solidFill>
                          <a:latin typeface="Arial" panose="020B0604020202020204" pitchFamily="34" charset="0"/>
                          <a:cs typeface="Arial" panose="020B0604020202020204" pitchFamily="34" charset="0"/>
                        </a:rPr>
                        <a:t>Computers are invented.</a:t>
                      </a:r>
                    </a:p>
                    <a:p>
                      <a:endParaRPr lang="en-GB" baseline="0" dirty="0" smtClean="0"/>
                    </a:p>
                    <a:p>
                      <a:r>
                        <a:rPr lang="en-GB" sz="1400" b="1" baseline="0" dirty="0" smtClean="0">
                          <a:solidFill>
                            <a:srgbClr val="FF0000"/>
                          </a:solidFill>
                          <a:latin typeface="Arial" panose="020B0604020202020204" pitchFamily="34" charset="0"/>
                          <a:cs typeface="Arial" panose="020B0604020202020204" pitchFamily="34" charset="0"/>
                        </a:rPr>
                        <a:t>Internet was developed.</a:t>
                      </a:r>
                    </a:p>
                    <a:p>
                      <a:endParaRPr lang="en-GB" dirty="0"/>
                    </a:p>
                  </a:txBody>
                  <a:tcPr/>
                </a:tc>
                <a:extLst>
                  <a:ext uri="{0D108BD9-81ED-4DB2-BD59-A6C34878D82A}">
                    <a16:rowId xmlns:a16="http://schemas.microsoft.com/office/drawing/2014/main" val="222768810"/>
                  </a:ext>
                </a:extLst>
              </a:tr>
            </a:tbl>
          </a:graphicData>
        </a:graphic>
      </p:graphicFrame>
    </p:spTree>
    <p:extLst>
      <p:ext uri="{BB962C8B-B14F-4D97-AF65-F5344CB8AC3E}">
        <p14:creationId xmlns:p14="http://schemas.microsoft.com/office/powerpoint/2010/main" val="371111494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5262" y="126663"/>
            <a:ext cx="10543009" cy="6524860"/>
          </a:xfrm>
        </p:spPr>
        <p:txBody>
          <a:bodyPr>
            <a:normAutofit/>
          </a:bodyPr>
          <a:lstStyle/>
          <a:p>
            <a:r>
              <a:rPr lang="en-GB" dirty="0" smtClean="0">
                <a:solidFill>
                  <a:schemeClr val="tx1"/>
                </a:solidFill>
                <a:latin typeface="Arial" panose="020B0604020202020204" pitchFamily="34" charset="0"/>
                <a:cs typeface="Arial" panose="020B0604020202020204" pitchFamily="34" charset="0"/>
              </a:rPr>
              <a:t> To conclude</a:t>
            </a:r>
            <a:r>
              <a:rPr lang="en-GB" dirty="0">
                <a:solidFill>
                  <a:schemeClr val="tx1"/>
                </a:solidFill>
                <a:latin typeface="Arial" panose="020B0604020202020204" pitchFamily="34" charset="0"/>
                <a:cs typeface="Arial" panose="020B0604020202020204" pitchFamily="34" charset="0"/>
              </a:rPr>
              <a:t/>
            </a:r>
            <a:br>
              <a:rPr lang="en-GB" dirty="0">
                <a:solidFill>
                  <a:schemeClr val="tx1"/>
                </a:solidFill>
                <a:latin typeface="Arial" panose="020B0604020202020204" pitchFamily="34" charset="0"/>
                <a:cs typeface="Arial" panose="020B0604020202020204" pitchFamily="34" charset="0"/>
              </a:rPr>
            </a:br>
            <a:r>
              <a:rPr lang="en-GB" sz="2400" dirty="0" smtClean="0">
                <a:solidFill>
                  <a:schemeClr val="tx1"/>
                </a:solidFill>
                <a:latin typeface="Arial" panose="020B0604020202020204" pitchFamily="34" charset="0"/>
                <a:cs typeface="Arial" panose="020B0604020202020204" pitchFamily="34" charset="0"/>
              </a:rPr>
              <a:t>Gray (2009) discusses </a:t>
            </a:r>
            <a:br>
              <a:rPr lang="en-GB" sz="2400" dirty="0" smtClean="0">
                <a:solidFill>
                  <a:schemeClr val="tx1"/>
                </a:solidFill>
                <a:latin typeface="Arial" panose="020B0604020202020204" pitchFamily="34" charset="0"/>
                <a:cs typeface="Arial" panose="020B0604020202020204" pitchFamily="34" charset="0"/>
              </a:rPr>
            </a:br>
            <a:r>
              <a:rPr lang="en-GB" sz="2400" dirty="0">
                <a:solidFill>
                  <a:schemeClr val="tx1"/>
                </a:solidFill>
                <a:latin typeface="Arial" panose="020B0604020202020204" pitchFamily="34" charset="0"/>
                <a:cs typeface="Arial" panose="020B0604020202020204" pitchFamily="34" charset="0"/>
              </a:rPr>
              <a:t/>
            </a:r>
            <a:br>
              <a:rPr lang="en-GB" sz="2400" dirty="0">
                <a:solidFill>
                  <a:schemeClr val="tx1"/>
                </a:solidFill>
                <a:latin typeface="Arial" panose="020B0604020202020204" pitchFamily="34" charset="0"/>
                <a:cs typeface="Arial" panose="020B0604020202020204" pitchFamily="34" charset="0"/>
              </a:rPr>
            </a:br>
            <a:r>
              <a:rPr lang="en-GB" sz="2400" dirty="0" smtClean="0">
                <a:solidFill>
                  <a:schemeClr val="tx1"/>
                </a:solidFill>
                <a:latin typeface="Arial" panose="020B0604020202020204" pitchFamily="34" charset="0"/>
                <a:cs typeface="Arial" panose="020B0604020202020204" pitchFamily="34" charset="0"/>
              </a:rPr>
              <a:t>“</a:t>
            </a:r>
            <a:r>
              <a:rPr lang="en-GB" sz="2000" dirty="0" smtClean="0">
                <a:solidFill>
                  <a:schemeClr val="tx1"/>
                </a:solidFill>
                <a:latin typeface="Arial" panose="020B0604020202020204" pitchFamily="34" charset="0"/>
                <a:cs typeface="Arial" panose="020B0604020202020204" pitchFamily="34" charset="0"/>
              </a:rPr>
              <a:t>how current changes in the world are not necessarily any more significant than changes in the past, although they are different occasionally you can see similarities. However despite changes in government, policy, funding, globalisation and technological developments, Youth Workers still find that young peoples concerns and aspirations remain similar such as forming happy relationships and getting a decent job”.</a:t>
            </a:r>
            <a:r>
              <a:rPr lang="en-GB" sz="2400" dirty="0" smtClean="0">
                <a:solidFill>
                  <a:schemeClr val="tx1"/>
                </a:solidFill>
                <a:latin typeface="Arial" panose="020B0604020202020204" pitchFamily="34" charset="0"/>
                <a:cs typeface="Arial" panose="020B0604020202020204" pitchFamily="34" charset="0"/>
              </a:rPr>
              <a:t/>
            </a:r>
            <a:br>
              <a:rPr lang="en-GB" sz="2400" dirty="0" smtClean="0">
                <a:solidFill>
                  <a:schemeClr val="tx1"/>
                </a:solidFill>
                <a:latin typeface="Arial" panose="020B0604020202020204" pitchFamily="34" charset="0"/>
                <a:cs typeface="Arial" panose="020B0604020202020204" pitchFamily="34" charset="0"/>
              </a:rPr>
            </a:br>
            <a:r>
              <a:rPr lang="en-GB" sz="2400" dirty="0" smtClean="0">
                <a:solidFill>
                  <a:schemeClr val="tx1"/>
                </a:solidFill>
                <a:latin typeface="Arial" panose="020B0604020202020204" pitchFamily="34" charset="0"/>
                <a:cs typeface="Arial" panose="020B0604020202020204" pitchFamily="34" charset="0"/>
              </a:rPr>
              <a:t/>
            </a:r>
            <a:br>
              <a:rPr lang="en-GB" sz="2400" dirty="0" smtClean="0">
                <a:solidFill>
                  <a:schemeClr val="tx1"/>
                </a:solidFill>
                <a:latin typeface="Arial" panose="020B0604020202020204" pitchFamily="34" charset="0"/>
                <a:cs typeface="Arial" panose="020B0604020202020204" pitchFamily="34" charset="0"/>
              </a:rPr>
            </a:br>
            <a:r>
              <a:rPr lang="en-GB" sz="2400" dirty="0" smtClean="0">
                <a:solidFill>
                  <a:schemeClr val="tx1"/>
                </a:solidFill>
                <a:latin typeface="Arial" panose="020B0604020202020204" pitchFamily="34" charset="0"/>
                <a:cs typeface="Arial" panose="020B0604020202020204" pitchFamily="34" charset="0"/>
              </a:rPr>
              <a:t>It is essential that we as Youth Workers remain fluid, open and willing to adapt/move with the changes in times, guided by updated polices and strategic vision developed alongside young people in a manner that allows them to feel empowered</a:t>
            </a:r>
            <a:r>
              <a:rPr lang="en-GB" sz="2400" dirty="0">
                <a:solidFill>
                  <a:schemeClr val="tx1"/>
                </a:solidFill>
                <a:latin typeface="Arial" panose="020B0604020202020204" pitchFamily="34" charset="0"/>
                <a:cs typeface="Arial" panose="020B0604020202020204" pitchFamily="34" charset="0"/>
              </a:rPr>
              <a:t> </a:t>
            </a:r>
            <a:r>
              <a:rPr lang="en-GB" sz="2400" dirty="0" smtClean="0">
                <a:solidFill>
                  <a:schemeClr val="tx1"/>
                </a:solidFill>
                <a:latin typeface="Arial" panose="020B0604020202020204" pitchFamily="34" charset="0"/>
                <a:cs typeface="Arial" panose="020B0604020202020204" pitchFamily="34" charset="0"/>
              </a:rPr>
              <a:t>and included in the process.</a:t>
            </a:r>
            <a:br>
              <a:rPr lang="en-GB" sz="2400" dirty="0" smtClean="0">
                <a:solidFill>
                  <a:schemeClr val="tx1"/>
                </a:solidFill>
                <a:latin typeface="Arial" panose="020B0604020202020204" pitchFamily="34" charset="0"/>
                <a:cs typeface="Arial" panose="020B0604020202020204" pitchFamily="34" charset="0"/>
              </a:rPr>
            </a:br>
            <a:r>
              <a:rPr lang="en-GB" sz="2400" dirty="0">
                <a:solidFill>
                  <a:schemeClr val="tx1"/>
                </a:solidFill>
                <a:latin typeface="Arial" panose="020B0604020202020204" pitchFamily="34" charset="0"/>
                <a:cs typeface="Arial" panose="020B0604020202020204" pitchFamily="34" charset="0"/>
              </a:rPr>
              <a:t/>
            </a:r>
            <a:br>
              <a:rPr lang="en-GB" sz="2400" dirty="0">
                <a:solidFill>
                  <a:schemeClr val="tx1"/>
                </a:solidFill>
                <a:latin typeface="Arial" panose="020B0604020202020204" pitchFamily="34" charset="0"/>
                <a:cs typeface="Arial" panose="020B0604020202020204" pitchFamily="34" charset="0"/>
              </a:rPr>
            </a:br>
            <a:r>
              <a:rPr lang="en-GB" sz="2400" dirty="0" smtClean="0">
                <a:solidFill>
                  <a:schemeClr val="tx1"/>
                </a:solidFill>
                <a:latin typeface="Arial" panose="020B0604020202020204" pitchFamily="34" charset="0"/>
                <a:cs typeface="Arial" panose="020B0604020202020204" pitchFamily="34" charset="0"/>
              </a:rPr>
              <a:t>It is vital that we also consider sustainability and ensure we are able to evidence positive outcomes for young people in order to protect the service.</a:t>
            </a:r>
            <a:endParaRPr lang="en-GB" sz="2400" dirty="0">
              <a:solidFill>
                <a:schemeClr val="tx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372035" y="5661212"/>
            <a:ext cx="7306236" cy="3818660"/>
          </a:xfrm>
        </p:spPr>
        <p:txBody>
          <a:bodyPr>
            <a:normAutofit/>
          </a:bodyPr>
          <a:lstStyle/>
          <a:p>
            <a:pPr marL="0" indent="0">
              <a:buNone/>
            </a:pPr>
            <a:endParaRPr lang="en-GB" sz="3200" dirty="0">
              <a:latin typeface="Arial" panose="020B0604020202020204" pitchFamily="34" charset="0"/>
              <a:cs typeface="Arial" panose="020B0604020202020204" pitchFamily="34" charset="0"/>
            </a:endParaRPr>
          </a:p>
          <a:p>
            <a:pPr marL="0" indent="0">
              <a:buNone/>
            </a:pPr>
            <a:r>
              <a:rPr lang="en-GB" sz="2800" dirty="0" smtClean="0">
                <a:latin typeface="Arial" panose="020B0604020202020204" pitchFamily="34" charset="0"/>
                <a:cs typeface="Arial" panose="020B0604020202020204" pitchFamily="34" charset="0"/>
              </a:rPr>
              <a:t>Thank you for your time.</a:t>
            </a:r>
          </a:p>
        </p:txBody>
      </p:sp>
    </p:spTree>
    <p:extLst>
      <p:ext uri="{BB962C8B-B14F-4D97-AF65-F5344CB8AC3E}">
        <p14:creationId xmlns:p14="http://schemas.microsoft.com/office/powerpoint/2010/main" val="204378450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933" y="120073"/>
            <a:ext cx="8596668" cy="1320800"/>
          </a:xfrm>
        </p:spPr>
        <p:txBody>
          <a:bodyPr/>
          <a:lstStyle/>
          <a:p>
            <a:pPr algn="ctr"/>
            <a:r>
              <a:rPr lang="en-GB" b="1" dirty="0" smtClean="0">
                <a:solidFill>
                  <a:schemeClr val="tx1"/>
                </a:solidFill>
              </a:rPr>
              <a:t>References</a:t>
            </a:r>
            <a:endParaRPr lang="en-GB" b="1" dirty="0">
              <a:solidFill>
                <a:schemeClr val="tx1"/>
              </a:solidFill>
            </a:endParaRPr>
          </a:p>
        </p:txBody>
      </p:sp>
      <p:sp>
        <p:nvSpPr>
          <p:cNvPr id="3" name="Content Placeholder 2"/>
          <p:cNvSpPr>
            <a:spLocks noGrp="1"/>
          </p:cNvSpPr>
          <p:nvPr>
            <p:ph idx="1"/>
          </p:nvPr>
        </p:nvSpPr>
        <p:spPr>
          <a:xfrm>
            <a:off x="387928" y="1251527"/>
            <a:ext cx="11406909" cy="5606473"/>
          </a:xfrm>
        </p:spPr>
        <p:txBody>
          <a:bodyPr>
            <a:normAutofit lnSpcReduction="10000"/>
          </a:bodyPr>
          <a:lstStyle/>
          <a:p>
            <a:endParaRPr lang="en-GB" b="1" dirty="0" smtClean="0">
              <a:solidFill>
                <a:srgbClr val="FF0000"/>
              </a:solidFill>
            </a:endParaRPr>
          </a:p>
          <a:p>
            <a:r>
              <a:rPr lang="en-GB" b="1" dirty="0" smtClean="0">
                <a:solidFill>
                  <a:schemeClr val="tx1"/>
                </a:solidFill>
              </a:rPr>
              <a:t>Aguilar. F. (1960) ‘All </a:t>
            </a:r>
            <a:r>
              <a:rPr lang="en-GB" b="1" dirty="0">
                <a:solidFill>
                  <a:schemeClr val="tx1"/>
                </a:solidFill>
              </a:rPr>
              <a:t>you need to know about PEST </a:t>
            </a:r>
            <a:r>
              <a:rPr lang="en-GB" b="1" dirty="0" smtClean="0">
                <a:solidFill>
                  <a:schemeClr val="tx1"/>
                </a:solidFill>
              </a:rPr>
              <a:t>analysis. </a:t>
            </a:r>
            <a:r>
              <a:rPr lang="en-GB" b="1" dirty="0">
                <a:solidFill>
                  <a:schemeClr val="tx1"/>
                </a:solidFill>
              </a:rPr>
              <a:t>Available at: </a:t>
            </a:r>
            <a:r>
              <a:rPr lang="en-GB" b="1" dirty="0">
                <a:solidFill>
                  <a:schemeClr val="tx1"/>
                </a:solidFill>
                <a:hlinkClick r:id="rId2"/>
              </a:rPr>
              <a:t>https://miro.com/blog/what-is-pest-analysis/#:~:</a:t>
            </a:r>
            <a:r>
              <a:rPr lang="en-GB" b="1" dirty="0" smtClean="0">
                <a:solidFill>
                  <a:schemeClr val="tx1"/>
                </a:solidFill>
                <a:hlinkClick r:id="rId2"/>
              </a:rPr>
              <a:t>text=Harvard%20professor%20Francis%20Aguilar%20created,model%20to%20include%20additional%20factors</a:t>
            </a:r>
            <a:r>
              <a:rPr lang="en-GB" b="1" dirty="0" smtClean="0">
                <a:solidFill>
                  <a:schemeClr val="tx1"/>
                </a:solidFill>
              </a:rPr>
              <a:t> (accessed on 11.03.23).</a:t>
            </a:r>
            <a:endParaRPr lang="en-GB" b="1" dirty="0">
              <a:solidFill>
                <a:schemeClr val="tx1"/>
              </a:solidFill>
            </a:endParaRPr>
          </a:p>
          <a:p>
            <a:r>
              <a:rPr lang="en-GB" b="1" dirty="0" smtClean="0">
                <a:solidFill>
                  <a:schemeClr val="tx1"/>
                </a:solidFill>
              </a:rPr>
              <a:t>Davies</a:t>
            </a:r>
            <a:r>
              <a:rPr lang="en-GB" b="1" dirty="0" smtClean="0">
                <a:solidFill>
                  <a:schemeClr val="tx1"/>
                </a:solidFill>
              </a:rPr>
              <a:t>, </a:t>
            </a:r>
            <a:r>
              <a:rPr lang="en-GB" b="1" dirty="0" smtClean="0">
                <a:solidFill>
                  <a:schemeClr val="tx1"/>
                </a:solidFill>
              </a:rPr>
              <a:t>B</a:t>
            </a:r>
            <a:r>
              <a:rPr lang="en-GB" b="1" dirty="0" smtClean="0">
                <a:solidFill>
                  <a:schemeClr val="tx1"/>
                </a:solidFill>
              </a:rPr>
              <a:t>. (2010). ‘</a:t>
            </a:r>
            <a:r>
              <a:rPr lang="en-GB" b="1" dirty="0" smtClean="0">
                <a:solidFill>
                  <a:schemeClr val="tx1"/>
                </a:solidFill>
              </a:rPr>
              <a:t>What do we mean by policy, Page 8</a:t>
            </a:r>
            <a:r>
              <a:rPr lang="en-GB" b="1" dirty="0" smtClean="0">
                <a:solidFill>
                  <a:schemeClr val="tx1"/>
                </a:solidFill>
              </a:rPr>
              <a:t>’. What is youth work. Exeter: 20 Cathedral Yard.</a:t>
            </a:r>
          </a:p>
          <a:p>
            <a:r>
              <a:rPr lang="en-GB" b="1" dirty="0" smtClean="0">
                <a:solidFill>
                  <a:schemeClr val="tx1"/>
                </a:solidFill>
                <a:latin typeface="Arial" panose="020B0604020202020204" pitchFamily="34" charset="0"/>
                <a:cs typeface="Arial" panose="020B0604020202020204" pitchFamily="34" charset="0"/>
              </a:rPr>
              <a:t>Grey, C</a:t>
            </a:r>
            <a:r>
              <a:rPr lang="en-GB" b="1" dirty="0" smtClean="0">
                <a:solidFill>
                  <a:schemeClr val="tx1"/>
                </a:solidFill>
                <a:latin typeface="Arial" panose="020B0604020202020204" pitchFamily="34" charset="0"/>
                <a:cs typeface="Arial" panose="020B0604020202020204" pitchFamily="34" charset="0"/>
              </a:rPr>
              <a:t>. </a:t>
            </a:r>
            <a:r>
              <a:rPr lang="en-GB" b="1" dirty="0" smtClean="0">
                <a:solidFill>
                  <a:schemeClr val="tx1"/>
                </a:solidFill>
                <a:latin typeface="Arial" panose="020B0604020202020204" pitchFamily="34" charset="0"/>
                <a:cs typeface="Arial" panose="020B0604020202020204" pitchFamily="34" charset="0"/>
              </a:rPr>
              <a:t>(</a:t>
            </a:r>
            <a:r>
              <a:rPr lang="en-GB" b="1" dirty="0" smtClean="0">
                <a:solidFill>
                  <a:schemeClr val="tx1"/>
                </a:solidFill>
                <a:latin typeface="Arial" panose="020B0604020202020204" pitchFamily="34" charset="0"/>
                <a:cs typeface="Arial" panose="020B0604020202020204" pitchFamily="34" charset="0"/>
              </a:rPr>
              <a:t>2009) A very short, fairly interesting and reasonable cheap book about studying organisations. 2 edition. London: Sage.</a:t>
            </a:r>
          </a:p>
          <a:p>
            <a:r>
              <a:rPr lang="en-GB" b="1" dirty="0" err="1" smtClean="0">
                <a:solidFill>
                  <a:schemeClr val="tx1"/>
                </a:solidFill>
                <a:latin typeface="Arial" panose="020B0604020202020204" pitchFamily="34" charset="0"/>
                <a:cs typeface="Arial" panose="020B0604020202020204" pitchFamily="34" charset="0"/>
              </a:rPr>
              <a:t>StudySmater</a:t>
            </a:r>
            <a:r>
              <a:rPr lang="en-GB" b="1" dirty="0" smtClean="0">
                <a:solidFill>
                  <a:schemeClr val="tx1"/>
                </a:solidFill>
                <a:latin typeface="Arial" panose="020B0604020202020204" pitchFamily="34" charset="0"/>
                <a:cs typeface="Arial" panose="020B0604020202020204" pitchFamily="34" charset="0"/>
              </a:rPr>
              <a:t>. Available at : </a:t>
            </a:r>
            <a:r>
              <a:rPr lang="en-GB" b="1" dirty="0" smtClean="0">
                <a:solidFill>
                  <a:schemeClr val="tx1"/>
                </a:solidFill>
                <a:latin typeface="Arial" panose="020B0604020202020204" pitchFamily="34" charset="0"/>
                <a:cs typeface="Arial" panose="020B0604020202020204" pitchFamily="34" charset="0"/>
                <a:hlinkClick r:id="rId3"/>
              </a:rPr>
              <a:t>https</a:t>
            </a:r>
            <a:r>
              <a:rPr lang="en-GB" b="1" dirty="0">
                <a:solidFill>
                  <a:schemeClr val="tx1"/>
                </a:solidFill>
                <a:latin typeface="Arial" panose="020B0604020202020204" pitchFamily="34" charset="0"/>
                <a:cs typeface="Arial" panose="020B0604020202020204" pitchFamily="34" charset="0"/>
                <a:hlinkClick r:id="rId3"/>
              </a:rPr>
              <a:t>://www.studysmarter.co.uk/explanations/history/modern-britain/british-youth-culture</a:t>
            </a:r>
            <a:r>
              <a:rPr lang="en-GB" b="1" dirty="0" smtClean="0">
                <a:solidFill>
                  <a:schemeClr val="tx1"/>
                </a:solidFill>
                <a:latin typeface="Arial" panose="020B0604020202020204" pitchFamily="34" charset="0"/>
                <a:cs typeface="Arial" panose="020B0604020202020204" pitchFamily="34" charset="0"/>
                <a:hlinkClick r:id="rId3"/>
              </a:rPr>
              <a:t>/</a:t>
            </a:r>
            <a:r>
              <a:rPr lang="en-GB" b="1" dirty="0" smtClean="0">
                <a:solidFill>
                  <a:schemeClr val="tx1"/>
                </a:solidFill>
                <a:latin typeface="Arial" panose="020B0604020202020204" pitchFamily="34" charset="0"/>
                <a:cs typeface="Arial" panose="020B0604020202020204" pitchFamily="34" charset="0"/>
              </a:rPr>
              <a:t> (Accessed on 11/03/23).</a:t>
            </a:r>
          </a:p>
          <a:p>
            <a:r>
              <a:rPr lang="en-GB" b="1" dirty="0" smtClean="0">
                <a:solidFill>
                  <a:schemeClr val="tx1"/>
                </a:solidFill>
                <a:latin typeface="Arial" panose="020B0604020202020204" pitchFamily="34" charset="0"/>
                <a:cs typeface="Arial" panose="020B0604020202020204" pitchFamily="34" charset="0"/>
              </a:rPr>
              <a:t>Merton, B. (2009). ‘Managing in a complex and fast-changing policy environment’. Managing Modern Youth Work. Exeter: 33 </a:t>
            </a:r>
            <a:r>
              <a:rPr lang="en-GB" b="1" dirty="0" err="1" smtClean="0">
                <a:solidFill>
                  <a:schemeClr val="tx1"/>
                </a:solidFill>
                <a:latin typeface="Arial" panose="020B0604020202020204" pitchFamily="34" charset="0"/>
                <a:cs typeface="Arial" panose="020B0604020202020204" pitchFamily="34" charset="0"/>
              </a:rPr>
              <a:t>Southernhay</a:t>
            </a:r>
            <a:r>
              <a:rPr lang="en-GB" b="1" dirty="0" smtClean="0">
                <a:solidFill>
                  <a:schemeClr val="tx1"/>
                </a:solidFill>
                <a:latin typeface="Arial" panose="020B0604020202020204" pitchFamily="34" charset="0"/>
                <a:cs typeface="Arial" panose="020B0604020202020204" pitchFamily="34" charset="0"/>
              </a:rPr>
              <a:t> East , Learning Matters Ltd.</a:t>
            </a:r>
          </a:p>
          <a:p>
            <a:r>
              <a:rPr lang="en-GB" b="1" dirty="0" smtClean="0">
                <a:solidFill>
                  <a:schemeClr val="tx1"/>
                </a:solidFill>
                <a:latin typeface="Arial" panose="020B0604020202020204" pitchFamily="34" charset="0"/>
                <a:cs typeface="Arial" panose="020B0604020202020204" pitchFamily="34" charset="0"/>
              </a:rPr>
              <a:t>Chelsea bridge rockers. (2010). </a:t>
            </a:r>
            <a:r>
              <a:rPr lang="en-GB" b="1" dirty="0">
                <a:solidFill>
                  <a:schemeClr val="tx1"/>
                </a:solidFill>
                <a:latin typeface="Arial" panose="020B0604020202020204" pitchFamily="34" charset="0"/>
                <a:cs typeface="Arial" panose="020B0604020202020204" pitchFamily="34" charset="0"/>
              </a:rPr>
              <a:t>Available at </a:t>
            </a:r>
            <a:r>
              <a:rPr lang="en-GB" b="1" dirty="0" smtClean="0">
                <a:solidFill>
                  <a:schemeClr val="tx1"/>
                </a:solidFill>
                <a:latin typeface="Arial" panose="020B0604020202020204" pitchFamily="34" charset="0"/>
                <a:cs typeface="Arial" panose="020B0604020202020204" pitchFamily="34" charset="0"/>
              </a:rPr>
              <a:t>:https</a:t>
            </a:r>
            <a:r>
              <a:rPr lang="en-GB" b="1" dirty="0">
                <a:solidFill>
                  <a:schemeClr val="tx1"/>
                </a:solidFill>
                <a:latin typeface="Arial" panose="020B0604020202020204" pitchFamily="34" charset="0"/>
                <a:cs typeface="Arial" panose="020B0604020202020204" pitchFamily="34" charset="0"/>
              </a:rPr>
              <a:t>://en.wikipedia.org/wiki/Rocker_%28subculture%29#/</a:t>
            </a:r>
            <a:r>
              <a:rPr lang="en-GB" b="1" dirty="0" smtClean="0">
                <a:solidFill>
                  <a:schemeClr val="tx1"/>
                </a:solidFill>
                <a:latin typeface="Arial" panose="020B0604020202020204" pitchFamily="34" charset="0"/>
                <a:cs typeface="Arial" panose="020B0604020202020204" pitchFamily="34" charset="0"/>
              </a:rPr>
              <a:t>media/</a:t>
            </a:r>
            <a:r>
              <a:rPr lang="en-GB" b="1" dirty="0" err="1" smtClean="0">
                <a:solidFill>
                  <a:schemeClr val="tx1"/>
                </a:solidFill>
                <a:latin typeface="Arial" panose="020B0604020202020204" pitchFamily="34" charset="0"/>
                <a:cs typeface="Arial" panose="020B0604020202020204" pitchFamily="34" charset="0"/>
              </a:rPr>
              <a:t>File:Chelsea-Bridge-Rockers.jpg</a:t>
            </a:r>
            <a:endParaRPr lang="en-GB" b="1" dirty="0" smtClean="0">
              <a:solidFill>
                <a:schemeClr val="tx1"/>
              </a:solidFill>
              <a:latin typeface="Arial" panose="020B0604020202020204" pitchFamily="34" charset="0"/>
              <a:cs typeface="Arial" panose="020B0604020202020204" pitchFamily="34" charset="0"/>
            </a:endParaRPr>
          </a:p>
          <a:p>
            <a:r>
              <a:rPr lang="en-GB" b="1" dirty="0">
                <a:solidFill>
                  <a:schemeClr val="tx1"/>
                </a:solidFill>
              </a:rPr>
              <a:t>Mods on </a:t>
            </a:r>
            <a:r>
              <a:rPr lang="en-GB" b="1" dirty="0" err="1">
                <a:solidFill>
                  <a:schemeClr val="tx1"/>
                </a:solidFill>
              </a:rPr>
              <a:t>Carnaby</a:t>
            </a:r>
            <a:r>
              <a:rPr lang="en-GB" b="1" dirty="0">
                <a:solidFill>
                  <a:schemeClr val="tx1"/>
                </a:solidFill>
              </a:rPr>
              <a:t> Street, London. 1969</a:t>
            </a:r>
            <a:r>
              <a:rPr lang="en-GB" b="1" dirty="0" smtClean="0">
                <a:solidFill>
                  <a:schemeClr val="tx1"/>
                </a:solidFill>
              </a:rPr>
              <a:t>. (2021) National archives London. </a:t>
            </a:r>
            <a:r>
              <a:rPr lang="en-GB" b="1" dirty="0">
                <a:solidFill>
                  <a:schemeClr val="tx1"/>
                </a:solidFill>
              </a:rPr>
              <a:t>Available at :https://allthatsinteresting.com</a:t>
            </a:r>
            <a:r>
              <a:rPr lang="en-GB" b="1" dirty="0" smtClean="0">
                <a:solidFill>
                  <a:schemeClr val="tx1"/>
                </a:solidFill>
              </a:rPr>
              <a:t>/</a:t>
            </a:r>
          </a:p>
          <a:p>
            <a:endParaRPr lang="en-GB" b="1" dirty="0">
              <a:solidFill>
                <a:srgbClr val="FF0000"/>
              </a:solidFill>
              <a:latin typeface="Arial" panose="020B0604020202020204" pitchFamily="34" charset="0"/>
              <a:cs typeface="Arial" panose="020B0604020202020204" pitchFamily="34" charset="0"/>
            </a:endParaRPr>
          </a:p>
          <a:p>
            <a:endParaRPr lang="en-GB" b="1" dirty="0" smtClean="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870533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0584" y="0"/>
            <a:ext cx="10557779" cy="6613236"/>
          </a:xfrm>
        </p:spPr>
        <p:txBody>
          <a:bodyPr>
            <a:normAutofit fontScale="77500" lnSpcReduction="20000"/>
          </a:bodyPr>
          <a:lstStyle/>
          <a:p>
            <a:endParaRPr lang="en-GB" dirty="0" smtClean="0"/>
          </a:p>
          <a:p>
            <a:r>
              <a:rPr lang="en-GB" dirty="0" smtClean="0"/>
              <a:t>Youth </a:t>
            </a:r>
            <a:r>
              <a:rPr lang="en-GB" dirty="0"/>
              <a:t>work in Wales Review Group. (2022) ‘The five pillars of youth work in Wales’. Youth work in Wales: Principles and purposes</a:t>
            </a:r>
            <a:r>
              <a:rPr lang="en-GB" dirty="0" smtClean="0"/>
              <a:t>.</a:t>
            </a:r>
          </a:p>
          <a:p>
            <a:r>
              <a:rPr lang="en-GB" b="1" dirty="0">
                <a:solidFill>
                  <a:schemeClr val="tx1"/>
                </a:solidFill>
                <a:latin typeface="Arial" panose="020B0604020202020204" pitchFamily="34" charset="0"/>
                <a:cs typeface="Arial" panose="020B0604020202020204" pitchFamily="34" charset="0"/>
              </a:rPr>
              <a:t>How the Beatles' </a:t>
            </a:r>
            <a:r>
              <a:rPr lang="en-GB" b="1" i="1" dirty="0">
                <a:solidFill>
                  <a:schemeClr val="tx1"/>
                </a:solidFill>
                <a:latin typeface="Arial" panose="020B0604020202020204" pitchFamily="34" charset="0"/>
                <a:cs typeface="Arial" panose="020B0604020202020204" pitchFamily="34" charset="0"/>
              </a:rPr>
              <a:t>Revolver</a:t>
            </a:r>
            <a:r>
              <a:rPr lang="en-GB" b="1" dirty="0">
                <a:solidFill>
                  <a:schemeClr val="tx1"/>
                </a:solidFill>
                <a:latin typeface="Arial" panose="020B0604020202020204" pitchFamily="34" charset="0"/>
                <a:cs typeface="Arial" panose="020B0604020202020204" pitchFamily="34" charset="0"/>
              </a:rPr>
              <a:t> ripped up the rulebook for </a:t>
            </a:r>
            <a:r>
              <a:rPr lang="en-GB" b="1" dirty="0" smtClean="0">
                <a:solidFill>
                  <a:schemeClr val="tx1"/>
                </a:solidFill>
                <a:latin typeface="Arial" panose="020B0604020202020204" pitchFamily="34" charset="0"/>
                <a:cs typeface="Arial" panose="020B0604020202020204" pitchFamily="34" charset="0"/>
              </a:rPr>
              <a:t>popstars. (2022) by Fergal Kinney. </a:t>
            </a:r>
            <a:r>
              <a:rPr lang="en-GB" b="1" dirty="0">
                <a:solidFill>
                  <a:schemeClr val="tx1"/>
                </a:solidFill>
                <a:latin typeface="Arial" panose="020B0604020202020204" pitchFamily="34" charset="0"/>
                <a:cs typeface="Arial" panose="020B0604020202020204" pitchFamily="34" charset="0"/>
              </a:rPr>
              <a:t>Available at : https://www.gq-magazine.co.uk/culture/article/the-beatles-revolver-remix-giles-martin </a:t>
            </a:r>
            <a:r>
              <a:rPr lang="en-GB" b="1" dirty="0">
                <a:solidFill>
                  <a:schemeClr val="tx1"/>
                </a:solidFill>
                <a:latin typeface="Arial" panose="020B0604020202020204" pitchFamily="34" charset="0"/>
                <a:cs typeface="Arial" panose="020B0604020202020204" pitchFamily="34" charset="0"/>
              </a:rPr>
              <a:t> </a:t>
            </a:r>
            <a:r>
              <a:rPr lang="en-GB" b="1" dirty="0" smtClean="0">
                <a:solidFill>
                  <a:schemeClr val="tx1"/>
                </a:solidFill>
                <a:latin typeface="Arial" panose="020B0604020202020204" pitchFamily="34" charset="0"/>
                <a:cs typeface="Arial" panose="020B0604020202020204" pitchFamily="34" charset="0"/>
              </a:rPr>
              <a:t>(Accessed on 11the March 2023).</a:t>
            </a:r>
            <a:endParaRPr lang="en-GB" b="1" dirty="0">
              <a:solidFill>
                <a:schemeClr val="tx1"/>
              </a:solidFill>
              <a:latin typeface="Arial" panose="020B0604020202020204" pitchFamily="34" charset="0"/>
              <a:cs typeface="Arial" panose="020B0604020202020204" pitchFamily="34" charset="0"/>
            </a:endParaRPr>
          </a:p>
          <a:p>
            <a:endParaRPr lang="en-GB" dirty="0" smtClean="0">
              <a:solidFill>
                <a:schemeClr val="tx1"/>
              </a:solidFill>
              <a:latin typeface="Arial" panose="020B0604020202020204" pitchFamily="34" charset="0"/>
              <a:cs typeface="Arial" panose="020B0604020202020204" pitchFamily="34" charset="0"/>
            </a:endParaRPr>
          </a:p>
          <a:p>
            <a:r>
              <a:rPr lang="en-GB" b="1" dirty="0" smtClean="0">
                <a:solidFill>
                  <a:schemeClr val="tx1"/>
                </a:solidFill>
                <a:latin typeface="Arial" panose="020B0604020202020204" pitchFamily="34" charset="0"/>
                <a:cs typeface="Arial" panose="020B0604020202020204" pitchFamily="34" charset="0"/>
              </a:rPr>
              <a:t>Mercury Primate Capsule and Ham the </a:t>
            </a:r>
            <a:r>
              <a:rPr lang="en-GB" b="1" dirty="0" err="1" smtClean="0">
                <a:solidFill>
                  <a:schemeClr val="tx1"/>
                </a:solidFill>
                <a:latin typeface="Arial" panose="020B0604020202020204" pitchFamily="34" charset="0"/>
                <a:cs typeface="Arial" panose="020B0604020202020204" pitchFamily="34" charset="0"/>
              </a:rPr>
              <a:t>Astrochimp</a:t>
            </a:r>
            <a:r>
              <a:rPr lang="en-GB" b="1" dirty="0" smtClean="0">
                <a:solidFill>
                  <a:schemeClr val="tx1"/>
                </a:solidFill>
                <a:latin typeface="Arial" panose="020B0604020202020204" pitchFamily="34" charset="0"/>
                <a:cs typeface="Arial" panose="020B0604020202020204" pitchFamily="34" charset="0"/>
              </a:rPr>
              <a:t>.(2015). Available at : </a:t>
            </a:r>
            <a:r>
              <a:rPr lang="en-GB" b="1" dirty="0" smtClean="0">
                <a:solidFill>
                  <a:schemeClr val="tx1"/>
                </a:solidFill>
                <a:latin typeface="Arial" panose="020B0604020202020204" pitchFamily="34" charset="0"/>
                <a:cs typeface="Arial" panose="020B0604020202020204" pitchFamily="34" charset="0"/>
                <a:hlinkClick r:id="rId2"/>
              </a:rPr>
              <a:t>https</a:t>
            </a:r>
            <a:r>
              <a:rPr lang="en-GB" b="1" dirty="0">
                <a:solidFill>
                  <a:schemeClr val="tx1"/>
                </a:solidFill>
                <a:latin typeface="Arial" panose="020B0604020202020204" pitchFamily="34" charset="0"/>
                <a:cs typeface="Arial" panose="020B0604020202020204" pitchFamily="34" charset="0"/>
                <a:hlinkClick r:id="rId2"/>
              </a:rPr>
              <a:t>://</a:t>
            </a:r>
            <a:r>
              <a:rPr lang="en-GB" b="1" dirty="0" smtClean="0">
                <a:solidFill>
                  <a:schemeClr val="tx1"/>
                </a:solidFill>
                <a:latin typeface="Arial" panose="020B0604020202020204" pitchFamily="34" charset="0"/>
                <a:cs typeface="Arial" panose="020B0604020202020204" pitchFamily="34" charset="0"/>
                <a:hlinkClick r:id="rId2"/>
              </a:rPr>
              <a:t>airandspace.si.edu/stories/editorial/mercury-primate-capsule-and-ham-astrochimp</a:t>
            </a:r>
            <a:r>
              <a:rPr lang="en-GB" b="1" dirty="0" smtClean="0">
                <a:solidFill>
                  <a:schemeClr val="tx1"/>
                </a:solidFill>
                <a:latin typeface="Arial" panose="020B0604020202020204" pitchFamily="34" charset="0"/>
                <a:cs typeface="Arial" panose="020B0604020202020204" pitchFamily="34" charset="0"/>
              </a:rPr>
              <a:t> </a:t>
            </a:r>
            <a:r>
              <a:rPr lang="en-GB" b="1" dirty="0">
                <a:solidFill>
                  <a:schemeClr val="tx1"/>
                </a:solidFill>
                <a:latin typeface="Arial" panose="020B0604020202020204" pitchFamily="34" charset="0"/>
                <a:cs typeface="Arial" panose="020B0604020202020204" pitchFamily="34" charset="0"/>
              </a:rPr>
              <a:t>(Accessed on 11the March 2023).</a:t>
            </a:r>
            <a:endParaRPr lang="en-GB" b="1" dirty="0" smtClean="0">
              <a:solidFill>
                <a:schemeClr val="tx1"/>
              </a:solidFill>
              <a:latin typeface="Arial" panose="020B0604020202020204" pitchFamily="34" charset="0"/>
              <a:cs typeface="Arial" panose="020B0604020202020204" pitchFamily="34" charset="0"/>
            </a:endParaRPr>
          </a:p>
          <a:p>
            <a:endParaRPr lang="en-GB" b="1" dirty="0" smtClean="0">
              <a:solidFill>
                <a:schemeClr val="tx1"/>
              </a:solidFill>
              <a:latin typeface="Arial" panose="020B0604020202020204" pitchFamily="34" charset="0"/>
              <a:cs typeface="Arial" panose="020B0604020202020204" pitchFamily="34" charset="0"/>
            </a:endParaRPr>
          </a:p>
          <a:p>
            <a:r>
              <a:rPr lang="en-GB" b="1" dirty="0" smtClean="0">
                <a:solidFill>
                  <a:schemeClr val="tx1"/>
                </a:solidFill>
                <a:latin typeface="Arial" panose="020B0604020202020204" pitchFamily="34" charset="0"/>
                <a:cs typeface="Arial" panose="020B0604020202020204" pitchFamily="34" charset="0"/>
              </a:rPr>
              <a:t>Davenport-Hines R. (2014). National Service Conscription in Britain 1945-1963 by Richard </a:t>
            </a:r>
            <a:r>
              <a:rPr lang="en-GB" b="1" dirty="0" err="1" smtClean="0">
                <a:solidFill>
                  <a:schemeClr val="tx1"/>
                </a:solidFill>
                <a:latin typeface="Arial" panose="020B0604020202020204" pitchFamily="34" charset="0"/>
                <a:cs typeface="Arial" panose="020B0604020202020204" pitchFamily="34" charset="0"/>
              </a:rPr>
              <a:t>Vinen</a:t>
            </a:r>
            <a:r>
              <a:rPr lang="en-GB" b="1" dirty="0" smtClean="0">
                <a:solidFill>
                  <a:schemeClr val="tx1"/>
                </a:solidFill>
                <a:latin typeface="Arial" panose="020B0604020202020204" pitchFamily="34" charset="0"/>
                <a:cs typeface="Arial" panose="020B0604020202020204" pitchFamily="34" charset="0"/>
              </a:rPr>
              <a:t>-review. </a:t>
            </a:r>
            <a:r>
              <a:rPr lang="en-GB" b="1" dirty="0">
                <a:solidFill>
                  <a:schemeClr val="tx1"/>
                </a:solidFill>
                <a:latin typeface="Arial" panose="020B0604020202020204" pitchFamily="34" charset="0"/>
                <a:cs typeface="Arial" panose="020B0604020202020204" pitchFamily="34" charset="0"/>
              </a:rPr>
              <a:t>Available at : </a:t>
            </a:r>
            <a:r>
              <a:rPr lang="en-GB" b="1" dirty="0">
                <a:solidFill>
                  <a:schemeClr val="tx1"/>
                </a:solidFill>
                <a:latin typeface="Arial" panose="020B0604020202020204" pitchFamily="34" charset="0"/>
                <a:cs typeface="Arial" panose="020B0604020202020204" pitchFamily="34" charset="0"/>
                <a:hlinkClick r:id="rId3"/>
              </a:rPr>
              <a:t>https://</a:t>
            </a:r>
            <a:r>
              <a:rPr lang="en-GB" b="1" dirty="0" smtClean="0">
                <a:solidFill>
                  <a:schemeClr val="tx1"/>
                </a:solidFill>
                <a:latin typeface="Arial" panose="020B0604020202020204" pitchFamily="34" charset="0"/>
                <a:cs typeface="Arial" panose="020B0604020202020204" pitchFamily="34" charset="0"/>
                <a:hlinkClick r:id="rId3"/>
              </a:rPr>
              <a:t>www.theguardian.com/books/2014/aug/20/national-service-consctiption-britain-richard-vinen-review</a:t>
            </a:r>
            <a:r>
              <a:rPr lang="en-GB" b="1" dirty="0" smtClean="0">
                <a:solidFill>
                  <a:schemeClr val="tx1"/>
                </a:solidFill>
                <a:latin typeface="Arial" panose="020B0604020202020204" pitchFamily="34" charset="0"/>
                <a:cs typeface="Arial" panose="020B0604020202020204" pitchFamily="34" charset="0"/>
              </a:rPr>
              <a:t> (</a:t>
            </a:r>
            <a:r>
              <a:rPr lang="en-GB" b="1" dirty="0" err="1" smtClean="0">
                <a:solidFill>
                  <a:schemeClr val="tx1"/>
                </a:solidFill>
                <a:latin typeface="Arial" panose="020B0604020202020204" pitchFamily="34" charset="0"/>
                <a:cs typeface="Arial" panose="020B0604020202020204" pitchFamily="34" charset="0"/>
              </a:rPr>
              <a:t>Acessed</a:t>
            </a:r>
            <a:r>
              <a:rPr lang="en-GB" b="1" dirty="0" smtClean="0">
                <a:solidFill>
                  <a:schemeClr val="tx1"/>
                </a:solidFill>
                <a:latin typeface="Arial" panose="020B0604020202020204" pitchFamily="34" charset="0"/>
                <a:cs typeface="Arial" panose="020B0604020202020204" pitchFamily="34" charset="0"/>
              </a:rPr>
              <a:t> on 11th March 2023)</a:t>
            </a:r>
            <a:endParaRPr lang="en-GB" b="1" dirty="0">
              <a:solidFill>
                <a:schemeClr val="tx1"/>
              </a:solidFill>
              <a:latin typeface="Arial" panose="020B0604020202020204" pitchFamily="34" charset="0"/>
              <a:cs typeface="Arial" panose="020B0604020202020204" pitchFamily="34" charset="0"/>
            </a:endParaRPr>
          </a:p>
          <a:p>
            <a:r>
              <a:rPr lang="en-GB" b="1" dirty="0" smtClean="0">
                <a:solidFill>
                  <a:schemeClr val="tx1"/>
                </a:solidFill>
                <a:latin typeface="Arial" panose="020B0604020202020204" pitchFamily="34" charset="0"/>
                <a:cs typeface="Arial" panose="020B0604020202020204" pitchFamily="34" charset="0"/>
              </a:rPr>
              <a:t>The last man to do National Service. (2015). Available </a:t>
            </a:r>
            <a:r>
              <a:rPr lang="en-GB" b="1" dirty="0">
                <a:solidFill>
                  <a:schemeClr val="tx1"/>
                </a:solidFill>
                <a:latin typeface="Arial" panose="020B0604020202020204" pitchFamily="34" charset="0"/>
                <a:cs typeface="Arial" panose="020B0604020202020204" pitchFamily="34" charset="0"/>
              </a:rPr>
              <a:t>at: https://www.bbc.co.uk/news/magazine-32929829  </a:t>
            </a:r>
            <a:r>
              <a:rPr lang="en-GB" b="1" dirty="0" smtClean="0">
                <a:solidFill>
                  <a:schemeClr val="tx1"/>
                </a:solidFill>
                <a:latin typeface="Arial" panose="020B0604020202020204" pitchFamily="34" charset="0"/>
                <a:cs typeface="Arial" panose="020B0604020202020204" pitchFamily="34" charset="0"/>
              </a:rPr>
              <a:t>(Accessed on 11</a:t>
            </a:r>
            <a:r>
              <a:rPr lang="en-GB" b="1" baseline="30000" dirty="0" smtClean="0">
                <a:solidFill>
                  <a:schemeClr val="tx1"/>
                </a:solidFill>
                <a:latin typeface="Arial" panose="020B0604020202020204" pitchFamily="34" charset="0"/>
                <a:cs typeface="Arial" panose="020B0604020202020204" pitchFamily="34" charset="0"/>
              </a:rPr>
              <a:t>th</a:t>
            </a:r>
            <a:r>
              <a:rPr lang="en-GB" b="1" dirty="0" smtClean="0">
                <a:solidFill>
                  <a:schemeClr val="tx1"/>
                </a:solidFill>
                <a:latin typeface="Arial" panose="020B0604020202020204" pitchFamily="34" charset="0"/>
                <a:cs typeface="Arial" panose="020B0604020202020204" pitchFamily="34" charset="0"/>
              </a:rPr>
              <a:t> March 2023).</a:t>
            </a:r>
          </a:p>
          <a:p>
            <a:r>
              <a:rPr lang="en-GB" b="1" dirty="0" smtClean="0">
                <a:solidFill>
                  <a:schemeClr val="tx1"/>
                </a:solidFill>
                <a:latin typeface="Arial" panose="020B0604020202020204" pitchFamily="34" charset="0"/>
                <a:cs typeface="Arial" panose="020B0604020202020204" pitchFamily="34" charset="0"/>
              </a:rPr>
              <a:t>Lewis</a:t>
            </a:r>
            <a:r>
              <a:rPr lang="en-GB" b="1" dirty="0" smtClean="0">
                <a:solidFill>
                  <a:schemeClr val="tx1"/>
                </a:solidFill>
                <a:latin typeface="Arial" panose="020B0604020202020204" pitchFamily="34" charset="0"/>
                <a:cs typeface="Arial" panose="020B0604020202020204" pitchFamily="34" charset="0"/>
              </a:rPr>
              <a:t>, A (2023) ‘The Milestones in Youth Work’s history’ (Recorded lecture). University of Wales Trinity Saint David. 09</a:t>
            </a:r>
            <a:r>
              <a:rPr lang="en-GB" b="1" baseline="30000" dirty="0" smtClean="0">
                <a:solidFill>
                  <a:schemeClr val="tx1"/>
                </a:solidFill>
                <a:latin typeface="Arial" panose="020B0604020202020204" pitchFamily="34" charset="0"/>
                <a:cs typeface="Arial" panose="020B0604020202020204" pitchFamily="34" charset="0"/>
              </a:rPr>
              <a:t>th</a:t>
            </a:r>
            <a:r>
              <a:rPr lang="en-GB" b="1" dirty="0" smtClean="0">
                <a:solidFill>
                  <a:schemeClr val="tx1"/>
                </a:solidFill>
                <a:latin typeface="Arial" panose="020B0604020202020204" pitchFamily="34" charset="0"/>
                <a:cs typeface="Arial" panose="020B0604020202020204" pitchFamily="34" charset="0"/>
              </a:rPr>
              <a:t> of February 2023. </a:t>
            </a:r>
            <a:r>
              <a:rPr lang="en-GB" b="1" dirty="0">
                <a:solidFill>
                  <a:schemeClr val="tx1"/>
                </a:solidFill>
                <a:latin typeface="Arial" panose="020B0604020202020204" pitchFamily="34" charset="0"/>
                <a:cs typeface="Arial" panose="020B0604020202020204" pitchFamily="34" charset="0"/>
              </a:rPr>
              <a:t>Available at: https://moodle.uwtsd.ac.uk/course/view.php?id=8543</a:t>
            </a:r>
          </a:p>
          <a:p>
            <a:r>
              <a:rPr lang="en-GB" b="1" dirty="0">
                <a:solidFill>
                  <a:schemeClr val="tx1"/>
                </a:solidFill>
                <a:latin typeface="Arial" panose="020B0604020202020204" pitchFamily="34" charset="0"/>
                <a:cs typeface="Arial" panose="020B0604020202020204" pitchFamily="34" charset="0"/>
              </a:rPr>
              <a:t>Kimberly Watson. (No date). The 1960's The Decade that Shook Britain. Historic UK. 1(1), p.1. [Online]. Available at: https://www.historic-uk.com/CultureUK/The-1960s-The-Decade-that-Shook-Britain/ [Accessed 9 March 2023</a:t>
            </a:r>
            <a:r>
              <a:rPr lang="en-GB" b="1" dirty="0" smtClean="0">
                <a:solidFill>
                  <a:schemeClr val="tx1"/>
                </a:solidFill>
                <a:latin typeface="Arial" panose="020B0604020202020204" pitchFamily="34" charset="0"/>
                <a:cs typeface="Arial" panose="020B0604020202020204" pitchFamily="34" charset="0"/>
              </a:rPr>
              <a:t>].</a:t>
            </a:r>
          </a:p>
          <a:p>
            <a:r>
              <a:rPr lang="en-GB" b="1" dirty="0" smtClean="0">
                <a:solidFill>
                  <a:schemeClr val="tx1"/>
                </a:solidFill>
                <a:latin typeface="Arial" panose="020B0604020202020204" pitchFamily="34" charset="0"/>
                <a:cs typeface="Arial" panose="020B0604020202020204" pitchFamily="34" charset="0"/>
              </a:rPr>
              <a:t>London’s </a:t>
            </a:r>
            <a:r>
              <a:rPr lang="en-GB" b="1" dirty="0" err="1" smtClean="0">
                <a:solidFill>
                  <a:schemeClr val="tx1"/>
                </a:solidFill>
                <a:latin typeface="Arial" panose="020B0604020202020204" pitchFamily="34" charset="0"/>
                <a:cs typeface="Arial" panose="020B0604020202020204" pitchFamily="34" charset="0"/>
              </a:rPr>
              <a:t>orginal</a:t>
            </a:r>
            <a:r>
              <a:rPr lang="en-GB" b="1" dirty="0" smtClean="0">
                <a:solidFill>
                  <a:schemeClr val="tx1"/>
                </a:solidFill>
                <a:latin typeface="Arial" panose="020B0604020202020204" pitchFamily="34" charset="0"/>
                <a:cs typeface="Arial" panose="020B0604020202020204" pitchFamily="34" charset="0"/>
              </a:rPr>
              <a:t> minicab wars, 60 years on (2021). </a:t>
            </a:r>
            <a:r>
              <a:rPr lang="en-GB" b="1" dirty="0">
                <a:solidFill>
                  <a:schemeClr val="tx1"/>
                </a:solidFill>
                <a:latin typeface="Arial" panose="020B0604020202020204" pitchFamily="34" charset="0"/>
                <a:cs typeface="Arial" panose="020B0604020202020204" pitchFamily="34" charset="0"/>
              </a:rPr>
              <a:t>Available </a:t>
            </a:r>
            <a:r>
              <a:rPr lang="en-GB" b="1" dirty="0" smtClean="0">
                <a:solidFill>
                  <a:schemeClr val="tx1"/>
                </a:solidFill>
                <a:latin typeface="Arial" panose="020B0604020202020204" pitchFamily="34" charset="0"/>
                <a:cs typeface="Arial" panose="020B0604020202020204" pitchFamily="34" charset="0"/>
              </a:rPr>
              <a:t>at: </a:t>
            </a:r>
            <a:r>
              <a:rPr lang="en-GB" b="1" dirty="0" smtClean="0">
                <a:solidFill>
                  <a:schemeClr val="tx1"/>
                </a:solidFill>
                <a:latin typeface="Arial" panose="020B0604020202020204" pitchFamily="34" charset="0"/>
                <a:cs typeface="Arial" panose="020B0604020202020204" pitchFamily="34" charset="0"/>
                <a:hlinkClick r:id="rId4"/>
              </a:rPr>
              <a:t>https</a:t>
            </a:r>
            <a:r>
              <a:rPr lang="en-GB" b="1" dirty="0">
                <a:solidFill>
                  <a:schemeClr val="tx1"/>
                </a:solidFill>
                <a:latin typeface="Arial" panose="020B0604020202020204" pitchFamily="34" charset="0"/>
                <a:cs typeface="Arial" panose="020B0604020202020204" pitchFamily="34" charset="0"/>
                <a:hlinkClick r:id="rId4"/>
              </a:rPr>
              <a:t>://www.telegraph.co.uk/cars/classic/londons-original-minicab-wars-60-years</a:t>
            </a:r>
            <a:r>
              <a:rPr lang="en-GB" b="1" dirty="0" smtClean="0">
                <a:solidFill>
                  <a:schemeClr val="tx1"/>
                </a:solidFill>
                <a:latin typeface="Arial" panose="020B0604020202020204" pitchFamily="34" charset="0"/>
                <a:cs typeface="Arial" panose="020B0604020202020204" pitchFamily="34" charset="0"/>
                <a:hlinkClick r:id="rId4"/>
              </a:rPr>
              <a:t>/</a:t>
            </a:r>
            <a:r>
              <a:rPr lang="en-GB" b="1" dirty="0" smtClean="0">
                <a:solidFill>
                  <a:schemeClr val="tx1"/>
                </a:solidFill>
                <a:latin typeface="Arial" panose="020B0604020202020204" pitchFamily="34" charset="0"/>
                <a:cs typeface="Arial" panose="020B0604020202020204" pitchFamily="34" charset="0"/>
              </a:rPr>
              <a:t> (Accessed on 9</a:t>
            </a:r>
            <a:r>
              <a:rPr lang="en-GB" b="1" baseline="30000" dirty="0" smtClean="0">
                <a:solidFill>
                  <a:schemeClr val="tx1"/>
                </a:solidFill>
                <a:latin typeface="Arial" panose="020B0604020202020204" pitchFamily="34" charset="0"/>
                <a:cs typeface="Arial" panose="020B0604020202020204" pitchFamily="34" charset="0"/>
              </a:rPr>
              <a:t>th</a:t>
            </a:r>
            <a:r>
              <a:rPr lang="en-GB" b="1" dirty="0" smtClean="0">
                <a:solidFill>
                  <a:schemeClr val="tx1"/>
                </a:solidFill>
                <a:latin typeface="Arial" panose="020B0604020202020204" pitchFamily="34" charset="0"/>
                <a:cs typeface="Arial" panose="020B0604020202020204" pitchFamily="34" charset="0"/>
              </a:rPr>
              <a:t> March 2023).</a:t>
            </a:r>
            <a:endParaRPr lang="en-GB" b="1" dirty="0">
              <a:solidFill>
                <a:schemeClr val="tx1"/>
              </a:solidFill>
              <a:latin typeface="Arial" panose="020B0604020202020204" pitchFamily="34" charset="0"/>
              <a:cs typeface="Arial" panose="020B0604020202020204" pitchFamily="34" charset="0"/>
            </a:endParaRPr>
          </a:p>
          <a:p>
            <a:r>
              <a:rPr lang="en-GB" b="1" dirty="0">
                <a:solidFill>
                  <a:schemeClr val="tx1"/>
                </a:solidFill>
                <a:latin typeface="Arial" panose="020B0604020202020204" pitchFamily="34" charset="0"/>
                <a:cs typeface="Arial" panose="020B0604020202020204" pitchFamily="34" charset="0"/>
              </a:rPr>
              <a:t>17 nostalgic photos of neighbours chatting and kids at play in 1960s Salford. (2022) available at: </a:t>
            </a:r>
            <a:r>
              <a:rPr lang="en-GB" b="1" dirty="0" smtClean="0">
                <a:solidFill>
                  <a:schemeClr val="tx1"/>
                </a:solidFill>
                <a:latin typeface="Arial" panose="020B0604020202020204" pitchFamily="34" charset="0"/>
                <a:cs typeface="Arial" panose="020B0604020202020204" pitchFamily="34" charset="0"/>
              </a:rPr>
              <a:t>https://www.manchestereveningnews.co.uk/news/nostalgia/gallery/17-fascinating-photos-1960s-salford-25191184 (Accessed on 9</a:t>
            </a:r>
            <a:r>
              <a:rPr lang="en-GB" b="1" baseline="30000" dirty="0" smtClean="0">
                <a:solidFill>
                  <a:schemeClr val="tx1"/>
                </a:solidFill>
                <a:latin typeface="Arial" panose="020B0604020202020204" pitchFamily="34" charset="0"/>
                <a:cs typeface="Arial" panose="020B0604020202020204" pitchFamily="34" charset="0"/>
              </a:rPr>
              <a:t>th</a:t>
            </a:r>
            <a:r>
              <a:rPr lang="en-GB" b="1" dirty="0" smtClean="0">
                <a:solidFill>
                  <a:schemeClr val="tx1"/>
                </a:solidFill>
                <a:latin typeface="Arial" panose="020B0604020202020204" pitchFamily="34" charset="0"/>
                <a:cs typeface="Arial" panose="020B0604020202020204" pitchFamily="34" charset="0"/>
              </a:rPr>
              <a:t> of March 2023).</a:t>
            </a:r>
          </a:p>
          <a:p>
            <a:r>
              <a:rPr lang="en-GB" b="1" dirty="0" smtClean="0">
                <a:solidFill>
                  <a:schemeClr val="tx1"/>
                </a:solidFill>
                <a:latin typeface="Arial" panose="020B0604020202020204" pitchFamily="34" charset="0"/>
                <a:cs typeface="Arial" panose="020B0604020202020204" pitchFamily="34" charset="0"/>
              </a:rPr>
              <a:t>Tim </a:t>
            </a:r>
            <a:r>
              <a:rPr lang="en-GB" b="1" dirty="0">
                <a:solidFill>
                  <a:schemeClr val="tx1"/>
                </a:solidFill>
                <a:latin typeface="Arial" panose="020B0604020202020204" pitchFamily="34" charset="0"/>
                <a:cs typeface="Arial" panose="020B0604020202020204" pitchFamily="34" charset="0"/>
              </a:rPr>
              <a:t>Lambert. (28 May 2021). Life in the 1960's. Local histories. Volume 1(issue 1), </a:t>
            </a:r>
            <a:r>
              <a:rPr lang="en-GB" b="1" dirty="0" err="1">
                <a:solidFill>
                  <a:schemeClr val="tx1"/>
                </a:solidFill>
                <a:latin typeface="Arial" panose="020B0604020202020204" pitchFamily="34" charset="0"/>
                <a:cs typeface="Arial" panose="020B0604020202020204" pitchFamily="34" charset="0"/>
              </a:rPr>
              <a:t>p.Page</a:t>
            </a:r>
            <a:r>
              <a:rPr lang="en-GB" b="1" dirty="0">
                <a:solidFill>
                  <a:schemeClr val="tx1"/>
                </a:solidFill>
                <a:latin typeface="Arial" panose="020B0604020202020204" pitchFamily="34" charset="0"/>
                <a:cs typeface="Arial" panose="020B0604020202020204" pitchFamily="34" charset="0"/>
              </a:rPr>
              <a:t> 1. [Online]. Available at: https://localhistories.org/life-in-britain-in-the-1960s/ [Accessed 9 March 2023].</a:t>
            </a:r>
          </a:p>
          <a:p>
            <a:pPr marL="0" indent="0">
              <a:buNone/>
            </a:pPr>
            <a:endParaRPr lang="en-GB" dirty="0" smtClean="0"/>
          </a:p>
          <a:p>
            <a:endParaRPr lang="en-GB" dirty="0"/>
          </a:p>
          <a:p>
            <a:endParaRPr lang="en-GB" dirty="0"/>
          </a:p>
        </p:txBody>
      </p:sp>
    </p:spTree>
    <p:extLst>
      <p:ext uri="{BB962C8B-B14F-4D97-AF65-F5344CB8AC3E}">
        <p14:creationId xmlns:p14="http://schemas.microsoft.com/office/powerpoint/2010/main" val="1338172744"/>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docProps/app.xml><?xml version="1.0" encoding="utf-8"?>
<Properties xmlns="http://schemas.openxmlformats.org/officeDocument/2006/extended-properties" xmlns:vt="http://schemas.openxmlformats.org/officeDocument/2006/docPropsVTypes">
  <Template>Facet</Template>
  <TotalTime>13014</TotalTime>
  <Words>2345</Words>
  <Application>Microsoft Office PowerPoint</Application>
  <PresentationFormat>Widescreen</PresentationFormat>
  <Paragraphs>200</Paragraphs>
  <Slides>21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Arial</vt:lpstr>
      <vt:lpstr>Open Sans</vt:lpstr>
      <vt:lpstr>Telesans Text Regular</vt:lpstr>
      <vt:lpstr>Trebuchet MS</vt:lpstr>
      <vt:lpstr>Wingdings</vt:lpstr>
      <vt:lpstr>Wingdings 3</vt:lpstr>
      <vt:lpstr>Facet</vt:lpstr>
      <vt:lpstr> The 60’s</vt:lpstr>
      <vt:lpstr>PowerPoint Presentation</vt:lpstr>
      <vt:lpstr>Key events in the 60’s</vt:lpstr>
      <vt:lpstr>According to Davenport-Hines (2014) “every fortnight 6000 male youths were conscripted, with a total of 2,301,000 over the period National service was mandatory”.                                                           (Davenport-Hines, 2014, no page no)  Concern began to grow in society about what all these young youths would now be doing without what many viewed as the disciplinarian values and structure that the military had provided. </vt:lpstr>
      <vt:lpstr>PowerPoint Presentation</vt:lpstr>
      <vt:lpstr>1961</vt:lpstr>
      <vt:lpstr>1962</vt:lpstr>
      <vt:lpstr>1963</vt:lpstr>
      <vt:lpstr>1965</vt:lpstr>
      <vt:lpstr>1968    </vt:lpstr>
      <vt:lpstr>PowerPoint Presentation</vt:lpstr>
      <vt:lpstr>Communities </vt:lpstr>
      <vt:lpstr>60’s Sub cultures, Fashion and recreational drugs</vt:lpstr>
      <vt:lpstr>What did this mean for Young People and Youth Work?</vt:lpstr>
      <vt:lpstr>The Albemarle Report 1960</vt:lpstr>
      <vt:lpstr>Big injection of funding into the Youth service</vt:lpstr>
      <vt:lpstr>The Importance of Policy and understanding the bigger picture </vt:lpstr>
      <vt:lpstr>P.E.S.T Analysis of similarities between now and then. (Aguilar. F 1960)</vt:lpstr>
      <vt:lpstr> To conclude Gray (2009) discusses   “how current changes in the world are not necessarily any more significant than changes in the past, although they are different occasionally you can see similarities. However despite changes in government, policy, funding, globalisation and technological developments, Youth Workers still find that young peoples concerns and aspirations remain similar such as forming happy relationships and getting a decent job”.  It is essential that we as Youth Workers remain fluid, open and willing to adapt/move with the changes in times, guided by updated polices and strategic vision developed alongside young people in a manner that allows them to feel empowered and included in the process.  It is vital that we also consider sustainability and ensure we are able to evidence positive outcomes for young people in order to protect the service.</vt:lpstr>
      <vt:lpstr>References</vt:lpstr>
      <vt:lpstr>PowerPoint Presentation</vt:lpstr>
    </vt:vector>
  </TitlesOfParts>
  <Company>PCC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Study Skills presentation</dc:title>
  <dc:creator>Seymour-Davies, Sean</dc:creator>
  <cp:lastModifiedBy>Seymour-Davies, Sean</cp:lastModifiedBy>
  <cp:revision>255</cp:revision>
  <cp:lastPrinted>2022-11-10T10:36:44Z</cp:lastPrinted>
  <dcterms:created xsi:type="dcterms:W3CDTF">2022-10-19T09:47:55Z</dcterms:created>
  <dcterms:modified xsi:type="dcterms:W3CDTF">2023-03-16T09:59:04Z</dcterms:modified>
</cp:coreProperties>
</file>