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310" r:id="rId2"/>
    <p:sldId id="265" r:id="rId3"/>
    <p:sldId id="311" r:id="rId4"/>
    <p:sldId id="271" r:id="rId5"/>
    <p:sldId id="258" r:id="rId6"/>
    <p:sldId id="319" r:id="rId7"/>
    <p:sldId id="261" r:id="rId8"/>
    <p:sldId id="262" r:id="rId9"/>
    <p:sldId id="263" r:id="rId10"/>
    <p:sldId id="264" r:id="rId11"/>
    <p:sldId id="328" r:id="rId12"/>
    <p:sldId id="313" r:id="rId13"/>
    <p:sldId id="257" r:id="rId14"/>
    <p:sldId id="315" r:id="rId15"/>
    <p:sldId id="316" r:id="rId16"/>
    <p:sldId id="314" r:id="rId17"/>
    <p:sldId id="317" r:id="rId18"/>
    <p:sldId id="280" r:id="rId19"/>
    <p:sldId id="267" r:id="rId20"/>
    <p:sldId id="268" r:id="rId21"/>
    <p:sldId id="329" r:id="rId22"/>
    <p:sldId id="330" r:id="rId23"/>
    <p:sldId id="331" r:id="rId24"/>
    <p:sldId id="269" r:id="rId25"/>
    <p:sldId id="272" r:id="rId26"/>
    <p:sldId id="273" r:id="rId27"/>
    <p:sldId id="312" r:id="rId28"/>
    <p:sldId id="281" r:id="rId29"/>
    <p:sldId id="282" r:id="rId30"/>
    <p:sldId id="284" r:id="rId31"/>
    <p:sldId id="288" r:id="rId32"/>
    <p:sldId id="305" r:id="rId33"/>
    <p:sldId id="31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BCD444-D5E2-4CD1-B8D2-402CE2026AA2}" v="23" dt="2023-02-26T11:43:37.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009" autoAdjust="0"/>
    <p:restoredTop sz="94660"/>
  </p:normalViewPr>
  <p:slideViewPr>
    <p:cSldViewPr snapToGrid="0">
      <p:cViewPr varScale="1">
        <p:scale>
          <a:sx n="103" d="100"/>
          <a:sy n="103" d="100"/>
        </p:scale>
        <p:origin x="792" y="108"/>
      </p:cViewPr>
      <p:guideLst/>
    </p:cSldViewPr>
  </p:slideViewPr>
  <p:notesTextViewPr>
    <p:cViewPr>
      <p:scale>
        <a:sx n="1" d="1"/>
        <a:sy n="1" d="1"/>
      </p:scale>
      <p:origin x="0" y="0"/>
    </p:cViewPr>
  </p:notesTextViewPr>
  <p:sorterViewPr>
    <p:cViewPr>
      <p:scale>
        <a:sx n="150" d="100"/>
        <a:sy n="150" d="100"/>
      </p:scale>
      <p:origin x="0" y="-1075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E6BCD444-D5E2-4CD1-B8D2-402CE2026AA2}"/>
    <pc:docChg chg="undo custSel addSld delSld modSld sldOrd modShowInfo">
      <pc:chgData name="Ceri Phelps" userId="44e5b747-28bd-454d-8b1f-8b8d7db49187" providerId="ADAL" clId="{E6BCD444-D5E2-4CD1-B8D2-402CE2026AA2}" dt="2023-02-26T11:43:37.616" v="2114"/>
      <pc:docMkLst>
        <pc:docMk/>
      </pc:docMkLst>
      <pc:sldChg chg="modSp add del mod ord modNotesTx">
        <pc:chgData name="Ceri Phelps" userId="44e5b747-28bd-454d-8b1f-8b8d7db49187" providerId="ADAL" clId="{E6BCD444-D5E2-4CD1-B8D2-402CE2026AA2}" dt="2023-02-26T10:48:12.631" v="1839" actId="2696"/>
        <pc:sldMkLst>
          <pc:docMk/>
          <pc:sldMk cId="1573613075" sldId="257"/>
        </pc:sldMkLst>
        <pc:spChg chg="mod">
          <ac:chgData name="Ceri Phelps" userId="44e5b747-28bd-454d-8b1f-8b8d7db49187" providerId="ADAL" clId="{E6BCD444-D5E2-4CD1-B8D2-402CE2026AA2}" dt="2023-02-26T10:12:04.777" v="206" actId="20577"/>
          <ac:spMkLst>
            <pc:docMk/>
            <pc:sldMk cId="1573613075" sldId="257"/>
            <ac:spMk id="18" creationId="{96EF2D20-CA9B-584B-936C-7E212AF33FE9}"/>
          </ac:spMkLst>
        </pc:spChg>
      </pc:sldChg>
      <pc:sldChg chg="add del">
        <pc:chgData name="Ceri Phelps" userId="44e5b747-28bd-454d-8b1f-8b8d7db49187" providerId="ADAL" clId="{E6BCD444-D5E2-4CD1-B8D2-402CE2026AA2}" dt="2023-02-26T10:48:58.031" v="1846" actId="2696"/>
        <pc:sldMkLst>
          <pc:docMk/>
          <pc:sldMk cId="1668456750" sldId="257"/>
        </pc:sldMkLst>
      </pc:sldChg>
      <pc:sldChg chg="add del">
        <pc:chgData name="Ceri Phelps" userId="44e5b747-28bd-454d-8b1f-8b8d7db49187" providerId="ADAL" clId="{E6BCD444-D5E2-4CD1-B8D2-402CE2026AA2}" dt="2023-02-26T10:48:49.345" v="1845"/>
        <pc:sldMkLst>
          <pc:docMk/>
          <pc:sldMk cId="3834154210" sldId="257"/>
        </pc:sldMkLst>
      </pc:sldChg>
      <pc:sldChg chg="modSp mod modNotes modNotesTx">
        <pc:chgData name="Ceri Phelps" userId="44e5b747-28bd-454d-8b1f-8b8d7db49187" providerId="ADAL" clId="{E6BCD444-D5E2-4CD1-B8D2-402CE2026AA2}" dt="2023-02-26T10:40:27.020" v="1547" actId="113"/>
        <pc:sldMkLst>
          <pc:docMk/>
          <pc:sldMk cId="3101430590" sldId="258"/>
        </pc:sldMkLst>
        <pc:spChg chg="mod">
          <ac:chgData name="Ceri Phelps" userId="44e5b747-28bd-454d-8b1f-8b8d7db49187" providerId="ADAL" clId="{E6BCD444-D5E2-4CD1-B8D2-402CE2026AA2}" dt="2023-02-26T10:40:27.020" v="1547" actId="113"/>
          <ac:spMkLst>
            <pc:docMk/>
            <pc:sldMk cId="3101430590" sldId="258"/>
            <ac:spMk id="5122" creationId="{00000000-0000-0000-0000-000000000000}"/>
          </ac:spMkLst>
        </pc:spChg>
        <pc:spChg chg="mod">
          <ac:chgData name="Ceri Phelps" userId="44e5b747-28bd-454d-8b1f-8b8d7db49187" providerId="ADAL" clId="{E6BCD444-D5E2-4CD1-B8D2-402CE2026AA2}" dt="2023-02-26T10:35:57.740" v="976" actId="122"/>
          <ac:spMkLst>
            <pc:docMk/>
            <pc:sldMk cId="3101430590" sldId="258"/>
            <ac:spMk id="5123" creationId="{00000000-0000-0000-0000-000000000000}"/>
          </ac:spMkLst>
        </pc:spChg>
      </pc:sldChg>
      <pc:sldChg chg="modSp del mod">
        <pc:chgData name="Ceri Phelps" userId="44e5b747-28bd-454d-8b1f-8b8d7db49187" providerId="ADAL" clId="{E6BCD444-D5E2-4CD1-B8D2-402CE2026AA2}" dt="2023-02-26T10:33:31.522" v="825" actId="47"/>
        <pc:sldMkLst>
          <pc:docMk/>
          <pc:sldMk cId="10070293" sldId="259"/>
        </pc:sldMkLst>
        <pc:spChg chg="mod">
          <ac:chgData name="Ceri Phelps" userId="44e5b747-28bd-454d-8b1f-8b8d7db49187" providerId="ADAL" clId="{E6BCD444-D5E2-4CD1-B8D2-402CE2026AA2}" dt="2023-02-26T10:05:15.218" v="38" actId="20577"/>
          <ac:spMkLst>
            <pc:docMk/>
            <pc:sldMk cId="10070293" sldId="259"/>
            <ac:spMk id="4" creationId="{00000000-0000-0000-0000-000000000000}"/>
          </ac:spMkLst>
        </pc:spChg>
      </pc:sldChg>
      <pc:sldChg chg="ord">
        <pc:chgData name="Ceri Phelps" userId="44e5b747-28bd-454d-8b1f-8b8d7db49187" providerId="ADAL" clId="{E6BCD444-D5E2-4CD1-B8D2-402CE2026AA2}" dt="2023-02-26T10:46:32.686" v="1824"/>
        <pc:sldMkLst>
          <pc:docMk/>
          <pc:sldMk cId="4247047016" sldId="265"/>
        </pc:sldMkLst>
      </pc:sldChg>
      <pc:sldChg chg="modSp del mod ord">
        <pc:chgData name="Ceri Phelps" userId="44e5b747-28bd-454d-8b1f-8b8d7db49187" providerId="ADAL" clId="{E6BCD444-D5E2-4CD1-B8D2-402CE2026AA2}" dt="2023-02-26T11:43:34.154" v="2113" actId="2696"/>
        <pc:sldMkLst>
          <pc:docMk/>
          <pc:sldMk cId="1633548094" sldId="267"/>
        </pc:sldMkLst>
        <pc:spChg chg="mod">
          <ac:chgData name="Ceri Phelps" userId="44e5b747-28bd-454d-8b1f-8b8d7db49187" providerId="ADAL" clId="{E6BCD444-D5E2-4CD1-B8D2-402CE2026AA2}" dt="2023-02-26T10:45:46.761" v="1818" actId="20577"/>
          <ac:spMkLst>
            <pc:docMk/>
            <pc:sldMk cId="1633548094" sldId="267"/>
            <ac:spMk id="15362" creationId="{00000000-0000-0000-0000-000000000000}"/>
          </ac:spMkLst>
        </pc:spChg>
      </pc:sldChg>
      <pc:sldChg chg="add">
        <pc:chgData name="Ceri Phelps" userId="44e5b747-28bd-454d-8b1f-8b8d7db49187" providerId="ADAL" clId="{E6BCD444-D5E2-4CD1-B8D2-402CE2026AA2}" dt="2023-02-26T11:43:37.616" v="2114"/>
        <pc:sldMkLst>
          <pc:docMk/>
          <pc:sldMk cId="3256968038" sldId="267"/>
        </pc:sldMkLst>
      </pc:sldChg>
      <pc:sldChg chg="del">
        <pc:chgData name="Ceri Phelps" userId="44e5b747-28bd-454d-8b1f-8b8d7db49187" providerId="ADAL" clId="{E6BCD444-D5E2-4CD1-B8D2-402CE2026AA2}" dt="2023-02-26T10:49:24.315" v="1849" actId="2696"/>
        <pc:sldMkLst>
          <pc:docMk/>
          <pc:sldMk cId="2913863235" sldId="268"/>
        </pc:sldMkLst>
      </pc:sldChg>
      <pc:sldChg chg="add">
        <pc:chgData name="Ceri Phelps" userId="44e5b747-28bd-454d-8b1f-8b8d7db49187" providerId="ADAL" clId="{E6BCD444-D5E2-4CD1-B8D2-402CE2026AA2}" dt="2023-02-26T11:43:37.616" v="2114"/>
        <pc:sldMkLst>
          <pc:docMk/>
          <pc:sldMk cId="3426824243" sldId="268"/>
        </pc:sldMkLst>
      </pc:sldChg>
      <pc:sldChg chg="add del">
        <pc:chgData name="Ceri Phelps" userId="44e5b747-28bd-454d-8b1f-8b8d7db49187" providerId="ADAL" clId="{E6BCD444-D5E2-4CD1-B8D2-402CE2026AA2}" dt="2023-02-26T11:43:34.154" v="2113" actId="2696"/>
        <pc:sldMkLst>
          <pc:docMk/>
          <pc:sldMk cId="4164281958" sldId="268"/>
        </pc:sldMkLst>
      </pc:sldChg>
      <pc:sldChg chg="modNotesTx">
        <pc:chgData name="Ceri Phelps" userId="44e5b747-28bd-454d-8b1f-8b8d7db49187" providerId="ADAL" clId="{E6BCD444-D5E2-4CD1-B8D2-402CE2026AA2}" dt="2023-02-26T10:55:49.953" v="1922"/>
        <pc:sldMkLst>
          <pc:docMk/>
          <pc:sldMk cId="2171258629" sldId="269"/>
        </pc:sldMkLst>
      </pc:sldChg>
      <pc:sldChg chg="ord">
        <pc:chgData name="Ceri Phelps" userId="44e5b747-28bd-454d-8b1f-8b8d7db49187" providerId="ADAL" clId="{E6BCD444-D5E2-4CD1-B8D2-402CE2026AA2}" dt="2023-02-26T10:47:25.973" v="1832"/>
        <pc:sldMkLst>
          <pc:docMk/>
          <pc:sldMk cId="2159644465" sldId="271"/>
        </pc:sldMkLst>
      </pc:sldChg>
      <pc:sldChg chg="modSp mod ord">
        <pc:chgData name="Ceri Phelps" userId="44e5b747-28bd-454d-8b1f-8b8d7db49187" providerId="ADAL" clId="{E6BCD444-D5E2-4CD1-B8D2-402CE2026AA2}" dt="2023-02-26T10:49:54.628" v="1871" actId="1076"/>
        <pc:sldMkLst>
          <pc:docMk/>
          <pc:sldMk cId="2611423055" sldId="280"/>
        </pc:sldMkLst>
        <pc:spChg chg="mod">
          <ac:chgData name="Ceri Phelps" userId="44e5b747-28bd-454d-8b1f-8b8d7db49187" providerId="ADAL" clId="{E6BCD444-D5E2-4CD1-B8D2-402CE2026AA2}" dt="2023-02-26T10:49:54.628" v="1871" actId="1076"/>
          <ac:spMkLst>
            <pc:docMk/>
            <pc:sldMk cId="2611423055" sldId="280"/>
            <ac:spMk id="28674" creationId="{00000000-0000-0000-0000-000000000000}"/>
          </ac:spMkLst>
        </pc:spChg>
      </pc:sldChg>
      <pc:sldChg chg="modSp mod modNotesTx">
        <pc:chgData name="Ceri Phelps" userId="44e5b747-28bd-454d-8b1f-8b8d7db49187" providerId="ADAL" clId="{E6BCD444-D5E2-4CD1-B8D2-402CE2026AA2}" dt="2023-02-26T10:35:07.721" v="890" actId="20577"/>
        <pc:sldMkLst>
          <pc:docMk/>
          <pc:sldMk cId="1807298425" sldId="310"/>
        </pc:sldMkLst>
        <pc:spChg chg="mod">
          <ac:chgData name="Ceri Phelps" userId="44e5b747-28bd-454d-8b1f-8b8d7db49187" providerId="ADAL" clId="{E6BCD444-D5E2-4CD1-B8D2-402CE2026AA2}" dt="2023-02-26T10:34:28.242" v="886" actId="1076"/>
          <ac:spMkLst>
            <pc:docMk/>
            <pc:sldMk cId="1807298425" sldId="310"/>
            <ac:spMk id="3" creationId="{00000000-0000-0000-0000-000000000000}"/>
          </ac:spMkLst>
        </pc:spChg>
      </pc:sldChg>
      <pc:sldChg chg="ord">
        <pc:chgData name="Ceri Phelps" userId="44e5b747-28bd-454d-8b1f-8b8d7db49187" providerId="ADAL" clId="{E6BCD444-D5E2-4CD1-B8D2-402CE2026AA2}" dt="2023-02-26T10:46:54.234" v="1826"/>
        <pc:sldMkLst>
          <pc:docMk/>
          <pc:sldMk cId="2437255658" sldId="311"/>
        </pc:sldMkLst>
      </pc:sldChg>
      <pc:sldChg chg="ord">
        <pc:chgData name="Ceri Phelps" userId="44e5b747-28bd-454d-8b1f-8b8d7db49187" providerId="ADAL" clId="{E6BCD444-D5E2-4CD1-B8D2-402CE2026AA2}" dt="2023-02-26T10:47:52.976" v="1838"/>
        <pc:sldMkLst>
          <pc:docMk/>
          <pc:sldMk cId="791672141" sldId="312"/>
        </pc:sldMkLst>
      </pc:sldChg>
      <pc:sldChg chg="addSp delSp modSp new del mod setBg setClrOvrMap modNotesTx">
        <pc:chgData name="Ceri Phelps" userId="44e5b747-28bd-454d-8b1f-8b8d7db49187" providerId="ADAL" clId="{E6BCD444-D5E2-4CD1-B8D2-402CE2026AA2}" dt="2023-02-26T10:48:12.631" v="1839" actId="2696"/>
        <pc:sldMkLst>
          <pc:docMk/>
          <pc:sldMk cId="135343809" sldId="313"/>
        </pc:sldMkLst>
        <pc:spChg chg="mod">
          <ac:chgData name="Ceri Phelps" userId="44e5b747-28bd-454d-8b1f-8b8d7db49187" providerId="ADAL" clId="{E6BCD444-D5E2-4CD1-B8D2-402CE2026AA2}" dt="2023-02-26T10:08:02.234" v="158" actId="26606"/>
          <ac:spMkLst>
            <pc:docMk/>
            <pc:sldMk cId="135343809" sldId="313"/>
            <ac:spMk id="2" creationId="{CAD28057-AE91-8660-DBE6-8AF12DB39405}"/>
          </ac:spMkLst>
        </pc:spChg>
        <pc:spChg chg="del">
          <ac:chgData name="Ceri Phelps" userId="44e5b747-28bd-454d-8b1f-8b8d7db49187" providerId="ADAL" clId="{E6BCD444-D5E2-4CD1-B8D2-402CE2026AA2}" dt="2023-02-26T10:07:57.325" v="155"/>
          <ac:spMkLst>
            <pc:docMk/>
            <pc:sldMk cId="135343809" sldId="313"/>
            <ac:spMk id="3" creationId="{B01843BB-64E4-0664-BC92-B51698DF2084}"/>
          </ac:spMkLst>
        </pc:spChg>
        <pc:spChg chg="add mod">
          <ac:chgData name="Ceri Phelps" userId="44e5b747-28bd-454d-8b1f-8b8d7db49187" providerId="ADAL" clId="{E6BCD444-D5E2-4CD1-B8D2-402CE2026AA2}" dt="2023-02-26T10:27:33.421" v="733" actId="114"/>
          <ac:spMkLst>
            <pc:docMk/>
            <pc:sldMk cId="135343809" sldId="313"/>
            <ac:spMk id="6" creationId="{C987831C-65EE-30F0-5182-4B07E16311BC}"/>
          </ac:spMkLst>
        </pc:spChg>
        <pc:spChg chg="add">
          <ac:chgData name="Ceri Phelps" userId="44e5b747-28bd-454d-8b1f-8b8d7db49187" providerId="ADAL" clId="{E6BCD444-D5E2-4CD1-B8D2-402CE2026AA2}" dt="2023-02-26T10:08:02.234" v="158" actId="26606"/>
          <ac:spMkLst>
            <pc:docMk/>
            <pc:sldMk cId="135343809" sldId="313"/>
            <ac:spMk id="13" creationId="{4AC0CD9D-7610-4620-93B4-798CCD9AB581}"/>
          </ac:spMkLst>
        </pc:spChg>
        <pc:spChg chg="add">
          <ac:chgData name="Ceri Phelps" userId="44e5b747-28bd-454d-8b1f-8b8d7db49187" providerId="ADAL" clId="{E6BCD444-D5E2-4CD1-B8D2-402CE2026AA2}" dt="2023-02-26T10:08:02.234" v="158" actId="26606"/>
          <ac:spMkLst>
            <pc:docMk/>
            <pc:sldMk cId="135343809" sldId="313"/>
            <ac:spMk id="19" creationId="{DE4D62F9-188E-4530-84C2-24BDEE4BEB82}"/>
          </ac:spMkLst>
        </pc:spChg>
        <pc:spChg chg="add">
          <ac:chgData name="Ceri Phelps" userId="44e5b747-28bd-454d-8b1f-8b8d7db49187" providerId="ADAL" clId="{E6BCD444-D5E2-4CD1-B8D2-402CE2026AA2}" dt="2023-02-26T10:08:02.234" v="158" actId="26606"/>
          <ac:spMkLst>
            <pc:docMk/>
            <pc:sldMk cId="135343809" sldId="313"/>
            <ac:spMk id="21" creationId="{D67CA421-FA2B-47ED-A101-F8BBEBB2976B}"/>
          </ac:spMkLst>
        </pc:spChg>
        <pc:spChg chg="add">
          <ac:chgData name="Ceri Phelps" userId="44e5b747-28bd-454d-8b1f-8b8d7db49187" providerId="ADAL" clId="{E6BCD444-D5E2-4CD1-B8D2-402CE2026AA2}" dt="2023-02-26T10:08:02.234" v="158" actId="26606"/>
          <ac:spMkLst>
            <pc:docMk/>
            <pc:sldMk cId="135343809" sldId="313"/>
            <ac:spMk id="23" creationId="{12425D82-CD5E-45A4-9542-70951E59F2D1}"/>
          </ac:spMkLst>
        </pc:spChg>
        <pc:spChg chg="add">
          <ac:chgData name="Ceri Phelps" userId="44e5b747-28bd-454d-8b1f-8b8d7db49187" providerId="ADAL" clId="{E6BCD444-D5E2-4CD1-B8D2-402CE2026AA2}" dt="2023-02-26T10:08:02.234" v="158" actId="26606"/>
          <ac:spMkLst>
            <pc:docMk/>
            <pc:sldMk cId="135343809" sldId="313"/>
            <ac:spMk id="25" creationId="{221DB897-A621-4D5F-AC81-91199AC4370E}"/>
          </ac:spMkLst>
        </pc:spChg>
        <pc:picChg chg="add mod">
          <ac:chgData name="Ceri Phelps" userId="44e5b747-28bd-454d-8b1f-8b8d7db49187" providerId="ADAL" clId="{E6BCD444-D5E2-4CD1-B8D2-402CE2026AA2}" dt="2023-02-26T10:08:02.234" v="158" actId="26606"/>
          <ac:picMkLst>
            <pc:docMk/>
            <pc:sldMk cId="135343809" sldId="313"/>
            <ac:picMk id="4" creationId="{B60B9A5E-C0EF-3D05-0AB7-028D20894299}"/>
          </ac:picMkLst>
        </pc:picChg>
        <pc:picChg chg="add">
          <ac:chgData name="Ceri Phelps" userId="44e5b747-28bd-454d-8b1f-8b8d7db49187" providerId="ADAL" clId="{E6BCD444-D5E2-4CD1-B8D2-402CE2026AA2}" dt="2023-02-26T10:08:02.234" v="158" actId="26606"/>
          <ac:picMkLst>
            <pc:docMk/>
            <pc:sldMk cId="135343809" sldId="313"/>
            <ac:picMk id="9" creationId="{41B68C77-138E-4BF7-A276-BD0C78A4219F}"/>
          </ac:picMkLst>
        </pc:picChg>
        <pc:picChg chg="add">
          <ac:chgData name="Ceri Phelps" userId="44e5b747-28bd-454d-8b1f-8b8d7db49187" providerId="ADAL" clId="{E6BCD444-D5E2-4CD1-B8D2-402CE2026AA2}" dt="2023-02-26T10:08:02.234" v="158" actId="26606"/>
          <ac:picMkLst>
            <pc:docMk/>
            <pc:sldMk cId="135343809" sldId="313"/>
            <ac:picMk id="11" creationId="{7C268552-D473-46ED-B1B8-422042C4DEF1}"/>
          </ac:picMkLst>
        </pc:picChg>
        <pc:picChg chg="add">
          <ac:chgData name="Ceri Phelps" userId="44e5b747-28bd-454d-8b1f-8b8d7db49187" providerId="ADAL" clId="{E6BCD444-D5E2-4CD1-B8D2-402CE2026AA2}" dt="2023-02-26T10:08:02.234" v="158" actId="26606"/>
          <ac:picMkLst>
            <pc:docMk/>
            <pc:sldMk cId="135343809" sldId="313"/>
            <ac:picMk id="15" creationId="{B9238B3E-24AA-439A-B527-6C5DF6D72145}"/>
          </ac:picMkLst>
        </pc:picChg>
        <pc:picChg chg="add">
          <ac:chgData name="Ceri Phelps" userId="44e5b747-28bd-454d-8b1f-8b8d7db49187" providerId="ADAL" clId="{E6BCD444-D5E2-4CD1-B8D2-402CE2026AA2}" dt="2023-02-26T10:08:02.234" v="158" actId="26606"/>
          <ac:picMkLst>
            <pc:docMk/>
            <pc:sldMk cId="135343809" sldId="313"/>
            <ac:picMk id="17" creationId="{69F01145-BEA3-4CBF-AA21-10077B948CA8}"/>
          </ac:picMkLst>
        </pc:picChg>
      </pc:sldChg>
      <pc:sldChg chg="add del">
        <pc:chgData name="Ceri Phelps" userId="44e5b747-28bd-454d-8b1f-8b8d7db49187" providerId="ADAL" clId="{E6BCD444-D5E2-4CD1-B8D2-402CE2026AA2}" dt="2023-02-26T10:48:49.345" v="1845"/>
        <pc:sldMkLst>
          <pc:docMk/>
          <pc:sldMk cId="1986987773" sldId="313"/>
        </pc:sldMkLst>
      </pc:sldChg>
      <pc:sldChg chg="delSp modSp add del mod ord setBg delDesignElem">
        <pc:chgData name="Ceri Phelps" userId="44e5b747-28bd-454d-8b1f-8b8d7db49187" providerId="ADAL" clId="{E6BCD444-D5E2-4CD1-B8D2-402CE2026AA2}" dt="2023-02-26T10:53:08.598" v="1883"/>
        <pc:sldMkLst>
          <pc:docMk/>
          <pc:sldMk cId="2490949746" sldId="313"/>
        </pc:sldMkLst>
        <pc:spChg chg="del">
          <ac:chgData name="Ceri Phelps" userId="44e5b747-28bd-454d-8b1f-8b8d7db49187" providerId="ADAL" clId="{E6BCD444-D5E2-4CD1-B8D2-402CE2026AA2}" dt="2023-02-26T10:48:29.017" v="1842"/>
          <ac:spMkLst>
            <pc:docMk/>
            <pc:sldMk cId="2490949746" sldId="313"/>
            <ac:spMk id="13" creationId="{4AC0CD9D-7610-4620-93B4-798CCD9AB581}"/>
          </ac:spMkLst>
        </pc:spChg>
        <pc:spChg chg="del">
          <ac:chgData name="Ceri Phelps" userId="44e5b747-28bd-454d-8b1f-8b8d7db49187" providerId="ADAL" clId="{E6BCD444-D5E2-4CD1-B8D2-402CE2026AA2}" dt="2023-02-26T10:48:29.017" v="1842"/>
          <ac:spMkLst>
            <pc:docMk/>
            <pc:sldMk cId="2490949746" sldId="313"/>
            <ac:spMk id="19" creationId="{DE4D62F9-188E-4530-84C2-24BDEE4BEB82}"/>
          </ac:spMkLst>
        </pc:spChg>
        <pc:spChg chg="del">
          <ac:chgData name="Ceri Phelps" userId="44e5b747-28bd-454d-8b1f-8b8d7db49187" providerId="ADAL" clId="{E6BCD444-D5E2-4CD1-B8D2-402CE2026AA2}" dt="2023-02-26T10:48:29.017" v="1842"/>
          <ac:spMkLst>
            <pc:docMk/>
            <pc:sldMk cId="2490949746" sldId="313"/>
            <ac:spMk id="21" creationId="{D67CA421-FA2B-47ED-A101-F8BBEBB2976B}"/>
          </ac:spMkLst>
        </pc:spChg>
        <pc:spChg chg="del">
          <ac:chgData name="Ceri Phelps" userId="44e5b747-28bd-454d-8b1f-8b8d7db49187" providerId="ADAL" clId="{E6BCD444-D5E2-4CD1-B8D2-402CE2026AA2}" dt="2023-02-26T10:48:29.017" v="1842"/>
          <ac:spMkLst>
            <pc:docMk/>
            <pc:sldMk cId="2490949746" sldId="313"/>
            <ac:spMk id="23" creationId="{12425D82-CD5E-45A4-9542-70951E59F2D1}"/>
          </ac:spMkLst>
        </pc:spChg>
        <pc:spChg chg="del">
          <ac:chgData name="Ceri Phelps" userId="44e5b747-28bd-454d-8b1f-8b8d7db49187" providerId="ADAL" clId="{E6BCD444-D5E2-4CD1-B8D2-402CE2026AA2}" dt="2023-02-26T10:48:29.017" v="1842"/>
          <ac:spMkLst>
            <pc:docMk/>
            <pc:sldMk cId="2490949746" sldId="313"/>
            <ac:spMk id="25" creationId="{221DB897-A621-4D5F-AC81-91199AC4370E}"/>
          </ac:spMkLst>
        </pc:spChg>
        <pc:picChg chg="mod">
          <ac:chgData name="Ceri Phelps" userId="44e5b747-28bd-454d-8b1f-8b8d7db49187" providerId="ADAL" clId="{E6BCD444-D5E2-4CD1-B8D2-402CE2026AA2}" dt="2023-02-26T10:50:16.764" v="1872" actId="1076"/>
          <ac:picMkLst>
            <pc:docMk/>
            <pc:sldMk cId="2490949746" sldId="313"/>
            <ac:picMk id="4" creationId="{B60B9A5E-C0EF-3D05-0AB7-028D20894299}"/>
          </ac:picMkLst>
        </pc:picChg>
        <pc:picChg chg="del">
          <ac:chgData name="Ceri Phelps" userId="44e5b747-28bd-454d-8b1f-8b8d7db49187" providerId="ADAL" clId="{E6BCD444-D5E2-4CD1-B8D2-402CE2026AA2}" dt="2023-02-26T10:48:29.017" v="1842"/>
          <ac:picMkLst>
            <pc:docMk/>
            <pc:sldMk cId="2490949746" sldId="313"/>
            <ac:picMk id="9" creationId="{41B68C77-138E-4BF7-A276-BD0C78A4219F}"/>
          </ac:picMkLst>
        </pc:picChg>
        <pc:picChg chg="del">
          <ac:chgData name="Ceri Phelps" userId="44e5b747-28bd-454d-8b1f-8b8d7db49187" providerId="ADAL" clId="{E6BCD444-D5E2-4CD1-B8D2-402CE2026AA2}" dt="2023-02-26T10:48:29.017" v="1842"/>
          <ac:picMkLst>
            <pc:docMk/>
            <pc:sldMk cId="2490949746" sldId="313"/>
            <ac:picMk id="11" creationId="{7C268552-D473-46ED-B1B8-422042C4DEF1}"/>
          </ac:picMkLst>
        </pc:picChg>
        <pc:picChg chg="del">
          <ac:chgData name="Ceri Phelps" userId="44e5b747-28bd-454d-8b1f-8b8d7db49187" providerId="ADAL" clId="{E6BCD444-D5E2-4CD1-B8D2-402CE2026AA2}" dt="2023-02-26T10:48:29.017" v="1842"/>
          <ac:picMkLst>
            <pc:docMk/>
            <pc:sldMk cId="2490949746" sldId="313"/>
            <ac:picMk id="15" creationId="{B9238B3E-24AA-439A-B527-6C5DF6D72145}"/>
          </ac:picMkLst>
        </pc:picChg>
        <pc:picChg chg="del">
          <ac:chgData name="Ceri Phelps" userId="44e5b747-28bd-454d-8b1f-8b8d7db49187" providerId="ADAL" clId="{E6BCD444-D5E2-4CD1-B8D2-402CE2026AA2}" dt="2023-02-26T10:48:29.017" v="1842"/>
          <ac:picMkLst>
            <pc:docMk/>
            <pc:sldMk cId="2490949746" sldId="313"/>
            <ac:picMk id="17" creationId="{69F01145-BEA3-4CBF-AA21-10077B948CA8}"/>
          </ac:picMkLst>
        </pc:picChg>
      </pc:sldChg>
      <pc:sldChg chg="delSp add del setBg delDesignElem">
        <pc:chgData name="Ceri Phelps" userId="44e5b747-28bd-454d-8b1f-8b8d7db49187" providerId="ADAL" clId="{E6BCD444-D5E2-4CD1-B8D2-402CE2026AA2}" dt="2023-02-26T10:48:58.031" v="1846" actId="2696"/>
        <pc:sldMkLst>
          <pc:docMk/>
          <pc:sldMk cId="613740563" sldId="314"/>
        </pc:sldMkLst>
        <pc:spChg chg="del">
          <ac:chgData name="Ceri Phelps" userId="44e5b747-28bd-454d-8b1f-8b8d7db49187" providerId="ADAL" clId="{E6BCD444-D5E2-4CD1-B8D2-402CE2026AA2}" dt="2023-02-26T10:48:29.017" v="1842"/>
          <ac:spMkLst>
            <pc:docMk/>
            <pc:sldMk cId="613740563" sldId="314"/>
            <ac:spMk id="7" creationId="{DFB3CEA1-88D9-42FB-88ED-1E9807FE6596}"/>
          </ac:spMkLst>
        </pc:spChg>
        <pc:spChg chg="del">
          <ac:chgData name="Ceri Phelps" userId="44e5b747-28bd-454d-8b1f-8b8d7db49187" providerId="ADAL" clId="{E6BCD444-D5E2-4CD1-B8D2-402CE2026AA2}" dt="2023-02-26T10:48:29.017" v="1842"/>
          <ac:spMkLst>
            <pc:docMk/>
            <pc:sldMk cId="613740563" sldId="314"/>
            <ac:spMk id="9" creationId="{9A6C928E-4252-4F33-8C34-E50A12A3170B}"/>
          </ac:spMkLst>
        </pc:spChg>
      </pc:sldChg>
      <pc:sldChg chg="addSp modSp new del mod ord setBg modNotesTx">
        <pc:chgData name="Ceri Phelps" userId="44e5b747-28bd-454d-8b1f-8b8d7db49187" providerId="ADAL" clId="{E6BCD444-D5E2-4CD1-B8D2-402CE2026AA2}" dt="2023-02-26T10:48:12.631" v="1839" actId="2696"/>
        <pc:sldMkLst>
          <pc:docMk/>
          <pc:sldMk cId="752553450" sldId="314"/>
        </pc:sldMkLst>
        <pc:spChg chg="add mod">
          <ac:chgData name="Ceri Phelps" userId="44e5b747-28bd-454d-8b1f-8b8d7db49187" providerId="ADAL" clId="{E6BCD444-D5E2-4CD1-B8D2-402CE2026AA2}" dt="2023-02-26T10:09:09.263" v="171" actId="1076"/>
          <ac:spMkLst>
            <pc:docMk/>
            <pc:sldMk cId="752553450" sldId="314"/>
            <ac:spMk id="4" creationId="{F11197E3-F844-0C73-4B95-5AE673C359A5}"/>
          </ac:spMkLst>
        </pc:spChg>
        <pc:spChg chg="add">
          <ac:chgData name="Ceri Phelps" userId="44e5b747-28bd-454d-8b1f-8b8d7db49187" providerId="ADAL" clId="{E6BCD444-D5E2-4CD1-B8D2-402CE2026AA2}" dt="2023-02-26T10:08:49.623" v="165" actId="26606"/>
          <ac:spMkLst>
            <pc:docMk/>
            <pc:sldMk cId="752553450" sldId="314"/>
            <ac:spMk id="7" creationId="{DFB3CEA1-88D9-42FB-88ED-1E9807FE6596}"/>
          </ac:spMkLst>
        </pc:spChg>
        <pc:spChg chg="add">
          <ac:chgData name="Ceri Phelps" userId="44e5b747-28bd-454d-8b1f-8b8d7db49187" providerId="ADAL" clId="{E6BCD444-D5E2-4CD1-B8D2-402CE2026AA2}" dt="2023-02-26T10:08:49.623" v="165" actId="26606"/>
          <ac:spMkLst>
            <pc:docMk/>
            <pc:sldMk cId="752553450" sldId="314"/>
            <ac:spMk id="9" creationId="{9A6C928E-4252-4F33-8C34-E50A12A3170B}"/>
          </ac:spMkLst>
        </pc:spChg>
        <pc:picChg chg="add mod">
          <ac:chgData name="Ceri Phelps" userId="44e5b747-28bd-454d-8b1f-8b8d7db49187" providerId="ADAL" clId="{E6BCD444-D5E2-4CD1-B8D2-402CE2026AA2}" dt="2023-02-26T10:09:02.242" v="167" actId="27614"/>
          <ac:picMkLst>
            <pc:docMk/>
            <pc:sldMk cId="752553450" sldId="314"/>
            <ac:picMk id="2" creationId="{FEF6F4D6-C8C6-CF23-D234-F790C80603C1}"/>
          </ac:picMkLst>
        </pc:picChg>
        <pc:picChg chg="add mod">
          <ac:chgData name="Ceri Phelps" userId="44e5b747-28bd-454d-8b1f-8b8d7db49187" providerId="ADAL" clId="{E6BCD444-D5E2-4CD1-B8D2-402CE2026AA2}" dt="2023-02-26T10:09:26.315" v="178" actId="1076"/>
          <ac:picMkLst>
            <pc:docMk/>
            <pc:sldMk cId="752553450" sldId="314"/>
            <ac:picMk id="5" creationId="{FAA70464-4C17-4C05-CF2A-7F57D711BD7C}"/>
          </ac:picMkLst>
        </pc:picChg>
        <pc:picChg chg="add mod">
          <ac:chgData name="Ceri Phelps" userId="44e5b747-28bd-454d-8b1f-8b8d7db49187" providerId="ADAL" clId="{E6BCD444-D5E2-4CD1-B8D2-402CE2026AA2}" dt="2023-02-26T10:09:43.831" v="184" actId="1076"/>
          <ac:picMkLst>
            <pc:docMk/>
            <pc:sldMk cId="752553450" sldId="314"/>
            <ac:picMk id="6" creationId="{42423EDE-CE27-7C8B-B699-D194EAECC724}"/>
          </ac:picMkLst>
        </pc:picChg>
      </pc:sldChg>
      <pc:sldChg chg="add del">
        <pc:chgData name="Ceri Phelps" userId="44e5b747-28bd-454d-8b1f-8b8d7db49187" providerId="ADAL" clId="{E6BCD444-D5E2-4CD1-B8D2-402CE2026AA2}" dt="2023-02-26T10:48:49.345" v="1845"/>
        <pc:sldMkLst>
          <pc:docMk/>
          <pc:sldMk cId="2265494303" sldId="314"/>
        </pc:sldMkLst>
      </pc:sldChg>
      <pc:sldChg chg="addSp modSp new del mod modNotesTx">
        <pc:chgData name="Ceri Phelps" userId="44e5b747-28bd-454d-8b1f-8b8d7db49187" providerId="ADAL" clId="{E6BCD444-D5E2-4CD1-B8D2-402CE2026AA2}" dt="2023-02-26T10:48:12.631" v="1839" actId="2696"/>
        <pc:sldMkLst>
          <pc:docMk/>
          <pc:sldMk cId="2172122020" sldId="315"/>
        </pc:sldMkLst>
        <pc:graphicFrameChg chg="add mod modGraphic">
          <ac:chgData name="Ceri Phelps" userId="44e5b747-28bd-454d-8b1f-8b8d7db49187" providerId="ADAL" clId="{E6BCD444-D5E2-4CD1-B8D2-402CE2026AA2}" dt="2023-02-26T10:14:50.879" v="245" actId="115"/>
          <ac:graphicFrameMkLst>
            <pc:docMk/>
            <pc:sldMk cId="2172122020" sldId="315"/>
            <ac:graphicFrameMk id="2" creationId="{EB04A3A0-EC4F-E2C5-D0CD-6DDC09EE747B}"/>
          </ac:graphicFrameMkLst>
        </pc:graphicFrameChg>
      </pc:sldChg>
      <pc:sldChg chg="add del">
        <pc:chgData name="Ceri Phelps" userId="44e5b747-28bd-454d-8b1f-8b8d7db49187" providerId="ADAL" clId="{E6BCD444-D5E2-4CD1-B8D2-402CE2026AA2}" dt="2023-02-26T10:48:58.031" v="1846" actId="2696"/>
        <pc:sldMkLst>
          <pc:docMk/>
          <pc:sldMk cId="2417115888" sldId="315"/>
        </pc:sldMkLst>
      </pc:sldChg>
      <pc:sldChg chg="add del">
        <pc:chgData name="Ceri Phelps" userId="44e5b747-28bd-454d-8b1f-8b8d7db49187" providerId="ADAL" clId="{E6BCD444-D5E2-4CD1-B8D2-402CE2026AA2}" dt="2023-02-26T10:48:49.345" v="1845"/>
        <pc:sldMkLst>
          <pc:docMk/>
          <pc:sldMk cId="4168388653" sldId="315"/>
        </pc:sldMkLst>
      </pc:sldChg>
      <pc:sldChg chg="add del">
        <pc:chgData name="Ceri Phelps" userId="44e5b747-28bd-454d-8b1f-8b8d7db49187" providerId="ADAL" clId="{E6BCD444-D5E2-4CD1-B8D2-402CE2026AA2}" dt="2023-02-26T10:15:04.162" v="247" actId="47"/>
        <pc:sldMkLst>
          <pc:docMk/>
          <pc:sldMk cId="1027224345" sldId="316"/>
        </pc:sldMkLst>
      </pc:sldChg>
      <pc:sldChg chg="addSp delSp modSp new del mod modNotesTx">
        <pc:chgData name="Ceri Phelps" userId="44e5b747-28bd-454d-8b1f-8b8d7db49187" providerId="ADAL" clId="{E6BCD444-D5E2-4CD1-B8D2-402CE2026AA2}" dt="2023-02-26T10:48:12.631" v="1839" actId="2696"/>
        <pc:sldMkLst>
          <pc:docMk/>
          <pc:sldMk cId="1917783826" sldId="316"/>
        </pc:sldMkLst>
        <pc:spChg chg="add mod">
          <ac:chgData name="Ceri Phelps" userId="44e5b747-28bd-454d-8b1f-8b8d7db49187" providerId="ADAL" clId="{E6BCD444-D5E2-4CD1-B8D2-402CE2026AA2}" dt="2023-02-26T10:29:24.104" v="734" actId="1076"/>
          <ac:spMkLst>
            <pc:docMk/>
            <pc:sldMk cId="1917783826" sldId="316"/>
            <ac:spMk id="4" creationId="{17FBAA0A-4CB0-6411-5239-DF2488C1F690}"/>
          </ac:spMkLst>
        </pc:spChg>
        <pc:spChg chg="add mod">
          <ac:chgData name="Ceri Phelps" userId="44e5b747-28bd-454d-8b1f-8b8d7db49187" providerId="ADAL" clId="{E6BCD444-D5E2-4CD1-B8D2-402CE2026AA2}" dt="2023-02-26T10:29:40.177" v="740" actId="14100"/>
          <ac:spMkLst>
            <pc:docMk/>
            <pc:sldMk cId="1917783826" sldId="316"/>
            <ac:spMk id="6" creationId="{6048A05A-A87D-077E-ECE2-84E090B3DAC9}"/>
          </ac:spMkLst>
        </pc:spChg>
        <pc:graphicFrameChg chg="add del mod">
          <ac:chgData name="Ceri Phelps" userId="44e5b747-28bd-454d-8b1f-8b8d7db49187" providerId="ADAL" clId="{E6BCD444-D5E2-4CD1-B8D2-402CE2026AA2}" dt="2023-02-26T10:15:38.922" v="251"/>
          <ac:graphicFrameMkLst>
            <pc:docMk/>
            <pc:sldMk cId="1917783826" sldId="316"/>
            <ac:graphicFrameMk id="2" creationId="{3A95AB0A-904E-FF0B-E955-18DFBBA9BAA5}"/>
          </ac:graphicFrameMkLst>
        </pc:graphicFrameChg>
        <pc:graphicFrameChg chg="add mod modGraphic">
          <ac:chgData name="Ceri Phelps" userId="44e5b747-28bd-454d-8b1f-8b8d7db49187" providerId="ADAL" clId="{E6BCD444-D5E2-4CD1-B8D2-402CE2026AA2}" dt="2023-02-26T10:18:13.221" v="284" actId="1076"/>
          <ac:graphicFrameMkLst>
            <pc:docMk/>
            <pc:sldMk cId="1917783826" sldId="316"/>
            <ac:graphicFrameMk id="3" creationId="{23F67488-29A3-F21C-64BE-CD46C78218C1}"/>
          </ac:graphicFrameMkLst>
        </pc:graphicFrameChg>
      </pc:sldChg>
      <pc:sldChg chg="add del">
        <pc:chgData name="Ceri Phelps" userId="44e5b747-28bd-454d-8b1f-8b8d7db49187" providerId="ADAL" clId="{E6BCD444-D5E2-4CD1-B8D2-402CE2026AA2}" dt="2023-02-26T10:48:49.345" v="1845"/>
        <pc:sldMkLst>
          <pc:docMk/>
          <pc:sldMk cId="2936516666" sldId="316"/>
        </pc:sldMkLst>
      </pc:sldChg>
      <pc:sldChg chg="add del">
        <pc:chgData name="Ceri Phelps" userId="44e5b747-28bd-454d-8b1f-8b8d7db49187" providerId="ADAL" clId="{E6BCD444-D5E2-4CD1-B8D2-402CE2026AA2}" dt="2023-02-26T10:48:58.031" v="1846" actId="2696"/>
        <pc:sldMkLst>
          <pc:docMk/>
          <pc:sldMk cId="4048664354" sldId="316"/>
        </pc:sldMkLst>
      </pc:sldChg>
      <pc:sldChg chg="add del">
        <pc:chgData name="Ceri Phelps" userId="44e5b747-28bd-454d-8b1f-8b8d7db49187" providerId="ADAL" clId="{E6BCD444-D5E2-4CD1-B8D2-402CE2026AA2}" dt="2023-02-26T10:48:58.031" v="1846" actId="2696"/>
        <pc:sldMkLst>
          <pc:docMk/>
          <pc:sldMk cId="1943277321" sldId="317"/>
        </pc:sldMkLst>
      </pc:sldChg>
      <pc:sldChg chg="add del">
        <pc:chgData name="Ceri Phelps" userId="44e5b747-28bd-454d-8b1f-8b8d7db49187" providerId="ADAL" clId="{E6BCD444-D5E2-4CD1-B8D2-402CE2026AA2}" dt="2023-02-26T10:21:35.663" v="522" actId="47"/>
        <pc:sldMkLst>
          <pc:docMk/>
          <pc:sldMk cId="2930644291" sldId="317"/>
        </pc:sldMkLst>
      </pc:sldChg>
      <pc:sldChg chg="addSp modSp new del mod">
        <pc:chgData name="Ceri Phelps" userId="44e5b747-28bd-454d-8b1f-8b8d7db49187" providerId="ADAL" clId="{E6BCD444-D5E2-4CD1-B8D2-402CE2026AA2}" dt="2023-02-26T10:48:12.631" v="1839" actId="2696"/>
        <pc:sldMkLst>
          <pc:docMk/>
          <pc:sldMk cId="3116201824" sldId="317"/>
        </pc:sldMkLst>
        <pc:graphicFrameChg chg="add mod modGraphic">
          <ac:chgData name="Ceri Phelps" userId="44e5b747-28bd-454d-8b1f-8b8d7db49187" providerId="ADAL" clId="{E6BCD444-D5E2-4CD1-B8D2-402CE2026AA2}" dt="2023-02-26T10:26:03.241" v="718" actId="20577"/>
          <ac:graphicFrameMkLst>
            <pc:docMk/>
            <pc:sldMk cId="3116201824" sldId="317"/>
            <ac:graphicFrameMk id="3" creationId="{CC5483C8-994F-3B74-32DA-B58CCEF02D26}"/>
          </ac:graphicFrameMkLst>
        </pc:graphicFrameChg>
        <pc:picChg chg="add mod">
          <ac:chgData name="Ceri Phelps" userId="44e5b747-28bd-454d-8b1f-8b8d7db49187" providerId="ADAL" clId="{E6BCD444-D5E2-4CD1-B8D2-402CE2026AA2}" dt="2023-02-26T10:21:52.309" v="526" actId="1076"/>
          <ac:picMkLst>
            <pc:docMk/>
            <pc:sldMk cId="3116201824" sldId="317"/>
            <ac:picMk id="2" creationId="{C532CB5C-2296-E6AB-82FC-853D922DDB45}"/>
          </ac:picMkLst>
        </pc:picChg>
      </pc:sldChg>
      <pc:sldChg chg="add del">
        <pc:chgData name="Ceri Phelps" userId="44e5b747-28bd-454d-8b1f-8b8d7db49187" providerId="ADAL" clId="{E6BCD444-D5E2-4CD1-B8D2-402CE2026AA2}" dt="2023-02-26T10:48:49.345" v="1845"/>
        <pc:sldMkLst>
          <pc:docMk/>
          <pc:sldMk cId="3559452038" sldId="317"/>
        </pc:sldMkLst>
      </pc:sldChg>
      <pc:sldChg chg="add">
        <pc:chgData name="Ceri Phelps" userId="44e5b747-28bd-454d-8b1f-8b8d7db49187" providerId="ADAL" clId="{E6BCD444-D5E2-4CD1-B8D2-402CE2026AA2}" dt="2023-02-26T10:49:14.246" v="1848"/>
        <pc:sldMkLst>
          <pc:docMk/>
          <pc:sldMk cId="280642265" sldId="318"/>
        </pc:sldMkLst>
      </pc:sldChg>
      <pc:sldChg chg="add del">
        <pc:chgData name="Ceri Phelps" userId="44e5b747-28bd-454d-8b1f-8b8d7db49187" providerId="ADAL" clId="{E6BCD444-D5E2-4CD1-B8D2-402CE2026AA2}" dt="2023-02-26T10:49:12.179" v="1847" actId="2696"/>
        <pc:sldMkLst>
          <pc:docMk/>
          <pc:sldMk cId="1778157609" sldId="318"/>
        </pc:sldMkLst>
      </pc:sldChg>
      <pc:sldChg chg="addSp modSp new del mod">
        <pc:chgData name="Ceri Phelps" userId="44e5b747-28bd-454d-8b1f-8b8d7db49187" providerId="ADAL" clId="{E6BCD444-D5E2-4CD1-B8D2-402CE2026AA2}" dt="2023-02-26T10:48:12.631" v="1839" actId="2696"/>
        <pc:sldMkLst>
          <pc:docMk/>
          <pc:sldMk cId="3048529749" sldId="318"/>
        </pc:sldMkLst>
        <pc:spChg chg="add mod">
          <ac:chgData name="Ceri Phelps" userId="44e5b747-28bd-454d-8b1f-8b8d7db49187" providerId="ADAL" clId="{E6BCD444-D5E2-4CD1-B8D2-402CE2026AA2}" dt="2023-02-26T10:26:57.138" v="730" actId="20577"/>
          <ac:spMkLst>
            <pc:docMk/>
            <pc:sldMk cId="3048529749" sldId="318"/>
            <ac:spMk id="3" creationId="{0FE1617F-6408-5DA8-436C-DFD61DA90DA9}"/>
          </ac:spMkLst>
        </pc:spChg>
      </pc:sldChg>
      <pc:sldChg chg="add del">
        <pc:chgData name="Ceri Phelps" userId="44e5b747-28bd-454d-8b1f-8b8d7db49187" providerId="ADAL" clId="{E6BCD444-D5E2-4CD1-B8D2-402CE2026AA2}" dt="2023-02-26T10:48:49.345" v="1845"/>
        <pc:sldMkLst>
          <pc:docMk/>
          <pc:sldMk cId="4010205573" sldId="318"/>
        </pc:sldMkLst>
      </pc:sldChg>
      <pc:sldChg chg="addSp delSp modSp add mod">
        <pc:chgData name="Ceri Phelps" userId="44e5b747-28bd-454d-8b1f-8b8d7db49187" providerId="ADAL" clId="{E6BCD444-D5E2-4CD1-B8D2-402CE2026AA2}" dt="2023-02-26T10:44:57.991" v="1759" actId="12"/>
        <pc:sldMkLst>
          <pc:docMk/>
          <pc:sldMk cId="3841043291" sldId="319"/>
        </pc:sldMkLst>
        <pc:spChg chg="add mod">
          <ac:chgData name="Ceri Phelps" userId="44e5b747-28bd-454d-8b1f-8b8d7db49187" providerId="ADAL" clId="{E6BCD444-D5E2-4CD1-B8D2-402CE2026AA2}" dt="2023-02-26T10:44:57.991" v="1759" actId="12"/>
          <ac:spMkLst>
            <pc:docMk/>
            <pc:sldMk cId="3841043291" sldId="319"/>
            <ac:spMk id="3" creationId="{5DC4CE99-BE4B-D780-DBBB-FA409F61B527}"/>
          </ac:spMkLst>
        </pc:spChg>
        <pc:spChg chg="del">
          <ac:chgData name="Ceri Phelps" userId="44e5b747-28bd-454d-8b1f-8b8d7db49187" providerId="ADAL" clId="{E6BCD444-D5E2-4CD1-B8D2-402CE2026AA2}" dt="2023-02-26T10:40:33.700" v="1549" actId="478"/>
          <ac:spMkLst>
            <pc:docMk/>
            <pc:sldMk cId="3841043291" sldId="319"/>
            <ac:spMk id="5122" creationId="{00000000-0000-0000-0000-000000000000}"/>
          </ac:spMkLst>
        </pc:spChg>
      </pc:sldChg>
      <pc:sldChg chg="modSp add mod ord">
        <pc:chgData name="Ceri Phelps" userId="44e5b747-28bd-454d-8b1f-8b8d7db49187" providerId="ADAL" clId="{E6BCD444-D5E2-4CD1-B8D2-402CE2026AA2}" dt="2023-02-26T10:54:33.945" v="1921"/>
        <pc:sldMkLst>
          <pc:docMk/>
          <pc:sldMk cId="713985642" sldId="328"/>
        </pc:sldMkLst>
        <pc:spChg chg="mod">
          <ac:chgData name="Ceri Phelps" userId="44e5b747-28bd-454d-8b1f-8b8d7db49187" providerId="ADAL" clId="{E6BCD444-D5E2-4CD1-B8D2-402CE2026AA2}" dt="2023-02-26T10:54:27.881" v="1919" actId="20577"/>
          <ac:spMkLst>
            <pc:docMk/>
            <pc:sldMk cId="713985642" sldId="328"/>
            <ac:spMk id="2" creationId="{00000000-0000-0000-0000-000000000000}"/>
          </ac:spMkLst>
        </pc:spChg>
        <pc:spChg chg="mod">
          <ac:chgData name="Ceri Phelps" userId="44e5b747-28bd-454d-8b1f-8b8d7db49187" providerId="ADAL" clId="{E6BCD444-D5E2-4CD1-B8D2-402CE2026AA2}" dt="2023-02-26T10:52:45.375" v="1881" actId="14100"/>
          <ac:spMkLst>
            <pc:docMk/>
            <pc:sldMk cId="713985642" sldId="328"/>
            <ac:spMk id="22530" creationId="{00000000-0000-0000-0000-000000000000}"/>
          </ac:spMkLst>
        </pc:spChg>
      </pc:sldChg>
      <pc:sldChg chg="modSp new mod modNotesTx">
        <pc:chgData name="Ceri Phelps" userId="44e5b747-28bd-454d-8b1f-8b8d7db49187" providerId="ADAL" clId="{E6BCD444-D5E2-4CD1-B8D2-402CE2026AA2}" dt="2023-02-26T11:03:58.299" v="2102" actId="27636"/>
        <pc:sldMkLst>
          <pc:docMk/>
          <pc:sldMk cId="842176934" sldId="329"/>
        </pc:sldMkLst>
        <pc:spChg chg="mod">
          <ac:chgData name="Ceri Phelps" userId="44e5b747-28bd-454d-8b1f-8b8d7db49187" providerId="ADAL" clId="{E6BCD444-D5E2-4CD1-B8D2-402CE2026AA2}" dt="2023-02-26T10:56:39.256" v="1964" actId="20577"/>
          <ac:spMkLst>
            <pc:docMk/>
            <pc:sldMk cId="842176934" sldId="329"/>
            <ac:spMk id="2" creationId="{23B76893-57F1-5ADD-68F2-F1B10F786784}"/>
          </ac:spMkLst>
        </pc:spChg>
        <pc:spChg chg="mod">
          <ac:chgData name="Ceri Phelps" userId="44e5b747-28bd-454d-8b1f-8b8d7db49187" providerId="ADAL" clId="{E6BCD444-D5E2-4CD1-B8D2-402CE2026AA2}" dt="2023-02-26T11:03:58.299" v="2102" actId="27636"/>
          <ac:spMkLst>
            <pc:docMk/>
            <pc:sldMk cId="842176934" sldId="329"/>
            <ac:spMk id="3" creationId="{EA18578E-8723-8891-B78C-66DC53E972A4}"/>
          </ac:spMkLst>
        </pc:spChg>
      </pc:sldChg>
      <pc:sldChg chg="add del">
        <pc:chgData name="Ceri Phelps" userId="44e5b747-28bd-454d-8b1f-8b8d7db49187" providerId="ADAL" clId="{E6BCD444-D5E2-4CD1-B8D2-402CE2026AA2}" dt="2023-02-26T10:53:34.069" v="1885" actId="47"/>
        <pc:sldMkLst>
          <pc:docMk/>
          <pc:sldMk cId="1699761407" sldId="329"/>
        </pc:sldMkLst>
      </pc:sldChg>
      <pc:sldChg chg="modSp new mod modNotesTx">
        <pc:chgData name="Ceri Phelps" userId="44e5b747-28bd-454d-8b1f-8b8d7db49187" providerId="ADAL" clId="{E6BCD444-D5E2-4CD1-B8D2-402CE2026AA2}" dt="2023-02-26T11:05:22.365" v="2111" actId="20577"/>
        <pc:sldMkLst>
          <pc:docMk/>
          <pc:sldMk cId="3827788314" sldId="330"/>
        </pc:sldMkLst>
        <pc:spChg chg="mod">
          <ac:chgData name="Ceri Phelps" userId="44e5b747-28bd-454d-8b1f-8b8d7db49187" providerId="ADAL" clId="{E6BCD444-D5E2-4CD1-B8D2-402CE2026AA2}" dt="2023-02-26T10:58:23.173" v="2089" actId="1076"/>
          <ac:spMkLst>
            <pc:docMk/>
            <pc:sldMk cId="3827788314" sldId="330"/>
            <ac:spMk id="2" creationId="{E4BD4281-303D-11B3-D680-F6FD0164B354}"/>
          </ac:spMkLst>
        </pc:spChg>
        <pc:spChg chg="mod">
          <ac:chgData name="Ceri Phelps" userId="44e5b747-28bd-454d-8b1f-8b8d7db49187" providerId="ADAL" clId="{E6BCD444-D5E2-4CD1-B8D2-402CE2026AA2}" dt="2023-02-26T11:05:22.365" v="2111" actId="20577"/>
          <ac:spMkLst>
            <pc:docMk/>
            <pc:sldMk cId="3827788314" sldId="330"/>
            <ac:spMk id="3" creationId="{D10BEA45-29C0-13AD-4CFE-D0A2AE7ABCFA}"/>
          </ac:spMkLst>
        </pc:spChg>
      </pc:sldChg>
      <pc:sldChg chg="addSp delSp modSp new mod modNotesTx">
        <pc:chgData name="Ceri Phelps" userId="44e5b747-28bd-454d-8b1f-8b8d7db49187" providerId="ADAL" clId="{E6BCD444-D5E2-4CD1-B8D2-402CE2026AA2}" dt="2023-02-26T11:01:03.842" v="2100" actId="207"/>
        <pc:sldMkLst>
          <pc:docMk/>
          <pc:sldMk cId="2314555549" sldId="331"/>
        </pc:sldMkLst>
        <pc:spChg chg="mod">
          <ac:chgData name="Ceri Phelps" userId="44e5b747-28bd-454d-8b1f-8b8d7db49187" providerId="ADAL" clId="{E6BCD444-D5E2-4CD1-B8D2-402CE2026AA2}" dt="2023-02-26T11:01:03.842" v="2100" actId="207"/>
          <ac:spMkLst>
            <pc:docMk/>
            <pc:sldMk cId="2314555549" sldId="331"/>
            <ac:spMk id="2" creationId="{D3168572-04EE-9580-121A-49CB5CE5C5CC}"/>
          </ac:spMkLst>
        </pc:spChg>
        <pc:spChg chg="del">
          <ac:chgData name="Ceri Phelps" userId="44e5b747-28bd-454d-8b1f-8b8d7db49187" providerId="ADAL" clId="{E6BCD444-D5E2-4CD1-B8D2-402CE2026AA2}" dt="2023-02-26T11:00:04.445" v="2095"/>
          <ac:spMkLst>
            <pc:docMk/>
            <pc:sldMk cId="2314555549" sldId="331"/>
            <ac:spMk id="3" creationId="{88B82653-67DA-6C2F-A718-97D82247B389}"/>
          </ac:spMkLst>
        </pc:spChg>
        <pc:picChg chg="add mod">
          <ac:chgData name="Ceri Phelps" userId="44e5b747-28bd-454d-8b1f-8b8d7db49187" providerId="ADAL" clId="{E6BCD444-D5E2-4CD1-B8D2-402CE2026AA2}" dt="2023-02-26T11:00:08.770" v="2097" actId="1076"/>
          <ac:picMkLst>
            <pc:docMk/>
            <pc:sldMk cId="2314555549" sldId="331"/>
            <ac:picMk id="4" creationId="{1F3C96B6-55E4-09F1-E6AF-57AC1ECE789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E75BE-E5FB-4F9B-BD65-67570377E8C6}"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84C874-BAAE-419B-9B7C-BBA891A22338}" type="slidenum">
              <a:rPr lang="en-GB" smtClean="0"/>
              <a:t>‹#›</a:t>
            </a:fld>
            <a:endParaRPr lang="en-GB"/>
          </a:p>
        </p:txBody>
      </p:sp>
    </p:spTree>
    <p:extLst>
      <p:ext uri="{BB962C8B-B14F-4D97-AF65-F5344CB8AC3E}">
        <p14:creationId xmlns:p14="http://schemas.microsoft.com/office/powerpoint/2010/main" val="2591870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mj.com/content/374/bmj.n2061#F1"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bmj.com/content/374/bmj.n2061#ref-6" TargetMode="External"/><Relationship Id="rId3" Type="http://schemas.openxmlformats.org/officeDocument/2006/relationships/hyperlink" Target="https://www.bmj.com/content/374/bmj.n2061#ref-1" TargetMode="External"/><Relationship Id="rId7" Type="http://schemas.openxmlformats.org/officeDocument/2006/relationships/hyperlink" Target="https://www.bmj.com/content/374/bmj.n2061#ref-5"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bmj.com/content/374/bmj.n2061#ref-4" TargetMode="External"/><Relationship Id="rId11" Type="http://schemas.openxmlformats.org/officeDocument/2006/relationships/hyperlink" Target="https://www.bmj.com/content/374/bmj.n2061#ref-9" TargetMode="External"/><Relationship Id="rId5" Type="http://schemas.openxmlformats.org/officeDocument/2006/relationships/hyperlink" Target="https://www.bmj.com/content/374/bmj.n2061#ref-3" TargetMode="External"/><Relationship Id="rId10" Type="http://schemas.openxmlformats.org/officeDocument/2006/relationships/hyperlink" Target="https://www.bmj.com/content/374/bmj.n2061#ref-8" TargetMode="External"/><Relationship Id="rId4" Type="http://schemas.openxmlformats.org/officeDocument/2006/relationships/hyperlink" Target="https://www.bmj.com/content/374/bmj.n2061#ref-2" TargetMode="External"/><Relationship Id="rId9" Type="http://schemas.openxmlformats.org/officeDocument/2006/relationships/hyperlink" Target="https://www.bmj.com/content/374/bmj.n2061#ref-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change is key to improving healthcare and health outcomes. Behaviours may be those of healthcare workers, such as implementation of evidence-based practice, of patients, such as medication adherence, or of the general population, such as smoking cessation and increasing physical activity. </a:t>
            </a:r>
          </a:p>
        </p:txBody>
      </p:sp>
      <p:sp>
        <p:nvSpPr>
          <p:cNvPr id="4" name="Slide Number Placeholder 3"/>
          <p:cNvSpPr>
            <a:spLocks noGrp="1"/>
          </p:cNvSpPr>
          <p:nvPr>
            <p:ph type="sldNum" sz="quarter" idx="10"/>
          </p:nvPr>
        </p:nvSpPr>
        <p:spPr/>
        <p:txBody>
          <a:bodyPr/>
          <a:lstStyle/>
          <a:p>
            <a:fld id="{214ABF25-8DC0-4265-BEFB-D02090AA66FA}" type="slidenum">
              <a:rPr lang="en-GB" smtClean="0"/>
              <a:t>1</a:t>
            </a:fld>
            <a:endParaRPr lang="en-GB"/>
          </a:p>
        </p:txBody>
      </p:sp>
    </p:spTree>
    <p:extLst>
      <p:ext uri="{BB962C8B-B14F-4D97-AF65-F5344CB8AC3E}">
        <p14:creationId xmlns:p14="http://schemas.microsoft.com/office/powerpoint/2010/main" val="327111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3E9FC0-DFDB-482A-BC3A-10FA566B8411}" type="slidenum">
              <a:rPr lang="en-GB" altLang="en-US" smtClean="0"/>
              <a:pPr/>
              <a:t>5</a:t>
            </a:fld>
            <a:endParaRPr lang="en-GB" altLang="en-US"/>
          </a:p>
        </p:txBody>
      </p:sp>
      <p:sp>
        <p:nvSpPr>
          <p:cNvPr id="6147" name="Rectangle 2"/>
          <p:cNvSpPr>
            <a:spLocks noGrp="1" noRot="1" noChangeAspect="1" noChangeArrowheads="1" noTextEdit="1"/>
          </p:cNvSpPr>
          <p:nvPr>
            <p:ph type="sldImg"/>
          </p:nvPr>
        </p:nvSpPr>
        <p:spPr>
          <a:ln/>
        </p:spPr>
      </p:sp>
      <p:sp>
        <p:nvSpPr>
          <p:cNvPr id="6148" name="Text Box 3"/>
          <p:cNvSpPr txBox="1">
            <a:spLocks noChangeArrowheads="1"/>
          </p:cNvSpPr>
          <p:nvPr/>
        </p:nvSpPr>
        <p:spPr bwMode="auto">
          <a:xfrm>
            <a:off x="982663" y="5129213"/>
            <a:ext cx="4683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endParaRPr lang="en-US" altLang="en-US" sz="1200">
              <a:latin typeface="Times New Roman" panose="02020603050405020304" pitchFamily="18" charset="0"/>
            </a:endParaRPr>
          </a:p>
        </p:txBody>
      </p:sp>
      <p:sp>
        <p:nvSpPr>
          <p:cNvPr id="2" name="Notes Placeholder 1">
            <a:extLst>
              <a:ext uri="{FF2B5EF4-FFF2-40B4-BE49-F238E27FC236}">
                <a16:creationId xmlns:a16="http://schemas.microsoft.com/office/drawing/2014/main" id="{AE756989-B9E4-F8ED-C5D7-41D76BF7B9C8}"/>
              </a:ext>
            </a:extLst>
          </p:cNvPr>
          <p:cNvSpPr>
            <a:spLocks noGrp="1"/>
          </p:cNvSpPr>
          <p:nvPr>
            <p:ph type="body" idx="1"/>
          </p:nvPr>
        </p:nvSpPr>
        <p:spPr/>
        <p:txBody>
          <a:bodyPr/>
          <a:lstStyle/>
          <a:p>
            <a:r>
              <a:rPr lang="en-GB" dirty="0"/>
              <a:t>Improving implementation of evidence-based practice by healthcare workers depends on changing multiple behaviours of multiple types of people (e.g., health professionals, managers, administrators) [5]. Changing behaviour is not easy, but is more effective if interventions are based on evidence-based principles of behaviour change [6]. These principles form part of many theories of behaviour change, but are seldom drawn on in designing and evaluating implementation interventions. There is some evidence that behaviour change interventions informed by theory are more effective than those that are not [7,8]. Designing interventions on the basis of practitioner or researcher intuition rather than theory precludes the possibility of understanding the behaviour change processes that underlie effective interventions * Correspondence: s.michie@ucl.ac.uk 3 Research Department of Clinical, Centre for Outcomes Research and Effectiveness (CORE), Education and Health Psychology, University College London, 1-19 Torrington Place, London, WC1E 7HB, UK Full list of author information is available at the end of the article © 2012 Cane et al.; licensee BioMed Central Ltd. This is an Open Access article distributed under the terms of the Creative Commons Attribution License (http://creativecommons.org/licenses/by/2.0), which permits unrestricted use, distribution, and reproduction in any medium, provided the original work is properly cited. Cane et al. Implementation Science 2012, 7:37 Implementation Science http://www.implementationscience.com/content/7/1/37 and of applying this knowledge to inform the design of future interventions. This is also the case where theory is cited but poorly applied to intervention development [9]</a:t>
            </a:r>
            <a:endParaRPr lang="en-GB" b="1" dirty="0"/>
          </a:p>
        </p:txBody>
      </p:sp>
    </p:spTree>
    <p:extLst>
      <p:ext uri="{BB962C8B-B14F-4D97-AF65-F5344CB8AC3E}">
        <p14:creationId xmlns:p14="http://schemas.microsoft.com/office/powerpoint/2010/main" val="1291021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3E9FC0-DFDB-482A-BC3A-10FA566B8411}" type="slidenum">
              <a:rPr lang="en-GB" altLang="en-US" smtClean="0"/>
              <a:pPr/>
              <a:t>6</a:t>
            </a:fld>
            <a:endParaRPr lang="en-GB" altLang="en-US"/>
          </a:p>
        </p:txBody>
      </p:sp>
      <p:sp>
        <p:nvSpPr>
          <p:cNvPr id="6147" name="Rectangle 2"/>
          <p:cNvSpPr>
            <a:spLocks noGrp="1" noRot="1" noChangeAspect="1" noChangeArrowheads="1" noTextEdit="1"/>
          </p:cNvSpPr>
          <p:nvPr>
            <p:ph type="sldImg"/>
          </p:nvPr>
        </p:nvSpPr>
        <p:spPr>
          <a:ln/>
        </p:spPr>
      </p:sp>
      <p:sp>
        <p:nvSpPr>
          <p:cNvPr id="6148" name="Text Box 3"/>
          <p:cNvSpPr txBox="1">
            <a:spLocks noChangeArrowheads="1"/>
          </p:cNvSpPr>
          <p:nvPr/>
        </p:nvSpPr>
        <p:spPr bwMode="auto">
          <a:xfrm>
            <a:off x="982663" y="5129213"/>
            <a:ext cx="4683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endParaRPr lang="en-US" altLang="en-US" sz="1200">
              <a:latin typeface="Times New Roman" panose="02020603050405020304" pitchFamily="18" charset="0"/>
            </a:endParaRPr>
          </a:p>
        </p:txBody>
      </p:sp>
      <p:sp>
        <p:nvSpPr>
          <p:cNvPr id="2" name="Notes Placeholder 1">
            <a:extLst>
              <a:ext uri="{FF2B5EF4-FFF2-40B4-BE49-F238E27FC236}">
                <a16:creationId xmlns:a16="http://schemas.microsoft.com/office/drawing/2014/main" id="{AE756989-B9E4-F8ED-C5D7-41D76BF7B9C8}"/>
              </a:ext>
            </a:extLst>
          </p:cNvPr>
          <p:cNvSpPr>
            <a:spLocks noGrp="1"/>
          </p:cNvSpPr>
          <p:nvPr>
            <p:ph type="body" idx="1"/>
          </p:nvPr>
        </p:nvSpPr>
        <p:spPr/>
        <p:txBody>
          <a:bodyPr/>
          <a:lstStyle/>
          <a:p>
            <a:r>
              <a:rPr lang="en-GB" dirty="0"/>
              <a:t>Improving implementation of evidence-based practice by healthcare workers depends on changing multiple behaviours of multiple types of people (e.g., health professionals, managers, administrators) [5]. Changing behaviour is not easy, but is more effective if interventions are based on evidence-based principles of behaviour change [6]. These principles form part of many theories of behaviour change, but are seldom drawn on in designing and evaluating implementation interventions. There is some evidence that behaviour change interventions informed by theory are more effective than those that are not [7,8]. Designing interventions on the basis of practitioner or researcher intuition rather than theory precludes the possibility of understanding the behaviour change processes that underlie effective interventions * Correspondence: s.michie@ucl.ac.uk 3 Research Department of Clinical, Centre for Outcomes Research and Effectiveness (CORE), Education and Health Psychology, University College London, 1-19 Torrington Place, London, WC1E 7HB, UK Full list of author information is available at the end of the article © 2012 Cane et al.; licensee BioMed Central Ltd. This is an Open Access article distributed under the terms of the Creative Commons Attribution License (http://creativecommons.org/licenses/by/2.0), which permits unrestricted use, distribution, and reproduction in any medium, provided the original work is properly cited. Cane et al. Implementation Science 2012, 7:37 Implementation Science http://www.implementationscience.com/content/7/1/37 and of applying this knowledge to inform the design of future interventions. This is also the case where theory is cited but poorly applied to intervention development [9]</a:t>
            </a:r>
            <a:endParaRPr lang="en-GB" b="1" dirty="0"/>
          </a:p>
        </p:txBody>
      </p:sp>
    </p:spTree>
    <p:extLst>
      <p:ext uri="{BB962C8B-B14F-4D97-AF65-F5344CB8AC3E}">
        <p14:creationId xmlns:p14="http://schemas.microsoft.com/office/powerpoint/2010/main" val="3416089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11</a:t>
            </a:fld>
            <a:endParaRPr lang="en-GB"/>
          </a:p>
        </p:txBody>
      </p:sp>
    </p:spTree>
    <p:extLst>
      <p:ext uri="{BB962C8B-B14F-4D97-AF65-F5344CB8AC3E}">
        <p14:creationId xmlns:p14="http://schemas.microsoft.com/office/powerpoint/2010/main" val="3798309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Arial" panose="020B0604020202020204" pitchFamily="34" charset="0"/>
                <a:ea typeface="DengXian" panose="02010600030101010101" pitchFamily="2" charset="-122"/>
                <a:cs typeface="Times New Roman" panose="02020603050405020304" pitchFamily="18" charset="0"/>
              </a:rPr>
              <a:t>The COM-B model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The COM-B model (Michie et al.,) stands for Capability Opportunity Motivation-Behaviour.  It now forms the first element of the wider Behaviour Change Wheel (Michie et al.) and helps policy makers understand and identify behaviour requiring change in the context within which it occurs (so in our context, that of engagement with understanding the importance of the whole school approach framework (WSAF) for wellbeing within particular school settings).   The central tenet of the model is that in order for any behaviour to occur then an individual must have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capability </a:t>
            </a:r>
            <a:r>
              <a:rPr lang="en-GB" sz="1800" dirty="0">
                <a:effectLst/>
                <a:latin typeface="Arial" panose="020B0604020202020204" pitchFamily="34" charset="0"/>
                <a:ea typeface="DengXian" panose="02010600030101010101" pitchFamily="2" charset="-122"/>
                <a:cs typeface="Times New Roman" panose="02020603050405020304" pitchFamily="18" charset="0"/>
              </a:rPr>
              <a:t>to do it (be equipped with the knowledge and skills);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do it (must have a conducive physical and social environment including being accessible, affordable, and social acceptable, as well as having the permission to do so at a micro,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meso</a:t>
            </a:r>
            <a:r>
              <a:rPr lang="en-GB" sz="1800" dirty="0">
                <a:effectLst/>
                <a:latin typeface="Arial" panose="020B0604020202020204" pitchFamily="34" charset="0"/>
                <a:ea typeface="DengXian" panose="02010600030101010101" pitchFamily="2" charset="-122"/>
                <a:cs typeface="Times New Roman" panose="02020603050405020304" pitchFamily="18" charset="0"/>
              </a:rPr>
              <a:t> and macro level); and have a strong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motivation</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engage in the relevant behaviour (through improving understanding of the benefits and how to overcome barriers).  Each of these three factors are further broken down, and figure one depicts how we see the COM-B model informing the identification of appropriate PL training materials, content and future interventions.  Whilst traditionally embraced within the field of behavioural science, health psychology and public health, the COM-B model and Behaviour Change Wheel are now starting to be employed across other settings, including informing a recent protocol for a randomised controlled trial exploring mechanisms of change for promoting mental health in schools (Kwak et al., 2022).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12</a:t>
            </a:fld>
            <a:endParaRPr lang="en-GB"/>
          </a:p>
        </p:txBody>
      </p:sp>
    </p:spTree>
    <p:extLst>
      <p:ext uri="{BB962C8B-B14F-4D97-AF65-F5344CB8AC3E}">
        <p14:creationId xmlns:p14="http://schemas.microsoft.com/office/powerpoint/2010/main" val="2427028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13</a:t>
            </a:fld>
            <a:endParaRPr lang="en-GB"/>
          </a:p>
        </p:txBody>
      </p:sp>
    </p:spTree>
    <p:extLst>
      <p:ext uri="{BB962C8B-B14F-4D97-AF65-F5344CB8AC3E}">
        <p14:creationId xmlns:p14="http://schemas.microsoft.com/office/powerpoint/2010/main" val="1812481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14</a:t>
            </a:fld>
            <a:endParaRPr lang="en-GB"/>
          </a:p>
        </p:txBody>
      </p:sp>
    </p:spTree>
    <p:extLst>
      <p:ext uri="{BB962C8B-B14F-4D97-AF65-F5344CB8AC3E}">
        <p14:creationId xmlns:p14="http://schemas.microsoft.com/office/powerpoint/2010/main" val="3704238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Table 2 suggests a mapping process for our project work.  The first column are specific areas of “behavioural diagnosis” that can be used in a self evaluation format to identify the barriers and facilitators to engagement with a target behaviour (Michie et al. 2014).  The table then proposes potential mapping to the Whole School Framework, the potential mapping to theoretical domains that could allow us to identify specific behaviour change techniques, and finally starting to map to existing tools or PL content already available so that a gap analysis can be considered. </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15</a:t>
            </a:fld>
            <a:endParaRPr lang="en-GB"/>
          </a:p>
        </p:txBody>
      </p:sp>
    </p:spTree>
    <p:extLst>
      <p:ext uri="{BB962C8B-B14F-4D97-AF65-F5344CB8AC3E}">
        <p14:creationId xmlns:p14="http://schemas.microsoft.com/office/powerpoint/2010/main" val="3921494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DengXian" panose="02010600030101010101" pitchFamily="2" charset="-122"/>
                <a:cs typeface="Times New Roman" panose="02020603050405020304" pitchFamily="18" charset="0"/>
              </a:rPr>
              <a:t>Whilst potentially beyond the scope of this initial work, the COM-B model can be extended to incorporate the Theoretical Domains Framework which synthesises key theoretical constructs used across different theories that may be useful in implementing evidence based practice through  the selection of appropriate theory-informed interventions strategies and behaviour change techniques (Figure 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16</a:t>
            </a:fld>
            <a:endParaRPr lang="en-GB"/>
          </a:p>
        </p:txBody>
      </p:sp>
    </p:spTree>
    <p:extLst>
      <p:ext uri="{BB962C8B-B14F-4D97-AF65-F5344CB8AC3E}">
        <p14:creationId xmlns:p14="http://schemas.microsoft.com/office/powerpoint/2010/main" val="2865474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dirty="0">
                <a:solidFill>
                  <a:srgbClr val="333333"/>
                </a:solidFill>
                <a:effectLst/>
                <a:latin typeface="interfaceregular"/>
              </a:rPr>
              <a:t>An intervention might be considered complex because of properties of the intervention itself, such as the number of components involved; the range of behaviours targeted; expertise and skills required by those delivering and receiving the intervention; the number of groups, settings, or levels targeted; or the permitted level of flexibility of the intervention or its components.</a:t>
            </a:r>
            <a:endParaRPr lang="en-GB" b="0" i="0" dirty="0">
              <a:solidFill>
                <a:srgbClr val="333333"/>
              </a:solidFill>
              <a:effectLst/>
              <a:latin typeface="inherit"/>
            </a:endParaRPr>
          </a:p>
          <a:p>
            <a:pPr algn="l" fontAlgn="base">
              <a:buFont typeface="Arial" panose="020B0604020202020204" pitchFamily="34" charset="0"/>
              <a:buChar char="•"/>
            </a:pPr>
            <a:endParaRPr lang="en-GB" b="0" i="0" dirty="0">
              <a:solidFill>
                <a:srgbClr val="333333"/>
              </a:solidFill>
              <a:effectLst/>
              <a:latin typeface="inherit"/>
            </a:endParaRPr>
          </a:p>
          <a:p>
            <a:pPr algn="l" fontAlgn="base">
              <a:buFont typeface="Arial" panose="020B0604020202020204" pitchFamily="34" charset="0"/>
              <a:buChar char="•"/>
            </a:pPr>
            <a:r>
              <a:rPr lang="en-GB" b="0" i="0" dirty="0">
                <a:solidFill>
                  <a:srgbClr val="333333"/>
                </a:solidFill>
                <a:effectLst/>
                <a:latin typeface="inherit"/>
              </a:rPr>
              <a:t>Complex intervention research can be considered in terms of phases, although these phases are not necessarily sequential: development or identification of an intervention, assessment of feasibility of the intervention and evaluation design, evaluation of the intervention, and impactful implementation</a:t>
            </a:r>
          </a:p>
          <a:p>
            <a:pPr algn="l" fontAlgn="base">
              <a:buFont typeface="Arial" panose="020B0604020202020204" pitchFamily="34" charset="0"/>
              <a:buChar char="•"/>
            </a:pPr>
            <a:r>
              <a:rPr lang="en-GB" b="0" i="0" dirty="0">
                <a:solidFill>
                  <a:srgbClr val="333333"/>
                </a:solidFill>
                <a:effectLst/>
                <a:latin typeface="inherit"/>
              </a:rPr>
              <a:t>At each phase, six core elements should be considered to answer the following questions:</a:t>
            </a:r>
          </a:p>
          <a:p>
            <a:pPr marL="742950" lvl="1" indent="-285750" algn="l" fontAlgn="base">
              <a:buFont typeface="Arial" panose="020B0604020202020204" pitchFamily="34" charset="0"/>
              <a:buChar char="•"/>
            </a:pPr>
            <a:r>
              <a:rPr lang="en-GB" b="0" i="0" dirty="0">
                <a:solidFill>
                  <a:srgbClr val="333333"/>
                </a:solidFill>
                <a:effectLst/>
                <a:latin typeface="inherit"/>
              </a:rPr>
              <a:t>How does the intervention interact with its context?</a:t>
            </a:r>
          </a:p>
          <a:p>
            <a:pPr marL="742950" lvl="1" indent="-285750" algn="l" fontAlgn="base">
              <a:buFont typeface="Arial" panose="020B0604020202020204" pitchFamily="34" charset="0"/>
              <a:buChar char="•"/>
            </a:pPr>
            <a:r>
              <a:rPr lang="en-GB" b="0" i="0" dirty="0">
                <a:solidFill>
                  <a:srgbClr val="333333"/>
                </a:solidFill>
                <a:effectLst/>
                <a:latin typeface="inherit"/>
              </a:rPr>
              <a:t>What is the underpinning programme theory?</a:t>
            </a:r>
          </a:p>
          <a:p>
            <a:pPr marL="742950" lvl="1" indent="-285750" algn="l" fontAlgn="base">
              <a:buFont typeface="Arial" panose="020B0604020202020204" pitchFamily="34" charset="0"/>
              <a:buChar char="•"/>
            </a:pPr>
            <a:r>
              <a:rPr lang="en-GB" b="0" i="0" dirty="0">
                <a:solidFill>
                  <a:srgbClr val="333333"/>
                </a:solidFill>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key uncertainties?</a:t>
            </a:r>
          </a:p>
          <a:p>
            <a:pPr marL="742950" lvl="1" indent="-285750" algn="l" fontAlgn="base">
              <a:buFont typeface="Arial" panose="020B0604020202020204" pitchFamily="34" charset="0"/>
              <a:buChar char="•"/>
            </a:pPr>
            <a:r>
              <a:rPr lang="en-GB" b="0" i="0" dirty="0">
                <a:solidFill>
                  <a:srgbClr val="333333"/>
                </a:solidFill>
                <a:effectLst/>
                <a:latin typeface="inherit"/>
              </a:rPr>
              <a:t>How can the intervention be refined?</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comparative resource and outcome consequences of the intervention?</a:t>
            </a:r>
          </a:p>
          <a:p>
            <a:pPr algn="l" fontAlgn="base">
              <a:buFont typeface="Arial" panose="020B0604020202020204" pitchFamily="34" charset="0"/>
              <a:buChar char="•"/>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21</a:t>
            </a:fld>
            <a:endParaRPr lang="en-GB"/>
          </a:p>
        </p:txBody>
      </p:sp>
    </p:spTree>
    <p:extLst>
      <p:ext uri="{BB962C8B-B14F-4D97-AF65-F5344CB8AC3E}">
        <p14:creationId xmlns:p14="http://schemas.microsoft.com/office/powerpoint/2010/main" val="2350927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None/>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22</a:t>
            </a:fld>
            <a:endParaRPr lang="en-GB"/>
          </a:p>
        </p:txBody>
      </p:sp>
    </p:spTree>
    <p:extLst>
      <p:ext uri="{BB962C8B-B14F-4D97-AF65-F5344CB8AC3E}">
        <p14:creationId xmlns:p14="http://schemas.microsoft.com/office/powerpoint/2010/main" val="2501905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interfaceregular"/>
              </a:rPr>
              <a:t>The framework divides complex intervention research into four phases: development or identification of the intervention, feasibility, evaluation, and implementation (</a:t>
            </a:r>
            <a:r>
              <a:rPr lang="en-GB" b="1" i="0" u="none" strike="noStrike" dirty="0">
                <a:solidFill>
                  <a:srgbClr val="2A6EBB"/>
                </a:solidFill>
                <a:effectLst/>
                <a:latin typeface="interfaceregular"/>
                <a:hlinkClick r:id="rId3"/>
              </a:rPr>
              <a:t>fig 1</a:t>
            </a:r>
            <a:r>
              <a:rPr lang="en-GB" b="0" i="0" dirty="0">
                <a:solidFill>
                  <a:srgbClr val="333333"/>
                </a:solidFill>
                <a:effectLst/>
                <a:latin typeface="interfaceregular"/>
              </a:rPr>
              <a:t>). A research programme might begin at any phase, depending on the key uncertainties about the intervention in question. Repeating phases is preferable to automatic progression if uncertainties remain unresolved. Each phase has a common set of core elements—considering context, developing and refining programme theory, engaging stakeholders, identifying key uncertainties, refining the intervention, and economic considerations. These elements should be considered early and continually revisited throughout the research process, and especially before moving between phases (for example, between feasibility testing and evaluation).</a:t>
            </a:r>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23</a:t>
            </a:fld>
            <a:endParaRPr lang="en-GB"/>
          </a:p>
        </p:txBody>
      </p:sp>
    </p:spTree>
    <p:extLst>
      <p:ext uri="{BB962C8B-B14F-4D97-AF65-F5344CB8AC3E}">
        <p14:creationId xmlns:p14="http://schemas.microsoft.com/office/powerpoint/2010/main" val="1828445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interfaceregular"/>
              </a:rPr>
              <a:t>Complex interventions are commonly used in the health and social care services, public health practice, and other areas of social and economic policy that have consequences for health. Such interventions are delivered and evaluated at different levels, from individual to societal levels. Examples include a new surgical procedure, the redesign of a healthcare programme, and a change in welfare policy. The UK Medical Research Council (MRC) published a framework for researchers and research funders on developing and evaluating complex interventions in 2000 and revised guidance in 2006.</a:t>
            </a:r>
            <a:r>
              <a:rPr lang="en-GB" b="1" i="0" u="none" strike="noStrike" dirty="0">
                <a:solidFill>
                  <a:srgbClr val="2A6EBB"/>
                </a:solidFill>
                <a:effectLst/>
                <a:latin typeface="interfaceregular"/>
                <a:hlinkClick r:id="rId3"/>
              </a:rPr>
              <a:t>1</a:t>
            </a:r>
            <a:r>
              <a:rPr lang="en-GB" b="1" i="0" u="none" strike="noStrike" dirty="0">
                <a:solidFill>
                  <a:srgbClr val="2A6EBB"/>
                </a:solidFill>
                <a:effectLst/>
                <a:latin typeface="interfaceregular"/>
                <a:hlinkClick r:id="rId4"/>
              </a:rPr>
              <a:t>2</a:t>
            </a:r>
            <a:r>
              <a:rPr lang="en-GB" b="1" i="0" u="none" strike="noStrike" dirty="0">
                <a:solidFill>
                  <a:srgbClr val="2A6EBB"/>
                </a:solidFill>
                <a:effectLst/>
                <a:latin typeface="interfaceregular"/>
                <a:hlinkClick r:id="rId5"/>
              </a:rPr>
              <a:t>3</a:t>
            </a:r>
            <a:r>
              <a:rPr lang="en-GB" b="0" i="0" dirty="0">
                <a:solidFill>
                  <a:srgbClr val="333333"/>
                </a:solidFill>
                <a:effectLst/>
                <a:latin typeface="interfaceregular"/>
              </a:rPr>
              <a:t> Although these documents continue to be widely used and are now accompanied by a range of more detailed guidance on specific aspects of the research process,</a:t>
            </a:r>
            <a:r>
              <a:rPr lang="en-GB" b="1" i="0" u="none" strike="noStrike" dirty="0">
                <a:solidFill>
                  <a:srgbClr val="2A6EBB"/>
                </a:solidFill>
                <a:effectLst/>
                <a:latin typeface="interfaceregular"/>
                <a:hlinkClick r:id="rId6"/>
              </a:rPr>
              <a:t>4</a:t>
            </a:r>
            <a:r>
              <a:rPr lang="en-GB" b="1" i="0" u="none" strike="noStrike" dirty="0">
                <a:solidFill>
                  <a:srgbClr val="2A6EBB"/>
                </a:solidFill>
                <a:effectLst/>
                <a:latin typeface="interfaceregular"/>
                <a:hlinkClick r:id="rId7"/>
              </a:rPr>
              <a:t>5</a:t>
            </a:r>
            <a:r>
              <a:rPr lang="en-GB" b="1" i="0" u="none" strike="noStrike" dirty="0">
                <a:solidFill>
                  <a:srgbClr val="2A6EBB"/>
                </a:solidFill>
                <a:effectLst/>
                <a:latin typeface="interfaceregular"/>
                <a:hlinkClick r:id="rId8"/>
              </a:rPr>
              <a:t>6</a:t>
            </a:r>
            <a:r>
              <a:rPr lang="en-GB" b="1" i="0" u="none" strike="noStrike" dirty="0">
                <a:solidFill>
                  <a:srgbClr val="2A6EBB"/>
                </a:solidFill>
                <a:effectLst/>
                <a:latin typeface="interfaceregular"/>
                <a:hlinkClick r:id="rId9"/>
              </a:rPr>
              <a:t>7</a:t>
            </a:r>
            <a:r>
              <a:rPr lang="en-GB" b="1" i="0" u="none" strike="noStrike" dirty="0">
                <a:solidFill>
                  <a:srgbClr val="2A6EBB"/>
                </a:solidFill>
                <a:effectLst/>
                <a:latin typeface="interfaceregular"/>
                <a:hlinkClick r:id="rId10"/>
              </a:rPr>
              <a:t>8</a:t>
            </a:r>
            <a:r>
              <a:rPr lang="en-GB" b="0" i="0" dirty="0">
                <a:solidFill>
                  <a:srgbClr val="333333"/>
                </a:solidFill>
                <a:effectLst/>
                <a:latin typeface="interfaceregular"/>
              </a:rPr>
              <a:t> several important conceptual, methodological and theoretical developments have taken place since 2006. These developments have been included in a new framework commissioned by the National Institute of Health Research (NIHR) and the MRC.</a:t>
            </a:r>
            <a:r>
              <a:rPr lang="en-GB" b="1" i="0" u="none" strike="noStrike" dirty="0">
                <a:solidFill>
                  <a:srgbClr val="2A6EBB"/>
                </a:solidFill>
                <a:effectLst/>
                <a:latin typeface="interfaceregular"/>
                <a:hlinkClick r:id="rId11"/>
              </a:rPr>
              <a:t>9</a:t>
            </a:r>
            <a:r>
              <a:rPr lang="en-GB" b="0" i="0" dirty="0">
                <a:solidFill>
                  <a:srgbClr val="333333"/>
                </a:solidFill>
                <a:effectLst/>
                <a:latin typeface="interfaceregular"/>
              </a:rPr>
              <a:t> The framework aims to help researchers work with other stakeholders to identify the key questions about complex interventions, and to design and conduct research with a diversity of perspectives and appropriate choice of methods.</a:t>
            </a:r>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24</a:t>
            </a:fld>
            <a:endParaRPr lang="en-GB"/>
          </a:p>
        </p:txBody>
      </p:sp>
    </p:spTree>
    <p:extLst>
      <p:ext uri="{BB962C8B-B14F-4D97-AF65-F5344CB8AC3E}">
        <p14:creationId xmlns:p14="http://schemas.microsoft.com/office/powerpoint/2010/main" val="2397071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bmj.bmjjournals.com/content/vol321/issue7262/images/large/camm6475.f1.jpe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1608" y="545232"/>
            <a:ext cx="8825658" cy="2289759"/>
          </a:xfrm>
        </p:spPr>
        <p:txBody>
          <a:bodyPr/>
          <a:lstStyle/>
          <a:p>
            <a:pPr algn="ctr"/>
            <a:r>
              <a:rPr lang="en-GB" sz="6000" dirty="0"/>
              <a:t>ECAS7003 Behaviour Change in Context </a:t>
            </a:r>
          </a:p>
        </p:txBody>
      </p:sp>
      <p:sp>
        <p:nvSpPr>
          <p:cNvPr id="3" name="Subtitle 2"/>
          <p:cNvSpPr>
            <a:spLocks noGrp="1"/>
          </p:cNvSpPr>
          <p:nvPr>
            <p:ph type="subTitle" idx="1"/>
          </p:nvPr>
        </p:nvSpPr>
        <p:spPr>
          <a:xfrm>
            <a:off x="921688" y="3592300"/>
            <a:ext cx="9630422" cy="861420"/>
          </a:xfrm>
        </p:spPr>
        <p:txBody>
          <a:bodyPr>
            <a:noAutofit/>
          </a:bodyPr>
          <a:lstStyle/>
          <a:p>
            <a:pPr algn="ctr"/>
            <a:r>
              <a:rPr lang="en-GB" sz="2800" dirty="0"/>
              <a:t>Behaviour change interventions </a:t>
            </a:r>
          </a:p>
          <a:p>
            <a:pPr algn="ctr"/>
            <a:endParaRPr lang="en-GB" sz="3200" dirty="0"/>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18072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032318" y="702616"/>
            <a:ext cx="9404723" cy="1400530"/>
          </a:xfrm>
        </p:spPr>
        <p:txBody>
          <a:bodyPr/>
          <a:lstStyle/>
          <a:p>
            <a:r>
              <a:rPr lang="en-GB" altLang="en-US" sz="2800" b="1" dirty="0"/>
              <a:t>Interventions: changing health behaviour:</a:t>
            </a:r>
          </a:p>
        </p:txBody>
      </p:sp>
      <p:sp>
        <p:nvSpPr>
          <p:cNvPr id="13315" name="Content Placeholder 2"/>
          <p:cNvSpPr>
            <a:spLocks noGrp="1"/>
          </p:cNvSpPr>
          <p:nvPr>
            <p:ph idx="1"/>
          </p:nvPr>
        </p:nvSpPr>
        <p:spPr/>
        <p:txBody>
          <a:bodyPr/>
          <a:lstStyle/>
          <a:p>
            <a:r>
              <a:rPr lang="en-GB" altLang="en-US"/>
              <a:t>Many of the risk factors for disease and illness are behavioural e.g.</a:t>
            </a:r>
          </a:p>
          <a:p>
            <a:pPr lvl="1"/>
            <a:r>
              <a:rPr lang="en-GB" altLang="en-US"/>
              <a:t>  eating behaviour</a:t>
            </a:r>
          </a:p>
          <a:p>
            <a:pPr lvl="1"/>
            <a:r>
              <a:rPr lang="en-GB" altLang="en-US"/>
              <a:t>  smoking </a:t>
            </a:r>
          </a:p>
          <a:p>
            <a:pPr lvl="1"/>
            <a:r>
              <a:rPr lang="en-GB" altLang="en-US"/>
              <a:t> lack of exercise </a:t>
            </a:r>
          </a:p>
          <a:p>
            <a:pPr lvl="1"/>
            <a:endParaRPr lang="en-GB" altLang="en-US"/>
          </a:p>
          <a:p>
            <a:r>
              <a:rPr lang="en-GB" altLang="en-US"/>
              <a:t>Ability to change behaviour key to tackling many of the health issues in society today </a:t>
            </a:r>
          </a:p>
          <a:p>
            <a:pPr lvl="1"/>
            <a:endParaRPr lang="en-GB" altLang="en-US"/>
          </a:p>
          <a:p>
            <a:pPr lvl="1"/>
            <a:endParaRPr lang="en-GB" altLang="en-US"/>
          </a:p>
        </p:txBody>
      </p:sp>
    </p:spTree>
    <p:extLst>
      <p:ext uri="{BB962C8B-B14F-4D97-AF65-F5344CB8AC3E}">
        <p14:creationId xmlns:p14="http://schemas.microsoft.com/office/powerpoint/2010/main" val="424704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z="3600" dirty="0"/>
              <a:t>What is an intervention?</a:t>
            </a:r>
          </a:p>
        </p:txBody>
      </p:sp>
      <p:sp>
        <p:nvSpPr>
          <p:cNvPr id="18435" name="Content Placeholder 2"/>
          <p:cNvSpPr>
            <a:spLocks noGrp="1"/>
          </p:cNvSpPr>
          <p:nvPr>
            <p:ph idx="1"/>
          </p:nvPr>
        </p:nvSpPr>
        <p:spPr>
          <a:xfrm>
            <a:off x="967004" y="1803019"/>
            <a:ext cx="8946541" cy="4195481"/>
          </a:xfrm>
        </p:spPr>
        <p:txBody>
          <a:bodyPr>
            <a:normAutofit/>
          </a:bodyPr>
          <a:lstStyle/>
          <a:p>
            <a:r>
              <a:rPr lang="en-GB" altLang="en-US" sz="2400" b="1" dirty="0"/>
              <a:t>interventions</a:t>
            </a:r>
            <a:r>
              <a:rPr lang="en-GB" altLang="en-US" sz="2400" dirty="0"/>
              <a:t> in health psychology are planned actions aimed at bringing about change in people’s health </a:t>
            </a:r>
          </a:p>
          <a:p>
            <a:endParaRPr lang="en-GB" altLang="en-US" sz="2400" dirty="0"/>
          </a:p>
          <a:p>
            <a:r>
              <a:rPr lang="en-GB" altLang="en-US" sz="2400" dirty="0"/>
              <a:t>A wide range of intervention strategies exist</a:t>
            </a:r>
          </a:p>
          <a:p>
            <a:endParaRPr lang="en-GB" altLang="en-US" sz="2400" dirty="0"/>
          </a:p>
          <a:p>
            <a:r>
              <a:rPr lang="en-GB" altLang="en-US" sz="2400" dirty="0"/>
              <a:t>Often involves structured activities used to modify behaviour, emotional state, or feelings</a:t>
            </a:r>
          </a:p>
        </p:txBody>
      </p:sp>
    </p:spTree>
    <p:extLst>
      <p:ext uri="{BB962C8B-B14F-4D97-AF65-F5344CB8AC3E}">
        <p14:creationId xmlns:p14="http://schemas.microsoft.com/office/powerpoint/2010/main" val="2437255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19289" y="293688"/>
            <a:ext cx="8137525" cy="610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644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Grp="1" noChangeArrowheads="1"/>
          </p:cNvSpPr>
          <p:nvPr>
            <p:ph idx="1"/>
          </p:nvPr>
        </p:nvSpPr>
        <p:spPr>
          <a:xfrm>
            <a:off x="1553774" y="1762936"/>
            <a:ext cx="8668138" cy="4525962"/>
          </a:xfrm>
        </p:spPr>
        <p:txBody>
          <a:bodyPr/>
          <a:lstStyle/>
          <a:p>
            <a:pPr eaLnBrk="1" hangingPunct="1"/>
            <a:endParaRPr lang="en-GB" altLang="en-US" sz="2400" b="1" dirty="0"/>
          </a:p>
          <a:p>
            <a:pPr eaLnBrk="1" hangingPunct="1"/>
            <a:r>
              <a:rPr lang="en-GB" altLang="en-US" sz="2400" b="1" dirty="0"/>
              <a:t> </a:t>
            </a:r>
            <a:r>
              <a:rPr lang="en-GB" altLang="en-US" sz="2400" dirty="0"/>
              <a:t>Often depends on changing multiple behaviours across many individuals/groups </a:t>
            </a:r>
          </a:p>
          <a:p>
            <a:pPr eaLnBrk="1" hangingPunct="1"/>
            <a:endParaRPr lang="en-GB" altLang="en-US" sz="2400" dirty="0"/>
          </a:p>
          <a:p>
            <a:pPr eaLnBrk="1" hangingPunct="1"/>
            <a:r>
              <a:rPr lang="en-GB" altLang="en-US" sz="2400" dirty="0"/>
              <a:t> Using behaviour change theory and evidence can result in more effective implementation as allows us to better map and understand the behaviour change process </a:t>
            </a:r>
          </a:p>
          <a:p>
            <a:pPr eaLnBrk="1" hangingPunct="1"/>
            <a:endParaRPr lang="en-GB" altLang="en-US" sz="2400" b="1" dirty="0"/>
          </a:p>
          <a:p>
            <a:pPr eaLnBrk="1" hangingPunct="1"/>
            <a:r>
              <a:rPr lang="en-GB" altLang="en-US" sz="2400" b="1" dirty="0"/>
              <a:t> </a:t>
            </a:r>
            <a:r>
              <a:rPr lang="en-GB" altLang="en-US" sz="2400" dirty="0"/>
              <a:t>not always done well (if at all!) </a:t>
            </a:r>
          </a:p>
          <a:p>
            <a:pPr eaLnBrk="1" hangingPunct="1"/>
            <a:endParaRPr lang="en-GB" altLang="en-US" sz="2400" b="1" dirty="0"/>
          </a:p>
          <a:p>
            <a:pPr eaLnBrk="1" hangingPunct="1"/>
            <a:endParaRPr lang="en-GB" altLang="en-US" sz="2400" b="1" dirty="0"/>
          </a:p>
          <a:p>
            <a:pPr lvl="1" eaLnBrk="1" hangingPunct="1"/>
            <a:endParaRPr lang="en-GB" altLang="en-US" sz="2000" b="1" dirty="0"/>
          </a:p>
        </p:txBody>
      </p:sp>
      <p:sp>
        <p:nvSpPr>
          <p:cNvPr id="5123" name="Title 2"/>
          <p:cNvSpPr>
            <a:spLocks noGrp="1"/>
          </p:cNvSpPr>
          <p:nvPr>
            <p:ph type="title"/>
          </p:nvPr>
        </p:nvSpPr>
        <p:spPr>
          <a:xfrm>
            <a:off x="606489" y="195036"/>
            <a:ext cx="9615423" cy="1143000"/>
          </a:xfrm>
        </p:spPr>
        <p:txBody>
          <a:bodyPr/>
          <a:lstStyle/>
          <a:p>
            <a:pPr algn="ctr"/>
            <a:r>
              <a:rPr lang="en-GB" altLang="en-US" sz="4000" dirty="0"/>
              <a:t>Implementation of evidence-based practice </a:t>
            </a:r>
          </a:p>
        </p:txBody>
      </p:sp>
    </p:spTree>
    <p:extLst>
      <p:ext uri="{BB962C8B-B14F-4D97-AF65-F5344CB8AC3E}">
        <p14:creationId xmlns:p14="http://schemas.microsoft.com/office/powerpoint/2010/main" val="3101430590"/>
      </p:ext>
    </p:extLst>
  </p:cSld>
  <p:clrMapOvr>
    <a:masterClrMapping/>
  </p:clrMapOvr>
  <p:transition advTm="67488"/>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2"/>
          <p:cNvSpPr>
            <a:spLocks noGrp="1"/>
          </p:cNvSpPr>
          <p:nvPr>
            <p:ph type="title"/>
          </p:nvPr>
        </p:nvSpPr>
        <p:spPr>
          <a:xfrm>
            <a:off x="606489" y="195036"/>
            <a:ext cx="9615423" cy="1143000"/>
          </a:xfrm>
        </p:spPr>
        <p:txBody>
          <a:bodyPr/>
          <a:lstStyle/>
          <a:p>
            <a:pPr algn="ctr"/>
            <a:r>
              <a:rPr lang="en-GB" altLang="en-US" sz="4000" dirty="0"/>
              <a:t>Implementation of evidence-based practice </a:t>
            </a:r>
          </a:p>
        </p:txBody>
      </p:sp>
      <p:sp>
        <p:nvSpPr>
          <p:cNvPr id="3" name="Content Placeholder 2">
            <a:extLst>
              <a:ext uri="{FF2B5EF4-FFF2-40B4-BE49-F238E27FC236}">
                <a16:creationId xmlns:a16="http://schemas.microsoft.com/office/drawing/2014/main" id="{5DC4CE99-BE4B-D780-DBBB-FA409F61B527}"/>
              </a:ext>
            </a:extLst>
          </p:cNvPr>
          <p:cNvSpPr>
            <a:spLocks noGrp="1"/>
          </p:cNvSpPr>
          <p:nvPr>
            <p:ph idx="1"/>
          </p:nvPr>
        </p:nvSpPr>
        <p:spPr>
          <a:xfrm>
            <a:off x="940929" y="1800991"/>
            <a:ext cx="8946541" cy="4195481"/>
          </a:xfrm>
        </p:spPr>
        <p:txBody>
          <a:bodyPr>
            <a:normAutofit/>
          </a:bodyPr>
          <a:lstStyle/>
          <a:p>
            <a:endParaRPr lang="en-GB" dirty="0"/>
          </a:p>
          <a:p>
            <a:r>
              <a:rPr lang="en-GB" dirty="0"/>
              <a:t>Davies, Walker, &amp; Grimshaw, (2010): review of 235 healthcare guideline development and implementation studies found only 22.5% were judged to have used theories of behaviour change, 16.6% of studies using a single theory.  4.3% used only selected constructs from theories</a:t>
            </a:r>
          </a:p>
          <a:p>
            <a:endParaRPr lang="en-GB" dirty="0"/>
          </a:p>
          <a:p>
            <a:pPr>
              <a:buFont typeface="Wingdings" panose="05000000000000000000" pitchFamily="2" charset="2"/>
              <a:buChar char="Ø"/>
            </a:pPr>
            <a:r>
              <a:rPr lang="en-GB" dirty="0"/>
              <a:t>Michie &amp; Prestwich (2010): While use of a single theory may be appropriate </a:t>
            </a:r>
            <a:r>
              <a:rPr lang="en-GB" dirty="0" err="1"/>
              <a:t>andlends</a:t>
            </a:r>
            <a:r>
              <a:rPr lang="en-GB" dirty="0"/>
              <a:t> itself to theory testing, in many cases the selection has not been justified and the theory is not tested</a:t>
            </a:r>
          </a:p>
        </p:txBody>
      </p:sp>
    </p:spTree>
    <p:extLst>
      <p:ext uri="{BB962C8B-B14F-4D97-AF65-F5344CB8AC3E}">
        <p14:creationId xmlns:p14="http://schemas.microsoft.com/office/powerpoint/2010/main" val="3841043291"/>
      </p:ext>
    </p:extLst>
  </p:cSld>
  <p:clrMapOvr>
    <a:masterClrMapping/>
  </p:clrMapOvr>
  <p:transition advTm="67488"/>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555662" y="554876"/>
            <a:ext cx="8229600" cy="1143000"/>
          </a:xfrm>
        </p:spPr>
        <p:txBody>
          <a:bodyPr/>
          <a:lstStyle/>
          <a:p>
            <a:r>
              <a:rPr lang="en-GB" altLang="en-US" sz="3200" dirty="0"/>
              <a:t>Use and usability: are theoretical models of behaviour change practical?</a:t>
            </a:r>
            <a:br>
              <a:rPr lang="en-GB" altLang="en-US" sz="3200" dirty="0"/>
            </a:br>
            <a:br>
              <a:rPr lang="en-GB" altLang="en-US" sz="3200" dirty="0"/>
            </a:br>
            <a:endParaRPr lang="en-GB" altLang="en-US" sz="3200" dirty="0"/>
          </a:p>
        </p:txBody>
      </p:sp>
      <p:sp>
        <p:nvSpPr>
          <p:cNvPr id="9219" name="Content Placeholder 2"/>
          <p:cNvSpPr>
            <a:spLocks noGrp="1"/>
          </p:cNvSpPr>
          <p:nvPr>
            <p:ph idx="1"/>
          </p:nvPr>
        </p:nvSpPr>
        <p:spPr>
          <a:xfrm>
            <a:off x="1555662" y="2183050"/>
            <a:ext cx="8229600" cy="4525962"/>
          </a:xfrm>
        </p:spPr>
        <p:txBody>
          <a:bodyPr/>
          <a:lstStyle/>
          <a:p>
            <a:pPr marL="0" indent="0">
              <a:buNone/>
            </a:pPr>
            <a:r>
              <a:rPr lang="en-GB" altLang="en-US" dirty="0"/>
              <a:t>“Theoretical models have considerable potential for reducing muddle, enhancing models and guiding “meddling” in the process of behaviour change.  But is there a gap between current “use” and potential “usability”?”</a:t>
            </a:r>
          </a:p>
          <a:p>
            <a:pPr marL="0" indent="0">
              <a:buNone/>
            </a:pPr>
            <a:endParaRPr lang="en-GB" altLang="en-US" dirty="0"/>
          </a:p>
          <a:p>
            <a:pPr marL="0" indent="0">
              <a:buNone/>
            </a:pPr>
            <a:r>
              <a:rPr lang="en-GB" altLang="en-US" dirty="0"/>
              <a:t>“There may be nothing quite so practical as good theory, but only if the good theoretical model is used well in practice”</a:t>
            </a:r>
          </a:p>
          <a:p>
            <a:pPr marL="0" indent="0">
              <a:buNone/>
            </a:pPr>
            <a:endParaRPr lang="en-GB" altLang="en-US" dirty="0"/>
          </a:p>
          <a:p>
            <a:pPr marL="0" indent="0">
              <a:buNone/>
            </a:pPr>
            <a:r>
              <a:rPr lang="en-GB" altLang="en-US" i="1" dirty="0"/>
              <a:t>Marie Johnston, Emeritus Professor of Health Psychology.</a:t>
            </a:r>
          </a:p>
        </p:txBody>
      </p:sp>
    </p:spTree>
    <p:extLst>
      <p:ext uri="{BB962C8B-B14F-4D97-AF65-F5344CB8AC3E}">
        <p14:creationId xmlns:p14="http://schemas.microsoft.com/office/powerpoint/2010/main" val="333933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981200" y="260350"/>
            <a:ext cx="8229600" cy="1143000"/>
          </a:xfrm>
        </p:spPr>
        <p:txBody>
          <a:bodyPr/>
          <a:lstStyle/>
          <a:p>
            <a:r>
              <a:rPr lang="en-GB" altLang="en-US" sz="3200"/>
              <a:t>Use and usability: are theoretical models of behaviour change practical?</a:t>
            </a:r>
          </a:p>
        </p:txBody>
      </p:sp>
      <p:sp>
        <p:nvSpPr>
          <p:cNvPr id="3" name="Content Placeholder 2"/>
          <p:cNvSpPr>
            <a:spLocks noGrp="1"/>
          </p:cNvSpPr>
          <p:nvPr>
            <p:ph idx="1"/>
          </p:nvPr>
        </p:nvSpPr>
        <p:spPr>
          <a:xfrm>
            <a:off x="1721007" y="1695115"/>
            <a:ext cx="7886700" cy="3263900"/>
          </a:xfrm>
        </p:spPr>
        <p:txBody>
          <a:bodyPr>
            <a:noAutofit/>
          </a:bodyPr>
          <a:lstStyle/>
          <a:p>
            <a:pPr marL="0" indent="0">
              <a:buNone/>
              <a:defRPr/>
            </a:pPr>
            <a:r>
              <a:rPr lang="en-GB" sz="1800" dirty="0"/>
              <a:t>Johnston (2014): Three main functions of models of behaviour change: </a:t>
            </a:r>
          </a:p>
          <a:p>
            <a:pPr marL="0" indent="0">
              <a:buNone/>
              <a:defRPr/>
            </a:pPr>
            <a:endParaRPr lang="en-GB" sz="1800" dirty="0"/>
          </a:p>
          <a:p>
            <a:pPr>
              <a:defRPr/>
            </a:pPr>
            <a:r>
              <a:rPr lang="en-GB" sz="1800" dirty="0"/>
              <a:t>Reducing the muddle: define constructs so that users know when they are exploring the same – or different – phenomenon </a:t>
            </a:r>
          </a:p>
          <a:p>
            <a:pPr>
              <a:defRPr/>
            </a:pPr>
            <a:endParaRPr lang="en-GB" sz="1800" dirty="0"/>
          </a:p>
          <a:p>
            <a:pPr>
              <a:defRPr/>
            </a:pPr>
            <a:r>
              <a:rPr lang="en-GB" sz="1800" dirty="0"/>
              <a:t>Modelling the process:  define relationships between constructs so that the process of behaviour change can be modelled</a:t>
            </a:r>
          </a:p>
          <a:p>
            <a:pPr>
              <a:defRPr/>
            </a:pPr>
            <a:endParaRPr lang="en-GB" sz="1800" dirty="0"/>
          </a:p>
          <a:p>
            <a:pPr>
              <a:defRPr/>
            </a:pPr>
            <a:r>
              <a:rPr lang="en-GB" sz="1800" dirty="0"/>
              <a:t>Guiding meddling: through identification of causal determinants of behaviour, can be used to intervene to achieve behavioural outcomes </a:t>
            </a:r>
          </a:p>
        </p:txBody>
      </p:sp>
    </p:spTree>
    <p:extLst>
      <p:ext uri="{BB962C8B-B14F-4D97-AF65-F5344CB8AC3E}">
        <p14:creationId xmlns:p14="http://schemas.microsoft.com/office/powerpoint/2010/main" val="3633732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z="3200" dirty="0"/>
              <a:t>Use and usability: are theoretical models of behaviour change practical?</a:t>
            </a:r>
          </a:p>
        </p:txBody>
      </p:sp>
      <p:sp>
        <p:nvSpPr>
          <p:cNvPr id="3" name="Content Placeholder 2"/>
          <p:cNvSpPr>
            <a:spLocks noGrp="1"/>
          </p:cNvSpPr>
          <p:nvPr>
            <p:ph idx="1"/>
          </p:nvPr>
        </p:nvSpPr>
        <p:spPr>
          <a:xfrm>
            <a:off x="2152650" y="2149475"/>
            <a:ext cx="7886700" cy="3263900"/>
          </a:xfrm>
        </p:spPr>
        <p:txBody>
          <a:bodyPr>
            <a:normAutofit fontScale="92500"/>
          </a:bodyPr>
          <a:lstStyle/>
          <a:p>
            <a:pPr marL="0" indent="0">
              <a:buNone/>
              <a:defRPr/>
            </a:pPr>
            <a:r>
              <a:rPr lang="en-GB" dirty="0"/>
              <a:t>Johnston (2014): Potential problems: </a:t>
            </a:r>
          </a:p>
          <a:p>
            <a:pPr marL="0" indent="0">
              <a:buNone/>
              <a:defRPr/>
            </a:pPr>
            <a:endParaRPr lang="en-GB" dirty="0"/>
          </a:p>
          <a:p>
            <a:pPr>
              <a:defRPr/>
            </a:pPr>
            <a:r>
              <a:rPr lang="en-GB" dirty="0"/>
              <a:t>Can only achieve these three things if used well </a:t>
            </a:r>
          </a:p>
          <a:p>
            <a:pPr>
              <a:defRPr/>
            </a:pPr>
            <a:r>
              <a:rPr lang="en-GB" dirty="0"/>
              <a:t>Are there too many non-distinct constructs?</a:t>
            </a:r>
          </a:p>
          <a:p>
            <a:pPr>
              <a:defRPr/>
            </a:pPr>
            <a:r>
              <a:rPr lang="en-GB" dirty="0"/>
              <a:t>Do we only measure the “easy bits”?</a:t>
            </a:r>
          </a:p>
          <a:p>
            <a:pPr>
              <a:defRPr/>
            </a:pPr>
            <a:r>
              <a:rPr lang="en-GB" dirty="0"/>
              <a:t>Confused measurement of constructs may increase muddle </a:t>
            </a:r>
          </a:p>
          <a:p>
            <a:pPr>
              <a:defRPr/>
            </a:pPr>
            <a:r>
              <a:rPr lang="en-GB" dirty="0"/>
              <a:t> Do they predict and explain difference between and within people?</a:t>
            </a:r>
          </a:p>
          <a:p>
            <a:pPr>
              <a:defRPr/>
            </a:pPr>
            <a:endParaRPr lang="en-GB" dirty="0"/>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3367656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z="3200"/>
              <a:t>Use and usability: are theoretical models of behaviour change practical?</a:t>
            </a:r>
          </a:p>
        </p:txBody>
      </p:sp>
      <p:sp>
        <p:nvSpPr>
          <p:cNvPr id="3" name="Content Placeholder 2"/>
          <p:cNvSpPr>
            <a:spLocks noGrp="1"/>
          </p:cNvSpPr>
          <p:nvPr>
            <p:ph idx="1"/>
          </p:nvPr>
        </p:nvSpPr>
        <p:spPr>
          <a:xfrm>
            <a:off x="1998663" y="2139951"/>
            <a:ext cx="7886700" cy="3262313"/>
          </a:xfrm>
        </p:spPr>
        <p:txBody>
          <a:bodyPr>
            <a:normAutofit lnSpcReduction="10000"/>
          </a:bodyPr>
          <a:lstStyle/>
          <a:p>
            <a:pPr marL="0" indent="0">
              <a:buNone/>
              <a:defRPr/>
            </a:pPr>
            <a:r>
              <a:rPr lang="en-GB" dirty="0"/>
              <a:t>Johnston (2014): Evidence needed to guide interventions</a:t>
            </a:r>
          </a:p>
          <a:p>
            <a:pPr marL="0" indent="0">
              <a:buNone/>
              <a:defRPr/>
            </a:pPr>
            <a:endParaRPr lang="en-GB" dirty="0"/>
          </a:p>
          <a:p>
            <a:pPr>
              <a:defRPr/>
            </a:pPr>
            <a:r>
              <a:rPr lang="en-GB" dirty="0"/>
              <a:t>WHO: to select recipients or tailor interventions? Evidence of moderation</a:t>
            </a:r>
          </a:p>
          <a:p>
            <a:pPr>
              <a:defRPr/>
            </a:pPr>
            <a:endParaRPr lang="en-GB" dirty="0"/>
          </a:p>
          <a:p>
            <a:pPr>
              <a:defRPr/>
            </a:pPr>
            <a:r>
              <a:rPr lang="en-GB" dirty="0"/>
              <a:t>WHAT: target constructs for intervention</a:t>
            </a:r>
          </a:p>
          <a:p>
            <a:pPr>
              <a:defRPr/>
            </a:pPr>
            <a:endParaRPr lang="en-GB" dirty="0"/>
          </a:p>
          <a:p>
            <a:pPr>
              <a:defRPr/>
            </a:pPr>
            <a:r>
              <a:rPr lang="en-GB" dirty="0"/>
              <a:t>HOW: choose intervention techniques based on evidence </a:t>
            </a:r>
          </a:p>
          <a:p>
            <a:pPr marL="0" indent="0">
              <a:buNone/>
              <a:defRPr/>
            </a:pPr>
            <a:endParaRPr lang="en-GB" dirty="0"/>
          </a:p>
          <a:p>
            <a:pPr marL="0" indent="0">
              <a:buNone/>
              <a:defRPr/>
            </a:pPr>
            <a:endParaRPr lang="en-GB" dirty="0"/>
          </a:p>
          <a:p>
            <a:pPr>
              <a:defRPr/>
            </a:pPr>
            <a:endParaRPr lang="en-GB" dirty="0"/>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3021551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646111" y="452718"/>
            <a:ext cx="10354681" cy="1400530"/>
          </a:xfrm>
        </p:spPr>
        <p:txBody>
          <a:bodyPr/>
          <a:lstStyle/>
          <a:p>
            <a:r>
              <a:rPr lang="en-GB" altLang="en-US" dirty="0"/>
              <a:t>Recap: 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10000"/>
          </a:bodyPr>
          <a:lstStyle/>
          <a:p>
            <a:endParaRPr lang="en-GB" dirty="0"/>
          </a:p>
          <a:p>
            <a:r>
              <a:rPr lang="en-GB" dirty="0"/>
              <a:t>The COM-B model (Michie et al., 2011)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28057-AE91-8660-DBE6-8AF12DB39405}"/>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The COM-B model and behaviour change interventions </a:t>
            </a:r>
          </a:p>
        </p:txBody>
      </p:sp>
      <p:pic>
        <p:nvPicPr>
          <p:cNvPr id="4" name="Content Placeholder 3">
            <a:extLst>
              <a:ext uri="{FF2B5EF4-FFF2-40B4-BE49-F238E27FC236}">
                <a16:creationId xmlns:a16="http://schemas.microsoft.com/office/drawing/2014/main" id="{B60B9A5E-C0EF-3D05-0AB7-028D20894299}"/>
              </a:ext>
            </a:extLst>
          </p:cNvPr>
          <p:cNvPicPr>
            <a:picLocks noGrp="1" noChangeAspect="1"/>
          </p:cNvPicPr>
          <p:nvPr>
            <p:ph idx="1"/>
          </p:nvPr>
        </p:nvPicPr>
        <p:blipFill>
          <a:blip r:embed="rId3"/>
          <a:stretch>
            <a:fillRect/>
          </a:stretch>
        </p:blipFill>
        <p:spPr>
          <a:xfrm>
            <a:off x="988175" y="1437951"/>
            <a:ext cx="6275584" cy="3184858"/>
          </a:xfrm>
          <a:prstGeom prst="rect">
            <a:avLst/>
          </a:prstGeom>
          <a:effectLst/>
        </p:spPr>
      </p:pic>
      <p:sp>
        <p:nvSpPr>
          <p:cNvPr id="6" name="TextBox 5">
            <a:extLst>
              <a:ext uri="{FF2B5EF4-FFF2-40B4-BE49-F238E27FC236}">
                <a16:creationId xmlns:a16="http://schemas.microsoft.com/office/drawing/2014/main" id="{C987831C-65EE-30F0-5182-4B07E16311BC}"/>
              </a:ext>
            </a:extLst>
          </p:cNvPr>
          <p:cNvSpPr txBox="1"/>
          <p:nvPr/>
        </p:nvSpPr>
        <p:spPr>
          <a:xfrm>
            <a:off x="1077190" y="5116089"/>
            <a:ext cx="6097554" cy="923330"/>
          </a:xfrm>
          <a:prstGeom prst="rect">
            <a:avLst/>
          </a:prstGeom>
          <a:noFill/>
        </p:spPr>
        <p:txBody>
          <a:bodyPr wrap="square">
            <a:spAutoFit/>
          </a:bodyPr>
          <a:lstStyle/>
          <a:p>
            <a:r>
              <a:rPr lang="en-GB" dirty="0"/>
              <a:t>Michie, S., Atkins, L., &amp; West, R. (2014). </a:t>
            </a:r>
            <a:r>
              <a:rPr lang="en-GB" i="1" dirty="0"/>
              <a:t>The behaviour change wheel. A guide to designing interventions</a:t>
            </a:r>
            <a:r>
              <a:rPr lang="en-GB" dirty="0"/>
              <a:t>. 1st ed. Great Britain: Silverback Publishing, 1003, 1010.</a:t>
            </a:r>
          </a:p>
        </p:txBody>
      </p:sp>
    </p:spTree>
    <p:extLst>
      <p:ext uri="{BB962C8B-B14F-4D97-AF65-F5344CB8AC3E}">
        <p14:creationId xmlns:p14="http://schemas.microsoft.com/office/powerpoint/2010/main" val="249094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CA66E7-9FA7-8A1D-2065-B9BC4E3A2145}"/>
              </a:ext>
            </a:extLst>
          </p:cNvPr>
          <p:cNvPicPr>
            <a:picLocks noChangeAspect="1"/>
          </p:cNvPicPr>
          <p:nvPr/>
        </p:nvPicPr>
        <p:blipFill>
          <a:blip r:embed="rId3"/>
          <a:stretch>
            <a:fillRect/>
          </a:stretch>
        </p:blipFill>
        <p:spPr>
          <a:xfrm>
            <a:off x="-12300" y="187920"/>
            <a:ext cx="3775243" cy="6688975"/>
          </a:xfrm>
          <a:prstGeom prst="rect">
            <a:avLst/>
          </a:prstGeom>
        </p:spPr>
      </p:pic>
      <p:pic>
        <p:nvPicPr>
          <p:cNvPr id="7" name="Picture 6">
            <a:extLst>
              <a:ext uri="{FF2B5EF4-FFF2-40B4-BE49-F238E27FC236}">
                <a16:creationId xmlns:a16="http://schemas.microsoft.com/office/drawing/2014/main" id="{0F1B664B-DDA5-35D6-F5BD-41AD6D970AEE}"/>
              </a:ext>
            </a:extLst>
          </p:cNvPr>
          <p:cNvPicPr>
            <a:picLocks noChangeAspect="1"/>
          </p:cNvPicPr>
          <p:nvPr/>
        </p:nvPicPr>
        <p:blipFill>
          <a:blip r:embed="rId4"/>
          <a:stretch>
            <a:fillRect/>
          </a:stretch>
        </p:blipFill>
        <p:spPr>
          <a:xfrm>
            <a:off x="4077083" y="2039212"/>
            <a:ext cx="7177342" cy="4101123"/>
          </a:xfrm>
          <a:prstGeom prst="rect">
            <a:avLst/>
          </a:prstGeom>
        </p:spPr>
      </p:pic>
      <p:sp>
        <p:nvSpPr>
          <p:cNvPr id="9" name="Rectangle 8">
            <a:extLst>
              <a:ext uri="{FF2B5EF4-FFF2-40B4-BE49-F238E27FC236}">
                <a16:creationId xmlns:a16="http://schemas.microsoft.com/office/drawing/2014/main" id="{278A7B5D-F188-FFA7-8622-1DF5C80FB6AE}"/>
              </a:ext>
            </a:extLst>
          </p:cNvPr>
          <p:cNvSpPr/>
          <p:nvPr/>
        </p:nvSpPr>
        <p:spPr>
          <a:xfrm>
            <a:off x="3187357" y="748518"/>
            <a:ext cx="2131832" cy="483575"/>
          </a:xfrm>
          <a:prstGeom prst="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GB" sz="1400" b="0" i="0" u="none" strike="noStrike" kern="0" cap="none" spc="0" normalizeH="0" baseline="0" noProof="0" dirty="0">
                <a:ln>
                  <a:noFill/>
                </a:ln>
                <a:solidFill>
                  <a:sysClr val="window" lastClr="FFFFFF"/>
                </a:solidFill>
                <a:effectLst/>
                <a:uLnTx/>
                <a:uFillTx/>
                <a:latin typeface="Calibri" panose="020F0502020204030204"/>
                <a:ea typeface="DengXian" panose="02010600030101010101" pitchFamily="2" charset="-122"/>
                <a:cs typeface="Times New Roman" panose="02020603050405020304" pitchFamily="18" charset="0"/>
              </a:rPr>
              <a:t>Behaviour = “engagement” </a:t>
            </a:r>
          </a:p>
        </p:txBody>
      </p:sp>
      <p:sp>
        <p:nvSpPr>
          <p:cNvPr id="10" name="Rectangle 9">
            <a:extLst>
              <a:ext uri="{FF2B5EF4-FFF2-40B4-BE49-F238E27FC236}">
                <a16:creationId xmlns:a16="http://schemas.microsoft.com/office/drawing/2014/main" id="{923E4497-D03C-AD8D-B2C7-443620FBBDBD}"/>
              </a:ext>
            </a:extLst>
          </p:cNvPr>
          <p:cNvSpPr/>
          <p:nvPr/>
        </p:nvSpPr>
        <p:spPr>
          <a:xfrm>
            <a:off x="5311407" y="1913468"/>
            <a:ext cx="2131832" cy="84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200" dirty="0">
                <a:effectLst/>
                <a:ea typeface="DengXian" panose="02010600030101010101" pitchFamily="2" charset="-122"/>
                <a:cs typeface="Times New Roman" panose="02020603050405020304" pitchFamily="18" charset="0"/>
              </a:rPr>
              <a:t>Identify needs and strengths using COM</a:t>
            </a:r>
            <a:endParaRPr lang="en-GB" sz="1600" dirty="0">
              <a:effectLst/>
              <a:ea typeface="DengXian" panose="02010600030101010101" pitchFamily="2" charset="-122"/>
              <a:cs typeface="Times New Roman" panose="02020603050405020304" pitchFamily="18" charset="0"/>
            </a:endParaRPr>
          </a:p>
        </p:txBody>
      </p:sp>
      <p:pic>
        <p:nvPicPr>
          <p:cNvPr id="11" name="Picture 10">
            <a:extLst>
              <a:ext uri="{FF2B5EF4-FFF2-40B4-BE49-F238E27FC236}">
                <a16:creationId xmlns:a16="http://schemas.microsoft.com/office/drawing/2014/main" id="{10926F07-87F5-3C63-1F8A-01FE4DD1801F}"/>
              </a:ext>
            </a:extLst>
          </p:cNvPr>
          <p:cNvPicPr>
            <a:picLocks noChangeAspect="1"/>
          </p:cNvPicPr>
          <p:nvPr/>
        </p:nvPicPr>
        <p:blipFill>
          <a:blip r:embed="rId5"/>
          <a:stretch>
            <a:fillRect/>
          </a:stretch>
        </p:blipFill>
        <p:spPr>
          <a:xfrm>
            <a:off x="9738890" y="1090372"/>
            <a:ext cx="1966927" cy="845992"/>
          </a:xfrm>
          <a:prstGeom prst="rect">
            <a:avLst/>
          </a:prstGeom>
        </p:spPr>
      </p:pic>
      <p:pic>
        <p:nvPicPr>
          <p:cNvPr id="12" name="Picture 11">
            <a:extLst>
              <a:ext uri="{FF2B5EF4-FFF2-40B4-BE49-F238E27FC236}">
                <a16:creationId xmlns:a16="http://schemas.microsoft.com/office/drawing/2014/main" id="{2D4E6738-8168-40C6-CC1C-7A5DC71C5D39}"/>
              </a:ext>
            </a:extLst>
          </p:cNvPr>
          <p:cNvPicPr>
            <a:picLocks noChangeAspect="1"/>
          </p:cNvPicPr>
          <p:nvPr/>
        </p:nvPicPr>
        <p:blipFill>
          <a:blip r:embed="rId6"/>
          <a:stretch>
            <a:fillRect/>
          </a:stretch>
        </p:blipFill>
        <p:spPr>
          <a:xfrm>
            <a:off x="10021287" y="5749775"/>
            <a:ext cx="1966927" cy="742955"/>
          </a:xfrm>
          <a:prstGeom prst="rect">
            <a:avLst/>
          </a:prstGeom>
        </p:spPr>
      </p:pic>
      <p:sp>
        <p:nvSpPr>
          <p:cNvPr id="13" name="Arrow: Down 12">
            <a:extLst>
              <a:ext uri="{FF2B5EF4-FFF2-40B4-BE49-F238E27FC236}">
                <a16:creationId xmlns:a16="http://schemas.microsoft.com/office/drawing/2014/main" id="{FB4CFE94-DC37-1A4E-14D7-E9A5104EFFB0}"/>
              </a:ext>
            </a:extLst>
          </p:cNvPr>
          <p:cNvSpPr/>
          <p:nvPr/>
        </p:nvSpPr>
        <p:spPr>
          <a:xfrm rot="17103463">
            <a:off x="3925246" y="912133"/>
            <a:ext cx="433203" cy="2532484"/>
          </a:xfrm>
          <a:prstGeom prst="down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Arrow: Down 13">
            <a:extLst>
              <a:ext uri="{FF2B5EF4-FFF2-40B4-BE49-F238E27FC236}">
                <a16:creationId xmlns:a16="http://schemas.microsoft.com/office/drawing/2014/main" id="{BF021B5A-A312-CD66-B445-A01A91E50C49}"/>
              </a:ext>
            </a:extLst>
          </p:cNvPr>
          <p:cNvSpPr/>
          <p:nvPr/>
        </p:nvSpPr>
        <p:spPr>
          <a:xfrm>
            <a:off x="4054124" y="1698157"/>
            <a:ext cx="398299" cy="17308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Arrow: Right 14">
            <a:extLst>
              <a:ext uri="{FF2B5EF4-FFF2-40B4-BE49-F238E27FC236}">
                <a16:creationId xmlns:a16="http://schemas.microsoft.com/office/drawing/2014/main" id="{4198B316-477D-58C0-1DE4-DD41DBE2BCE4}"/>
              </a:ext>
            </a:extLst>
          </p:cNvPr>
          <p:cNvSpPr/>
          <p:nvPr/>
        </p:nvSpPr>
        <p:spPr>
          <a:xfrm rot="20740777">
            <a:off x="7443239" y="1673701"/>
            <a:ext cx="2213693" cy="332061"/>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Arrow: Down 15">
            <a:extLst>
              <a:ext uri="{FF2B5EF4-FFF2-40B4-BE49-F238E27FC236}">
                <a16:creationId xmlns:a16="http://schemas.microsoft.com/office/drawing/2014/main" id="{9A539D2C-7D12-1745-C395-D87D5D4E5678}"/>
              </a:ext>
            </a:extLst>
          </p:cNvPr>
          <p:cNvSpPr/>
          <p:nvPr/>
        </p:nvSpPr>
        <p:spPr>
          <a:xfrm>
            <a:off x="11220791" y="2407175"/>
            <a:ext cx="419397" cy="29489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17" name="Arrow: Right 16">
            <a:extLst>
              <a:ext uri="{FF2B5EF4-FFF2-40B4-BE49-F238E27FC236}">
                <a16:creationId xmlns:a16="http://schemas.microsoft.com/office/drawing/2014/main" id="{9AC58391-3E76-5A1A-0093-97EF7660A1FD}"/>
              </a:ext>
            </a:extLst>
          </p:cNvPr>
          <p:cNvSpPr/>
          <p:nvPr/>
        </p:nvSpPr>
        <p:spPr>
          <a:xfrm>
            <a:off x="2915363" y="6018993"/>
            <a:ext cx="6923921" cy="448379"/>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TextBox 17">
            <a:extLst>
              <a:ext uri="{FF2B5EF4-FFF2-40B4-BE49-F238E27FC236}">
                <a16:creationId xmlns:a16="http://schemas.microsoft.com/office/drawing/2014/main" id="{96EF2D20-CA9B-584B-936C-7E212AF33FE9}"/>
              </a:ext>
            </a:extLst>
          </p:cNvPr>
          <p:cNvSpPr txBox="1"/>
          <p:nvPr/>
        </p:nvSpPr>
        <p:spPr>
          <a:xfrm>
            <a:off x="931025" y="415636"/>
            <a:ext cx="10363200" cy="646331"/>
          </a:xfrm>
          <a:prstGeom prst="rect">
            <a:avLst/>
          </a:prstGeom>
          <a:noFill/>
        </p:spPr>
        <p:txBody>
          <a:bodyPr wrap="square" rtlCol="0">
            <a:sp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Whole School Framework                                   COM-B Model 		Intervention Mapping/Content</a:t>
            </a:r>
          </a:p>
          <a:p>
            <a:endParaRPr lang="en-GB" dirty="0"/>
          </a:p>
        </p:txBody>
      </p:sp>
    </p:spTree>
    <p:extLst>
      <p:ext uri="{BB962C8B-B14F-4D97-AF65-F5344CB8AC3E}">
        <p14:creationId xmlns:p14="http://schemas.microsoft.com/office/powerpoint/2010/main" val="166845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3" grpId="0" animBg="1"/>
      <p:bldP spid="14" grpId="0" animBg="1"/>
      <p:bldP spid="15" grpId="0" animBg="1"/>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B04A3A0-EC4F-E2C5-D0CD-6DDC09EE747B}"/>
              </a:ext>
            </a:extLst>
          </p:cNvPr>
          <p:cNvGraphicFramePr>
            <a:graphicFrameLocks noGrp="1"/>
          </p:cNvGraphicFramePr>
          <p:nvPr/>
        </p:nvGraphicFramePr>
        <p:xfrm>
          <a:off x="1144555" y="550626"/>
          <a:ext cx="7324724" cy="5710603"/>
        </p:xfrm>
        <a:graphic>
          <a:graphicData uri="http://schemas.openxmlformats.org/drawingml/2006/table">
            <a:tbl>
              <a:tblPr firstRow="1" firstCol="1" bandRow="1">
                <a:tableStyleId>{5C22544A-7EE6-4342-B048-85BDC9FD1C3A}</a:tableStyleId>
              </a:tblPr>
              <a:tblGrid>
                <a:gridCol w="7324724">
                  <a:extLst>
                    <a:ext uri="{9D8B030D-6E8A-4147-A177-3AD203B41FA5}">
                      <a16:colId xmlns:a16="http://schemas.microsoft.com/office/drawing/2014/main" val="3370265336"/>
                    </a:ext>
                  </a:extLst>
                </a:gridCol>
              </a:tblGrid>
              <a:tr h="553702">
                <a:tc>
                  <a:txBody>
                    <a:bodyPr/>
                    <a:lstStyle/>
                    <a:p>
                      <a:pPr>
                        <a:lnSpc>
                          <a:spcPct val="107000"/>
                        </a:lnSpc>
                        <a:spcAft>
                          <a:spcPts val="800"/>
                        </a:spcAft>
                      </a:pPr>
                      <a:r>
                        <a:rPr lang="en-GB" sz="2400" b="1" dirty="0">
                          <a:effectLst/>
                        </a:rPr>
                        <a:t>BCW Stage 1: defining behaviour </a:t>
                      </a:r>
                    </a:p>
                    <a:p>
                      <a:pP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91291731"/>
                  </a:ext>
                </a:extLst>
              </a:tr>
              <a:tr h="208759">
                <a:tc>
                  <a:txBody>
                    <a:bodyPr/>
                    <a:lstStyle/>
                    <a:p>
                      <a:pPr marL="285750" indent="-285750">
                        <a:lnSpc>
                          <a:spcPct val="107000"/>
                        </a:lnSpc>
                        <a:spcAft>
                          <a:spcPts val="800"/>
                        </a:spcAft>
                        <a:buFont typeface="Wingdings" panose="05000000000000000000" pitchFamily="2" charset="2"/>
                        <a:buChar char="Ø"/>
                      </a:pPr>
                      <a:r>
                        <a:rPr lang="en-GB" sz="1800" u="sng" dirty="0">
                          <a:effectLst/>
                        </a:rPr>
                        <a:t>Why</a:t>
                      </a:r>
                      <a:r>
                        <a:rPr lang="en-GB" sz="1800" dirty="0">
                          <a:effectLst/>
                        </a:rPr>
                        <a:t> is the behaviour important? </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82851215"/>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Who </a:t>
                      </a:r>
                      <a:r>
                        <a:rPr lang="en-GB" sz="1800" dirty="0">
                          <a:effectLst/>
                        </a:rPr>
                        <a:t>needs to perform the behaviour?</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6869107"/>
                  </a:ext>
                </a:extLst>
              </a:tr>
              <a:tr h="994137">
                <a:tc>
                  <a:txBody>
                    <a:bodyPr/>
                    <a:lstStyle/>
                    <a:p>
                      <a:pPr marL="285750" indent="-285750">
                        <a:lnSpc>
                          <a:spcPct val="107000"/>
                        </a:lnSpc>
                        <a:spcAft>
                          <a:spcPts val="800"/>
                        </a:spcAft>
                        <a:buFont typeface="Wingdings" panose="05000000000000000000" pitchFamily="2" charset="2"/>
                        <a:buChar char="Ø"/>
                      </a:pPr>
                      <a:r>
                        <a:rPr lang="en-GB" sz="1800" u="sng" dirty="0">
                          <a:effectLst/>
                        </a:rPr>
                        <a:t>What</a:t>
                      </a:r>
                      <a:r>
                        <a:rPr lang="en-GB" sz="1800" dirty="0">
                          <a:effectLst/>
                        </a:rPr>
                        <a:t> does the person need to do differently to achieve the desired change?</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1105214"/>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When</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06439840"/>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Where</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21897017"/>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How often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09629080"/>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With whom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8589730"/>
                  </a:ext>
                </a:extLst>
              </a:tr>
            </a:tbl>
          </a:graphicData>
        </a:graphic>
      </p:graphicFrame>
    </p:spTree>
    <p:extLst>
      <p:ext uri="{BB962C8B-B14F-4D97-AF65-F5344CB8AC3E}">
        <p14:creationId xmlns:p14="http://schemas.microsoft.com/office/powerpoint/2010/main" val="2417115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3F67488-29A3-F21C-64BE-CD46C78218C1}"/>
              </a:ext>
            </a:extLst>
          </p:cNvPr>
          <p:cNvGraphicFramePr>
            <a:graphicFrameLocks noGrp="1"/>
          </p:cNvGraphicFramePr>
          <p:nvPr/>
        </p:nvGraphicFramePr>
        <p:xfrm>
          <a:off x="1040752" y="368691"/>
          <a:ext cx="3447273" cy="5986594"/>
        </p:xfrm>
        <a:graphic>
          <a:graphicData uri="http://schemas.openxmlformats.org/drawingml/2006/table">
            <a:tbl>
              <a:tblPr firstRow="1" firstCol="1" bandRow="1">
                <a:tableStyleId>{5C22544A-7EE6-4342-B048-85BDC9FD1C3A}</a:tableStyleId>
              </a:tblPr>
              <a:tblGrid>
                <a:gridCol w="3447273">
                  <a:extLst>
                    <a:ext uri="{9D8B030D-6E8A-4147-A177-3AD203B41FA5}">
                      <a16:colId xmlns:a16="http://schemas.microsoft.com/office/drawing/2014/main" val="4144905215"/>
                    </a:ext>
                  </a:extLst>
                </a:gridCol>
              </a:tblGrid>
              <a:tr h="171346">
                <a:tc>
                  <a:txBody>
                    <a:bodyPr/>
                    <a:lstStyle/>
                    <a:p>
                      <a:pPr>
                        <a:lnSpc>
                          <a:spcPct val="107000"/>
                        </a:lnSpc>
                        <a:spcAft>
                          <a:spcPts val="800"/>
                        </a:spcAft>
                      </a:pPr>
                      <a:r>
                        <a:rPr lang="en-GB" sz="1050" dirty="0">
                          <a:effectLst/>
                        </a:rPr>
                        <a:t>In order for behaviour change to occur, the individual, group or organisation would need to:</a:t>
                      </a:r>
                    </a:p>
                    <a:p>
                      <a:pPr>
                        <a:lnSpc>
                          <a:spcPct val="107000"/>
                        </a:lnSpc>
                        <a:spcAft>
                          <a:spcPts val="800"/>
                        </a:spcAft>
                      </a:pP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983107849"/>
                  </a:ext>
                </a:extLst>
              </a:tr>
              <a:tr h="171346">
                <a:tc>
                  <a:txBody>
                    <a:bodyPr/>
                    <a:lstStyle/>
                    <a:p>
                      <a:pPr>
                        <a:lnSpc>
                          <a:spcPct val="107000"/>
                        </a:lnSpc>
                        <a:spcAft>
                          <a:spcPts val="800"/>
                        </a:spcAft>
                      </a:pPr>
                      <a:r>
                        <a:rPr lang="en-GB" sz="1050">
                          <a:effectLst/>
                        </a:rPr>
                        <a:t>BCW constructs and how assessed: </a:t>
                      </a:r>
                      <a:endParaRPr lang="en-GB" sz="105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622614440"/>
                  </a:ext>
                </a:extLst>
              </a:tr>
              <a:tr h="171346">
                <a:tc>
                  <a:txBody>
                    <a:bodyPr/>
                    <a:lstStyle/>
                    <a:p>
                      <a:pPr>
                        <a:lnSpc>
                          <a:spcPct val="107000"/>
                        </a:lnSpc>
                        <a:spcAft>
                          <a:spcPts val="800"/>
                        </a:spcAft>
                      </a:pPr>
                      <a:r>
                        <a:rPr lang="en-GB" sz="1050" b="1" u="sng" dirty="0">
                          <a:effectLst/>
                        </a:rPr>
                        <a:t>Capability </a:t>
                      </a:r>
                      <a:endParaRPr lang="en-GB" sz="1050" b="1"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610635208"/>
                  </a:ext>
                </a:extLst>
              </a:tr>
              <a:tr h="171346">
                <a:tc>
                  <a:txBody>
                    <a:bodyPr/>
                    <a:lstStyle/>
                    <a:p>
                      <a:pPr>
                        <a:lnSpc>
                          <a:spcPct val="107000"/>
                        </a:lnSpc>
                        <a:spcAft>
                          <a:spcPts val="800"/>
                        </a:spcAft>
                      </a:pPr>
                      <a:r>
                        <a:rPr lang="en-GB" sz="1050" dirty="0">
                          <a:effectLst/>
                        </a:rPr>
                        <a:t>Know more about why it is important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874716747"/>
                  </a:ext>
                </a:extLst>
              </a:tr>
              <a:tr h="207827">
                <a:tc>
                  <a:txBody>
                    <a:bodyPr/>
                    <a:lstStyle/>
                    <a:p>
                      <a:pPr>
                        <a:lnSpc>
                          <a:spcPct val="107000"/>
                        </a:lnSpc>
                        <a:spcAft>
                          <a:spcPts val="800"/>
                        </a:spcAft>
                      </a:pPr>
                      <a:r>
                        <a:rPr lang="en-GB" sz="1050" dirty="0">
                          <a:effectLst/>
                        </a:rPr>
                        <a:t>Know more about how to do it</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926267730"/>
                  </a:ext>
                </a:extLst>
              </a:tr>
              <a:tr h="171346">
                <a:tc>
                  <a:txBody>
                    <a:bodyPr/>
                    <a:lstStyle/>
                    <a:p>
                      <a:pPr>
                        <a:lnSpc>
                          <a:spcPct val="107000"/>
                        </a:lnSpc>
                        <a:spcAft>
                          <a:spcPts val="800"/>
                        </a:spcAft>
                      </a:pPr>
                      <a:r>
                        <a:rPr lang="en-GB" sz="1050" dirty="0">
                          <a:effectLst/>
                        </a:rPr>
                        <a:t>Have better physical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426517356"/>
                  </a:ext>
                </a:extLst>
              </a:tr>
              <a:tr h="345753">
                <a:tc>
                  <a:txBody>
                    <a:bodyPr/>
                    <a:lstStyle/>
                    <a:p>
                      <a:pPr>
                        <a:lnSpc>
                          <a:spcPct val="107000"/>
                        </a:lnSpc>
                        <a:spcAft>
                          <a:spcPts val="800"/>
                        </a:spcAft>
                      </a:pPr>
                      <a:r>
                        <a:rPr lang="en-GB" sz="1050" dirty="0">
                          <a:effectLst/>
                        </a:rPr>
                        <a:t>Have better mental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229334191"/>
                  </a:ext>
                </a:extLst>
              </a:tr>
              <a:tr h="171346">
                <a:tc>
                  <a:txBody>
                    <a:bodyPr/>
                    <a:lstStyle/>
                    <a:p>
                      <a:pPr>
                        <a:lnSpc>
                          <a:spcPct val="107000"/>
                        </a:lnSpc>
                        <a:spcAft>
                          <a:spcPts val="800"/>
                        </a:spcAft>
                      </a:pPr>
                      <a:r>
                        <a:rPr lang="en-GB" sz="1050" dirty="0">
                          <a:effectLst/>
                        </a:rPr>
                        <a:t>Overcome physical limitations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788830761"/>
                  </a:ext>
                </a:extLst>
              </a:tr>
              <a:tr h="299824">
                <a:tc>
                  <a:txBody>
                    <a:bodyPr/>
                    <a:lstStyle/>
                    <a:p>
                      <a:pPr>
                        <a:lnSpc>
                          <a:spcPct val="107000"/>
                        </a:lnSpc>
                        <a:spcAft>
                          <a:spcPts val="800"/>
                        </a:spcAft>
                      </a:pPr>
                      <a:r>
                        <a:rPr lang="en-GB" sz="1050" dirty="0">
                          <a:effectLst/>
                        </a:rPr>
                        <a:t>Overcome mental obstacles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8410467"/>
                  </a:ext>
                </a:extLst>
              </a:tr>
              <a:tr h="221351">
                <a:tc>
                  <a:txBody>
                    <a:bodyPr/>
                    <a:lstStyle/>
                    <a:p>
                      <a:pPr>
                        <a:lnSpc>
                          <a:spcPct val="107000"/>
                        </a:lnSpc>
                        <a:spcAft>
                          <a:spcPts val="800"/>
                        </a:spcAft>
                      </a:pPr>
                      <a:r>
                        <a:rPr lang="en-GB" sz="1050" dirty="0">
                          <a:effectLst/>
                        </a:rPr>
                        <a:t>Have more physical stamina</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410611999"/>
                  </a:ext>
                </a:extLst>
              </a:tr>
              <a:tr h="171346">
                <a:tc>
                  <a:txBody>
                    <a:bodyPr/>
                    <a:lstStyle/>
                    <a:p>
                      <a:pPr>
                        <a:lnSpc>
                          <a:spcPct val="107000"/>
                        </a:lnSpc>
                        <a:spcAft>
                          <a:spcPts val="800"/>
                        </a:spcAft>
                      </a:pPr>
                      <a:r>
                        <a:rPr lang="en-GB" sz="1050" dirty="0">
                          <a:effectLst/>
                        </a:rPr>
                        <a:t>Have more mental stamina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93562233"/>
                  </a:ext>
                </a:extLst>
              </a:tr>
              <a:tr h="171346">
                <a:tc>
                  <a:txBody>
                    <a:bodyPr/>
                    <a:lstStyle/>
                    <a:p>
                      <a:pPr>
                        <a:lnSpc>
                          <a:spcPct val="107000"/>
                        </a:lnSpc>
                        <a:spcAft>
                          <a:spcPts val="800"/>
                        </a:spcAft>
                      </a:pPr>
                      <a:r>
                        <a:rPr lang="en-GB" sz="1050" u="sng" dirty="0">
                          <a:effectLst/>
                        </a:rPr>
                        <a:t>Opportunity</a:t>
                      </a:r>
                      <a:r>
                        <a:rPr lang="en-GB" sz="1050" dirty="0">
                          <a:effectLst/>
                        </a:rPr>
                        <a: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900511456"/>
                  </a:ext>
                </a:extLst>
              </a:tr>
              <a:tr h="269074">
                <a:tc>
                  <a:txBody>
                    <a:bodyPr/>
                    <a:lstStyle/>
                    <a:p>
                      <a:pPr>
                        <a:lnSpc>
                          <a:spcPct val="107000"/>
                        </a:lnSpc>
                        <a:spcAft>
                          <a:spcPts val="800"/>
                        </a:spcAft>
                      </a:pPr>
                      <a:r>
                        <a:rPr lang="en-GB" sz="1050" dirty="0">
                          <a:effectLst/>
                        </a:rPr>
                        <a:t>Have more time to do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155137641"/>
                  </a:ext>
                </a:extLst>
              </a:tr>
              <a:tr h="171346">
                <a:tc>
                  <a:txBody>
                    <a:bodyPr/>
                    <a:lstStyle/>
                    <a:p>
                      <a:pPr>
                        <a:lnSpc>
                          <a:spcPct val="107000"/>
                        </a:lnSpc>
                        <a:spcAft>
                          <a:spcPts val="800"/>
                        </a:spcAft>
                      </a:pPr>
                      <a:r>
                        <a:rPr lang="en-GB" sz="1050" dirty="0">
                          <a:effectLst/>
                        </a:rPr>
                        <a:t>Have more money</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787508986"/>
                  </a:ext>
                </a:extLst>
              </a:tr>
              <a:tr h="214778">
                <a:tc>
                  <a:txBody>
                    <a:bodyPr/>
                    <a:lstStyle/>
                    <a:p>
                      <a:pPr>
                        <a:lnSpc>
                          <a:spcPct val="107000"/>
                        </a:lnSpc>
                        <a:spcAft>
                          <a:spcPts val="800"/>
                        </a:spcAft>
                      </a:pPr>
                      <a:r>
                        <a:rPr lang="en-GB" sz="1050" dirty="0">
                          <a:effectLst/>
                        </a:rPr>
                        <a:t>Have the necessary materials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66506021"/>
                  </a:ext>
                </a:extLst>
              </a:tr>
              <a:tr h="171346">
                <a:tc>
                  <a:txBody>
                    <a:bodyPr/>
                    <a:lstStyle/>
                    <a:p>
                      <a:pPr>
                        <a:lnSpc>
                          <a:spcPct val="107000"/>
                        </a:lnSpc>
                        <a:spcAft>
                          <a:spcPts val="800"/>
                        </a:spcAft>
                      </a:pPr>
                      <a:r>
                        <a:rPr lang="en-GB" sz="1050" dirty="0">
                          <a:effectLst/>
                        </a:rPr>
                        <a:t>Have it more easily accessible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4227506210"/>
                  </a:ext>
                </a:extLst>
              </a:tr>
              <a:tr h="171346">
                <a:tc>
                  <a:txBody>
                    <a:bodyPr/>
                    <a:lstStyle/>
                    <a:p>
                      <a:pPr>
                        <a:lnSpc>
                          <a:spcPct val="107000"/>
                        </a:lnSpc>
                        <a:spcAft>
                          <a:spcPts val="800"/>
                        </a:spcAft>
                      </a:pPr>
                      <a:r>
                        <a:rPr lang="en-GB" sz="1050" dirty="0">
                          <a:effectLst/>
                        </a:rPr>
                        <a:t>Have more people around me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850594416"/>
                  </a:ext>
                </a:extLst>
              </a:tr>
              <a:tr h="171346">
                <a:tc>
                  <a:txBody>
                    <a:bodyPr/>
                    <a:lstStyle/>
                    <a:p>
                      <a:pPr>
                        <a:lnSpc>
                          <a:spcPct val="107000"/>
                        </a:lnSpc>
                        <a:spcAft>
                          <a:spcPts val="800"/>
                        </a:spcAft>
                      </a:pPr>
                      <a:r>
                        <a:rPr lang="en-GB" sz="1050" dirty="0">
                          <a:effectLst/>
                        </a:rPr>
                        <a:t>Have more triggers to prompt me</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259211919"/>
                  </a:ext>
                </a:extLst>
              </a:tr>
              <a:tr h="221351">
                <a:tc>
                  <a:txBody>
                    <a:bodyPr/>
                    <a:lstStyle/>
                    <a:p>
                      <a:pPr>
                        <a:lnSpc>
                          <a:spcPct val="107000"/>
                        </a:lnSpc>
                        <a:spcAft>
                          <a:spcPts val="800"/>
                        </a:spcAft>
                      </a:pPr>
                      <a:r>
                        <a:rPr lang="en-GB" sz="1050" dirty="0">
                          <a:effectLst/>
                        </a:rPr>
                        <a:t>Have more support from others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748977984"/>
                  </a:ext>
                </a:extLst>
              </a:tr>
              <a:tr h="171346">
                <a:tc>
                  <a:txBody>
                    <a:bodyPr/>
                    <a:lstStyle/>
                    <a:p>
                      <a:pPr>
                        <a:lnSpc>
                          <a:spcPct val="107000"/>
                        </a:lnSpc>
                        <a:spcAft>
                          <a:spcPts val="800"/>
                        </a:spcAft>
                      </a:pPr>
                      <a:r>
                        <a:rPr lang="en-GB" sz="1050" u="sng" dirty="0">
                          <a:effectLst/>
                        </a:rPr>
                        <a:t>Motivation</a:t>
                      </a:r>
                      <a:endParaRPr lang="en-GB" sz="1050"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46310887"/>
                  </a:ext>
                </a:extLst>
              </a:tr>
              <a:tr h="390524">
                <a:tc>
                  <a:txBody>
                    <a:bodyPr/>
                    <a:lstStyle/>
                    <a:p>
                      <a:pPr>
                        <a:lnSpc>
                          <a:spcPct val="107000"/>
                        </a:lnSpc>
                        <a:spcAft>
                          <a:spcPts val="800"/>
                        </a:spcAft>
                      </a:pPr>
                      <a:r>
                        <a:rPr lang="en-GB" sz="1050" dirty="0">
                          <a:effectLst/>
                        </a:rPr>
                        <a:t>Feel that you want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2581606965"/>
                  </a:ext>
                </a:extLst>
              </a:tr>
              <a:tr h="171346">
                <a:tc>
                  <a:txBody>
                    <a:bodyPr/>
                    <a:lstStyle/>
                    <a:p>
                      <a:pPr>
                        <a:lnSpc>
                          <a:spcPct val="107000"/>
                        </a:lnSpc>
                        <a:spcAft>
                          <a:spcPts val="800"/>
                        </a:spcAft>
                      </a:pPr>
                      <a:r>
                        <a:rPr lang="en-GB" sz="1050" dirty="0">
                          <a:effectLst/>
                        </a:rPr>
                        <a:t>Feel that you need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222829138"/>
                  </a:ext>
                </a:extLst>
              </a:tr>
              <a:tr h="390524">
                <a:tc>
                  <a:txBody>
                    <a:bodyPr/>
                    <a:lstStyle/>
                    <a:p>
                      <a:pPr>
                        <a:lnSpc>
                          <a:spcPct val="107000"/>
                        </a:lnSpc>
                        <a:spcAft>
                          <a:spcPts val="800"/>
                        </a:spcAft>
                      </a:pPr>
                      <a:r>
                        <a:rPr lang="en-GB" sz="1050" dirty="0">
                          <a:effectLst/>
                        </a:rPr>
                        <a:t>Believe that it would be a good thing to do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063210337"/>
                  </a:ext>
                </a:extLst>
              </a:tr>
              <a:tr h="312988">
                <a:tc>
                  <a:txBody>
                    <a:bodyPr/>
                    <a:lstStyle/>
                    <a:p>
                      <a:pPr>
                        <a:lnSpc>
                          <a:spcPct val="107000"/>
                        </a:lnSpc>
                        <a:spcAft>
                          <a:spcPts val="800"/>
                        </a:spcAft>
                      </a:pPr>
                      <a:r>
                        <a:rPr lang="en-GB" sz="1050" dirty="0">
                          <a:effectLst/>
                        </a:rPr>
                        <a:t>Develop better plans for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77248832"/>
                  </a:ext>
                </a:extLst>
              </a:tr>
              <a:tr h="171346">
                <a:tc>
                  <a:txBody>
                    <a:bodyPr/>
                    <a:lstStyle/>
                    <a:p>
                      <a:pPr>
                        <a:lnSpc>
                          <a:spcPct val="107000"/>
                        </a:lnSpc>
                        <a:spcAft>
                          <a:spcPts val="800"/>
                        </a:spcAft>
                      </a:pPr>
                      <a:r>
                        <a:rPr lang="en-GB" sz="1050" dirty="0">
                          <a:effectLst/>
                        </a:rPr>
                        <a:t>Develop a habit of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3121064780"/>
                  </a:ext>
                </a:extLst>
              </a:tr>
              <a:tr h="106188">
                <a:tc>
                  <a:txBody>
                    <a:bodyPr/>
                    <a:lstStyle/>
                    <a:p>
                      <a:pPr>
                        <a:lnSpc>
                          <a:spcPct val="107000"/>
                        </a:lnSpc>
                        <a:spcAft>
                          <a:spcPts val="800"/>
                        </a:spcAft>
                      </a:pPr>
                      <a:r>
                        <a:rPr lang="en-GB" sz="300" dirty="0">
                          <a:effectLst/>
                        </a:rPr>
                        <a:t>Something else (please specific)______</a:t>
                      </a:r>
                      <a:endParaRPr lang="en-GB" sz="30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834947603"/>
                  </a:ext>
                </a:extLst>
              </a:tr>
            </a:tbl>
          </a:graphicData>
        </a:graphic>
      </p:graphicFrame>
      <p:sp>
        <p:nvSpPr>
          <p:cNvPr id="4" name="Callout: Right Arrow 3">
            <a:extLst>
              <a:ext uri="{FF2B5EF4-FFF2-40B4-BE49-F238E27FC236}">
                <a16:creationId xmlns:a16="http://schemas.microsoft.com/office/drawing/2014/main" id="{17FBAA0A-4CB0-6411-5239-DF2488C1F690}"/>
              </a:ext>
            </a:extLst>
          </p:cNvPr>
          <p:cNvSpPr/>
          <p:nvPr/>
        </p:nvSpPr>
        <p:spPr>
          <a:xfrm flipH="1">
            <a:off x="4963884" y="802431"/>
            <a:ext cx="4795935" cy="439472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identify specific behaviour change techniques using TDF, and specific intervention functions using BHW</a:t>
            </a:r>
          </a:p>
        </p:txBody>
      </p:sp>
      <p:sp>
        <p:nvSpPr>
          <p:cNvPr id="6" name="TextBox 5">
            <a:extLst>
              <a:ext uri="{FF2B5EF4-FFF2-40B4-BE49-F238E27FC236}">
                <a16:creationId xmlns:a16="http://schemas.microsoft.com/office/drawing/2014/main" id="{6048A05A-A87D-077E-ECE2-84E090B3DAC9}"/>
              </a:ext>
            </a:extLst>
          </p:cNvPr>
          <p:cNvSpPr txBox="1"/>
          <p:nvPr/>
        </p:nvSpPr>
        <p:spPr>
          <a:xfrm>
            <a:off x="5346440" y="5271795"/>
            <a:ext cx="6083559" cy="1169551"/>
          </a:xfrm>
          <a:prstGeom prst="rect">
            <a:avLst/>
          </a:prstGeom>
          <a:noFill/>
        </p:spPr>
        <p:txBody>
          <a:bodyPr wrap="square">
            <a:spAutoFit/>
          </a:bodyPr>
          <a:lstStyle/>
          <a:p>
            <a:r>
              <a:rPr lang="en-GB" sz="1400" dirty="0"/>
              <a:t>Michie S, Johnston M, Abraham C, Lawton R, Parker D, Walker A, on behalf of the ‘Psychological Theory’ Group: Making psychological theory useful for implementing evidence based practice: a consensus approach. Qual </a:t>
            </a:r>
            <a:r>
              <a:rPr lang="en-GB" sz="1400" dirty="0" err="1"/>
              <a:t>Saf</a:t>
            </a:r>
            <a:r>
              <a:rPr lang="en-GB" sz="1400" dirty="0"/>
              <a:t> Health Care. 2005, 14: 26-33. 10.1136/qshc.2004.011155</a:t>
            </a:r>
          </a:p>
        </p:txBody>
      </p:sp>
    </p:spTree>
    <p:extLst>
      <p:ext uri="{BB962C8B-B14F-4D97-AF65-F5344CB8AC3E}">
        <p14:creationId xmlns:p14="http://schemas.microsoft.com/office/powerpoint/2010/main" val="4048664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FEF6F4D6-C8C6-CF23-D234-F790C80603C1}"/>
              </a:ext>
            </a:extLst>
          </p:cNvPr>
          <p:cNvPicPr>
            <a:picLocks noChangeAspect="1"/>
          </p:cNvPicPr>
          <p:nvPr/>
        </p:nvPicPr>
        <p:blipFill>
          <a:blip r:embed="rId3"/>
          <a:stretch>
            <a:fillRect/>
          </a:stretch>
        </p:blipFill>
        <p:spPr>
          <a:xfrm>
            <a:off x="660813" y="643467"/>
            <a:ext cx="10870373" cy="5571066"/>
          </a:xfrm>
          <a:prstGeom prst="rect">
            <a:avLst/>
          </a:prstGeom>
        </p:spPr>
      </p:pic>
      <p:sp>
        <p:nvSpPr>
          <p:cNvPr id="4" name="TextBox 3">
            <a:extLst>
              <a:ext uri="{FF2B5EF4-FFF2-40B4-BE49-F238E27FC236}">
                <a16:creationId xmlns:a16="http://schemas.microsoft.com/office/drawing/2014/main" id="{F11197E3-F844-0C73-4B95-5AE673C359A5}"/>
              </a:ext>
            </a:extLst>
          </p:cNvPr>
          <p:cNvSpPr txBox="1"/>
          <p:nvPr/>
        </p:nvSpPr>
        <p:spPr>
          <a:xfrm>
            <a:off x="2151185" y="6462763"/>
            <a:ext cx="6096000" cy="790473"/>
          </a:xfrm>
          <a:prstGeom prst="rect">
            <a:avLst/>
          </a:prstGeom>
          <a:noFill/>
        </p:spPr>
        <p:txBody>
          <a:bodyPr wrap="square">
            <a:spAutoFit/>
          </a:bodyPr>
          <a:lstStyle/>
          <a:p>
            <a:pPr>
              <a:lnSpc>
                <a:spcPct val="107000"/>
              </a:lnSpc>
              <a:spcAft>
                <a:spcPts val="800"/>
              </a:spcAft>
            </a:pPr>
            <a:r>
              <a:rPr lang="en-GB" sz="1000" b="1" dirty="0">
                <a:effectLst/>
                <a:latin typeface="Arial" panose="020B0604020202020204" pitchFamily="34" charset="0"/>
                <a:ea typeface="DengXian" panose="02010600030101010101" pitchFamily="2" charset="-122"/>
                <a:cs typeface="Times New Roman" panose="02020603050405020304" pitchFamily="18" charset="0"/>
              </a:rPr>
              <a:t>The COM-B and TDF, adapted from  De Leo et al., 2021</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br>
              <a:rPr lang="en-GB" sz="1000" b="1" dirty="0">
                <a:effectLst/>
                <a:latin typeface="Arial" panose="020B0604020202020204" pitchFamily="34" charset="0"/>
                <a:ea typeface="DengXian" panose="02010600030101010101" pitchFamily="2" charset="-122"/>
              </a:rPr>
            </a:br>
            <a:endParaRPr lang="en-GB" dirty="0"/>
          </a:p>
        </p:txBody>
      </p:sp>
      <p:pic>
        <p:nvPicPr>
          <p:cNvPr id="5" name="Picture 4">
            <a:extLst>
              <a:ext uri="{FF2B5EF4-FFF2-40B4-BE49-F238E27FC236}">
                <a16:creationId xmlns:a16="http://schemas.microsoft.com/office/drawing/2014/main" id="{FAA70464-4C17-4C05-CF2A-7F57D711BD7C}"/>
              </a:ext>
            </a:extLst>
          </p:cNvPr>
          <p:cNvPicPr>
            <a:picLocks noChangeAspect="1"/>
          </p:cNvPicPr>
          <p:nvPr/>
        </p:nvPicPr>
        <p:blipFill>
          <a:blip r:embed="rId4"/>
          <a:stretch>
            <a:fillRect/>
          </a:stretch>
        </p:blipFill>
        <p:spPr>
          <a:xfrm>
            <a:off x="3817147" y="2790826"/>
            <a:ext cx="2202653" cy="1000124"/>
          </a:xfrm>
          <a:prstGeom prst="rect">
            <a:avLst/>
          </a:prstGeom>
        </p:spPr>
      </p:pic>
      <p:pic>
        <p:nvPicPr>
          <p:cNvPr id="6" name="Picture 5">
            <a:extLst>
              <a:ext uri="{FF2B5EF4-FFF2-40B4-BE49-F238E27FC236}">
                <a16:creationId xmlns:a16="http://schemas.microsoft.com/office/drawing/2014/main" id="{42423EDE-CE27-7C8B-B699-D194EAECC724}"/>
              </a:ext>
            </a:extLst>
          </p:cNvPr>
          <p:cNvPicPr>
            <a:picLocks noChangeAspect="1"/>
          </p:cNvPicPr>
          <p:nvPr/>
        </p:nvPicPr>
        <p:blipFill>
          <a:blip r:embed="rId5"/>
          <a:stretch>
            <a:fillRect/>
          </a:stretch>
        </p:blipFill>
        <p:spPr>
          <a:xfrm>
            <a:off x="3817146" y="4341417"/>
            <a:ext cx="2202653" cy="1000124"/>
          </a:xfrm>
          <a:prstGeom prst="rect">
            <a:avLst/>
          </a:prstGeom>
        </p:spPr>
      </p:pic>
    </p:spTree>
    <p:extLst>
      <p:ext uri="{BB962C8B-B14F-4D97-AF65-F5344CB8AC3E}">
        <p14:creationId xmlns:p14="http://schemas.microsoft.com/office/powerpoint/2010/main" val="61374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32CB5C-2296-E6AB-82FC-853D922DDB45}"/>
              </a:ext>
            </a:extLst>
          </p:cNvPr>
          <p:cNvPicPr>
            <a:picLocks noChangeAspect="1"/>
          </p:cNvPicPr>
          <p:nvPr/>
        </p:nvPicPr>
        <p:blipFill>
          <a:blip r:embed="rId2"/>
          <a:stretch>
            <a:fillRect/>
          </a:stretch>
        </p:blipFill>
        <p:spPr>
          <a:xfrm>
            <a:off x="410548" y="801673"/>
            <a:ext cx="7165618" cy="5063006"/>
          </a:xfrm>
          <a:prstGeom prst="rect">
            <a:avLst/>
          </a:prstGeom>
        </p:spPr>
      </p:pic>
      <p:graphicFrame>
        <p:nvGraphicFramePr>
          <p:cNvPr id="3" name="Table 2">
            <a:extLst>
              <a:ext uri="{FF2B5EF4-FFF2-40B4-BE49-F238E27FC236}">
                <a16:creationId xmlns:a16="http://schemas.microsoft.com/office/drawing/2014/main" id="{CC5483C8-994F-3B74-32DA-B58CCEF02D26}"/>
              </a:ext>
            </a:extLst>
          </p:cNvPr>
          <p:cNvGraphicFramePr>
            <a:graphicFrameLocks noGrp="1"/>
          </p:cNvGraphicFramePr>
          <p:nvPr/>
        </p:nvGraphicFramePr>
        <p:xfrm>
          <a:off x="7847723" y="177250"/>
          <a:ext cx="3868415" cy="6459536"/>
        </p:xfrm>
        <a:graphic>
          <a:graphicData uri="http://schemas.openxmlformats.org/drawingml/2006/table">
            <a:tbl>
              <a:tblPr firstRow="1" firstCol="1" bandRow="1">
                <a:tableStyleId>{5C22544A-7EE6-4342-B048-85BDC9FD1C3A}</a:tableStyleId>
              </a:tblPr>
              <a:tblGrid>
                <a:gridCol w="1548009">
                  <a:extLst>
                    <a:ext uri="{9D8B030D-6E8A-4147-A177-3AD203B41FA5}">
                      <a16:colId xmlns:a16="http://schemas.microsoft.com/office/drawing/2014/main" val="147255841"/>
                    </a:ext>
                  </a:extLst>
                </a:gridCol>
                <a:gridCol w="2320406">
                  <a:extLst>
                    <a:ext uri="{9D8B030D-6E8A-4147-A177-3AD203B41FA5}">
                      <a16:colId xmlns:a16="http://schemas.microsoft.com/office/drawing/2014/main" val="3814771250"/>
                    </a:ext>
                  </a:extLst>
                </a:gridCol>
              </a:tblGrid>
              <a:tr h="134789">
                <a:tc>
                  <a:txBody>
                    <a:bodyPr/>
                    <a:lstStyle/>
                    <a:p>
                      <a:pPr>
                        <a:lnSpc>
                          <a:spcPct val="107000"/>
                        </a:lnSpc>
                        <a:spcAft>
                          <a:spcPts val="800"/>
                        </a:spcAft>
                      </a:pPr>
                      <a:r>
                        <a:rPr lang="en-GB" sz="1000" dirty="0">
                          <a:effectLst/>
                        </a:rPr>
                        <a:t>COM-B</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a:txBody>
                    <a:bodyPr/>
                    <a:lstStyle/>
                    <a:p>
                      <a:pPr>
                        <a:lnSpc>
                          <a:spcPct val="107000"/>
                        </a:lnSpc>
                        <a:spcAft>
                          <a:spcPts val="800"/>
                        </a:spcAft>
                      </a:pPr>
                      <a:r>
                        <a:rPr lang="en-GB" sz="1000" b="1" dirty="0">
                          <a:effectLst/>
                        </a:rPr>
                        <a:t>Intervention functions </a:t>
                      </a:r>
                      <a:endParaRPr lang="en-GB" sz="7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extLst>
                  <a:ext uri="{0D108BD9-81ED-4DB2-BD59-A6C34878D82A}">
                    <a16:rowId xmlns:a16="http://schemas.microsoft.com/office/drawing/2014/main" val="746000250"/>
                  </a:ext>
                </a:extLst>
              </a:tr>
              <a:tr h="134789">
                <a:tc gridSpan="2">
                  <a:txBody>
                    <a:bodyPr/>
                    <a:lstStyle/>
                    <a:p>
                      <a:pPr>
                        <a:lnSpc>
                          <a:spcPct val="107000"/>
                        </a:lnSpc>
                        <a:spcAft>
                          <a:spcPts val="800"/>
                        </a:spcAft>
                      </a:pPr>
                      <a:r>
                        <a:rPr lang="en-GB" sz="1000" dirty="0">
                          <a:effectLst/>
                        </a:rPr>
                        <a:t>Influencing capability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hMerge="1">
                  <a:txBody>
                    <a:bodyPr/>
                    <a:lstStyle/>
                    <a:p>
                      <a:endParaRPr lang="en-GB"/>
                    </a:p>
                  </a:txBody>
                  <a:tcPr/>
                </a:tc>
                <a:extLst>
                  <a:ext uri="{0D108BD9-81ED-4DB2-BD59-A6C34878D82A}">
                    <a16:rowId xmlns:a16="http://schemas.microsoft.com/office/drawing/2014/main" val="2297569978"/>
                  </a:ext>
                </a:extLst>
              </a:tr>
              <a:tr h="277007">
                <a:tc>
                  <a:txBody>
                    <a:bodyPr/>
                    <a:lstStyle/>
                    <a:p>
                      <a:pPr>
                        <a:lnSpc>
                          <a:spcPct val="107000"/>
                        </a:lnSpc>
                        <a:spcAft>
                          <a:spcPts val="800"/>
                        </a:spcAft>
                      </a:pPr>
                      <a:r>
                        <a:rPr lang="en-GB" sz="1000" dirty="0">
                          <a:effectLst/>
                        </a:rPr>
                        <a:t>Knowledge</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Educate about ways of enacting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3379164361"/>
                  </a:ext>
                </a:extLst>
              </a:tr>
              <a:tr h="419147">
                <a:tc>
                  <a:txBody>
                    <a:bodyPr/>
                    <a:lstStyle/>
                    <a:p>
                      <a:pPr>
                        <a:lnSpc>
                          <a:spcPct val="107000"/>
                        </a:lnSpc>
                        <a:spcAft>
                          <a:spcPts val="800"/>
                        </a:spcAft>
                      </a:pPr>
                      <a:r>
                        <a:rPr lang="en-GB" sz="1000" dirty="0">
                          <a:effectLst/>
                        </a:rPr>
                        <a:t>Skill</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in cognitive, physical or social skills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206553105"/>
                  </a:ext>
                </a:extLst>
              </a:tr>
              <a:tr h="419147">
                <a:tc>
                  <a:txBody>
                    <a:bodyPr/>
                    <a:lstStyle/>
                    <a:p>
                      <a:pPr>
                        <a:lnSpc>
                          <a:spcPct val="107000"/>
                        </a:lnSpc>
                        <a:spcAft>
                          <a:spcPts val="800"/>
                        </a:spcAft>
                      </a:pPr>
                      <a:r>
                        <a:rPr lang="en-GB" sz="1000">
                          <a:effectLst/>
                        </a:rPr>
                        <a:t>Strength</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1220302625"/>
                  </a:ext>
                </a:extLst>
              </a:tr>
              <a:tr h="419147">
                <a:tc>
                  <a:txBody>
                    <a:bodyPr/>
                    <a:lstStyle/>
                    <a:p>
                      <a:pPr>
                        <a:lnSpc>
                          <a:spcPct val="107000"/>
                        </a:lnSpc>
                        <a:spcAft>
                          <a:spcPts val="800"/>
                        </a:spcAft>
                      </a:pPr>
                      <a:r>
                        <a:rPr lang="en-GB" sz="1000">
                          <a:effectLst/>
                        </a:rPr>
                        <a:t>Stamina/Endurance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777908353"/>
                  </a:ext>
                </a:extLst>
              </a:tr>
              <a:tr h="134867">
                <a:tc>
                  <a:txBody>
                    <a:bodyPr/>
                    <a:lstStyle/>
                    <a:p>
                      <a:pPr>
                        <a:lnSpc>
                          <a:spcPct val="107000"/>
                        </a:lnSpc>
                        <a:spcAft>
                          <a:spcPts val="800"/>
                        </a:spcAft>
                      </a:pPr>
                      <a:r>
                        <a:rPr lang="en-GB" sz="1000" dirty="0">
                          <a:effectLst/>
                        </a:rPr>
                        <a:t>Influencing opportunity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048477307"/>
                  </a:ext>
                </a:extLst>
              </a:tr>
              <a:tr h="419147">
                <a:tc>
                  <a:txBody>
                    <a:bodyPr/>
                    <a:lstStyle/>
                    <a:p>
                      <a:pPr>
                        <a:lnSpc>
                          <a:spcPct val="107000"/>
                        </a:lnSpc>
                        <a:spcAft>
                          <a:spcPts val="800"/>
                        </a:spcAft>
                      </a:pPr>
                      <a:r>
                        <a:rPr lang="en-GB" sz="1000" dirty="0">
                          <a:effectLst/>
                        </a:rPr>
                        <a:t>Time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Train or restructure the environment to reduce time demand or competing time demands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1879896543"/>
                  </a:ext>
                </a:extLst>
              </a:tr>
              <a:tr h="419147">
                <a:tc>
                  <a:txBody>
                    <a:bodyPr/>
                    <a:lstStyle/>
                    <a:p>
                      <a:pPr>
                        <a:lnSpc>
                          <a:spcPct val="107000"/>
                        </a:lnSpc>
                        <a:spcAft>
                          <a:spcPts val="800"/>
                        </a:spcAft>
                      </a:pPr>
                      <a:r>
                        <a:rPr lang="en-GB" sz="1000" dirty="0">
                          <a:effectLst/>
                        </a:rPr>
                        <a:t>Resources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environment to increase social support and cultural norms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3838833207"/>
                  </a:ext>
                </a:extLst>
              </a:tr>
              <a:tr h="419147">
                <a:tc>
                  <a:txBody>
                    <a:bodyPr/>
                    <a:lstStyle/>
                    <a:p>
                      <a:pPr>
                        <a:lnSpc>
                          <a:spcPct val="107000"/>
                        </a:lnSpc>
                        <a:spcAft>
                          <a:spcPts val="800"/>
                        </a:spcAft>
                      </a:pPr>
                      <a:r>
                        <a:rPr lang="en-GB" sz="1000" dirty="0">
                          <a:effectLst/>
                        </a:rPr>
                        <a:t>Location/Physical barriers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Train or restructure the environment to provide cues and prompts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949916237"/>
                  </a:ext>
                </a:extLst>
              </a:tr>
              <a:tr h="419147">
                <a:tc>
                  <a:txBody>
                    <a:bodyPr/>
                    <a:lstStyle/>
                    <a:p>
                      <a:pPr>
                        <a:lnSpc>
                          <a:spcPct val="107000"/>
                        </a:lnSpc>
                        <a:spcAft>
                          <a:spcPts val="800"/>
                        </a:spcAft>
                      </a:pPr>
                      <a:r>
                        <a:rPr lang="en-GB" sz="1000" dirty="0">
                          <a:effectLst/>
                        </a:rPr>
                        <a:t>Interpersonal influences/cultural expectations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social environment or use modelling to shape people’s ways of thinking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411985522"/>
                  </a:ext>
                </a:extLst>
              </a:tr>
              <a:tr h="134867">
                <a:tc>
                  <a:txBody>
                    <a:bodyPr/>
                    <a:lstStyle/>
                    <a:p>
                      <a:pPr>
                        <a:lnSpc>
                          <a:spcPct val="107000"/>
                        </a:lnSpc>
                        <a:spcAft>
                          <a:spcPts val="800"/>
                        </a:spcAft>
                      </a:pPr>
                      <a:r>
                        <a:rPr lang="en-GB" sz="1000">
                          <a:effectLst/>
                        </a:rPr>
                        <a:t>Influencing motivation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83781751"/>
                  </a:ext>
                </a:extLst>
              </a:tr>
              <a:tr h="419147">
                <a:tc>
                  <a:txBody>
                    <a:bodyPr/>
                    <a:lstStyle/>
                    <a:p>
                      <a:pPr>
                        <a:lnSpc>
                          <a:spcPct val="107000"/>
                        </a:lnSpc>
                        <a:spcAft>
                          <a:spcPts val="800"/>
                        </a:spcAft>
                      </a:pPr>
                      <a:r>
                        <a:rPr lang="en-GB" sz="1000" dirty="0">
                          <a:effectLst/>
                        </a:rPr>
                        <a:t>Plans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a:effectLst/>
                        </a:rPr>
                        <a:t>Educate, train to form clearer personal rules/action plans, and train to remember and apply these plans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2113011637"/>
                  </a:ext>
                </a:extLst>
              </a:tr>
              <a:tr h="419147">
                <a:tc>
                  <a:txBody>
                    <a:bodyPr/>
                    <a:lstStyle/>
                    <a:p>
                      <a:pPr>
                        <a:lnSpc>
                          <a:spcPct val="107000"/>
                        </a:lnSpc>
                        <a:spcAft>
                          <a:spcPts val="800"/>
                        </a:spcAft>
                      </a:pPr>
                      <a:r>
                        <a:rPr lang="en-GB" sz="1000">
                          <a:effectLst/>
                        </a:rPr>
                        <a:t>Evaluations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Educate or persuade to create more positive beliefs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619668628"/>
                  </a:ext>
                </a:extLst>
              </a:tr>
              <a:tr h="419147">
                <a:tc>
                  <a:txBody>
                    <a:bodyPr/>
                    <a:lstStyle/>
                    <a:p>
                      <a:pPr>
                        <a:lnSpc>
                          <a:spcPct val="107000"/>
                        </a:lnSpc>
                        <a:spcAft>
                          <a:spcPts val="800"/>
                        </a:spcAft>
                      </a:pPr>
                      <a:r>
                        <a:rPr lang="en-GB" sz="1000">
                          <a:effectLst/>
                        </a:rPr>
                        <a:t>Motives</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Persuade, incentivise, coerce, model or enable to feel positively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313822019"/>
                  </a:ext>
                </a:extLst>
              </a:tr>
              <a:tr h="277007">
                <a:tc>
                  <a:txBody>
                    <a:bodyPr/>
                    <a:lstStyle/>
                    <a:p>
                      <a:pPr>
                        <a:lnSpc>
                          <a:spcPct val="107000"/>
                        </a:lnSpc>
                        <a:spcAft>
                          <a:spcPts val="800"/>
                        </a:spcAft>
                      </a:pPr>
                      <a:r>
                        <a:rPr lang="en-GB" sz="1000">
                          <a:effectLst/>
                        </a:rPr>
                        <a:t>Impulses/Inhibition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Train or enable to strengthen habitual engagement with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814214019"/>
                  </a:ext>
                </a:extLst>
              </a:tr>
              <a:tr h="0">
                <a:tc>
                  <a:txBody>
                    <a:bodyPr/>
                    <a:lstStyle/>
                    <a:p>
                      <a:pPr>
                        <a:lnSpc>
                          <a:spcPct val="107000"/>
                        </a:lnSpc>
                        <a:spcAft>
                          <a:spcPts val="800"/>
                        </a:spcAft>
                      </a:pPr>
                      <a:r>
                        <a:rPr lang="en-GB" sz="1000">
                          <a:effectLst/>
                        </a:rPr>
                        <a:t>Responses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Model desired behaviour to induce automatic imitation</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77621904"/>
                  </a:ext>
                </a:extLst>
              </a:tr>
            </a:tbl>
          </a:graphicData>
        </a:graphic>
      </p:graphicFrame>
    </p:spTree>
    <p:extLst>
      <p:ext uri="{BB962C8B-B14F-4D97-AF65-F5344CB8AC3E}">
        <p14:creationId xmlns:p14="http://schemas.microsoft.com/office/powerpoint/2010/main" val="1943277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979716" y="2601750"/>
            <a:ext cx="10590244" cy="1143000"/>
          </a:xfrm>
        </p:spPr>
        <p:txBody>
          <a:bodyPr/>
          <a:lstStyle/>
          <a:p>
            <a:r>
              <a:rPr lang="en-GB" altLang="en-US" dirty="0"/>
              <a:t>Designing and evaluating interventions </a:t>
            </a:r>
          </a:p>
        </p:txBody>
      </p:sp>
    </p:spTree>
    <p:extLst>
      <p:ext uri="{BB962C8B-B14F-4D97-AF65-F5344CB8AC3E}">
        <p14:creationId xmlns:p14="http://schemas.microsoft.com/office/powerpoint/2010/main" val="2611423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dirty="0"/>
              <a:t>Evaluating interventions in health psychology</a:t>
            </a:r>
          </a:p>
        </p:txBody>
      </p:sp>
      <p:sp>
        <p:nvSpPr>
          <p:cNvPr id="15363" name="Content Placeholder 2"/>
          <p:cNvSpPr>
            <a:spLocks noGrp="1"/>
          </p:cNvSpPr>
          <p:nvPr>
            <p:ph idx="1"/>
          </p:nvPr>
        </p:nvSpPr>
        <p:spPr/>
        <p:txBody>
          <a:bodyPr/>
          <a:lstStyle/>
          <a:p>
            <a:r>
              <a:rPr lang="en-GB" altLang="en-US"/>
              <a:t>Interventions must be based on sound empirical evidence</a:t>
            </a:r>
          </a:p>
          <a:p>
            <a:endParaRPr lang="en-GB" altLang="en-US"/>
          </a:p>
          <a:p>
            <a:r>
              <a:rPr lang="en-GB" altLang="en-US"/>
              <a:t>Clinicians must be able to justify choice of treatment and show that they are able to deliver it effectively </a:t>
            </a:r>
          </a:p>
          <a:p>
            <a:endParaRPr lang="en-GB" altLang="en-US"/>
          </a:p>
          <a:p>
            <a:r>
              <a:rPr lang="en-GB" altLang="en-US"/>
              <a:t>Use of psychological measures to achieve this</a:t>
            </a:r>
          </a:p>
        </p:txBody>
      </p:sp>
    </p:spTree>
    <p:extLst>
      <p:ext uri="{BB962C8B-B14F-4D97-AF65-F5344CB8AC3E}">
        <p14:creationId xmlns:p14="http://schemas.microsoft.com/office/powerpoint/2010/main" val="3256968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Interventions in Health Psychology </a:t>
            </a:r>
          </a:p>
        </p:txBody>
      </p:sp>
      <p:sp>
        <p:nvSpPr>
          <p:cNvPr id="16387" name="Content Placeholder 2"/>
          <p:cNvSpPr>
            <a:spLocks noGrp="1"/>
          </p:cNvSpPr>
          <p:nvPr>
            <p:ph idx="1"/>
          </p:nvPr>
        </p:nvSpPr>
        <p:spPr/>
        <p:txBody>
          <a:bodyPr/>
          <a:lstStyle/>
          <a:p>
            <a:pPr>
              <a:buFontTx/>
              <a:buNone/>
            </a:pPr>
            <a:r>
              <a:rPr lang="en-GB" altLang="en-US"/>
              <a:t>Must follow stringent guidelines for assessing clinical effectiveness as any medical treatment</a:t>
            </a:r>
          </a:p>
          <a:p>
            <a:pPr>
              <a:buFontTx/>
              <a:buNone/>
            </a:pPr>
            <a:endParaRPr lang="en-GB" altLang="en-US"/>
          </a:p>
          <a:p>
            <a:pPr>
              <a:buFontTx/>
              <a:buNone/>
            </a:pPr>
            <a:r>
              <a:rPr lang="en-GB" altLang="en-US"/>
              <a:t>MRC framework</a:t>
            </a:r>
          </a:p>
          <a:p>
            <a:pPr>
              <a:buFontTx/>
              <a:buNone/>
            </a:pPr>
            <a:endParaRPr lang="en-GB" altLang="en-US"/>
          </a:p>
          <a:p>
            <a:pPr>
              <a:buFontTx/>
              <a:buNone/>
            </a:pPr>
            <a:r>
              <a:rPr lang="en-GB" altLang="en-US"/>
              <a:t>The randomised controlled trial </a:t>
            </a:r>
          </a:p>
        </p:txBody>
      </p:sp>
    </p:spTree>
    <p:extLst>
      <p:ext uri="{BB962C8B-B14F-4D97-AF65-F5344CB8AC3E}">
        <p14:creationId xmlns:p14="http://schemas.microsoft.com/office/powerpoint/2010/main" val="3426824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893-57F1-5ADD-68F2-F1B10F786784}"/>
              </a:ext>
            </a:extLst>
          </p:cNvPr>
          <p:cNvSpPr>
            <a:spLocks noGrp="1"/>
          </p:cNvSpPr>
          <p:nvPr>
            <p:ph type="title"/>
          </p:nvPr>
        </p:nvSpPr>
        <p:spPr/>
        <p:txBody>
          <a:bodyPr/>
          <a:lstStyle/>
          <a:p>
            <a:r>
              <a:rPr lang="en-GB" dirty="0"/>
              <a:t>What is a “complex” intervention?</a:t>
            </a:r>
          </a:p>
        </p:txBody>
      </p:sp>
      <p:sp>
        <p:nvSpPr>
          <p:cNvPr id="3" name="Content Placeholder 2">
            <a:extLst>
              <a:ext uri="{FF2B5EF4-FFF2-40B4-BE49-F238E27FC236}">
                <a16:creationId xmlns:a16="http://schemas.microsoft.com/office/drawing/2014/main" id="{EA18578E-8723-8891-B78C-66DC53E972A4}"/>
              </a:ext>
            </a:extLst>
          </p:cNvPr>
          <p:cNvSpPr>
            <a:spLocks noGrp="1"/>
          </p:cNvSpPr>
          <p:nvPr>
            <p:ph idx="1"/>
          </p:nvPr>
        </p:nvSpPr>
        <p:spPr/>
        <p:txBody>
          <a:bodyPr>
            <a:normAutofit lnSpcReduction="10000"/>
          </a:bodyPr>
          <a:lstStyle/>
          <a:p>
            <a:pPr marL="0" indent="0">
              <a:buNone/>
            </a:pPr>
            <a:r>
              <a:rPr lang="en-GB" b="0" i="0" dirty="0">
                <a:effectLst/>
                <a:latin typeface="inherit"/>
              </a:rPr>
              <a:t>“Complex intervention research goes beyond asking whether an intervention works in the sense of achieving its intended outcome—to asking a broader range of questions (</a:t>
            </a:r>
            <a:r>
              <a:rPr lang="en-GB" b="0" i="0" dirty="0" err="1">
                <a:effectLst/>
                <a:latin typeface="inherit"/>
              </a:rPr>
              <a:t>eg</a:t>
            </a:r>
            <a:r>
              <a:rPr lang="en-GB" b="0" i="0" dirty="0">
                <a:effectLst/>
                <a:latin typeface="inherit"/>
              </a:rPr>
              <a:t>, identifying what other impact it has, assessing its value relative to the resources required to deliver it, theorising how it works, taking account of how it interacts with the context in which it is implemented, how it contributes to system change, and how the evidence can be used to support real world decision making)”</a:t>
            </a:r>
          </a:p>
          <a:p>
            <a:pPr marL="0" indent="0">
              <a:buNone/>
            </a:pPr>
            <a:endParaRPr lang="en-GB" dirty="0">
              <a:latin typeface="inherit"/>
            </a:endParaRPr>
          </a:p>
          <a:p>
            <a:pPr marL="0" indent="0">
              <a:buNone/>
            </a:pPr>
            <a:endParaRPr lang="en-GB" b="0" i="0" dirty="0">
              <a:effectLst/>
              <a:latin typeface="inherit"/>
            </a:endParaRPr>
          </a:p>
          <a:p>
            <a:r>
              <a:rPr lang="en-GB" b="0" i="0" dirty="0">
                <a:solidFill>
                  <a:srgbClr val="333333"/>
                </a:solidFill>
                <a:effectLst/>
                <a:latin typeface="interfaceregular"/>
              </a:rPr>
              <a:t>The UK Medical Research Council’s widely used guidance for developing and evaluating complex interventions has been replaced by a new framework, commissioned jointly by the Medical Research Council and the National Institute for Health Research, which takes account of recent developments in theory and methods and the need to maximise the efficiency, use, and impact of research.</a:t>
            </a:r>
            <a:endParaRPr lang="en-GB" dirty="0"/>
          </a:p>
        </p:txBody>
      </p:sp>
    </p:spTree>
    <p:extLst>
      <p:ext uri="{BB962C8B-B14F-4D97-AF65-F5344CB8AC3E}">
        <p14:creationId xmlns:p14="http://schemas.microsoft.com/office/powerpoint/2010/main" val="842176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4281-303D-11B3-D680-F6FD0164B354}"/>
              </a:ext>
            </a:extLst>
          </p:cNvPr>
          <p:cNvSpPr>
            <a:spLocks noGrp="1"/>
          </p:cNvSpPr>
          <p:nvPr>
            <p:ph type="title"/>
          </p:nvPr>
        </p:nvSpPr>
        <p:spPr>
          <a:xfrm>
            <a:off x="646111" y="312759"/>
            <a:ext cx="9404723" cy="1400530"/>
          </a:xfrm>
        </p:spPr>
        <p:txBody>
          <a:bodyPr/>
          <a:lstStyle/>
          <a:p>
            <a:r>
              <a:rPr lang="en-GB" sz="3600" dirty="0"/>
              <a:t>Developing and evaluating complex interventions </a:t>
            </a:r>
          </a:p>
        </p:txBody>
      </p:sp>
      <p:sp>
        <p:nvSpPr>
          <p:cNvPr id="3" name="Content Placeholder 2">
            <a:extLst>
              <a:ext uri="{FF2B5EF4-FFF2-40B4-BE49-F238E27FC236}">
                <a16:creationId xmlns:a16="http://schemas.microsoft.com/office/drawing/2014/main" id="{D10BEA45-29C0-13AD-4CFE-D0A2AE7ABCFA}"/>
              </a:ext>
            </a:extLst>
          </p:cNvPr>
          <p:cNvSpPr>
            <a:spLocks noGrp="1"/>
          </p:cNvSpPr>
          <p:nvPr>
            <p:ph idx="1"/>
          </p:nvPr>
        </p:nvSpPr>
        <p:spPr>
          <a:xfrm>
            <a:off x="776740" y="1713289"/>
            <a:ext cx="9496264" cy="4195481"/>
          </a:xfrm>
        </p:spPr>
        <p:txBody>
          <a:bodyPr>
            <a:normAutofit fontScale="77500" lnSpcReduction="20000"/>
          </a:bodyPr>
          <a:lstStyle/>
          <a:p>
            <a:pPr algn="l" fontAlgn="base">
              <a:buFont typeface="Arial" panose="020B0604020202020204" pitchFamily="34" charset="0"/>
              <a:buChar char="•"/>
            </a:pPr>
            <a:r>
              <a:rPr lang="en-GB" sz="2800" b="0" i="0" dirty="0">
                <a:effectLst/>
                <a:latin typeface="inherit"/>
              </a:rPr>
              <a:t>At each phase, six core elements should be considered to answer the following questions:</a:t>
            </a:r>
          </a:p>
          <a:p>
            <a:pPr marL="742950" lvl="1" indent="-285750" algn="l" fontAlgn="base">
              <a:buFont typeface="Arial" panose="020B0604020202020204" pitchFamily="34" charset="0"/>
              <a:buChar char="•"/>
            </a:pPr>
            <a:r>
              <a:rPr lang="en-GB" sz="2400" b="0" i="0" dirty="0">
                <a:effectLst/>
                <a:latin typeface="inherit"/>
              </a:rPr>
              <a:t>How does the intervention interact with its context?</a:t>
            </a:r>
          </a:p>
          <a:p>
            <a:pPr marL="742950" lvl="1" indent="-285750" algn="l" fontAlgn="base">
              <a:buFont typeface="Arial" panose="020B0604020202020204" pitchFamily="34" charset="0"/>
              <a:buChar char="•"/>
            </a:pPr>
            <a:r>
              <a:rPr lang="en-GB" sz="2400" b="0" i="0" dirty="0">
                <a:effectLst/>
                <a:latin typeface="inherit"/>
              </a:rPr>
              <a:t>What is the underpinning programme theory?</a:t>
            </a:r>
          </a:p>
          <a:p>
            <a:pPr marL="742950" lvl="1" indent="-285750" algn="l" fontAlgn="base">
              <a:buFont typeface="Arial" panose="020B0604020202020204" pitchFamily="34" charset="0"/>
              <a:buChar char="•"/>
            </a:pPr>
            <a:r>
              <a:rPr lang="en-GB" sz="2400" b="0" i="0" dirty="0">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sz="2400" b="0" i="0" dirty="0">
                <a:effectLst/>
                <a:latin typeface="inherit"/>
              </a:rPr>
              <a:t>What are the key uncertainties?</a:t>
            </a:r>
          </a:p>
          <a:p>
            <a:pPr marL="742950" lvl="1" indent="-285750" algn="l" fontAlgn="base">
              <a:buFont typeface="Arial" panose="020B0604020202020204" pitchFamily="34" charset="0"/>
              <a:buChar char="•"/>
            </a:pPr>
            <a:r>
              <a:rPr lang="en-GB" sz="2400" b="0" i="0" dirty="0">
                <a:effectLst/>
                <a:latin typeface="inherit"/>
              </a:rPr>
              <a:t>How can the intervention be refined?</a:t>
            </a:r>
          </a:p>
          <a:p>
            <a:pPr marL="742950" lvl="1" indent="-285750" algn="l" fontAlgn="base">
              <a:buFont typeface="Arial" panose="020B0604020202020204" pitchFamily="34" charset="0"/>
              <a:buChar char="•"/>
            </a:pPr>
            <a:r>
              <a:rPr lang="en-GB" sz="2400" b="0" i="0" dirty="0">
                <a:effectLst/>
                <a:latin typeface="inherit"/>
              </a:rPr>
              <a:t>What are the comparative resource and outcome consequences of the intervention?</a:t>
            </a:r>
          </a:p>
          <a:p>
            <a:pPr marL="742950" lvl="1" indent="-285750" algn="l" fontAlgn="base">
              <a:buFont typeface="Arial" panose="020B0604020202020204" pitchFamily="34" charset="0"/>
              <a:buChar char="•"/>
            </a:pPr>
            <a:endParaRPr lang="en-GB" sz="2400" b="0" i="0" dirty="0">
              <a:effectLst/>
              <a:latin typeface="inherit"/>
            </a:endParaRPr>
          </a:p>
          <a:p>
            <a:pPr marL="0" indent="0">
              <a:buNone/>
            </a:pPr>
            <a:r>
              <a:rPr lang="en-GB" b="0" i="0" dirty="0">
                <a:effectLst/>
                <a:latin typeface="Arial" panose="020B0604020202020204" pitchFamily="34" charset="0"/>
              </a:rPr>
              <a:t>Skivington, K., Matthews, L., Simpson, S. A., Craig, P., Baird, J., </a:t>
            </a:r>
            <a:r>
              <a:rPr lang="en-GB" b="0" i="0" dirty="0" err="1">
                <a:effectLst/>
                <a:latin typeface="Arial" panose="020B0604020202020204" pitchFamily="34" charset="0"/>
              </a:rPr>
              <a:t>Blazeby</a:t>
            </a:r>
            <a:r>
              <a:rPr lang="en-GB" b="0" i="0" dirty="0">
                <a:effectLst/>
                <a:latin typeface="Arial" panose="020B0604020202020204" pitchFamily="34" charset="0"/>
              </a:rPr>
              <a:t>, J. M., ... &amp; Moore, L. (2021). A new framework for developing and evaluating complex interventions: update of Medical Research Council guidance. </a:t>
            </a:r>
            <a:r>
              <a:rPr lang="en-GB" b="0" i="1" dirty="0" err="1">
                <a:effectLst/>
                <a:latin typeface="Arial" panose="020B0604020202020204" pitchFamily="34" charset="0"/>
              </a:rPr>
              <a:t>bmj</a:t>
            </a:r>
            <a:r>
              <a:rPr lang="en-GB" b="0" i="0" dirty="0">
                <a:effectLst/>
                <a:latin typeface="Arial" panose="020B0604020202020204" pitchFamily="34" charset="0"/>
              </a:rPr>
              <a:t>, </a:t>
            </a:r>
            <a:r>
              <a:rPr lang="en-GB" b="0" i="1" dirty="0">
                <a:effectLst/>
                <a:latin typeface="Arial" panose="020B0604020202020204" pitchFamily="34" charset="0"/>
              </a:rPr>
              <a:t>374</a:t>
            </a:r>
            <a:r>
              <a:rPr lang="en-GB" b="0" i="0" dirty="0">
                <a:effectLst/>
                <a:latin typeface="Arial" panose="020B0604020202020204" pitchFamily="34" charset="0"/>
              </a:rPr>
              <a:t>.</a:t>
            </a:r>
            <a:endParaRPr lang="en-GB" dirty="0"/>
          </a:p>
        </p:txBody>
      </p:sp>
    </p:spTree>
    <p:extLst>
      <p:ext uri="{BB962C8B-B14F-4D97-AF65-F5344CB8AC3E}">
        <p14:creationId xmlns:p14="http://schemas.microsoft.com/office/powerpoint/2010/main" val="3827788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8572-04EE-9580-121A-49CB5CE5C5CC}"/>
              </a:ext>
            </a:extLst>
          </p:cNvPr>
          <p:cNvSpPr>
            <a:spLocks noGrp="1"/>
          </p:cNvSpPr>
          <p:nvPr>
            <p:ph type="title"/>
          </p:nvPr>
        </p:nvSpPr>
        <p:spPr/>
        <p:txBody>
          <a:bodyPr/>
          <a:lstStyle/>
          <a:p>
            <a:r>
              <a:rPr lang="en-GB" b="0" i="0" dirty="0">
                <a:solidFill>
                  <a:schemeClr val="tx1"/>
                </a:solidFill>
                <a:effectLst/>
                <a:latin typeface="interfaceregular"/>
              </a:rPr>
              <a:t>Framework for developing and evaluating complex interventions</a:t>
            </a:r>
            <a:r>
              <a:rPr lang="en-GB" b="0" i="0" dirty="0">
                <a:solidFill>
                  <a:srgbClr val="333333"/>
                </a:solidFill>
                <a:effectLst/>
                <a:latin typeface="interfaceregular"/>
              </a:rPr>
              <a:t>.</a:t>
            </a:r>
            <a:endParaRPr lang="en-GB" dirty="0"/>
          </a:p>
        </p:txBody>
      </p:sp>
      <p:pic>
        <p:nvPicPr>
          <p:cNvPr id="4" name="Content Placeholder 3">
            <a:extLst>
              <a:ext uri="{FF2B5EF4-FFF2-40B4-BE49-F238E27FC236}">
                <a16:creationId xmlns:a16="http://schemas.microsoft.com/office/drawing/2014/main" id="{1F3C96B6-55E4-09F1-E6AF-57AC1ECE7891}"/>
              </a:ext>
            </a:extLst>
          </p:cNvPr>
          <p:cNvPicPr>
            <a:picLocks noGrp="1" noChangeAspect="1"/>
          </p:cNvPicPr>
          <p:nvPr>
            <p:ph idx="1"/>
          </p:nvPr>
        </p:nvPicPr>
        <p:blipFill>
          <a:blip r:embed="rId3"/>
          <a:stretch>
            <a:fillRect/>
          </a:stretch>
        </p:blipFill>
        <p:spPr>
          <a:xfrm>
            <a:off x="759596" y="2047875"/>
            <a:ext cx="9871892" cy="3845101"/>
          </a:xfrm>
          <a:prstGeom prst="rect">
            <a:avLst/>
          </a:prstGeom>
        </p:spPr>
      </p:pic>
    </p:spTree>
    <p:extLst>
      <p:ext uri="{BB962C8B-B14F-4D97-AF65-F5344CB8AC3E}">
        <p14:creationId xmlns:p14="http://schemas.microsoft.com/office/powerpoint/2010/main" val="2314555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B4164BE7-685D-46B9-ACED-F726F2831E5C}" type="slidenum">
              <a:rPr lang="en-GB" altLang="en-US" sz="1400">
                <a:solidFill>
                  <a:srgbClr val="000000"/>
                </a:solidFill>
              </a:rPr>
              <a:pPr>
                <a:spcBef>
                  <a:spcPct val="0"/>
                </a:spcBef>
                <a:buFontTx/>
                <a:buNone/>
              </a:pPr>
              <a:t>24</a:t>
            </a:fld>
            <a:endParaRPr lang="en-GB" altLang="en-US" sz="1400">
              <a:solidFill>
                <a:srgbClr val="000000"/>
              </a:solidFill>
            </a:endParaRPr>
          </a:p>
        </p:txBody>
      </p:sp>
      <p:pic>
        <p:nvPicPr>
          <p:cNvPr id="17411" name="Picture 86" descr="camm6475">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428751"/>
            <a:ext cx="8851900" cy="478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87"/>
          <p:cNvSpPr>
            <a:spLocks noChangeArrowheads="1"/>
          </p:cNvSpPr>
          <p:nvPr/>
        </p:nvSpPr>
        <p:spPr bwMode="auto">
          <a:xfrm>
            <a:off x="2166938" y="215792"/>
            <a:ext cx="447654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 The MRC Framework for developing and </a:t>
            </a:r>
          </a:p>
          <a:p>
            <a:pPr eaLnBrk="1" hangingPunct="1">
              <a:spcBef>
                <a:spcPct val="0"/>
              </a:spcBef>
              <a:buFontTx/>
              <a:buNone/>
            </a:pPr>
            <a:r>
              <a:rPr lang="en-GB" altLang="en-US" sz="1800"/>
              <a:t>evaluating interventions</a:t>
            </a:r>
          </a:p>
        </p:txBody>
      </p:sp>
    </p:spTree>
    <p:extLst>
      <p:ext uri="{BB962C8B-B14F-4D97-AF65-F5344CB8AC3E}">
        <p14:creationId xmlns:p14="http://schemas.microsoft.com/office/powerpoint/2010/main" val="2171258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92313" y="115888"/>
            <a:ext cx="8229600" cy="1143000"/>
          </a:xfrm>
        </p:spPr>
        <p:txBody>
          <a:bodyPr/>
          <a:lstStyle/>
          <a:p>
            <a:r>
              <a:rPr lang="en-GB" altLang="en-US"/>
              <a:t>Glanz (2016)</a:t>
            </a:r>
          </a:p>
        </p:txBody>
      </p:sp>
      <p:sp>
        <p:nvSpPr>
          <p:cNvPr id="3" name="Content Placeholder 2"/>
          <p:cNvSpPr>
            <a:spLocks noGrp="1"/>
          </p:cNvSpPr>
          <p:nvPr>
            <p:ph idx="1"/>
          </p:nvPr>
        </p:nvSpPr>
        <p:spPr>
          <a:xfrm>
            <a:off x="1992313" y="1125538"/>
            <a:ext cx="8229600" cy="5256212"/>
          </a:xfrm>
        </p:spPr>
        <p:txBody>
          <a:bodyPr>
            <a:normAutofit lnSpcReduction="10000"/>
          </a:bodyPr>
          <a:lstStyle/>
          <a:p>
            <a:pPr>
              <a:defRPr/>
            </a:pPr>
            <a:r>
              <a:rPr lang="en-GB" dirty="0"/>
              <a:t>The choice of a suitable theory or theories should begin with identifying:</a:t>
            </a:r>
          </a:p>
          <a:p>
            <a:pPr lvl="1">
              <a:defRPr/>
            </a:pPr>
            <a:r>
              <a:rPr lang="en-GB" dirty="0"/>
              <a:t>the problem, </a:t>
            </a:r>
          </a:p>
          <a:p>
            <a:pPr lvl="1">
              <a:defRPr/>
            </a:pPr>
            <a:r>
              <a:rPr lang="en-GB" dirty="0"/>
              <a:t>goal</a:t>
            </a:r>
          </a:p>
          <a:p>
            <a:pPr lvl="1">
              <a:defRPr/>
            </a:pPr>
            <a:r>
              <a:rPr lang="en-GB" dirty="0"/>
              <a:t>units of practice, </a:t>
            </a:r>
          </a:p>
          <a:p>
            <a:pPr>
              <a:defRPr/>
            </a:pPr>
            <a:endParaRPr lang="en-GB" dirty="0"/>
          </a:p>
          <a:p>
            <a:pPr marL="0" indent="0">
              <a:buNone/>
              <a:defRPr/>
            </a:pPr>
            <a:r>
              <a:rPr lang="en-GB" dirty="0"/>
              <a:t>“Choice should not be based on selecting a theoretical framework because it is intriguing, familiar, or in vogue. One should start with a logic model of the problem and work backwards to identify potential solutions” </a:t>
            </a:r>
          </a:p>
          <a:p>
            <a:pPr marL="0" indent="0">
              <a:buNone/>
              <a:defRPr/>
            </a:pPr>
            <a:endParaRPr lang="en-GB" dirty="0"/>
          </a:p>
          <a:p>
            <a:pPr marL="0" indent="0">
              <a:buNone/>
              <a:defRPr/>
            </a:pPr>
            <a:r>
              <a:rPr lang="en-GB" sz="2400" dirty="0"/>
              <a:t>http://www.esourceresearch.org/eSourceBook/SocialandBehavioralTheories/8ChoosingtheRightTheory/tabid/743/Default.aspx</a:t>
            </a:r>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1113718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Intervention development </a:t>
            </a:r>
          </a:p>
        </p:txBody>
      </p:sp>
      <p:sp>
        <p:nvSpPr>
          <p:cNvPr id="21507" name="Content Placeholder 2"/>
          <p:cNvSpPr>
            <a:spLocks noGrp="1"/>
          </p:cNvSpPr>
          <p:nvPr>
            <p:ph idx="1"/>
          </p:nvPr>
        </p:nvSpPr>
        <p:spPr/>
        <p:txBody>
          <a:bodyPr/>
          <a:lstStyle/>
          <a:p>
            <a:endParaRPr lang="en-US" altLang="en-US"/>
          </a:p>
        </p:txBody>
      </p:sp>
      <p:pic>
        <p:nvPicPr>
          <p:cNvPr id="21508" name="Picture 2" descr="E:\master's prep\MM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520826"/>
            <a:ext cx="9144000" cy="381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4878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701536" cy="1400530"/>
          </a:xfrm>
        </p:spPr>
        <p:txBody>
          <a:bodyPr/>
          <a:lstStyle/>
          <a:p>
            <a:pPr algn="ctr"/>
            <a:r>
              <a:rPr lang="en-GB" sz="3200" dirty="0"/>
              <a:t>The APEASE criteria for designing and evaluating interventions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1314" y="1633232"/>
            <a:ext cx="6647112" cy="4819630"/>
          </a:xfrm>
        </p:spPr>
      </p:pic>
    </p:spTree>
    <p:extLst>
      <p:ext uri="{BB962C8B-B14F-4D97-AF65-F5344CB8AC3E}">
        <p14:creationId xmlns:p14="http://schemas.microsoft.com/office/powerpoint/2010/main" val="791672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2063750" y="115888"/>
            <a:ext cx="8229600" cy="1143000"/>
          </a:xfrm>
        </p:spPr>
        <p:txBody>
          <a:bodyPr/>
          <a:lstStyle/>
          <a:p>
            <a:r>
              <a:rPr lang="en-GB" altLang="en-US"/>
              <a:t>When? How often? </a:t>
            </a:r>
          </a:p>
        </p:txBody>
      </p:sp>
      <p:sp>
        <p:nvSpPr>
          <p:cNvPr id="29699" name="Content Placeholder 2"/>
          <p:cNvSpPr>
            <a:spLocks noGrp="1"/>
          </p:cNvSpPr>
          <p:nvPr>
            <p:ph idx="1"/>
          </p:nvPr>
        </p:nvSpPr>
        <p:spPr/>
        <p:txBody>
          <a:bodyPr/>
          <a:lstStyle/>
          <a:p>
            <a:r>
              <a:rPr lang="en-GB" altLang="en-US"/>
              <a:t>Interventions require pre and post measures in order to show </a:t>
            </a:r>
            <a:r>
              <a:rPr lang="en-GB" altLang="en-US" u="sng"/>
              <a:t>change</a:t>
            </a:r>
          </a:p>
          <a:p>
            <a:endParaRPr lang="en-GB" altLang="en-US" u="sng"/>
          </a:p>
          <a:p>
            <a:r>
              <a:rPr lang="en-GB" altLang="en-US"/>
              <a:t>Often require a control group </a:t>
            </a:r>
          </a:p>
          <a:p>
            <a:endParaRPr lang="en-GB" altLang="en-US"/>
          </a:p>
          <a:p>
            <a:r>
              <a:rPr lang="en-GB" altLang="en-US"/>
              <a:t>Short-term versus long-term follow-up?</a:t>
            </a:r>
          </a:p>
          <a:p>
            <a:endParaRPr lang="en-GB" altLang="en-US"/>
          </a:p>
          <a:p>
            <a:endParaRPr lang="en-GB" altLang="en-US"/>
          </a:p>
        </p:txBody>
      </p:sp>
    </p:spTree>
    <p:extLst>
      <p:ext uri="{BB962C8B-B14F-4D97-AF65-F5344CB8AC3E}">
        <p14:creationId xmlns:p14="http://schemas.microsoft.com/office/powerpoint/2010/main" val="2056916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981200" y="115888"/>
            <a:ext cx="8229600" cy="1143000"/>
          </a:xfrm>
        </p:spPr>
        <p:txBody>
          <a:bodyPr/>
          <a:lstStyle/>
          <a:p>
            <a:r>
              <a:rPr lang="en-GB" altLang="en-US" sz="3600"/>
              <a:t>Recap: choose appropriate measures </a:t>
            </a:r>
          </a:p>
        </p:txBody>
      </p:sp>
      <p:sp>
        <p:nvSpPr>
          <p:cNvPr id="30723" name="Content Placeholder 2"/>
          <p:cNvSpPr>
            <a:spLocks noGrp="1"/>
          </p:cNvSpPr>
          <p:nvPr>
            <p:ph idx="1"/>
          </p:nvPr>
        </p:nvSpPr>
        <p:spPr>
          <a:xfrm>
            <a:off x="1158618" y="1515107"/>
            <a:ext cx="9307759" cy="5040313"/>
          </a:xfrm>
        </p:spPr>
        <p:txBody>
          <a:bodyPr>
            <a:normAutofit/>
          </a:bodyPr>
          <a:lstStyle/>
          <a:p>
            <a:r>
              <a:rPr lang="en-GB" altLang="en-US" dirty="0"/>
              <a:t>Use validated scales</a:t>
            </a:r>
          </a:p>
          <a:p>
            <a:endParaRPr lang="en-GB" altLang="en-US" dirty="0"/>
          </a:p>
          <a:p>
            <a:r>
              <a:rPr lang="en-GB" altLang="en-US" dirty="0"/>
              <a:t>Appropriate for target population </a:t>
            </a:r>
          </a:p>
          <a:p>
            <a:endParaRPr lang="en-GB" altLang="en-US" dirty="0"/>
          </a:p>
          <a:p>
            <a:r>
              <a:rPr lang="en-GB" altLang="en-US" dirty="0"/>
              <a:t>Strong psychometric properties</a:t>
            </a:r>
          </a:p>
          <a:p>
            <a:endParaRPr lang="en-GB" altLang="en-US" dirty="0"/>
          </a:p>
          <a:p>
            <a:r>
              <a:rPr lang="en-GB" altLang="en-US" dirty="0"/>
              <a:t>Other data? </a:t>
            </a:r>
          </a:p>
          <a:p>
            <a:pPr lvl="1"/>
            <a:r>
              <a:rPr lang="en-GB" altLang="en-US" dirty="0"/>
              <a:t>Physiological measures? </a:t>
            </a:r>
          </a:p>
          <a:p>
            <a:pPr lvl="1"/>
            <a:r>
              <a:rPr lang="en-GB" altLang="en-US" dirty="0"/>
              <a:t>Behaviours</a:t>
            </a:r>
          </a:p>
          <a:p>
            <a:pPr lvl="1"/>
            <a:r>
              <a:rPr lang="en-GB" altLang="en-US" dirty="0"/>
              <a:t>Demographics </a:t>
            </a:r>
          </a:p>
          <a:p>
            <a:endParaRPr lang="en-GB" altLang="en-US" dirty="0"/>
          </a:p>
        </p:txBody>
      </p:sp>
    </p:spTree>
    <p:extLst>
      <p:ext uri="{BB962C8B-B14F-4D97-AF65-F5344CB8AC3E}">
        <p14:creationId xmlns:p14="http://schemas.microsoft.com/office/powerpoint/2010/main" val="1874973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063750" y="115888"/>
            <a:ext cx="8229600" cy="1143000"/>
          </a:xfrm>
        </p:spPr>
        <p:txBody>
          <a:bodyPr/>
          <a:lstStyle/>
          <a:p>
            <a:r>
              <a:rPr lang="en-GB" altLang="en-US"/>
              <a:t>When? How often? </a:t>
            </a:r>
          </a:p>
        </p:txBody>
      </p:sp>
      <p:sp>
        <p:nvSpPr>
          <p:cNvPr id="32771" name="Content Placeholder 2"/>
          <p:cNvSpPr>
            <a:spLocks noGrp="1"/>
          </p:cNvSpPr>
          <p:nvPr>
            <p:ph idx="1"/>
          </p:nvPr>
        </p:nvSpPr>
        <p:spPr/>
        <p:txBody>
          <a:bodyPr/>
          <a:lstStyle/>
          <a:p>
            <a:r>
              <a:rPr lang="en-GB" altLang="en-US"/>
              <a:t>Interventions require pre and post measures in order to show </a:t>
            </a:r>
            <a:r>
              <a:rPr lang="en-GB" altLang="en-US" u="sng"/>
              <a:t>change</a:t>
            </a:r>
          </a:p>
          <a:p>
            <a:endParaRPr lang="en-GB" altLang="en-US" u="sng"/>
          </a:p>
          <a:p>
            <a:r>
              <a:rPr lang="en-GB" altLang="en-US"/>
              <a:t>Often require a control group </a:t>
            </a:r>
          </a:p>
          <a:p>
            <a:endParaRPr lang="en-GB" altLang="en-US"/>
          </a:p>
          <a:p>
            <a:r>
              <a:rPr lang="en-GB" altLang="en-US"/>
              <a:t>Short-term versus long-term follow-up?</a:t>
            </a:r>
          </a:p>
          <a:p>
            <a:endParaRPr lang="en-GB" altLang="en-US"/>
          </a:p>
          <a:p>
            <a:endParaRPr lang="en-GB" altLang="en-US"/>
          </a:p>
        </p:txBody>
      </p:sp>
    </p:spTree>
    <p:extLst>
      <p:ext uri="{BB962C8B-B14F-4D97-AF65-F5344CB8AC3E}">
        <p14:creationId xmlns:p14="http://schemas.microsoft.com/office/powerpoint/2010/main" val="8359359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981200" y="115888"/>
            <a:ext cx="8229600" cy="1143000"/>
          </a:xfrm>
        </p:spPr>
        <p:txBody>
          <a:bodyPr/>
          <a:lstStyle/>
          <a:p>
            <a:r>
              <a:rPr lang="en-GB" altLang="en-US"/>
              <a:t>Choosing measures </a:t>
            </a:r>
          </a:p>
        </p:txBody>
      </p:sp>
      <p:sp>
        <p:nvSpPr>
          <p:cNvPr id="37891" name="Content Placeholder 2"/>
          <p:cNvSpPr>
            <a:spLocks noGrp="1"/>
          </p:cNvSpPr>
          <p:nvPr>
            <p:ph idx="1"/>
          </p:nvPr>
        </p:nvSpPr>
        <p:spPr>
          <a:xfrm>
            <a:off x="1981200" y="1412876"/>
            <a:ext cx="8229600" cy="5040313"/>
          </a:xfrm>
        </p:spPr>
        <p:txBody>
          <a:bodyPr>
            <a:normAutofit/>
          </a:bodyPr>
          <a:lstStyle/>
          <a:p>
            <a:r>
              <a:rPr lang="en-GB" altLang="en-US" sz="2400" dirty="0"/>
              <a:t>Use validated scales</a:t>
            </a:r>
          </a:p>
          <a:p>
            <a:endParaRPr lang="en-GB" altLang="en-US" sz="2400" dirty="0"/>
          </a:p>
          <a:p>
            <a:r>
              <a:rPr lang="en-GB" altLang="en-US" sz="2400" dirty="0"/>
              <a:t>Appropriate for target population </a:t>
            </a:r>
          </a:p>
          <a:p>
            <a:endParaRPr lang="en-GB" altLang="en-US" sz="2400" dirty="0"/>
          </a:p>
          <a:p>
            <a:r>
              <a:rPr lang="en-GB" altLang="en-US" sz="2400" dirty="0"/>
              <a:t>Strong psychometric properties</a:t>
            </a:r>
          </a:p>
          <a:p>
            <a:endParaRPr lang="en-GB" altLang="en-US" sz="2400" dirty="0"/>
          </a:p>
          <a:p>
            <a:r>
              <a:rPr lang="en-GB" altLang="en-US" sz="2400" dirty="0"/>
              <a:t>Other data? </a:t>
            </a:r>
          </a:p>
          <a:p>
            <a:pPr lvl="1"/>
            <a:r>
              <a:rPr lang="en-GB" altLang="en-US" sz="2000" dirty="0"/>
              <a:t>Physiological measures? </a:t>
            </a:r>
          </a:p>
          <a:p>
            <a:pPr lvl="1"/>
            <a:r>
              <a:rPr lang="en-GB" altLang="en-US" sz="2000" dirty="0"/>
              <a:t>Behaviours</a:t>
            </a:r>
          </a:p>
          <a:p>
            <a:pPr lvl="1"/>
            <a:r>
              <a:rPr lang="en-GB" altLang="en-US" sz="2000" dirty="0"/>
              <a:t>Demographics </a:t>
            </a:r>
          </a:p>
          <a:p>
            <a:endParaRPr lang="en-GB" altLang="en-US" sz="2400" dirty="0"/>
          </a:p>
        </p:txBody>
      </p:sp>
    </p:spTree>
    <p:extLst>
      <p:ext uri="{BB962C8B-B14F-4D97-AF65-F5344CB8AC3E}">
        <p14:creationId xmlns:p14="http://schemas.microsoft.com/office/powerpoint/2010/main" val="2198327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302618" y="420283"/>
            <a:ext cx="8640763" cy="1143000"/>
          </a:xfrm>
        </p:spPr>
        <p:txBody>
          <a:bodyPr/>
          <a:lstStyle/>
          <a:p>
            <a:r>
              <a:rPr lang="en-GB" altLang="en-US" sz="2400" dirty="0"/>
              <a:t>Key ethical considerations in intervention research </a:t>
            </a:r>
          </a:p>
        </p:txBody>
      </p:sp>
      <p:sp>
        <p:nvSpPr>
          <p:cNvPr id="56323" name="Content Placeholder 2"/>
          <p:cNvSpPr>
            <a:spLocks noGrp="1"/>
          </p:cNvSpPr>
          <p:nvPr>
            <p:ph idx="1"/>
          </p:nvPr>
        </p:nvSpPr>
        <p:spPr>
          <a:xfrm>
            <a:off x="1992313" y="1125539"/>
            <a:ext cx="8229600" cy="5432425"/>
          </a:xfrm>
        </p:spPr>
        <p:txBody>
          <a:bodyPr>
            <a:normAutofit fontScale="92500" lnSpcReduction="10000"/>
          </a:bodyPr>
          <a:lstStyle/>
          <a:p>
            <a:r>
              <a:rPr lang="en-GB" altLang="en-US" dirty="0">
                <a:cs typeface="Arial" panose="020B0604020202020204" pitchFamily="34" charset="0"/>
              </a:rPr>
              <a:t>Written </a:t>
            </a:r>
            <a:r>
              <a:rPr lang="en-GB" altLang="en-US" b="1" u="sng" dirty="0">
                <a:cs typeface="Arial" panose="020B0604020202020204" pitchFamily="34" charset="0"/>
              </a:rPr>
              <a:t>informed</a:t>
            </a:r>
            <a:r>
              <a:rPr lang="en-GB" altLang="en-US" dirty="0">
                <a:cs typeface="Arial" panose="020B0604020202020204" pitchFamily="34" charset="0"/>
              </a:rPr>
              <a:t> consent – at appropriate levels</a:t>
            </a:r>
          </a:p>
          <a:p>
            <a:endParaRPr lang="en-GB" altLang="en-US" dirty="0">
              <a:cs typeface="Arial" panose="020B0604020202020204" pitchFamily="34" charset="0"/>
            </a:endParaRPr>
          </a:p>
          <a:p>
            <a:r>
              <a:rPr lang="en-GB" altLang="en-US" dirty="0">
                <a:cs typeface="Arial" panose="020B0604020202020204" pitchFamily="34" charset="0"/>
              </a:rPr>
              <a:t>Clarity and comprehension of research materials </a:t>
            </a:r>
          </a:p>
          <a:p>
            <a:pPr lvl="1"/>
            <a:r>
              <a:rPr lang="en-GB" altLang="en-US" sz="1600" dirty="0">
                <a:cs typeface="Arial" panose="020B0604020202020204" pitchFamily="34" charset="0"/>
              </a:rPr>
              <a:t>Appropriate for target audience?</a:t>
            </a:r>
          </a:p>
          <a:p>
            <a:endParaRPr lang="en-GB" altLang="en-US" dirty="0">
              <a:cs typeface="Arial" panose="020B0604020202020204" pitchFamily="34" charset="0"/>
            </a:endParaRPr>
          </a:p>
          <a:p>
            <a:r>
              <a:rPr lang="en-GB" altLang="en-US" dirty="0">
                <a:cs typeface="Arial" panose="020B0604020202020204" pitchFamily="34" charset="0"/>
              </a:rPr>
              <a:t>No potential coercion</a:t>
            </a:r>
          </a:p>
          <a:p>
            <a:endParaRPr lang="en-GB" altLang="en-US" dirty="0">
              <a:cs typeface="Arial" panose="020B0604020202020204" pitchFamily="34" charset="0"/>
            </a:endParaRPr>
          </a:p>
          <a:p>
            <a:r>
              <a:rPr lang="en-GB" altLang="en-US" dirty="0">
                <a:cs typeface="Arial" panose="020B0604020202020204" pitchFamily="34" charset="0"/>
              </a:rPr>
              <a:t>Right to withdraw</a:t>
            </a:r>
          </a:p>
          <a:p>
            <a:endParaRPr lang="en-GB" altLang="en-US" dirty="0">
              <a:cs typeface="Arial" panose="020B0604020202020204" pitchFamily="34" charset="0"/>
            </a:endParaRPr>
          </a:p>
          <a:p>
            <a:r>
              <a:rPr lang="en-GB" altLang="en-US" dirty="0">
                <a:cs typeface="Arial" panose="020B0604020202020204" pitchFamily="34" charset="0"/>
              </a:rPr>
              <a:t>Debriefing </a:t>
            </a:r>
          </a:p>
          <a:p>
            <a:endParaRPr lang="en-GB" altLang="en-US" dirty="0">
              <a:cs typeface="Arial" panose="020B0604020202020204" pitchFamily="34" charset="0"/>
            </a:endParaRPr>
          </a:p>
          <a:p>
            <a:r>
              <a:rPr lang="en-GB" altLang="en-US" dirty="0">
                <a:cs typeface="Arial" panose="020B0604020202020204" pitchFamily="34" charset="0"/>
              </a:rPr>
              <a:t>Potential for harm/discomfort/distress</a:t>
            </a:r>
          </a:p>
          <a:p>
            <a:endParaRPr lang="en-GB" altLang="en-US" dirty="0">
              <a:cs typeface="Arial" panose="020B0604020202020204" pitchFamily="34" charset="0"/>
            </a:endParaRPr>
          </a:p>
          <a:p>
            <a:r>
              <a:rPr lang="en-GB" altLang="en-US" dirty="0">
                <a:cs typeface="Arial" panose="020B0604020202020204" pitchFamily="34" charset="0"/>
              </a:rPr>
              <a:t>Confidentiality/Data Protection </a:t>
            </a:r>
          </a:p>
        </p:txBody>
      </p:sp>
    </p:spTree>
    <p:extLst>
      <p:ext uri="{BB962C8B-B14F-4D97-AF65-F5344CB8AC3E}">
        <p14:creationId xmlns:p14="http://schemas.microsoft.com/office/powerpoint/2010/main" val="2618902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E1617F-6408-5DA8-436C-DFD61DA90DA9}"/>
              </a:ext>
            </a:extLst>
          </p:cNvPr>
          <p:cNvSpPr txBox="1"/>
          <p:nvPr/>
        </p:nvSpPr>
        <p:spPr>
          <a:xfrm>
            <a:off x="559836" y="401603"/>
            <a:ext cx="10767527" cy="5533566"/>
          </a:xfrm>
          <a:prstGeom prst="rect">
            <a:avLst/>
          </a:prstGeom>
          <a:noFill/>
        </p:spPr>
        <p:txBody>
          <a:bodyPr wrap="square">
            <a:spAutoFit/>
          </a:bodyPr>
          <a:lstStyle/>
          <a:p>
            <a:pPr>
              <a:lnSpc>
                <a:spcPct val="107000"/>
              </a:lnSpc>
              <a:spcAft>
                <a:spcPts val="800"/>
              </a:spcAft>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Key references: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Christmas, S., Michie, S., &amp; West, R. (Eds.). (2015).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Thinking about behaviour change: an interdisciplinary dialogue</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De Leo, A., Bayes, S.,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Bloxsome</a:t>
            </a:r>
            <a:r>
              <a:rPr lang="en-GB" sz="1800" dirty="0">
                <a:effectLst/>
                <a:latin typeface="Arial" panose="020B0604020202020204" pitchFamily="34" charset="0"/>
                <a:ea typeface="DengXian" panose="02010600030101010101" pitchFamily="2" charset="-122"/>
                <a:cs typeface="Times New Roman" panose="02020603050405020304" pitchFamily="18" charset="0"/>
              </a:rPr>
              <a:t>, D.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et al.</a:t>
            </a:r>
            <a:r>
              <a:rPr lang="en-GB" sz="1800" dirty="0">
                <a:effectLst/>
                <a:latin typeface="Arial" panose="020B0604020202020204" pitchFamily="34" charset="0"/>
                <a:ea typeface="DengXian" panose="02010600030101010101" pitchFamily="2" charset="-122"/>
                <a:cs typeface="Times New Roman" panose="02020603050405020304" pitchFamily="18" charset="0"/>
              </a:rPr>
              <a:t> Exploring the usability of the COM-B model and Theoretical Domains Framework (TDF) to define the helpers of and hindrances to evidence-based practice in midwifery.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 Sci </a:t>
            </a:r>
            <a:r>
              <a:rPr lang="en-GB" sz="1800" i="1" dirty="0" err="1">
                <a:effectLst/>
                <a:latin typeface="Arial" panose="020B0604020202020204" pitchFamily="34" charset="0"/>
                <a:ea typeface="DengXian" panose="02010600030101010101" pitchFamily="2" charset="-122"/>
                <a:cs typeface="Times New Roman" panose="02020603050405020304" pitchFamily="18" charset="0"/>
              </a:rPr>
              <a:t>Commun</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2</a:t>
            </a:r>
            <a:r>
              <a:rPr lang="en-GB" sz="1800" dirty="0">
                <a:effectLst/>
                <a:latin typeface="Arial" panose="020B0604020202020204" pitchFamily="34" charset="0"/>
                <a:ea typeface="DengXian" panose="02010600030101010101" pitchFamily="2" charset="-122"/>
                <a:cs typeface="Times New Roman" panose="02020603050405020304" pitchFamily="18" charset="0"/>
              </a:rPr>
              <a:t>, 7 (2021). https://doi.org/10.1186/s43058-020-00100-x</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Hesketh</a:t>
            </a:r>
            <a:r>
              <a:rPr lang="en-GB" sz="1800" dirty="0">
                <a:effectLst/>
                <a:latin typeface="Arial" panose="020B0604020202020204" pitchFamily="34" charset="0"/>
                <a:ea typeface="DengXian" panose="02010600030101010101" pitchFamily="2" charset="-122"/>
                <a:cs typeface="Times New Roman" panose="02020603050405020304" pitchFamily="18" charset="0"/>
              </a:rPr>
              <a:t>, I., &amp; Cooper, C. (2019).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Wellbeing at work: how to design, implement and evaluate an effective strategy</a:t>
            </a:r>
            <a:r>
              <a:rPr lang="en-GB" sz="1800" dirty="0">
                <a:effectLst/>
                <a:latin typeface="Arial" panose="020B0604020202020204" pitchFamily="34" charset="0"/>
                <a:ea typeface="DengXian" panose="02010600030101010101" pitchFamily="2" charset="-122"/>
                <a:cs typeface="Times New Roman" panose="02020603050405020304" pitchFamily="18" charset="0"/>
              </a:rPr>
              <a:t>. Kogan Page Publishers.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Kwak, L.,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Toropova</a:t>
            </a:r>
            <a:r>
              <a:rPr lang="en-GB" sz="1800" dirty="0">
                <a:effectLst/>
                <a:latin typeface="Arial" panose="020B0604020202020204" pitchFamily="34" charset="0"/>
                <a:ea typeface="DengXian" panose="02010600030101010101" pitchFamily="2" charset="-122"/>
                <a:cs typeface="Times New Roman" panose="02020603050405020304" pitchFamily="18" charset="0"/>
              </a:rPr>
              <a:t>, A., Powell, B. J.,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Lengnick</a:t>
            </a:r>
            <a:r>
              <a:rPr lang="en-GB" sz="1800" dirty="0">
                <a:effectLst/>
                <a:latin typeface="Arial" panose="020B0604020202020204" pitchFamily="34" charset="0"/>
                <a:ea typeface="DengXian" panose="02010600030101010101" pitchFamily="2" charset="-122"/>
                <a:cs typeface="Times New Roman" panose="02020603050405020304" pitchFamily="18" charset="0"/>
              </a:rPr>
              <a:t>-Hall, R., Jensen, I.,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Bergström</a:t>
            </a:r>
            <a:r>
              <a:rPr lang="en-GB" sz="1800" dirty="0">
                <a:effectLst/>
                <a:latin typeface="Arial" panose="020B0604020202020204" pitchFamily="34" charset="0"/>
                <a:ea typeface="DengXian" panose="02010600030101010101" pitchFamily="2" charset="-122"/>
                <a:cs typeface="Times New Roman" panose="02020603050405020304" pitchFamily="18" charset="0"/>
              </a:rPr>
              <a:t>, G., ... &amp; Björklund, C. (2022). A randomized controlled trial in schools aimed at exploring mechanisms of change of a multifaceted implementation strategy for promoting mental health at the workplace.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Implementation Science</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17</a:t>
            </a:r>
            <a:r>
              <a:rPr lang="en-GB" sz="1800" dirty="0">
                <a:effectLst/>
                <a:latin typeface="Arial" panose="020B0604020202020204" pitchFamily="34" charset="0"/>
                <a:ea typeface="DengXian" panose="02010600030101010101" pitchFamily="2" charset="-122"/>
                <a:cs typeface="Times New Roman" panose="02020603050405020304" pitchFamily="18" charset="0"/>
              </a:rPr>
              <a:t>(1), 1-16.</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Atkins, L., &amp; West, R. (2014). The behaviour change wheel.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 guide to designing interventions. 1st ed. Great Britain: Silverback Publishing</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1003</a:t>
            </a:r>
            <a:r>
              <a:rPr lang="en-GB" sz="1800" dirty="0">
                <a:effectLst/>
                <a:latin typeface="Arial" panose="020B0604020202020204" pitchFamily="34" charset="0"/>
                <a:ea typeface="DengXian" panose="02010600030101010101" pitchFamily="2" charset="-122"/>
                <a:cs typeface="Times New Roman" panose="02020603050405020304" pitchFamily="18" charset="0"/>
              </a:rPr>
              <a:t>, 1010.</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F., West, R., Campbell, R., Brown, J., &amp;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Gainforth</a:t>
            </a:r>
            <a:r>
              <a:rPr lang="en-GB" sz="1800" dirty="0">
                <a:effectLst/>
                <a:latin typeface="Arial" panose="020B0604020202020204" pitchFamily="34" charset="0"/>
                <a:ea typeface="DengXian" panose="02010600030101010101" pitchFamily="2" charset="-122"/>
                <a:cs typeface="Times New Roman" panose="02020603050405020304" pitchFamily="18" charset="0"/>
              </a:rPr>
              <a:t>, H. (2014).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ABC of behaviour change theories</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80642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151</TotalTime>
  <Words>4270</Words>
  <Application>Microsoft Office PowerPoint</Application>
  <PresentationFormat>Widescreen</PresentationFormat>
  <Paragraphs>300</Paragraphs>
  <Slides>33</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inherit</vt:lpstr>
      <vt:lpstr>interfaceregular</vt:lpstr>
      <vt:lpstr>Arial</vt:lpstr>
      <vt:lpstr>Calibri</vt:lpstr>
      <vt:lpstr>Century Gothic</vt:lpstr>
      <vt:lpstr>Symbol</vt:lpstr>
      <vt:lpstr>Times New Roman</vt:lpstr>
      <vt:lpstr>Wingdings</vt:lpstr>
      <vt:lpstr>Wingdings 3</vt:lpstr>
      <vt:lpstr>Ion</vt:lpstr>
      <vt:lpstr>ECAS7003 Behaviour Change in Context </vt:lpstr>
      <vt:lpstr>Interventions: changing health behaviour:</vt:lpstr>
      <vt:lpstr>What is an intervention?</vt:lpstr>
      <vt:lpstr>PowerPoint Presentation</vt:lpstr>
      <vt:lpstr>Implementation of evidence-based practice </vt:lpstr>
      <vt:lpstr>Implementation of evidence-based practice </vt:lpstr>
      <vt:lpstr>Use and usability: are theoretical models of behaviour change practical?  </vt:lpstr>
      <vt:lpstr>Use and usability: are theoretical models of behaviour change practical?</vt:lpstr>
      <vt:lpstr>Use and usability: are theoretical models of behaviour change practical?</vt:lpstr>
      <vt:lpstr>Use and usability: are theoretical models of behaviour change practical?</vt:lpstr>
      <vt:lpstr>Recap: The Behaviour Change Wheel  </vt:lpstr>
      <vt:lpstr>The COM-B model and behaviour change interventions </vt:lpstr>
      <vt:lpstr>PowerPoint Presentation</vt:lpstr>
      <vt:lpstr>PowerPoint Presentation</vt:lpstr>
      <vt:lpstr>PowerPoint Presentation</vt:lpstr>
      <vt:lpstr>PowerPoint Presentation</vt:lpstr>
      <vt:lpstr>PowerPoint Presentation</vt:lpstr>
      <vt:lpstr>Designing and evaluating interventions </vt:lpstr>
      <vt:lpstr>Evaluating interventions in health psychology</vt:lpstr>
      <vt:lpstr>Interventions in Health Psychology </vt:lpstr>
      <vt:lpstr>What is a “complex” intervention?</vt:lpstr>
      <vt:lpstr>Developing and evaluating complex interventions </vt:lpstr>
      <vt:lpstr>Framework for developing and evaluating complex interventions.</vt:lpstr>
      <vt:lpstr>PowerPoint Presentation</vt:lpstr>
      <vt:lpstr>Glanz (2016)</vt:lpstr>
      <vt:lpstr>Intervention development </vt:lpstr>
      <vt:lpstr>The APEASE criteria for designing and evaluating interventions</vt:lpstr>
      <vt:lpstr>When? How often? </vt:lpstr>
      <vt:lpstr>Recap: choose appropriate measures </vt:lpstr>
      <vt:lpstr>When? How often? </vt:lpstr>
      <vt:lpstr>Choosing measures </vt:lpstr>
      <vt:lpstr>Key ethical considerations in intervention research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ECAS7003 Behaviour Change in Context </dc:title>
  <dc:creator>Ceri Phelps</dc:creator>
  <cp:lastModifiedBy>Ceri Phelps</cp:lastModifiedBy>
  <cp:revision>5</cp:revision>
  <dcterms:created xsi:type="dcterms:W3CDTF">2020-10-22T10:39:34Z</dcterms:created>
  <dcterms:modified xsi:type="dcterms:W3CDTF">2023-02-26T11:43:42Z</dcterms:modified>
</cp:coreProperties>
</file>